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ZQxDfgQtznPZRAV9w+k+iWj7K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dia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1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1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1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11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11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1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11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11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11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1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11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Google Shape;38;p11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képaláírás">
  <p:cSld name="Cím és képaláírá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dézet képaláírással">
  <p:cSld name="Idézet képaláírással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2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Google Shape;108;p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évkártya">
  <p:cSld name="Névkártya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évkártya idézettel">
  <p:cSld name="Névkártya idézettel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gaz vagy hamis">
  <p:cSld name="Igaz vagy hamis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24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2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függőleges szöveg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üggőleges cím és szöveg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ím és tartalom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zakaszfejléc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artalomrész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Összehasonlítás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5" name="Google Shape;65;p15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7" name="Google Shape;67;p15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sak cím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Üres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rtalomrész képaláírással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4" name="Google Shape;8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ép képaláírással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0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10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10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10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" name="Google Shape;14;p10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10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0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7" name="Google Shape;17;p10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8" name="Google Shape;18;p10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9" name="Google Shape;19;p1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0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"/>
          <p:cNvSpPr txBox="1"/>
          <p:nvPr>
            <p:ph type="ctrTitle"/>
          </p:nvPr>
        </p:nvSpPr>
        <p:spPr>
          <a:xfrm>
            <a:off x="1524000" y="1616364"/>
            <a:ext cx="9144000" cy="11730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Trebuchet MS"/>
              <a:buNone/>
            </a:pPr>
            <a:r>
              <a:rPr b="1" lang="en-US" sz="4800">
                <a:solidFill>
                  <a:srgbClr val="FF0000"/>
                </a:solidFill>
              </a:rPr>
              <a:t>Algoritmusok és adatstruktúrák</a:t>
            </a:r>
            <a:endParaRPr b="1" sz="4800">
              <a:solidFill>
                <a:srgbClr val="FF0000"/>
              </a:solidFill>
            </a:endParaRPr>
          </a:p>
        </p:txBody>
      </p:sp>
      <p:sp>
        <p:nvSpPr>
          <p:cNvPr id="148" name="Google Shape;148;p1"/>
          <p:cNvSpPr txBox="1"/>
          <p:nvPr>
            <p:ph idx="1" type="subTitle"/>
          </p:nvPr>
        </p:nvSpPr>
        <p:spPr>
          <a:xfrm>
            <a:off x="1524000" y="3472872"/>
            <a:ext cx="9144000" cy="1784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3600">
                <a:solidFill>
                  <a:srgbClr val="FF0000"/>
                </a:solidFill>
              </a:rPr>
              <a:t>2022-23 tanév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/>
          <p:nvPr>
            <p:ph type="title"/>
          </p:nvPr>
        </p:nvSpPr>
        <p:spPr>
          <a:xfrm>
            <a:off x="0" y="1"/>
            <a:ext cx="12192000" cy="748144"/>
          </a:xfrm>
          <a:prstGeom prst="rect">
            <a:avLst/>
          </a:prstGeom>
          <a:gradFill>
            <a:gsLst>
              <a:gs pos="0">
                <a:srgbClr val="BDD5B6"/>
              </a:gs>
              <a:gs pos="88000">
                <a:srgbClr val="74AC5E"/>
              </a:gs>
              <a:gs pos="100000">
                <a:srgbClr val="74AC5E"/>
              </a:gs>
            </a:gsLst>
            <a:lin ang="5400000" scaled="0"/>
          </a:gradFill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</a:pP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programokról</a:t>
            </a:r>
            <a:endParaRPr b="1" sz="2800"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838200" y="1136073"/>
            <a:ext cx="10515600" cy="504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Programok kezelése, futtatása </a:t>
            </a:r>
            <a:endParaRPr b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Programok készítése </a:t>
            </a:r>
            <a:endParaRPr b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Alacsony szintű nyelvek (Assembly nyelv 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Magas szintű nyelvek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i="1" lang="en-US"/>
              <a:t>Egy programozási nyelvet annál magasabb szintűnek tekintünk, minél közelebb áll a nyelv formalizmusa az emberi gondolkodáshoz.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 Más megközelítésben annál magasabb szintű egy nyelv, minél összetettebb, bonyolultabb utasításokat lehet azon leírni. 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 txBox="1"/>
          <p:nvPr>
            <p:ph type="title"/>
          </p:nvPr>
        </p:nvSpPr>
        <p:spPr>
          <a:xfrm>
            <a:off x="0" y="1"/>
            <a:ext cx="12192000" cy="748144"/>
          </a:xfrm>
          <a:prstGeom prst="rect">
            <a:avLst/>
          </a:prstGeom>
          <a:gradFill>
            <a:gsLst>
              <a:gs pos="0">
                <a:srgbClr val="BDD5B6"/>
              </a:gs>
              <a:gs pos="88000">
                <a:srgbClr val="74AC5E"/>
              </a:gs>
              <a:gs pos="100000">
                <a:srgbClr val="74AC5E"/>
              </a:gs>
            </a:gsLst>
            <a:lin ang="5400000" scaled="0"/>
          </a:gradFill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b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Példák. Néhány programozási nyelven szerkesztett (</a:t>
            </a:r>
            <a:r>
              <a:rPr b="1" lang="en-US" sz="2800">
                <a:solidFill>
                  <a:schemeClr val="dk1"/>
                </a:solidFill>
              </a:rPr>
              <a:t>“</a:t>
            </a: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Hello World</a:t>
            </a:r>
            <a:r>
              <a:rPr b="1" lang="en-US" sz="2800">
                <a:solidFill>
                  <a:schemeClr val="dk1"/>
                </a:solidFill>
              </a:rPr>
              <a:t>”</a:t>
            </a: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) program: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b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b="1" sz="2800"/>
          </a:p>
        </p:txBody>
      </p:sp>
      <p:sp>
        <p:nvSpPr>
          <p:cNvPr id="160" name="Google Shape;160;p4"/>
          <p:cNvSpPr txBox="1"/>
          <p:nvPr>
            <p:ph idx="1" type="body"/>
          </p:nvPr>
        </p:nvSpPr>
        <p:spPr>
          <a:xfrm>
            <a:off x="838200" y="1136073"/>
            <a:ext cx="10515600" cy="504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1459" lvl="0" marL="34290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C: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#include &lt;stdio.h&gt; int main(void){  	printf("Hello, World!");  	return 0;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} 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 --------------------------------------------------------------------------------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Java: 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public class HelloWorld {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 	public static void main(String[] args) {  	 	System.out.println("Hello, World!");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	 	}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} 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 -------------------------------------------------------------------*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Perl: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print "Hello, World!\n";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"/>
          <p:cNvSpPr txBox="1"/>
          <p:nvPr>
            <p:ph type="title"/>
          </p:nvPr>
        </p:nvSpPr>
        <p:spPr>
          <a:xfrm>
            <a:off x="0" y="43244"/>
            <a:ext cx="12192000" cy="864858"/>
          </a:xfrm>
          <a:prstGeom prst="rect">
            <a:avLst/>
          </a:prstGeom>
          <a:gradFill>
            <a:gsLst>
              <a:gs pos="0">
                <a:srgbClr val="BDD5B6"/>
              </a:gs>
              <a:gs pos="88000">
                <a:srgbClr val="74AC5E"/>
              </a:gs>
              <a:gs pos="100000">
                <a:srgbClr val="74AC5E"/>
              </a:gs>
            </a:gsLst>
            <a:lin ang="5400000" scaled="0"/>
          </a:gradFill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rebuchet MS"/>
              <a:buNone/>
            </a:pPr>
            <a:br>
              <a:rPr lang="en-U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Folyamatábra – az algoritmus leírásának egyik eszköze.</a:t>
            </a:r>
            <a:br>
              <a:rPr lang="en-U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en-U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 folyamatábra elemei:</a:t>
            </a:r>
            <a:br>
              <a:rPr b="1" lang="en-U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b="1" sz="2400"/>
          </a:p>
        </p:txBody>
      </p:sp>
      <p:sp>
        <p:nvSpPr>
          <p:cNvPr id="166" name="Google Shape;166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1459" lvl="0" marL="34290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  <p:pic>
        <p:nvPicPr>
          <p:cNvPr id="167" name="Google Shape;16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25600" y="2281381"/>
            <a:ext cx="8635999" cy="3186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"/>
          <p:cNvSpPr txBox="1"/>
          <p:nvPr>
            <p:ph type="title"/>
          </p:nvPr>
        </p:nvSpPr>
        <p:spPr>
          <a:xfrm>
            <a:off x="0" y="1"/>
            <a:ext cx="12192000" cy="748144"/>
          </a:xfrm>
          <a:prstGeom prst="rect">
            <a:avLst/>
          </a:prstGeom>
          <a:gradFill>
            <a:gsLst>
              <a:gs pos="0">
                <a:srgbClr val="BDD5B6"/>
              </a:gs>
              <a:gs pos="88000">
                <a:srgbClr val="74AC5E"/>
              </a:gs>
              <a:gs pos="100000">
                <a:srgbClr val="74AC5E"/>
              </a:gs>
            </a:gsLst>
            <a:lin ang="5400000" scaled="0"/>
          </a:gradFill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b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Alapvető vezérlési szerkezetek és strukturált programozás </a:t>
            </a:r>
            <a:b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b="1" sz="2800"/>
          </a:p>
        </p:txBody>
      </p:sp>
      <p:sp>
        <p:nvSpPr>
          <p:cNvPr id="173" name="Google Shape;173;p6"/>
          <p:cNvSpPr txBox="1"/>
          <p:nvPr>
            <p:ph idx="1" type="body"/>
          </p:nvPr>
        </p:nvSpPr>
        <p:spPr>
          <a:xfrm>
            <a:off x="838200" y="1136073"/>
            <a:ext cx="10515600" cy="504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lang="en-US"/>
              <a:t>Ezek a következők: </a:t>
            </a:r>
            <a:endParaRPr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sorozat (vagy szekvencia),</a:t>
            </a:r>
            <a:endParaRPr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elágazás (vagy szelekció)</a:t>
            </a:r>
            <a:endParaRPr b="1"/>
          </a:p>
          <a:p>
            <a:pPr indent="0" lvl="0" marL="3429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Kétirányú</a:t>
            </a:r>
            <a:r>
              <a:rPr b="1" lang="en-US"/>
              <a:t> és többirányú elágazások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/>
              <a:t>A szelekció fontos eleme a </a:t>
            </a:r>
            <a:r>
              <a:rPr b="1" lang="en-US"/>
              <a:t>feltétel, amelyet ki</a:t>
            </a:r>
            <a:r>
              <a:rPr b="1" lang="en-US"/>
              <a:t>értékelünk</a:t>
            </a:r>
            <a:r>
              <a:rPr b="1" lang="en-US"/>
              <a:t> a szelekció végrehajtása előtt</a:t>
            </a:r>
            <a:r>
              <a:rPr lang="en-US"/>
              <a:t>. </a:t>
            </a:r>
            <a:endParaRPr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ciklusok (vagy iterációk)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b="1" lang="en-US"/>
              <a:t>Ciklusok: </a:t>
            </a:r>
            <a:endParaRPr b="1"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Számláló ciklus</a:t>
            </a:r>
            <a:endParaRPr b="1"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Elöltesztelő ciklus bennmaradási feltétellel </a:t>
            </a:r>
            <a:endParaRPr b="1"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Elöltesztelő ciklus kilépési feltétellel </a:t>
            </a:r>
            <a:endParaRPr b="1"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Hátultesztelő ciklus bennmaradási feltétellel </a:t>
            </a:r>
            <a:endParaRPr b="1"/>
          </a:p>
          <a:p>
            <a:pPr indent="-322326" lvl="0" marL="342900" rtl="0" algn="l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b="1" lang="en-US"/>
              <a:t>Hátultesztelő ciklus kilépési feltétellel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b="1" lang="en-US"/>
              <a:t>Rekurzív algoritmusok.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"/>
          <p:cNvSpPr txBox="1"/>
          <p:nvPr>
            <p:ph type="title"/>
          </p:nvPr>
        </p:nvSpPr>
        <p:spPr>
          <a:xfrm>
            <a:off x="0" y="1"/>
            <a:ext cx="12192000" cy="748144"/>
          </a:xfrm>
          <a:prstGeom prst="rect">
            <a:avLst/>
          </a:prstGeom>
          <a:gradFill>
            <a:gsLst>
              <a:gs pos="0">
                <a:srgbClr val="BDD5B6"/>
              </a:gs>
              <a:gs pos="88000">
                <a:srgbClr val="74AC5E"/>
              </a:gs>
              <a:gs pos="100000">
                <a:srgbClr val="74AC5E"/>
              </a:gs>
            </a:gsLst>
            <a:lin ang="5400000" scaled="0"/>
          </a:gradFill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Fontosabb algoritmusok létrehozása különböző adatstruktúrákkal</a:t>
            </a:r>
            <a: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br>
              <a:rPr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b="1" sz="2800"/>
          </a:p>
        </p:txBody>
      </p:sp>
      <p:sp>
        <p:nvSpPr>
          <p:cNvPr id="179" name="Google Shape;179;p7"/>
          <p:cNvSpPr txBox="1"/>
          <p:nvPr>
            <p:ph idx="1" type="body"/>
          </p:nvPr>
        </p:nvSpPr>
        <p:spPr>
          <a:xfrm>
            <a:off x="838200" y="1145309"/>
            <a:ext cx="10515600" cy="504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40"/>
              <a:buNone/>
            </a:pPr>
            <a:r>
              <a:rPr b="1" lang="en-US" sz="2300"/>
              <a:t>Fontosabb a</a:t>
            </a:r>
            <a:r>
              <a:rPr b="1" lang="en-US" sz="2300"/>
              <a:t>datszerkezetek	</a:t>
            </a:r>
            <a:endParaRPr b="1" sz="23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Mátrix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Lista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Verem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Sor (</a:t>
            </a:r>
            <a:r>
              <a:rPr lang="en-US"/>
              <a:t>Kétvégű sorok)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Gráf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Fa (</a:t>
            </a:r>
            <a:r>
              <a:rPr lang="en-US"/>
              <a:t>Bináris fák levelei)</a:t>
            </a:r>
            <a:endParaRPr b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Rekord</a:t>
            </a:r>
            <a:endParaRPr b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b="1" lang="en-US"/>
              <a:t>Lista</a:t>
            </a:r>
            <a:r>
              <a:rPr lang="en-US"/>
              <a:t> (Láncolt lista megfordítása)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amelyekkel megoldunk különböző mint egyszerű tipikus, mint bonyolultabb összetett feladatokat.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Az algoritmusokat létrehozzuk magasszintű programozási nyelvek alkalmazásával.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/>
          <p:nvPr>
            <p:ph type="title"/>
          </p:nvPr>
        </p:nvSpPr>
        <p:spPr>
          <a:xfrm>
            <a:off x="0" y="1"/>
            <a:ext cx="12192000" cy="748144"/>
          </a:xfrm>
          <a:prstGeom prst="rect">
            <a:avLst/>
          </a:prstGeom>
          <a:gradFill>
            <a:gsLst>
              <a:gs pos="0">
                <a:srgbClr val="BDD5B6"/>
              </a:gs>
              <a:gs pos="88000">
                <a:srgbClr val="74AC5E"/>
              </a:gs>
              <a:gs pos="100000">
                <a:srgbClr val="74AC5E"/>
              </a:gs>
            </a:gsLst>
            <a:lin ang="5400000" scaled="0"/>
          </a:gradFill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</a:pP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Tipikus feladatok algoritmusai</a:t>
            </a:r>
            <a:endParaRPr b="1" sz="2800"/>
          </a:p>
        </p:txBody>
      </p:sp>
      <p:sp>
        <p:nvSpPr>
          <p:cNvPr id="185" name="Google Shape;185;p8"/>
          <p:cNvSpPr txBox="1"/>
          <p:nvPr>
            <p:ph idx="1" type="body"/>
          </p:nvPr>
        </p:nvSpPr>
        <p:spPr>
          <a:xfrm>
            <a:off x="536713" y="1145309"/>
            <a:ext cx="10817087" cy="504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Az algoritmusokat létrehozzuk magasszintű programozási nyelvek alkalmazásával.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 Keresés és rendezés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 Bináris keresés	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Buborék rendezés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Nem rekurzív összefésüléses rendezés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Összefésülés variáció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Inverziók száma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Gyorsrendezés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Maximális növekedés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Legközelebbi pontpár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Legkisebb és legnagyobb elem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 Második legnagyobb elem	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	A k-adik elem kiválasztása </a:t>
            </a:r>
            <a:endParaRPr/>
          </a:p>
          <a:p>
            <a:pPr indent="-251459" lvl="0" marL="3429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"/>
          <p:cNvSpPr txBox="1"/>
          <p:nvPr>
            <p:ph type="title"/>
          </p:nvPr>
        </p:nvSpPr>
        <p:spPr>
          <a:xfrm>
            <a:off x="0" y="1"/>
            <a:ext cx="12192000" cy="748144"/>
          </a:xfrm>
          <a:prstGeom prst="rect">
            <a:avLst/>
          </a:prstGeom>
          <a:gradFill>
            <a:gsLst>
              <a:gs pos="0">
                <a:srgbClr val="BDD5B6"/>
              </a:gs>
              <a:gs pos="88000">
                <a:srgbClr val="74AC5E"/>
              </a:gs>
              <a:gs pos="100000">
                <a:srgbClr val="74AC5E"/>
              </a:gs>
            </a:gsLst>
            <a:lin ang="5400000" scaled="0"/>
          </a:gradFill>
          <a:ln cap="rnd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None/>
            </a:pPr>
            <a:r>
              <a:rPr b="1" lang="en-US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Tipikus feladatok algoritmusai</a:t>
            </a:r>
            <a:endParaRPr b="1" sz="2800"/>
          </a:p>
        </p:txBody>
      </p:sp>
      <p:sp>
        <p:nvSpPr>
          <p:cNvPr id="191" name="Google Shape;191;p9"/>
          <p:cNvSpPr txBox="1"/>
          <p:nvPr>
            <p:ph idx="1" type="body"/>
          </p:nvPr>
        </p:nvSpPr>
        <p:spPr>
          <a:xfrm>
            <a:off x="596348" y="1185065"/>
            <a:ext cx="10817087" cy="504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20287" lvl="0" marL="342900" rtl="0" algn="l">
              <a:spcBef>
                <a:spcPts val="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Előző és következő elem bináris </a:t>
            </a:r>
            <a:r>
              <a:rPr lang="en-US" sz="1754"/>
              <a:t>keresőfában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Minimális távolság 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Dinamikus programozás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Sakktábla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Leghosszabb közös részsorozat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Leghosszabb monoton növekvő részsorozat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Szekvenciaillesztés	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Leghosszabb palindrom részsorozat 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Leghosszabb ismétlődés	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Mintaillesztés 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Gráfalgoritmusok	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Legrövidebb utak száma 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Különböző utak száma körmentes irányított gráfokban 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Minimális költségű feszítőfák </a:t>
            </a:r>
            <a:endParaRPr sz="1754"/>
          </a:p>
          <a:p>
            <a:pPr indent="-320287" lvl="0" marL="342900" rtl="0" algn="l">
              <a:spcBef>
                <a:spcPts val="1000"/>
              </a:spcBef>
              <a:spcAft>
                <a:spcPts val="0"/>
              </a:spcAft>
              <a:buSzPct val="79477"/>
              <a:buChar char="►"/>
            </a:pPr>
            <a:r>
              <a:rPr lang="en-US" sz="1754"/>
              <a:t>Hálózatok kritikus élei </a:t>
            </a:r>
            <a:endParaRPr sz="1754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rPr lang="en-US"/>
              <a:t>A feladatokat egy </a:t>
            </a:r>
            <a:r>
              <a:rPr lang="en-US"/>
              <a:t>magas szintű</a:t>
            </a:r>
            <a:r>
              <a:rPr lang="en-US"/>
              <a:t> programozási nyelven fogjuk létrehozni.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zetta">
  <a:themeElements>
    <a:clrScheme name="Fazet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2021-08-24T09:36:45Z</dcterms:created>
  <dc:creator>Иожеф Головач</dc:creator>
</cp:coreProperties>
</file>