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+u2KBaSAm08JW+avYY8ch6s5y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6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1154955" y="1447800"/>
            <a:ext cx="8825658" cy="3329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entury Gothic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F7F7F7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ámakép képaláírással">
  <p:cSld name="Panorámakép képaláírással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1154956" y="4800587"/>
            <a:ext cx="882565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/>
          <p:nvPr>
            <p:ph idx="2" type="pic"/>
          </p:nvPr>
        </p:nvSpPr>
        <p:spPr>
          <a:xfrm>
            <a:off x="1154955" y="685800"/>
            <a:ext cx="8825658" cy="3640666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1154956" y="5367325"/>
            <a:ext cx="8825656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képaláírás">
  <p:cSld name="Cím és képaláírá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1154954" y="1447800"/>
            <a:ext cx="882565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4" name="Google Shape;84;p18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dézet képaláírással">
  <p:cSld name="Idézet képaláírással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1574801" y="1447800"/>
            <a:ext cx="7999315" cy="232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1930400" y="3771174"/>
            <a:ext cx="7279649" cy="342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F7F7F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0" name="Google Shape;90;p19"/>
          <p:cNvSpPr txBox="1"/>
          <p:nvPr>
            <p:ph idx="2" type="body"/>
          </p:nvPr>
        </p:nvSpPr>
        <p:spPr>
          <a:xfrm>
            <a:off x="1154954" y="4350657"/>
            <a:ext cx="8825659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2200" u="none" cap="none" strike="noStrike">
                <a:solidFill>
                  <a:srgbClr val="F7F7F7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2200" u="none" cap="none" strike="noStrike">
                <a:solidFill>
                  <a:srgbClr val="F7F7F7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évkártya">
  <p:cSld name="Névkárty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1154954" y="3124201"/>
            <a:ext cx="8825660" cy="16531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1154954" y="4777381"/>
            <a:ext cx="882565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hasáb">
  <p:cSld name="3 hasáb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632947" y="1981200"/>
            <a:ext cx="294686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5" name="Google Shape;105;p21"/>
          <p:cNvSpPr txBox="1"/>
          <p:nvPr>
            <p:ph idx="2" type="body"/>
          </p:nvPr>
        </p:nvSpPr>
        <p:spPr>
          <a:xfrm>
            <a:off x="652463" y="2667000"/>
            <a:ext cx="2927350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6" name="Google Shape;106;p21"/>
          <p:cNvSpPr txBox="1"/>
          <p:nvPr>
            <p:ph idx="3" type="body"/>
          </p:nvPr>
        </p:nvSpPr>
        <p:spPr>
          <a:xfrm>
            <a:off x="3883659" y="198120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7" name="Google Shape;107;p21"/>
          <p:cNvSpPr txBox="1"/>
          <p:nvPr>
            <p:ph idx="4" type="body"/>
          </p:nvPr>
        </p:nvSpPr>
        <p:spPr>
          <a:xfrm>
            <a:off x="3873106" y="2667000"/>
            <a:ext cx="2946794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8" name="Google Shape;108;p21"/>
          <p:cNvSpPr txBox="1"/>
          <p:nvPr>
            <p:ph idx="5" type="body"/>
          </p:nvPr>
        </p:nvSpPr>
        <p:spPr>
          <a:xfrm>
            <a:off x="7124700" y="1981200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9" name="Google Shape;109;p21"/>
          <p:cNvSpPr txBox="1"/>
          <p:nvPr>
            <p:ph idx="6" type="body"/>
          </p:nvPr>
        </p:nvSpPr>
        <p:spPr>
          <a:xfrm>
            <a:off x="7124700" y="2667000"/>
            <a:ext cx="2932113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cxnSp>
        <p:nvCxnSpPr>
          <p:cNvPr id="110" name="Google Shape;110;p21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cap="flat" cmpd="sng" w="12700">
            <a:solidFill>
              <a:srgbClr val="F7F7F7">
                <a:alpha val="4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21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cap="flat" cmpd="sng" w="12700">
            <a:solidFill>
              <a:srgbClr val="F7F7F7">
                <a:alpha val="4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21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képhasáb">
  <p:cSld name="3 képhasáb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652463" y="4250949"/>
            <a:ext cx="294005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18" name="Google Shape;118;p22"/>
          <p:cNvSpPr/>
          <p:nvPr>
            <p:ph idx="2" type="pic"/>
          </p:nvPr>
        </p:nvSpPr>
        <p:spPr>
          <a:xfrm>
            <a:off x="652463" y="2209800"/>
            <a:ext cx="2940050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19" name="Google Shape;119;p22"/>
          <p:cNvSpPr txBox="1"/>
          <p:nvPr>
            <p:ph idx="3" type="body"/>
          </p:nvPr>
        </p:nvSpPr>
        <p:spPr>
          <a:xfrm>
            <a:off x="652463" y="4827211"/>
            <a:ext cx="2940050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0" name="Google Shape;120;p22"/>
          <p:cNvSpPr txBox="1"/>
          <p:nvPr>
            <p:ph idx="4" type="body"/>
          </p:nvPr>
        </p:nvSpPr>
        <p:spPr>
          <a:xfrm>
            <a:off x="3889375" y="4250949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1" name="Google Shape;121;p22"/>
          <p:cNvSpPr/>
          <p:nvPr>
            <p:ph idx="5" type="pic"/>
          </p:nvPr>
        </p:nvSpPr>
        <p:spPr>
          <a:xfrm>
            <a:off x="3889374" y="2209800"/>
            <a:ext cx="2930525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22" name="Google Shape;122;p22"/>
          <p:cNvSpPr txBox="1"/>
          <p:nvPr>
            <p:ph idx="6" type="body"/>
          </p:nvPr>
        </p:nvSpPr>
        <p:spPr>
          <a:xfrm>
            <a:off x="3888022" y="4827210"/>
            <a:ext cx="2934406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3" name="Google Shape;123;p22"/>
          <p:cNvSpPr txBox="1"/>
          <p:nvPr>
            <p:ph idx="7" type="body"/>
          </p:nvPr>
        </p:nvSpPr>
        <p:spPr>
          <a:xfrm>
            <a:off x="7124700" y="4250949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24" name="Google Shape;124;p22"/>
          <p:cNvSpPr/>
          <p:nvPr>
            <p:ph idx="8" type="pic"/>
          </p:nvPr>
        </p:nvSpPr>
        <p:spPr>
          <a:xfrm>
            <a:off x="7124699" y="2209800"/>
            <a:ext cx="2932113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25" name="Google Shape;125;p22"/>
          <p:cNvSpPr txBox="1"/>
          <p:nvPr>
            <p:ph idx="9" type="body"/>
          </p:nvPr>
        </p:nvSpPr>
        <p:spPr>
          <a:xfrm>
            <a:off x="7124575" y="4827208"/>
            <a:ext cx="2935997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cxnSp>
        <p:nvCxnSpPr>
          <p:cNvPr id="126" name="Google Shape;126;p22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cap="flat" cmpd="sng" w="12700">
            <a:solidFill>
              <a:srgbClr val="F7F7F7">
                <a:alpha val="4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p22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cap="flat" cmpd="sng" w="12700">
            <a:solidFill>
              <a:srgbClr val="F7F7F7">
                <a:alpha val="4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8" name="Google Shape;128;p22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 rot="5400000">
            <a:off x="3478842" y="-322612"/>
            <a:ext cx="4195481" cy="894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 rot="5400000">
            <a:off x="6267450" y="2466975"/>
            <a:ext cx="5826125" cy="175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 rot="5400000">
            <a:off x="1679575" y="-139699"/>
            <a:ext cx="5368924" cy="742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spcBef>
                <a:spcPts val="1000"/>
              </a:spcBef>
              <a:spcAft>
                <a:spcPts val="0"/>
              </a:spcAft>
              <a:buSzPts val="2880"/>
              <a:buChar char="►"/>
              <a:defRPr sz="3600"/>
            </a:lvl1pPr>
            <a:lvl2pPr indent="-391160" lvl="1" marL="914400" algn="l">
              <a:spcBef>
                <a:spcPts val="1000"/>
              </a:spcBef>
              <a:spcAft>
                <a:spcPts val="0"/>
              </a:spcAft>
              <a:buSzPts val="2560"/>
              <a:buChar char="►"/>
              <a:defRPr sz="3200"/>
            </a:lvl2pPr>
            <a:lvl3pPr indent="-370839" lvl="2" marL="1371600" algn="l">
              <a:spcBef>
                <a:spcPts val="1000"/>
              </a:spcBef>
              <a:spcAft>
                <a:spcPts val="0"/>
              </a:spcAft>
              <a:buSzPts val="2240"/>
              <a:buChar char="►"/>
              <a:defRPr sz="2800"/>
            </a:lvl3pPr>
            <a:lvl4pPr indent="-350519" lvl="3" marL="1828800" algn="l">
              <a:spcBef>
                <a:spcPts val="1000"/>
              </a:spcBef>
              <a:spcAft>
                <a:spcPts val="0"/>
              </a:spcAft>
              <a:buSzPts val="1920"/>
              <a:buChar char="►"/>
              <a:defRPr sz="2400"/>
            </a:lvl4pPr>
            <a:lvl5pPr indent="-350520" lvl="4" marL="2286000" algn="l">
              <a:spcBef>
                <a:spcPts val="1000"/>
              </a:spcBef>
              <a:spcAft>
                <a:spcPts val="0"/>
              </a:spcAft>
              <a:buSzPts val="1920"/>
              <a:buChar char="►"/>
              <a:defRPr sz="2400"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1154956" y="2861733"/>
            <a:ext cx="8825657" cy="19156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5654493" y="2056092"/>
            <a:ext cx="4396341" cy="4200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39" name="Google Shape;39;p11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1103313" y="1905000"/>
            <a:ext cx="43963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46" name="Google Shape;46;p12"/>
          <p:cNvSpPr txBox="1"/>
          <p:nvPr>
            <p:ph idx="3" type="body"/>
          </p:nvPr>
        </p:nvSpPr>
        <p:spPr>
          <a:xfrm>
            <a:off x="5654495" y="1905000"/>
            <a:ext cx="439633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F7F7F7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47" name="Google Shape;47;p12"/>
          <p:cNvSpPr txBox="1"/>
          <p:nvPr>
            <p:ph idx="4" type="body"/>
          </p:nvPr>
        </p:nvSpPr>
        <p:spPr>
          <a:xfrm>
            <a:off x="5654495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48" name="Google Shape;48;p12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1154953" y="1447800"/>
            <a:ext cx="3401064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1154953" y="3129280"/>
            <a:ext cx="3401063" cy="289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1153907" y="1854192"/>
            <a:ext cx="5092906" cy="15748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/>
          <p:nvPr>
            <p:ph idx="2" type="pic"/>
          </p:nvPr>
        </p:nvSpPr>
        <p:spPr>
          <a:xfrm>
            <a:off x="6949546" y="1143000"/>
            <a:ext cx="3200400" cy="4572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1154954" y="3657600"/>
            <a:ext cx="5084979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7.xml"/><Relationship Id="rId22" Type="http://schemas.openxmlformats.org/officeDocument/2006/relationships/theme" Target="../theme/theme2.xml"/><Relationship Id="rId10" Type="http://schemas.openxmlformats.org/officeDocument/2006/relationships/slideLayout" Target="../slideLayouts/slideLayout6.xml"/><Relationship Id="rId21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.xml"/><Relationship Id="rId19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.xml"/><Relationship Id="rId18" Type="http://schemas.openxmlformats.org/officeDocument/2006/relationships/slideLayout" Target="../slideLayouts/slideLayout14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B6B6B6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7"/>
          <p:cNvPicPr preferRelativeResize="0"/>
          <p:nvPr/>
        </p:nvPicPr>
        <p:blipFill rotWithShape="1">
          <a:blip r:embed="rId1">
            <a:alphaModFix/>
          </a:blip>
          <a:srcRect b="0" l="3613" r="0" t="0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7"/>
          <p:cNvPicPr preferRelativeResize="0"/>
          <p:nvPr/>
        </p:nvPicPr>
        <p:blipFill rotWithShape="1">
          <a:blip r:embed="rId2">
            <a:alphaModFix/>
          </a:blip>
          <a:srcRect b="0" l="35640" r="0" t="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7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>
            <a:gsLst>
              <a:gs pos="0">
                <a:srgbClr val="F3F3F3">
                  <a:alpha val="6666"/>
                </a:srgbClr>
              </a:gs>
              <a:gs pos="36000">
                <a:srgbClr val="F3F3F3">
                  <a:alpha val="5882"/>
                </a:srgbClr>
              </a:gs>
              <a:gs pos="69000">
                <a:srgbClr val="F3F3F3">
                  <a:alpha val="0"/>
                </a:srgbClr>
              </a:gs>
              <a:gs pos="100000">
                <a:srgbClr val="F3F3F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" name="Google Shape;9;p7"/>
          <p:cNvPicPr preferRelativeResize="0"/>
          <p:nvPr/>
        </p:nvPicPr>
        <p:blipFill rotWithShape="1">
          <a:blip r:embed="rId3">
            <a:alphaModFix/>
          </a:blip>
          <a:srcRect b="0" l="0" r="0" t="28812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7"/>
          <p:cNvPicPr preferRelativeResize="0"/>
          <p:nvPr/>
        </p:nvPicPr>
        <p:blipFill rotWithShape="1">
          <a:blip r:embed="rId4">
            <a:alphaModFix/>
          </a:blip>
          <a:srcRect b="23320" l="0" r="0" t="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F7F7F7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1154955" y="1447800"/>
            <a:ext cx="8825658" cy="3329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entury Gothic"/>
              <a:buNone/>
            </a:pPr>
            <a:r>
              <a:rPr lang="hu-HU"/>
              <a:t>Informatika versenyfeladatok megoldása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>
            <p:ph type="title"/>
          </p:nvPr>
        </p:nvSpPr>
        <p:spPr>
          <a:xfrm>
            <a:off x="646111" y="43366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hu-HU"/>
              <a:t>A kurzus tartalma</a:t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522287" y="2138643"/>
            <a:ext cx="11088688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hu-HU"/>
              <a:t>1. modul. Programozási tételek</a:t>
            </a:r>
            <a:endParaRPr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SzPts val="2880"/>
              <a:buNone/>
            </a:pPr>
            <a:r>
              <a:rPr lang="hu-HU"/>
              <a:t>2. modul. IKT </a:t>
            </a:r>
            <a:r>
              <a:rPr lang="hu-HU"/>
              <a:t>emelt szintű</a:t>
            </a:r>
            <a:r>
              <a:rPr lang="hu-HU"/>
              <a:t> feladatok</a:t>
            </a:r>
            <a:endParaRPr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SzPts val="2880"/>
              <a:buNone/>
            </a:pPr>
            <a:r>
              <a:rPr lang="hu-HU"/>
              <a:t>3. modul. Grafika, weblapkészítés és prezentáció</a:t>
            </a:r>
            <a:endParaRPr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SzPts val="2880"/>
              <a:buNone/>
            </a:pPr>
            <a:r>
              <a:rPr lang="hu-HU"/>
              <a:t>4. modul. Programozási versenyfeladatok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hu-HU"/>
              <a:t>Programozási tételek</a:t>
            </a:r>
            <a:endParaRPr/>
          </a:p>
        </p:txBody>
      </p:sp>
      <p:sp>
        <p:nvSpPr>
          <p:cNvPr id="160" name="Google Shape;160;p3"/>
          <p:cNvSpPr txBox="1"/>
          <p:nvPr>
            <p:ph idx="1" type="body"/>
          </p:nvPr>
        </p:nvSpPr>
        <p:spPr>
          <a:xfrm>
            <a:off x="1103312" y="2052918"/>
            <a:ext cx="9840913" cy="4481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hu-HU"/>
              <a:t>Egy sorozathoz egy érték hozzárendelése</a:t>
            </a:r>
            <a:endParaRPr/>
          </a:p>
          <a:p>
            <a:pPr indent="-285750" lvl="1" marL="742950" rtl="0" algn="l">
              <a:spcBef>
                <a:spcPts val="1800"/>
              </a:spcBef>
              <a:spcAft>
                <a:spcPts val="0"/>
              </a:spcAft>
              <a:buSzPct val="80000"/>
              <a:buChar char="►"/>
            </a:pPr>
            <a:r>
              <a:rPr lang="hu-HU"/>
              <a:t>Összegzés, szorzás, eldöntés, kiválasztás, megszámlálás, keresés (lineáris, bináris), maximum- és minimumkiválasztás tételei</a:t>
            </a:r>
            <a:endParaRPr/>
          </a:p>
          <a:p>
            <a:pPr indent="-342900" lvl="0" marL="342900" rtl="0" algn="l">
              <a:spcBef>
                <a:spcPts val="1800"/>
              </a:spcBef>
              <a:spcAft>
                <a:spcPts val="0"/>
              </a:spcAft>
              <a:buSzPct val="79999"/>
              <a:buChar char="►"/>
            </a:pPr>
            <a:r>
              <a:rPr lang="hu-HU"/>
              <a:t>Egy sorozathoz egy sorozat hozzárendelése</a:t>
            </a:r>
            <a:endParaRPr/>
          </a:p>
          <a:p>
            <a:pPr indent="-285750" lvl="1" marL="742950" rtl="0" algn="l">
              <a:spcBef>
                <a:spcPts val="1800"/>
              </a:spcBef>
              <a:spcAft>
                <a:spcPts val="0"/>
              </a:spcAft>
              <a:buSzPct val="80000"/>
              <a:buChar char="►"/>
            </a:pPr>
            <a:r>
              <a:rPr lang="hu-HU"/>
              <a:t>Kiválogatás, rendezés, metszet- és unióképzés, összefuttatás</a:t>
            </a:r>
            <a:endParaRPr/>
          </a:p>
          <a:p>
            <a:pPr indent="-285750" lvl="1" marL="742950" rtl="0" algn="l">
              <a:spcBef>
                <a:spcPts val="1800"/>
              </a:spcBef>
              <a:spcAft>
                <a:spcPts val="0"/>
              </a:spcAft>
              <a:buSzPct val="80000"/>
              <a:buChar char="►"/>
            </a:pPr>
            <a:r>
              <a:rPr lang="hu-HU"/>
              <a:t>Backtrack – a visszalépéses keresés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hu-HU"/>
              <a:t>IKT </a:t>
            </a:r>
            <a:r>
              <a:rPr lang="hu-HU"/>
              <a:t>emelt szintű</a:t>
            </a:r>
            <a:r>
              <a:rPr lang="hu-HU"/>
              <a:t> feladatok</a:t>
            </a:r>
            <a:endParaRPr/>
          </a:p>
        </p:txBody>
      </p:sp>
      <p:sp>
        <p:nvSpPr>
          <p:cNvPr id="166" name="Google Shape;166;p4"/>
          <p:cNvSpPr txBox="1"/>
          <p:nvPr>
            <p:ph idx="1" type="body"/>
          </p:nvPr>
        </p:nvSpPr>
        <p:spPr>
          <a:xfrm>
            <a:off x="1103312" y="2562225"/>
            <a:ext cx="8946541" cy="3686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Szövegszerkesztési feladatok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Táblázatkezelési feladatok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Adatbázis-kezelési feladatok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hu-HU"/>
              <a:t>Grafika, weblapkészítés és prezentáció</a:t>
            </a:r>
            <a:endParaRPr/>
          </a:p>
        </p:txBody>
      </p:sp>
      <p:sp>
        <p:nvSpPr>
          <p:cNvPr id="172" name="Google Shape;172;p5"/>
          <p:cNvSpPr txBox="1"/>
          <p:nvPr>
            <p:ph idx="1" type="body"/>
          </p:nvPr>
        </p:nvSpPr>
        <p:spPr>
          <a:xfrm>
            <a:off x="1103312" y="2667000"/>
            <a:ext cx="8946541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Pixel- és vektorgrafikai feladatok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Weblapkészítő feladatok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Prezentációkészítő feladatok</a:t>
            </a:r>
            <a:endParaRPr/>
          </a:p>
          <a:p>
            <a:pPr indent="-160020" lvl="0" marL="342900" rtl="0" algn="l">
              <a:spcBef>
                <a:spcPts val="360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</a:pPr>
            <a:r>
              <a:rPr lang="hu-HU"/>
              <a:t>Programozási versenyfeladatok</a:t>
            </a:r>
            <a:endParaRPr/>
          </a:p>
        </p:txBody>
      </p:sp>
      <p:sp>
        <p:nvSpPr>
          <p:cNvPr id="178" name="Google Shape;178;p6"/>
          <p:cNvSpPr txBox="1"/>
          <p:nvPr>
            <p:ph idx="1" type="body"/>
          </p:nvPr>
        </p:nvSpPr>
        <p:spPr>
          <a:xfrm>
            <a:off x="1103312" y="2228850"/>
            <a:ext cx="8946541" cy="4019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Tömbök feldolgozása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Fájlkezelés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Szövegfeldolgozás</a:t>
            </a:r>
            <a:endParaRPr/>
          </a:p>
          <a:p>
            <a:pPr indent="-342900" lvl="0" marL="342900" rtl="0" algn="l">
              <a:spcBef>
                <a:spcPts val="3600"/>
              </a:spcBef>
              <a:spcAft>
                <a:spcPts val="0"/>
              </a:spcAft>
              <a:buSzPts val="2880"/>
              <a:buChar char="►"/>
            </a:pPr>
            <a:r>
              <a:rPr lang="hu-HU"/>
              <a:t>Rajz és grafika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on">
  <a:themeElements>
    <a:clrScheme name="I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2021-08-25T05:03:39Z</dcterms:created>
  <dc:creator>Windows-felhasználó</dc:creator>
</cp:coreProperties>
</file>