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embeddedFontLst>
    <p:embeddedFont>
      <p:font typeface="Constanti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gdmA/DaTuhRl5vA7eSV3Vs6s9o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onstantia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onstantia-italic.fntdata"/><Relationship Id="rId14" Type="http://schemas.openxmlformats.org/officeDocument/2006/relationships/font" Target="fonts/Constantia-bold.fntdata"/><Relationship Id="rId17" Type="http://customschemas.google.com/relationships/presentationmetadata" Target="metadata"/><Relationship Id="rId16" Type="http://schemas.openxmlformats.org/officeDocument/2006/relationships/font" Target="fonts/Constanti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bg>
      <p:bgPr>
        <a:gradFill>
          <a:gsLst>
            <a:gs pos="0">
              <a:srgbClr val="8B8B77"/>
            </a:gs>
            <a:gs pos="25000">
              <a:srgbClr val="838070"/>
            </a:gs>
            <a:gs pos="100000">
              <a:srgbClr val="221F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7849"/>
              </a:buClr>
              <a:buSzPts val="5600"/>
              <a:buFont typeface="Calibri"/>
              <a:buNone/>
              <a:defRPr b="1" sz="5600">
                <a:solidFill>
                  <a:srgbClr val="FF78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18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8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91" name="Google Shape;91;p18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2" name="Google Shape;92;p18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534B3F">
                  <a:alpha val="44705"/>
                </a:srgbClr>
              </a:gs>
              <a:gs pos="100000">
                <a:srgbClr val="FF500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18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54500">
                  <a:alpha val="29803"/>
                </a:srgbClr>
              </a:gs>
              <a:gs pos="80000">
                <a:srgbClr val="675C49">
                  <a:alpha val="44705"/>
                </a:srgbClr>
              </a:gs>
              <a:gs pos="100000">
                <a:srgbClr val="675C49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bg>
      <p:bgPr>
        <a:gradFill>
          <a:gsLst>
            <a:gs pos="0">
              <a:srgbClr val="8B8B77"/>
            </a:gs>
            <a:gs pos="25000">
              <a:srgbClr val="838070"/>
            </a:gs>
            <a:gs pos="100000">
              <a:srgbClr val="221F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7849"/>
              </a:buClr>
              <a:buSzPts val="5600"/>
              <a:buFont typeface="Calibri"/>
              <a:buNone/>
              <a:defRPr b="1" sz="5600">
                <a:solidFill>
                  <a:srgbClr val="FF78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bg>
      <p:bgPr>
        <a:gradFill>
          <a:gsLst>
            <a:gs pos="0">
              <a:srgbClr val="8B8B77"/>
            </a:gs>
            <a:gs pos="25000">
              <a:srgbClr val="838070"/>
            </a:gs>
            <a:gs pos="100000">
              <a:srgbClr val="221F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2A77A"/>
              </a:buClr>
              <a:buSzPts val="5600"/>
              <a:buFont typeface="Calibri"/>
              <a:buNone/>
              <a:defRPr b="1" sz="5600" cap="none">
                <a:solidFill>
                  <a:srgbClr val="A2A7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534B3F">
                  <a:alpha val="44705"/>
                </a:srgbClr>
              </a:gs>
              <a:gs pos="100000">
                <a:srgbClr val="FF500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8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54500">
                  <a:alpha val="29803"/>
                </a:srgbClr>
              </a:gs>
              <a:gs pos="80000">
                <a:srgbClr val="675C49">
                  <a:alpha val="44705"/>
                </a:srgbClr>
              </a:gs>
              <a:gs pos="100000">
                <a:srgbClr val="675C49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C0E67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13" name="Google Shape;13;p8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DF5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8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534B3F">
                  <a:alpha val="44705"/>
                </a:srgbClr>
              </a:gs>
              <a:gs pos="100000">
                <a:srgbClr val="FF500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7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54500">
                  <a:alpha val="29803"/>
                </a:srgbClr>
              </a:gs>
              <a:gs pos="80000">
                <a:srgbClr val="675C49">
                  <a:alpha val="44705"/>
                </a:srgbClr>
              </a:gs>
              <a:gs pos="100000">
                <a:srgbClr val="675C49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3B3A2A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30" name="Google Shape;30;p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7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DF5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193.6.8.43/segedlet/dokumentumok/Abrazolo_geometria_szemleletesen.pdf" TargetMode="External"/><Relationship Id="rId4" Type="http://schemas.openxmlformats.org/officeDocument/2006/relationships/hyperlink" Target="https://mersz.hu/gerocs-vancso-matemati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b="23279" l="22670" r="45769" t="26210"/>
          <a:stretch/>
        </p:blipFill>
        <p:spPr>
          <a:xfrm>
            <a:off x="323528" y="188640"/>
            <a:ext cx="2136577" cy="1922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 Document" id="111" name="Google Shape;11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6766" y="3501008"/>
            <a:ext cx="370326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5">
            <a:alphaModFix/>
          </a:blip>
          <a:srcRect b="21458" l="23350" r="23982" t="27016"/>
          <a:stretch/>
        </p:blipFill>
        <p:spPr>
          <a:xfrm rot="2859960">
            <a:off x="5093097" y="633982"/>
            <a:ext cx="3907724" cy="2149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 rot="-359340">
            <a:off x="-125624" y="958658"/>
            <a:ext cx="7584334" cy="28295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F9400"/>
                </a:solidFill>
                <a:latin typeface="Constantia"/>
              </a:rPr>
              <a:t>Projektív</a:t>
            </a:r>
          </a:p>
        </p:txBody>
      </p:sp>
      <p:sp>
        <p:nvSpPr>
          <p:cNvPr id="114" name="Google Shape;114;p1"/>
          <p:cNvSpPr/>
          <p:nvPr/>
        </p:nvSpPr>
        <p:spPr>
          <a:xfrm rot="747658">
            <a:off x="2800182" y="3085544"/>
            <a:ext cx="6260925" cy="221434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F9400"/>
                </a:solidFill>
                <a:latin typeface="Constantia"/>
              </a:rPr>
              <a:t>geometria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/>
              <a:t>Eszközök</a:t>
            </a:r>
            <a:endParaRPr/>
          </a:p>
        </p:txBody>
      </p: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467544" y="2007488"/>
            <a:ext cx="8229600" cy="120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hu-HU"/>
              <a:t>3B és HB ceruza</a:t>
            </a:r>
            <a:endParaRPr/>
          </a:p>
          <a:p>
            <a:pPr indent="-129238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hu-HU"/>
              <a:t>Saját igény szerint milliméterpapír</a:t>
            </a:r>
            <a:endParaRPr/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 b="38750" l="30265" r="31448" t="26814"/>
          <a:stretch/>
        </p:blipFill>
        <p:spPr>
          <a:xfrm>
            <a:off x="1475656" y="3140968"/>
            <a:ext cx="6192688" cy="3131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/>
              <a:t>Követelmények</a:t>
            </a:r>
            <a:endParaRPr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3 db rajzfeladat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Órák látogatása</a:t>
            </a:r>
            <a:endParaRPr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22500" l="24823" r="26677" t="27217"/>
          <a:stretch/>
        </p:blipFill>
        <p:spPr>
          <a:xfrm>
            <a:off x="467544" y="3140968"/>
            <a:ext cx="531203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6300192" y="4365104"/>
            <a:ext cx="23008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Általános helyzetű,</a:t>
            </a:r>
            <a:b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dőlt sík</a:t>
            </a:r>
            <a:endParaRPr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/>
              <a:t>Követelmények</a:t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3 db rajzfeladat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Órák látogatása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467545" y="4149080"/>
            <a:ext cx="21602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Két sík metszésvonala</a:t>
            </a:r>
            <a:endParaRPr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21874" l="23763" r="24113" t="24375"/>
          <a:stretch/>
        </p:blipFill>
        <p:spPr>
          <a:xfrm>
            <a:off x="2627784" y="2955912"/>
            <a:ext cx="5983188" cy="346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/>
              <a:t>Követelmények</a:t>
            </a:r>
            <a:endParaRPr/>
          </a:p>
        </p:txBody>
      </p:sp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3 db rajzfeladat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Órák látogatása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3068960"/>
            <a:ext cx="590465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6948264" y="4235936"/>
            <a:ext cx="18567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Projektív</a:t>
            </a:r>
            <a:b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hu-HU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transzformáció</a:t>
            </a:r>
            <a:endParaRPr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/>
              <a:t>Irodalom</a:t>
            </a:r>
            <a:endParaRPr/>
          </a:p>
        </p:txBody>
      </p:sp>
      <p:sp>
        <p:nvSpPr>
          <p:cNvPr id="151" name="Google Shape;151;p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Bancsik Zs., Juhász I, Lajos S.: </a:t>
            </a:r>
            <a:r>
              <a:rPr lang="hu-HU" u="sng">
                <a:solidFill>
                  <a:schemeClr val="hlink"/>
                </a:solidFill>
                <a:hlinkClick r:id="rId3"/>
              </a:rPr>
              <a:t>Ábrázoló geometria szemléletesen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Gerőcs László, Vancsó Ödön (szerk): </a:t>
            </a:r>
            <a:r>
              <a:rPr lang="hu-HU" u="sng">
                <a:solidFill>
                  <a:schemeClr val="hlink"/>
                </a:solidFill>
                <a:hlinkClick r:id="rId4"/>
              </a:rPr>
              <a:t>Matematika</a:t>
            </a:r>
            <a:r>
              <a:rPr lang="hu-HU"/>
              <a:t> 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Szőkefalvi Nagy Gyula Dr.: A geometriai szerkesztések elmélete – Bp., Akadémiai Kiadó, 1968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hu-HU"/>
              <a:t>Чекмарев А.А., Верховский А.В., Пузиков А.А.: Начертательная геометрия. Инженерная и машинная графика – Москва: Высш. шк., 2001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ramlás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Áramlás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2021-08-03T10:01:39Z</dcterms:created>
  <dc:creator>www</dc:creator>
</cp:coreProperties>
</file>