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611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359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455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3459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8851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260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4520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222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571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564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479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796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96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135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45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97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84C956-0EA7-4086-B5E1-AA59586CCB6B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2A127BE-9315-4945-B191-8F812F9CE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509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ndex.hu/tudomany/elet0508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ucsinka.katalin@kmf.org.u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88454" y="1492371"/>
            <a:ext cx="8574622" cy="1166803"/>
          </a:xfrm>
        </p:spPr>
        <p:txBody>
          <a:bodyPr/>
          <a:lstStyle/>
          <a:p>
            <a:pPr algn="ctr"/>
            <a:r>
              <a:rPr lang="hu-HU" dirty="0" smtClean="0"/>
              <a:t>Alkalmazott statisztika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dr. </a:t>
            </a:r>
            <a:r>
              <a:rPr lang="hu-HU" dirty="0" err="1" smtClean="0"/>
              <a:t>Kucsinka</a:t>
            </a:r>
            <a:r>
              <a:rPr lang="hu-HU" dirty="0" smtClean="0"/>
              <a:t> Katalin</a:t>
            </a:r>
          </a:p>
          <a:p>
            <a:r>
              <a:rPr lang="hu-HU" dirty="0" smtClean="0"/>
              <a:t>Matematika és Informatika </a:t>
            </a:r>
          </a:p>
          <a:p>
            <a:r>
              <a:rPr lang="hu-HU" dirty="0" smtClean="0"/>
              <a:t>Tanszék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67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11781" y="1988926"/>
            <a:ext cx="10018713" cy="312420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Azért</a:t>
            </a:r>
            <a:r>
              <a:rPr lang="hu-HU" dirty="0"/>
              <a:t>, hogy pontosan </a:t>
            </a:r>
            <a:r>
              <a:rPr lang="hu-HU" dirty="0" smtClean="0"/>
              <a:t>értse </a:t>
            </a:r>
            <a:r>
              <a:rPr lang="hu-HU" dirty="0"/>
              <a:t>a szakirodalmat</a:t>
            </a:r>
            <a:r>
              <a:rPr lang="hu-HU" dirty="0" smtClean="0"/>
              <a:t>.</a:t>
            </a:r>
          </a:p>
          <a:p>
            <a:r>
              <a:rPr lang="hu-HU" dirty="0"/>
              <a:t>Azért, hogy </a:t>
            </a:r>
            <a:r>
              <a:rPr lang="hu-HU" dirty="0" smtClean="0"/>
              <a:t>a kutatásait tudja meg tervezni és  végrehajtani</a:t>
            </a:r>
          </a:p>
          <a:p>
            <a:r>
              <a:rPr lang="hu-HU" dirty="0" smtClean="0"/>
              <a:t>Azért, hogy kutatási eredményeit úgy tudja közölni, hogy az közben hiteles érthető és figyelemfelkeltő is legyen.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484311" y="685800"/>
            <a:ext cx="10018714" cy="91871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b="1" smtClean="0"/>
              <a:t>Miért tanuljunk statisztikát?</a:t>
            </a:r>
            <a:br>
              <a:rPr lang="hu-HU" b="1" smtClean="0"/>
            </a:b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484311" y="1518249"/>
            <a:ext cx="10011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Erre a kérdésre kerestem a frappáns választ. Ekkor nyitottam ki a [7] könyvet, </a:t>
            </a:r>
          </a:p>
          <a:p>
            <a:r>
              <a:rPr lang="hu-HU" sz="2400" dirty="0" smtClean="0"/>
              <a:t>ahol rá is találtam. </a:t>
            </a:r>
          </a:p>
          <a:p>
            <a:r>
              <a:rPr lang="hu-HU" sz="2400" dirty="0" smtClean="0"/>
              <a:t> 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570575" y="4977442"/>
            <a:ext cx="60869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Mi van azzal, aki nem akar kutatást végezni?</a:t>
            </a:r>
          </a:p>
          <a:p>
            <a:r>
              <a:rPr lang="hu-HU" sz="3200" b="1" dirty="0" smtClean="0"/>
              <a:t>Lapozzon…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697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4" cy="918713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Miért tanuljunk statisztikát?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2167" y="1304025"/>
            <a:ext cx="10018713" cy="14823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hu-HU" dirty="0" smtClean="0"/>
              <a:t>Azért</a:t>
            </a:r>
            <a:r>
              <a:rPr lang="hu-HU" dirty="0"/>
              <a:t>, hogy el tudjuk dönteni, elhiggyünk-e valamit, amit olvasunk, vagy hogy észrevegyük, hol van benne a hiba, vagyis hogy ne dőljünk be olyan könnyen a statisztikai bűvészkedéseknek, műtermékeknek és tévedéseknek</a:t>
            </a:r>
            <a:r>
              <a:rPr lang="hu-HU" dirty="0" smtClean="0"/>
              <a:t>.</a:t>
            </a:r>
            <a:r>
              <a:rPr lang="en-GB" dirty="0" smtClean="0"/>
              <a:t>”</a:t>
            </a:r>
            <a:r>
              <a:rPr lang="hu-HU" dirty="0" smtClean="0"/>
              <a:t>[7]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372167" y="3234906"/>
            <a:ext cx="10062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 fent említett tankönyv iránymutatása alapján nézzünk néhány példa állítást: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217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92937" y="-67574"/>
            <a:ext cx="9566128" cy="2241431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,,Egy 2002-es tanulmány szerint azok, akik naponta nyolc óránál többet alszanak, az átlagosnál jóval nagyobb valószínűséggel halnak meg</a:t>
            </a:r>
            <a:r>
              <a:rPr lang="hu-HU" dirty="0" smtClean="0"/>
              <a:t>.’’</a:t>
            </a:r>
          </a:p>
          <a:p>
            <a:pPr marL="0" indent="0">
              <a:buNone/>
            </a:pPr>
            <a:r>
              <a:rPr lang="hu-HU" dirty="0" smtClean="0">
                <a:hlinkClick r:id="rId2"/>
              </a:rPr>
              <a:t>Itt</a:t>
            </a:r>
            <a:r>
              <a:rPr lang="hu-HU" dirty="0" smtClean="0"/>
              <a:t> is erre a kutatásra hivatkoznak.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1431985" y="1462026"/>
            <a:ext cx="5846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Mit gondol ez az állítása megállja a helyét?</a:t>
            </a:r>
            <a:endParaRPr lang="hu-HU" sz="2400" b="1" dirty="0"/>
          </a:p>
        </p:txBody>
      </p:sp>
      <p:sp>
        <p:nvSpPr>
          <p:cNvPr id="5" name="Téglalap 4"/>
          <p:cNvSpPr/>
          <p:nvPr/>
        </p:nvSpPr>
        <p:spPr>
          <a:xfrm>
            <a:off x="1303156" y="1923691"/>
            <a:ext cx="933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b="0" i="0" dirty="0" smtClean="0">
                <a:solidFill>
                  <a:srgbClr val="333333"/>
                </a:solidFill>
                <a:effectLst/>
                <a:latin typeface="+mj-lt"/>
              </a:rPr>
              <a:t>,,</a:t>
            </a:r>
            <a:r>
              <a:rPr lang="hu-HU" sz="2400" b="0" i="0" dirty="0" smtClean="0">
                <a:solidFill>
                  <a:srgbClr val="333333"/>
                </a:solidFill>
                <a:effectLst/>
                <a:latin typeface="+mj-lt"/>
              </a:rPr>
              <a:t>Hihetetlen mértékben emelkedett részvényeink ára az utóbbi időben .’’</a:t>
            </a:r>
            <a:endParaRPr lang="hu-HU" sz="24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833" y="2344949"/>
            <a:ext cx="5726280" cy="377378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7617097" y="2768477"/>
            <a:ext cx="36728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Valóban ezt olvashatjuk le</a:t>
            </a:r>
          </a:p>
          <a:p>
            <a:r>
              <a:rPr lang="hu-HU" sz="2400" b="1" dirty="0" smtClean="0"/>
              <a:t>a grafikonról?</a:t>
            </a:r>
          </a:p>
        </p:txBody>
      </p:sp>
    </p:spTree>
    <p:extLst>
      <p:ext uri="{BB962C8B-B14F-4D97-AF65-F5344CB8AC3E}">
        <p14:creationId xmlns:p14="http://schemas.microsoft.com/office/powerpoint/2010/main" val="8062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7442" y="691550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Itt </a:t>
            </a:r>
            <a:r>
              <a:rPr lang="hu-HU" b="1" dirty="0" smtClean="0"/>
              <a:t>az ÖN </a:t>
            </a:r>
            <a:r>
              <a:rPr lang="hu-HU" b="1" dirty="0" smtClean="0"/>
              <a:t>helye</a:t>
            </a:r>
            <a:r>
              <a:rPr lang="hu-HU" dirty="0" smtClean="0"/>
              <a:t>, ha</a:t>
            </a:r>
          </a:p>
          <a:p>
            <a:r>
              <a:rPr lang="hu-HU" dirty="0" smtClean="0"/>
              <a:t>érdekli a statisztika;</a:t>
            </a:r>
            <a:endParaRPr lang="uk-UA" dirty="0"/>
          </a:p>
          <a:p>
            <a:r>
              <a:rPr lang="hu-HU" dirty="0" smtClean="0"/>
              <a:t>ha önben is felmerültek már hasonló kérdések és szeretne rájuk tudományosan megalapozott választ kapni.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362973" y="3810000"/>
            <a:ext cx="95113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Amennyiben felkeltetem az érdeklődését, a témaköröket és a tantárgy</a:t>
            </a:r>
          </a:p>
          <a:p>
            <a:r>
              <a:rPr lang="hu-HU" sz="2400" dirty="0" smtClean="0"/>
              <a:t>teljesítésének követelményeit megtalálja a sillabuszban vagy érdeklődhet</a:t>
            </a:r>
          </a:p>
          <a:p>
            <a:r>
              <a:rPr lang="hu-HU" sz="2400" dirty="0" smtClean="0"/>
              <a:t>a </a:t>
            </a:r>
            <a:r>
              <a:rPr lang="hu-HU" sz="2400" dirty="0" err="1" smtClean="0">
                <a:hlinkClick r:id="rId2"/>
              </a:rPr>
              <a:t>kucsinka.katalin</a:t>
            </a:r>
            <a:r>
              <a:rPr lang="hu-HU" sz="2400" dirty="0" smtClean="0">
                <a:hlinkClick r:id="rId2"/>
              </a:rPr>
              <a:t>@</a:t>
            </a:r>
            <a:r>
              <a:rPr lang="hu-HU" sz="2400" dirty="0" err="1" smtClean="0">
                <a:hlinkClick r:id="rId2"/>
              </a:rPr>
              <a:t>kmf.org.ua</a:t>
            </a:r>
            <a:r>
              <a:rPr lang="hu-HU" sz="2400" dirty="0" smtClean="0"/>
              <a:t> címen.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619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Ajánlott 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4310" y="1785669"/>
            <a:ext cx="10018713" cy="4005532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hu-HU" dirty="0" err="1"/>
              <a:t>Бахрушин</a:t>
            </a:r>
            <a:r>
              <a:rPr lang="hu-HU" dirty="0"/>
              <a:t> В.Є. </a:t>
            </a:r>
            <a:r>
              <a:rPr lang="hu-HU" dirty="0" err="1"/>
              <a:t>Методи</a:t>
            </a:r>
            <a:r>
              <a:rPr lang="hu-HU" dirty="0"/>
              <a:t> </a:t>
            </a:r>
            <a:r>
              <a:rPr lang="hu-HU" dirty="0" err="1"/>
              <a:t>аналізу</a:t>
            </a:r>
            <a:r>
              <a:rPr lang="hu-HU" dirty="0"/>
              <a:t> </a:t>
            </a:r>
            <a:r>
              <a:rPr lang="hu-HU" dirty="0" err="1"/>
              <a:t>даних</a:t>
            </a:r>
            <a:r>
              <a:rPr lang="hu-HU" dirty="0"/>
              <a:t> : </a:t>
            </a:r>
            <a:r>
              <a:rPr lang="hu-HU" dirty="0" err="1"/>
              <a:t>навчальний</a:t>
            </a:r>
            <a:r>
              <a:rPr lang="hu-HU" dirty="0"/>
              <a:t> </a:t>
            </a:r>
            <a:r>
              <a:rPr lang="hu-HU" dirty="0" err="1"/>
              <a:t>посібник</a:t>
            </a:r>
            <a:r>
              <a:rPr lang="hu-HU" dirty="0"/>
              <a:t> </a:t>
            </a:r>
            <a:r>
              <a:rPr lang="hu-HU" dirty="0" err="1"/>
              <a:t>для</a:t>
            </a:r>
            <a:r>
              <a:rPr lang="hu-HU" dirty="0"/>
              <a:t> </a:t>
            </a:r>
            <a:r>
              <a:rPr lang="hu-HU" dirty="0" err="1"/>
              <a:t>студентів</a:t>
            </a:r>
            <a:r>
              <a:rPr lang="hu-HU" dirty="0"/>
              <a:t> / В.Є. </a:t>
            </a:r>
            <a:r>
              <a:rPr lang="hu-HU" dirty="0" err="1"/>
              <a:t>Бахрушин</a:t>
            </a:r>
            <a:r>
              <a:rPr lang="hu-HU" dirty="0"/>
              <a:t>. – </a:t>
            </a:r>
            <a:r>
              <a:rPr lang="hu-HU" dirty="0" err="1"/>
              <a:t>Запоріжжя</a:t>
            </a:r>
            <a:r>
              <a:rPr lang="hu-HU" dirty="0"/>
              <a:t> : КПУ, 2011. – 268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dirty="0" err="1"/>
              <a:t>Карташов</a:t>
            </a:r>
            <a:r>
              <a:rPr lang="hu-HU" dirty="0"/>
              <a:t> М. В. </a:t>
            </a:r>
            <a:r>
              <a:rPr lang="hu-HU" dirty="0" err="1"/>
              <a:t>Ймовірність</a:t>
            </a:r>
            <a:r>
              <a:rPr lang="hu-HU" dirty="0"/>
              <a:t>, </a:t>
            </a:r>
            <a:r>
              <a:rPr lang="hu-HU" dirty="0" err="1"/>
              <a:t>процеси</a:t>
            </a:r>
            <a:r>
              <a:rPr lang="hu-HU" dirty="0"/>
              <a:t>, </a:t>
            </a:r>
            <a:r>
              <a:rPr lang="hu-HU" dirty="0" err="1"/>
              <a:t>статистика</a:t>
            </a:r>
            <a:r>
              <a:rPr lang="hu-HU" dirty="0"/>
              <a:t> / </a:t>
            </a:r>
            <a:r>
              <a:rPr lang="hu-HU" dirty="0" err="1"/>
              <a:t>Київ</a:t>
            </a:r>
            <a:r>
              <a:rPr lang="hu-HU" dirty="0"/>
              <a:t> </a:t>
            </a:r>
            <a:r>
              <a:rPr lang="hu-HU" dirty="0" err="1"/>
              <a:t>Видавничо-полiграфiчний</a:t>
            </a:r>
            <a:r>
              <a:rPr lang="hu-HU" dirty="0"/>
              <a:t> </a:t>
            </a:r>
            <a:r>
              <a:rPr lang="hu-HU" dirty="0" err="1"/>
              <a:t>центр</a:t>
            </a:r>
            <a:r>
              <a:rPr lang="hu-HU" dirty="0"/>
              <a:t> ’</a:t>
            </a:r>
            <a:r>
              <a:rPr lang="hu-HU" dirty="0" err="1"/>
              <a:t>Київський</a:t>
            </a:r>
            <a:r>
              <a:rPr lang="hu-HU" dirty="0"/>
              <a:t> </a:t>
            </a:r>
            <a:r>
              <a:rPr lang="hu-HU" dirty="0" err="1"/>
              <a:t>унiверситет</a:t>
            </a:r>
            <a:r>
              <a:rPr lang="hu-HU" dirty="0"/>
              <a:t>, 2008.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dirty="0" err="1"/>
              <a:t>Прокопенко</a:t>
            </a:r>
            <a:r>
              <a:rPr lang="hu-HU" dirty="0"/>
              <a:t> І. Ф. </a:t>
            </a:r>
            <a:r>
              <a:rPr lang="hu-HU" dirty="0" err="1"/>
              <a:t>Комп’ютеризація</a:t>
            </a:r>
            <a:r>
              <a:rPr lang="hu-HU" dirty="0"/>
              <a:t> </a:t>
            </a:r>
            <a:r>
              <a:rPr lang="hu-HU" dirty="0" err="1"/>
              <a:t>економічного</a:t>
            </a:r>
            <a:r>
              <a:rPr lang="hu-HU" dirty="0"/>
              <a:t> </a:t>
            </a:r>
            <a:r>
              <a:rPr lang="hu-HU" dirty="0" err="1"/>
              <a:t>аналізу</a:t>
            </a:r>
            <a:r>
              <a:rPr lang="hu-HU" dirty="0"/>
              <a:t> (</a:t>
            </a:r>
            <a:r>
              <a:rPr lang="hu-HU" dirty="0" err="1"/>
              <a:t>теорія</a:t>
            </a:r>
            <a:r>
              <a:rPr lang="hu-HU" dirty="0"/>
              <a:t>, </a:t>
            </a:r>
            <a:r>
              <a:rPr lang="hu-HU" dirty="0" err="1"/>
              <a:t>практика</a:t>
            </a:r>
            <a:r>
              <a:rPr lang="hu-HU" dirty="0"/>
              <a:t>): </a:t>
            </a:r>
            <a:r>
              <a:rPr lang="hu-HU" dirty="0" err="1"/>
              <a:t>Навч</a:t>
            </a:r>
            <a:r>
              <a:rPr lang="hu-HU" dirty="0"/>
              <a:t>. </a:t>
            </a:r>
            <a:r>
              <a:rPr lang="hu-HU" dirty="0" err="1"/>
              <a:t>посіб</a:t>
            </a:r>
            <a:r>
              <a:rPr lang="hu-HU" dirty="0"/>
              <a:t>. / І. Ф. </a:t>
            </a:r>
            <a:r>
              <a:rPr lang="hu-HU" dirty="0" err="1"/>
              <a:t>Прокопенко</a:t>
            </a:r>
            <a:r>
              <a:rPr lang="hu-HU" dirty="0"/>
              <a:t>, В. І. </a:t>
            </a:r>
            <a:r>
              <a:rPr lang="hu-HU" dirty="0" err="1"/>
              <a:t>Ганін</a:t>
            </a:r>
            <a:r>
              <a:rPr lang="hu-HU" dirty="0"/>
              <a:t>, В. В. </a:t>
            </a:r>
            <a:r>
              <a:rPr lang="hu-HU" dirty="0" err="1"/>
              <a:t>Москаленко</a:t>
            </a:r>
            <a:r>
              <a:rPr lang="hu-HU" dirty="0"/>
              <a:t>. — К.: ЦНЛ, 2005. — 340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dirty="0" err="1"/>
              <a:t>Слюсарчук</a:t>
            </a:r>
            <a:r>
              <a:rPr lang="hu-HU" dirty="0"/>
              <a:t> П.В. </a:t>
            </a:r>
            <a:r>
              <a:rPr lang="hu-HU" dirty="0" err="1"/>
              <a:t>Теорії</a:t>
            </a:r>
            <a:r>
              <a:rPr lang="hu-HU" dirty="0"/>
              <a:t> </a:t>
            </a:r>
            <a:r>
              <a:rPr lang="hu-HU" dirty="0" err="1"/>
              <a:t>ймовірностей</a:t>
            </a:r>
            <a:r>
              <a:rPr lang="hu-HU" dirty="0"/>
              <a:t> </a:t>
            </a:r>
            <a:r>
              <a:rPr lang="hu-HU" dirty="0" err="1"/>
              <a:t>та</a:t>
            </a:r>
            <a:r>
              <a:rPr lang="hu-HU" dirty="0"/>
              <a:t> </a:t>
            </a:r>
            <a:r>
              <a:rPr lang="hu-HU" dirty="0" err="1"/>
              <a:t>математична</a:t>
            </a:r>
            <a:r>
              <a:rPr lang="hu-HU" dirty="0"/>
              <a:t> </a:t>
            </a:r>
            <a:r>
              <a:rPr lang="hu-HU" dirty="0" err="1"/>
              <a:t>статистика</a:t>
            </a:r>
            <a:r>
              <a:rPr lang="hu-HU" dirty="0"/>
              <a:t>. /</a:t>
            </a:r>
            <a:r>
              <a:rPr lang="hu-HU" dirty="0" err="1"/>
              <a:t>Ужгород</a:t>
            </a:r>
            <a:r>
              <a:rPr lang="hu-HU" dirty="0"/>
              <a:t> – </a:t>
            </a:r>
            <a:r>
              <a:rPr lang="hu-HU" dirty="0" smtClean="0"/>
              <a:t>2004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dirty="0" err="1"/>
              <a:t>Reiczigel</a:t>
            </a:r>
            <a:r>
              <a:rPr lang="hu-HU" dirty="0"/>
              <a:t> Jenő, </a:t>
            </a:r>
            <a:r>
              <a:rPr lang="hu-HU" dirty="0" err="1"/>
              <a:t>Harnos</a:t>
            </a:r>
            <a:r>
              <a:rPr lang="hu-HU" dirty="0"/>
              <a:t> Andrea, Solymosi Norbert: </a:t>
            </a:r>
            <a:r>
              <a:rPr lang="hu-HU" dirty="0" err="1"/>
              <a:t>Biostatisztika</a:t>
            </a:r>
            <a:r>
              <a:rPr lang="hu-HU" dirty="0"/>
              <a:t> nem statisztikusoknak </a:t>
            </a:r>
            <a:r>
              <a:rPr lang="hu-HU" dirty="0" smtClean="0"/>
              <a:t>Nagykovácsi, </a:t>
            </a:r>
            <a:r>
              <a:rPr lang="hu-HU" dirty="0" err="1"/>
              <a:t>Pars</a:t>
            </a:r>
            <a:r>
              <a:rPr lang="hu-HU" dirty="0"/>
              <a:t> Kft</a:t>
            </a:r>
            <a:r>
              <a:rPr lang="hu-HU" dirty="0" smtClean="0"/>
              <a:t>. – 2019 </a:t>
            </a:r>
            <a:endParaRPr lang="hu-HU" dirty="0"/>
          </a:p>
          <a:p>
            <a:pPr marL="457200" lvl="0" indent="-457200">
              <a:buFont typeface="+mj-lt"/>
              <a:buAutoNum type="arabicPeriod"/>
            </a:pPr>
            <a:r>
              <a:rPr lang="hu-HU" dirty="0" err="1"/>
              <a:t>Tómács</a:t>
            </a:r>
            <a:r>
              <a:rPr lang="hu-HU" dirty="0"/>
              <a:t> Tibor Matematikai statisztika/ Eger, 2020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err="1"/>
              <a:t>Tómács</a:t>
            </a:r>
            <a:r>
              <a:rPr lang="hu-HU" dirty="0"/>
              <a:t> Tibor Matematikai statisztika gyakorlatok/ Eger, </a:t>
            </a:r>
            <a:r>
              <a:rPr lang="hu-HU" dirty="0" smtClean="0"/>
              <a:t>2020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33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175</TotalTime>
  <Words>390</Words>
  <Application>Microsoft Office PowerPoint</Application>
  <PresentationFormat>Szélesvásznú</PresentationFormat>
  <Paragraphs>37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Parallaxis</vt:lpstr>
      <vt:lpstr>Alkalmazott statisztika</vt:lpstr>
      <vt:lpstr>PowerPoint bemutató</vt:lpstr>
      <vt:lpstr>Miért tanuljunk statisztikát? </vt:lpstr>
      <vt:lpstr>PowerPoint bemutató</vt:lpstr>
      <vt:lpstr>PowerPoint bemutató</vt:lpstr>
      <vt:lpstr>Ajánlott irodalom: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Kati</dc:creator>
  <cp:lastModifiedBy>Kati</cp:lastModifiedBy>
  <cp:revision>10</cp:revision>
  <dcterms:created xsi:type="dcterms:W3CDTF">2022-02-21T11:54:15Z</dcterms:created>
  <dcterms:modified xsi:type="dcterms:W3CDTF">2022-02-21T15:07:18Z</dcterms:modified>
</cp:coreProperties>
</file>