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0427-F4C0-4555-8697-8AB85734E6BE}" type="datetimeFigureOut">
              <a:rPr lang="hu-HU" smtClean="0"/>
              <a:t>2022.02.21.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631E8-B7B1-4061-BEC3-F20BD21885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5811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0427-F4C0-4555-8697-8AB85734E6BE}" type="datetimeFigureOut">
              <a:rPr lang="hu-HU" smtClean="0"/>
              <a:t>2022.02.21.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631E8-B7B1-4061-BEC3-F20BD21885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879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0427-F4C0-4555-8697-8AB85734E6BE}" type="datetimeFigureOut">
              <a:rPr lang="hu-HU" smtClean="0"/>
              <a:t>2022.02.21.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631E8-B7B1-4061-BEC3-F20BD21885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9466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0427-F4C0-4555-8697-8AB85734E6BE}" type="datetimeFigureOut">
              <a:rPr lang="hu-HU" smtClean="0"/>
              <a:t>2022.02.21.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631E8-B7B1-4061-BEC3-F20BD21885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4414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0427-F4C0-4555-8697-8AB85734E6BE}" type="datetimeFigureOut">
              <a:rPr lang="hu-HU" smtClean="0"/>
              <a:t>2022.02.21.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631E8-B7B1-4061-BEC3-F20BD21885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517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0427-F4C0-4555-8697-8AB85734E6BE}" type="datetimeFigureOut">
              <a:rPr lang="hu-HU" smtClean="0"/>
              <a:t>2022.02.21.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631E8-B7B1-4061-BEC3-F20BD21885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395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0427-F4C0-4555-8697-8AB85734E6BE}" type="datetimeFigureOut">
              <a:rPr lang="hu-HU" smtClean="0"/>
              <a:t>2022.02.21.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631E8-B7B1-4061-BEC3-F20BD21885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7476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0427-F4C0-4555-8697-8AB85734E6BE}" type="datetimeFigureOut">
              <a:rPr lang="hu-HU" smtClean="0"/>
              <a:t>2022.02.21.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631E8-B7B1-4061-BEC3-F20BD21885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870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0427-F4C0-4555-8697-8AB85734E6BE}" type="datetimeFigureOut">
              <a:rPr lang="hu-HU" smtClean="0"/>
              <a:t>2022.02.21.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631E8-B7B1-4061-BEC3-F20BD21885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914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0427-F4C0-4555-8697-8AB85734E6BE}" type="datetimeFigureOut">
              <a:rPr lang="hu-HU" smtClean="0"/>
              <a:t>2022.02.21.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631E8-B7B1-4061-BEC3-F20BD21885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6259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0427-F4C0-4555-8697-8AB85734E6BE}" type="datetimeFigureOut">
              <a:rPr lang="hu-HU" smtClean="0"/>
              <a:t>2022.02.21.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631E8-B7B1-4061-BEC3-F20BD21885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62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10427-F4C0-4555-8697-8AB85734E6BE}" type="datetimeFigureOut">
              <a:rPr lang="hu-HU" smtClean="0"/>
              <a:t>2022.02.21.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631E8-B7B1-4061-BEC3-F20BD218855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628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n.wikipedia.org/wiki/Albert_von_K%C3%B6llike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772400" cy="1470025"/>
          </a:xfrm>
        </p:spPr>
        <p:txBody>
          <a:bodyPr>
            <a:normAutofit/>
          </a:bodyPr>
          <a:lstStyle/>
          <a:p>
            <a:r>
              <a:rPr lang="hu-HU" sz="6000" dirty="0" err="1" smtClean="0"/>
              <a:t>Radiobiológia</a:t>
            </a:r>
            <a:endParaRPr lang="hu-HU" sz="6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708920"/>
            <a:ext cx="2503165" cy="250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8772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effectLst/>
                <a:latin typeface="Times New Roman"/>
                <a:ea typeface="Times New Roman"/>
              </a:rPr>
              <a:t>Témák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err="1" smtClean="0">
                <a:effectLst/>
                <a:latin typeface="Times New Roman"/>
                <a:ea typeface="Times New Roman"/>
              </a:rPr>
              <a:t>Radiobiológiai</a:t>
            </a:r>
            <a:r>
              <a:rPr lang="hu-HU" dirty="0" smtClean="0">
                <a:effectLst/>
                <a:latin typeface="Times New Roman"/>
                <a:ea typeface="Times New Roman"/>
              </a:rPr>
              <a:t> alapfogalmak</a:t>
            </a:r>
            <a:endParaRPr lang="hu-HU" sz="4000" dirty="0">
              <a:ea typeface="Calibri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Times New Roman"/>
                <a:ea typeface="Times New Roman"/>
              </a:rPr>
              <a:t>Radioaktivitás. A radioaktív bomlás törvényei</a:t>
            </a:r>
            <a:endParaRPr lang="hu-HU" sz="4000" dirty="0">
              <a:ea typeface="Calibri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Times New Roman"/>
                <a:ea typeface="Times New Roman"/>
              </a:rPr>
              <a:t> Nukleáris reakciók. Nukleáris átalakulások a-részecskék, protonok, neutronok, kvantumok hatására. Maghasadás</a:t>
            </a:r>
            <a:endParaRPr lang="hu-HU" sz="4000" dirty="0">
              <a:ea typeface="Calibri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Times New Roman"/>
                <a:ea typeface="Times New Roman"/>
              </a:rPr>
              <a:t>A sugárzás kölcsönhatása az anyaggal.</a:t>
            </a:r>
            <a:endParaRPr lang="hu-HU" sz="4000" dirty="0">
              <a:ea typeface="Calibri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dirty="0" smtClean="0">
                <a:effectLst/>
                <a:latin typeface="Times New Roman"/>
                <a:ea typeface="Times New Roman"/>
              </a:rPr>
              <a:t>A sugárzás hatása az élő szervezetekre</a:t>
            </a:r>
            <a:endParaRPr lang="hu-HU" sz="4000" dirty="0"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692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Témák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Az atommag és az elemi részecskék fizikájának alapfogalmai.</a:t>
            </a:r>
          </a:p>
          <a:p>
            <a:r>
              <a:rPr lang="hu-HU" dirty="0" smtClean="0"/>
              <a:t>Az ionizáló sugárzás fajtái</a:t>
            </a:r>
          </a:p>
          <a:p>
            <a:r>
              <a:rPr lang="hu-HU" dirty="0" smtClean="0"/>
              <a:t>Ionizáló sugárzás elleni védelem</a:t>
            </a:r>
          </a:p>
          <a:p>
            <a:r>
              <a:rPr lang="hu-HU" dirty="0" smtClean="0"/>
              <a:t>Radioaktív sugárzás mérése. Biológiailag hatékony dózis</a:t>
            </a:r>
          </a:p>
          <a:p>
            <a:r>
              <a:rPr lang="hu-HU" dirty="0" smtClean="0"/>
              <a:t>Csernobili katasztrófa. A csernobili katasztrófa következményei. Nukleáris katasztrófák a világban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37361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88024" y="476672"/>
            <a:ext cx="4032448" cy="5678091"/>
          </a:xfrm>
        </p:spPr>
        <p:txBody>
          <a:bodyPr>
            <a:normAutofit fontScale="47500" lnSpcReduction="20000"/>
          </a:bodyPr>
          <a:lstStyle/>
          <a:p>
            <a:r>
              <a:rPr lang="hu-HU" dirty="0" smtClean="0"/>
              <a:t>Fizika. Csákány Antal, </a:t>
            </a:r>
            <a:r>
              <a:rPr lang="hu-HU" dirty="0" err="1" smtClean="0"/>
              <a:t>Flórik</a:t>
            </a:r>
            <a:r>
              <a:rPr lang="hu-HU" dirty="0" smtClean="0"/>
              <a:t> György, </a:t>
            </a:r>
            <a:r>
              <a:rPr lang="hu-HU" dirty="0" err="1" smtClean="0"/>
              <a:t>Gnädig</a:t>
            </a:r>
            <a:r>
              <a:rPr lang="hu-HU" dirty="0" smtClean="0"/>
              <a:t> Péter, Holics László, Juhász András, Sükösd Csaba, Tasnádi Péter. Első magyar nyelvű.  Akadémiai Kiadó, Budapest. digitális kiadás: 2017.</a:t>
            </a:r>
          </a:p>
          <a:p>
            <a:r>
              <a:rPr lang="hu-HU" dirty="0" smtClean="0"/>
              <a:t>2.	</a:t>
            </a:r>
            <a:r>
              <a:rPr lang="hu-HU" dirty="0" err="1" smtClean="0"/>
              <a:t>Lumniczky</a:t>
            </a:r>
            <a:r>
              <a:rPr lang="hu-HU" dirty="0" smtClean="0"/>
              <a:t> Katalin, Sáfrány Géza. A radioaktív sugárzás rövid és hosszú távú biológiai hatásai. http://eduvital.net/files/biol-hatteranyag/Safrany_Radioaktiv%20sugarzas </a:t>
            </a:r>
          </a:p>
          <a:p>
            <a:r>
              <a:rPr lang="hu-HU" dirty="0" smtClean="0"/>
              <a:t>3.	</a:t>
            </a:r>
            <a:r>
              <a:rPr lang="hu-HU" dirty="0" err="1" smtClean="0"/>
              <a:t>Sugáarbiologia</a:t>
            </a:r>
            <a:r>
              <a:rPr lang="hu-HU" dirty="0" smtClean="0"/>
              <a:t>. </a:t>
            </a:r>
            <a:r>
              <a:rPr lang="hu-HU" dirty="0" err="1" smtClean="0"/>
              <a:t>Pesznyák</a:t>
            </a:r>
            <a:r>
              <a:rPr lang="hu-HU" dirty="0" smtClean="0"/>
              <a:t> Csilla Sáfrány </a:t>
            </a:r>
            <a:r>
              <a:rPr lang="hu-HU" dirty="0" err="1" smtClean="0"/>
              <a:t>Geza</a:t>
            </a:r>
            <a:r>
              <a:rPr lang="hu-HU" dirty="0" smtClean="0"/>
              <a:t> </a:t>
            </a:r>
            <a:r>
              <a:rPr lang="hu-HU" dirty="0" err="1" smtClean="0"/>
              <a:t>Typotex</a:t>
            </a:r>
            <a:r>
              <a:rPr lang="hu-HU" dirty="0" smtClean="0"/>
              <a:t> Budapest, 2016. 521. </a:t>
            </a:r>
          </a:p>
          <a:p>
            <a:r>
              <a:rPr lang="hu-HU" dirty="0" smtClean="0"/>
              <a:t>4.	</a:t>
            </a:r>
            <a:r>
              <a:rPr lang="uk-UA" dirty="0" smtClean="0"/>
              <a:t>Е.В. Шпольський. Атомна фізика, т.1. Вступ в атомну фізику. -М. Наука, 1984. 552 с. </a:t>
            </a:r>
          </a:p>
          <a:p>
            <a:r>
              <a:rPr lang="uk-UA" dirty="0" smtClean="0"/>
              <a:t>5.	</a:t>
            </a:r>
            <a:r>
              <a:rPr lang="hu-HU" dirty="0" err="1" smtClean="0"/>
              <a:t>Klementis</a:t>
            </a:r>
            <a:r>
              <a:rPr lang="hu-HU" dirty="0" smtClean="0"/>
              <a:t> I, </a:t>
            </a:r>
            <a:r>
              <a:rPr lang="hu-HU" dirty="0" err="1" smtClean="0"/>
              <a:t>Lumniczky</a:t>
            </a:r>
            <a:r>
              <a:rPr lang="hu-HU" dirty="0" smtClean="0"/>
              <a:t> K, Kis E, </a:t>
            </a:r>
            <a:r>
              <a:rPr lang="hu-HU" dirty="0" err="1" smtClean="0"/>
              <a:t>Szatm</a:t>
            </a:r>
            <a:r>
              <a:rPr lang="hu-HU" dirty="0" smtClean="0"/>
              <a:t>´</a:t>
            </a:r>
            <a:r>
              <a:rPr lang="hu-HU" dirty="0" err="1" smtClean="0"/>
              <a:t>ari</a:t>
            </a:r>
            <a:r>
              <a:rPr lang="hu-HU" dirty="0" smtClean="0"/>
              <a:t> T, Antal S and S´</a:t>
            </a:r>
            <a:r>
              <a:rPr lang="hu-HU" dirty="0" err="1" smtClean="0"/>
              <a:t>afr</a:t>
            </a:r>
            <a:r>
              <a:rPr lang="hu-HU" dirty="0" smtClean="0"/>
              <a:t>´</a:t>
            </a:r>
            <a:r>
              <a:rPr lang="hu-HU" dirty="0" err="1" smtClean="0"/>
              <a:t>any</a:t>
            </a:r>
            <a:r>
              <a:rPr lang="hu-HU" dirty="0" smtClean="0"/>
              <a:t> G: The </a:t>
            </a:r>
            <a:r>
              <a:rPr lang="hu-HU" dirty="0" err="1" smtClean="0"/>
              <a:t>transgenerational</a:t>
            </a:r>
            <a:r>
              <a:rPr lang="hu-HU" dirty="0" smtClean="0"/>
              <a:t> </a:t>
            </a:r>
            <a:r>
              <a:rPr lang="hu-HU" dirty="0" err="1" smtClean="0"/>
              <a:t>mutagenic</a:t>
            </a:r>
            <a:r>
              <a:rPr lang="hu-HU" dirty="0" smtClean="0"/>
              <a:t> and </a:t>
            </a:r>
            <a:r>
              <a:rPr lang="hu-HU" dirty="0" err="1" smtClean="0"/>
              <a:t>carcinogenic</a:t>
            </a:r>
            <a:r>
              <a:rPr lang="hu-HU" dirty="0" smtClean="0"/>
              <a:t> </a:t>
            </a:r>
            <a:r>
              <a:rPr lang="hu-HU" dirty="0" err="1" smtClean="0"/>
              <a:t>effect</a:t>
            </a:r>
            <a:r>
              <a:rPr lang="hu-HU" dirty="0" smtClean="0"/>
              <a:t> of </a:t>
            </a:r>
            <a:r>
              <a:rPr lang="hu-HU" dirty="0" err="1" smtClean="0"/>
              <a:t>ionising</a:t>
            </a:r>
            <a:r>
              <a:rPr lang="hu-HU" dirty="0" smtClean="0"/>
              <a:t> </a:t>
            </a:r>
            <a:r>
              <a:rPr lang="hu-HU" dirty="0" err="1" smtClean="0"/>
              <a:t>radiation</a:t>
            </a:r>
            <a:r>
              <a:rPr lang="hu-HU" dirty="0" smtClean="0"/>
              <a:t>. </a:t>
            </a:r>
            <a:r>
              <a:rPr lang="hu-HU" dirty="0" err="1" smtClean="0"/>
              <a:t>Central</a:t>
            </a:r>
            <a:r>
              <a:rPr lang="hu-HU" dirty="0" smtClean="0"/>
              <a:t> European J. </a:t>
            </a:r>
            <a:r>
              <a:rPr lang="hu-HU" dirty="0" err="1" smtClean="0"/>
              <a:t>Occupation</a:t>
            </a:r>
            <a:r>
              <a:rPr lang="hu-HU" dirty="0" smtClean="0"/>
              <a:t> </a:t>
            </a:r>
            <a:r>
              <a:rPr lang="hu-HU" dirty="0" err="1" smtClean="0"/>
              <a:t>EnvironMed</a:t>
            </a:r>
            <a:r>
              <a:rPr lang="hu-HU" dirty="0" smtClean="0"/>
              <a:t>. 10:p235-245. 2004</a:t>
            </a:r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611560" y="544522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 smtClean="0">
                <a:solidFill>
                  <a:srgbClr val="202122"/>
                </a:solidFill>
                <a:effectLst/>
                <a:latin typeface="Arial"/>
              </a:rPr>
              <a:t>X-ray of </a:t>
            </a:r>
            <a:r>
              <a:rPr lang="en-US" b="0" i="0" strike="noStrike" dirty="0" smtClean="0">
                <a:effectLst/>
                <a:latin typeface="Arial"/>
                <a:hlinkClick r:id="rId2" tooltip="Albert von Kölliker"/>
              </a:rPr>
              <a:t>Albert von </a:t>
            </a:r>
            <a:r>
              <a:rPr lang="en-US" b="0" i="0" strike="noStrike" dirty="0" err="1" smtClean="0">
                <a:effectLst/>
                <a:latin typeface="Arial"/>
                <a:hlinkClick r:id="rId2" tooltip="Albert von Kölliker"/>
              </a:rPr>
              <a:t>Kölliker</a:t>
            </a:r>
            <a:r>
              <a:rPr lang="en-US" b="0" i="0" dirty="0" err="1" smtClean="0">
                <a:effectLst/>
                <a:latin typeface="Arial"/>
              </a:rPr>
              <a:t>'s</a:t>
            </a:r>
            <a:r>
              <a:rPr lang="en-US" b="0" i="0" dirty="0" smtClean="0">
                <a:effectLst/>
                <a:latin typeface="Arial"/>
              </a:rPr>
              <a:t> </a:t>
            </a:r>
            <a:r>
              <a:rPr lang="en-US" b="0" i="0" dirty="0" smtClean="0">
                <a:solidFill>
                  <a:srgbClr val="202122"/>
                </a:solidFill>
                <a:effectLst/>
                <a:latin typeface="Arial"/>
              </a:rPr>
              <a:t>hand</a:t>
            </a: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672"/>
            <a:ext cx="2887588" cy="452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3956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116</Words>
  <Application>Microsoft Office PowerPoint</Application>
  <PresentationFormat>Diavetítés a képernyőre (4:3 oldalarány)</PresentationFormat>
  <Paragraphs>19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Office-téma</vt:lpstr>
      <vt:lpstr>Radiobiológia</vt:lpstr>
      <vt:lpstr>Témák </vt:lpstr>
      <vt:lpstr>Témák</vt:lpstr>
      <vt:lpstr>PowerPoint bemutató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Radiobiológia</dc:title>
  <dc:creator>ramiz</dc:creator>
  <cp:lastModifiedBy>Kati</cp:lastModifiedBy>
  <cp:revision>2</cp:revision>
  <dcterms:created xsi:type="dcterms:W3CDTF">2022-02-20T13:05:38Z</dcterms:created>
  <dcterms:modified xsi:type="dcterms:W3CDTF">2022-02-21T10:51:17Z</dcterms:modified>
</cp:coreProperties>
</file>