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61" r:id="rId4"/>
    <p:sldId id="262" r:id="rId5"/>
    <p:sldId id="257" r:id="rId6"/>
    <p:sldId id="258" r:id="rId7"/>
    <p:sldId id="259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2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18.03.2016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18.03.2016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18.03.2016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18.03.2016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18.03.2016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18.03.2016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18.03.2016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18.03.2016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3284984"/>
            <a:ext cx="8712968" cy="3168351"/>
          </a:xfrm>
        </p:spPr>
        <p:txBody>
          <a:bodyPr>
            <a:prstTxWarp prst="textChevronInverted">
              <a:avLst/>
            </a:prstTxWarp>
            <a:normAutofit/>
          </a:bodyPr>
          <a:lstStyle/>
          <a:p>
            <a:r>
              <a:rPr lang="hu-HU" sz="5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Konfliktuskezelés</a:t>
            </a:r>
            <a:r>
              <a:rPr lang="ru-RU" dirty="0">
                <a:solidFill>
                  <a:srgbClr val="C00000"/>
                </a:solidFill>
              </a:rPr>
              <a:t/>
            </a:r>
            <a:br>
              <a:rPr lang="ru-RU" dirty="0">
                <a:solidFill>
                  <a:srgbClr val="C00000"/>
                </a:solidFill>
              </a:rPr>
            </a:b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796136" y="5517232"/>
            <a:ext cx="3103240" cy="914400"/>
          </a:xfrm>
        </p:spPr>
        <p:txBody>
          <a:bodyPr/>
          <a:lstStyle/>
          <a:p>
            <a:pPr algn="r"/>
            <a:r>
              <a:rPr lang="hu-HU" dirty="0" smtClean="0">
                <a:solidFill>
                  <a:schemeClr val="accent4">
                    <a:lumMod val="75000"/>
                  </a:schemeClr>
                </a:solidFill>
              </a:rPr>
              <a:t>Gávrilyuk Ilona</a:t>
            </a:r>
            <a:endParaRPr lang="ru-RU" dirty="0">
              <a:solidFill>
                <a:schemeClr val="accent4">
                  <a:lumMod val="75000"/>
                </a:schemeClr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123728" y="260648"/>
            <a:ext cx="4824536" cy="30963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31214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435280" cy="828010"/>
          </a:xfrm>
        </p:spPr>
        <p:txBody>
          <a:bodyPr>
            <a:normAutofit/>
          </a:bodyPr>
          <a:lstStyle/>
          <a:p>
            <a:r>
              <a:rPr lang="nn-NO" sz="4400" dirty="0" smtClean="0"/>
              <a:t>A </a:t>
            </a:r>
            <a:r>
              <a:rPr lang="nn-NO" sz="4400" dirty="0"/>
              <a:t>konfliktus fogalma</a:t>
            </a:r>
            <a:endParaRPr lang="ru-RU" sz="4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2996952"/>
            <a:ext cx="8280920" cy="3744416"/>
          </a:xfrm>
        </p:spPr>
        <p:txBody>
          <a:bodyPr>
            <a:normAutofit/>
          </a:bodyPr>
          <a:lstStyle/>
          <a:p>
            <a:r>
              <a:rPr lang="hu-HU" sz="2800" dirty="0" smtClean="0"/>
              <a:t>       </a:t>
            </a:r>
            <a:r>
              <a:rPr lang="hu-HU" sz="2400" dirty="0" smtClean="0"/>
              <a:t>A </a:t>
            </a:r>
            <a:r>
              <a:rPr lang="hu-HU" sz="2400" dirty="0">
                <a:solidFill>
                  <a:srgbClr val="C00000"/>
                </a:solidFill>
              </a:rPr>
              <a:t>„</a:t>
            </a:r>
            <a:r>
              <a:rPr lang="hu-HU" sz="2400" dirty="0" smtClean="0">
                <a:solidFill>
                  <a:srgbClr val="C00000"/>
                </a:solidFill>
              </a:rPr>
              <a:t>konfliktus” </a:t>
            </a:r>
            <a:r>
              <a:rPr lang="hu-HU" sz="2400" dirty="0"/>
              <a:t>a latin </a:t>
            </a:r>
            <a:r>
              <a:rPr lang="hu-HU" sz="2400" dirty="0" smtClean="0">
                <a:solidFill>
                  <a:srgbClr val="C00000"/>
                </a:solidFill>
              </a:rPr>
              <a:t>confictus</a:t>
            </a:r>
            <a:r>
              <a:rPr lang="hu-HU" sz="2400" dirty="0" smtClean="0"/>
              <a:t> szóból származik, </a:t>
            </a:r>
            <a:r>
              <a:rPr lang="hu-HU" sz="2400" dirty="0"/>
              <a:t>ami fegyveres </a:t>
            </a:r>
            <a:r>
              <a:rPr lang="hu-HU" sz="2400" dirty="0" smtClean="0"/>
              <a:t>összeütközést </a:t>
            </a:r>
            <a:r>
              <a:rPr lang="hu-HU" sz="2400" dirty="0" smtClean="0"/>
              <a:t>jelent, </a:t>
            </a:r>
            <a:r>
              <a:rPr lang="hu-HU" sz="2400" dirty="0"/>
              <a:t>de a mindennapi </a:t>
            </a:r>
            <a:r>
              <a:rPr lang="hu-HU" sz="2400" dirty="0" smtClean="0"/>
              <a:t>szóhasználatban az </a:t>
            </a:r>
            <a:r>
              <a:rPr lang="hu-HU" sz="2400" dirty="0"/>
              <a:t>emberi </a:t>
            </a:r>
            <a:r>
              <a:rPr lang="hu-HU" sz="2400" dirty="0" smtClean="0"/>
              <a:t>összeütközés szinonimájaként használjuk </a:t>
            </a:r>
          </a:p>
          <a:p>
            <a:pPr marL="0" indent="0">
              <a:buNone/>
            </a:pPr>
            <a:r>
              <a:rPr lang="hu-HU" sz="2400" dirty="0"/>
              <a:t> </a:t>
            </a:r>
            <a:r>
              <a:rPr lang="hu-HU" sz="2400" dirty="0" smtClean="0"/>
              <a:t>      Ellentétes</a:t>
            </a:r>
            <a:r>
              <a:rPr lang="hu-HU" sz="2400" dirty="0"/>
              <a:t>, </a:t>
            </a:r>
            <a:r>
              <a:rPr lang="hu-HU" sz="2400" dirty="0" smtClean="0"/>
              <a:t>vagy egymást kölcsönösen kizáró </a:t>
            </a:r>
            <a:r>
              <a:rPr lang="hu-HU" sz="2400" dirty="0"/>
              <a:t>érzelmek, </a:t>
            </a:r>
            <a:r>
              <a:rPr lang="hu-HU" sz="2400" dirty="0" smtClean="0"/>
              <a:t>vágyak </a:t>
            </a:r>
            <a:r>
              <a:rPr lang="hu-HU" sz="2400" dirty="0"/>
              <a:t>vagy </a:t>
            </a:r>
            <a:r>
              <a:rPr lang="hu-HU" sz="2400" dirty="0" smtClean="0"/>
              <a:t>késztetések egyidejű jelenléte.</a:t>
            </a:r>
          </a:p>
          <a:p>
            <a:pPr marL="0" indent="0">
              <a:buNone/>
            </a:pPr>
            <a:r>
              <a:rPr lang="hu-HU" sz="2400" dirty="0" smtClean="0"/>
              <a:t>       A konfliktusok </a:t>
            </a:r>
            <a:r>
              <a:rPr lang="hu-HU" sz="2400" dirty="0" smtClean="0"/>
              <a:t>a krízishez hasonlóan a döntés, a választás problémáját jelentik, frusztrációt okoznak. </a:t>
            </a:r>
            <a:endParaRPr lang="hu-HU" sz="24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915816" y="908720"/>
            <a:ext cx="2952328" cy="20162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4889940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219256" cy="900018"/>
          </a:xfrm>
        </p:spPr>
        <p:txBody>
          <a:bodyPr>
            <a:noAutofit/>
          </a:bodyPr>
          <a:lstStyle/>
          <a:p>
            <a:pPr algn="ctr"/>
            <a:r>
              <a:rPr lang="hu-HU" sz="4800" dirty="0" smtClean="0"/>
              <a:t>Jó konfliktus</a:t>
            </a:r>
            <a:endParaRPr lang="hu-HU" sz="4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80728"/>
            <a:ext cx="8363272" cy="5145435"/>
          </a:xfrm>
        </p:spPr>
        <p:txBody>
          <a:bodyPr>
            <a:norm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hu-HU" sz="2400" dirty="0"/>
              <a:t>elősegíti a csoport </a:t>
            </a:r>
            <a:r>
              <a:rPr lang="hu-HU" sz="2400" dirty="0" smtClean="0"/>
              <a:t>céljainak </a:t>
            </a:r>
            <a:r>
              <a:rPr lang="hu-HU" sz="2400" dirty="0" smtClean="0"/>
              <a:t>elérését</a:t>
            </a:r>
            <a:r>
              <a:rPr lang="hu-HU" sz="2400" dirty="0" smtClean="0"/>
              <a:t>, növeli </a:t>
            </a:r>
            <a:r>
              <a:rPr lang="hu-HU" sz="2400" dirty="0" smtClean="0"/>
              <a:t>teljesítményét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hu-HU" sz="2400" dirty="0" smtClean="0"/>
              <a:t>bátorítja a kreativitást</a:t>
            </a:r>
            <a:r>
              <a:rPr lang="hu-HU" sz="2400" dirty="0" smtClean="0"/>
              <a:t>, az </a:t>
            </a:r>
            <a:r>
              <a:rPr lang="hu-HU" sz="2400" dirty="0"/>
              <a:t>ötletek </a:t>
            </a:r>
            <a:r>
              <a:rPr lang="hu-HU" sz="2400" dirty="0" smtClean="0"/>
              <a:t>felszínre kerülését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hu-HU" sz="2400" dirty="0" smtClean="0"/>
              <a:t>leválasztja </a:t>
            </a:r>
            <a:r>
              <a:rPr lang="hu-HU" sz="2400" dirty="0" smtClean="0"/>
              <a:t>a</a:t>
            </a:r>
            <a:r>
              <a:rPr lang="ru-RU" sz="2400" dirty="0" smtClean="0"/>
              <a:t> </a:t>
            </a:r>
            <a:r>
              <a:rPr lang="hu-HU" sz="2400" dirty="0" smtClean="0"/>
              <a:t>problémát az </a:t>
            </a:r>
            <a:r>
              <a:rPr lang="hu-HU" sz="2400" dirty="0" smtClean="0"/>
              <a:t>egyénről</a:t>
            </a:r>
            <a:endParaRPr lang="hu-HU" sz="2400" dirty="0" smtClean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hu-HU" sz="2400" dirty="0" smtClean="0"/>
              <a:t>leleplezi </a:t>
            </a:r>
            <a:r>
              <a:rPr lang="hu-HU" sz="2400" dirty="0"/>
              <a:t>az irracionális </a:t>
            </a:r>
            <a:r>
              <a:rPr lang="hu-HU" sz="2400" dirty="0" smtClean="0"/>
              <a:t>érveket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hu-HU" sz="2400" dirty="0" smtClean="0"/>
              <a:t>enyhíti </a:t>
            </a:r>
            <a:r>
              <a:rPr lang="hu-HU" sz="2400" dirty="0"/>
              <a:t>a </a:t>
            </a:r>
            <a:r>
              <a:rPr lang="hu-HU" sz="2400" dirty="0" smtClean="0"/>
              <a:t>feszültséget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hu-HU" sz="2400" dirty="0" smtClean="0"/>
              <a:t>a </a:t>
            </a:r>
            <a:r>
              <a:rPr lang="hu-HU" sz="2400" dirty="0"/>
              <a:t>változás és önértékelés </a:t>
            </a:r>
            <a:r>
              <a:rPr lang="hu-HU" sz="2400" dirty="0" smtClean="0"/>
              <a:t>szellemét viszi </a:t>
            </a:r>
            <a:r>
              <a:rPr lang="hu-HU" sz="2400" dirty="0"/>
              <a:t>a </a:t>
            </a:r>
            <a:r>
              <a:rPr lang="hu-HU" sz="2400" dirty="0" smtClean="0"/>
              <a:t>csoportba</a:t>
            </a:r>
            <a:endParaRPr lang="hu-HU" sz="2400" dirty="0" smtClean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hu-HU" sz="2400" dirty="0" smtClean="0"/>
              <a:t>átláthatóvá </a:t>
            </a:r>
            <a:r>
              <a:rPr lang="hu-HU" sz="2400" dirty="0"/>
              <a:t>teszi a hatalmi </a:t>
            </a:r>
            <a:r>
              <a:rPr lang="hu-HU" sz="2400" dirty="0" smtClean="0"/>
              <a:t>és </a:t>
            </a:r>
            <a:r>
              <a:rPr lang="hu-HU" sz="2400" dirty="0"/>
              <a:t>erőviszonyokat </a:t>
            </a:r>
            <a:endParaRPr lang="ru-RU" sz="24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56176" y="4941168"/>
            <a:ext cx="260985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3528" y="4941168"/>
            <a:ext cx="2628900" cy="174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6116280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291264" cy="900018"/>
          </a:xfrm>
        </p:spPr>
        <p:txBody>
          <a:bodyPr>
            <a:normAutofit/>
          </a:bodyPr>
          <a:lstStyle/>
          <a:p>
            <a:pPr algn="ctr"/>
            <a:r>
              <a:rPr lang="hu-HU" sz="4800" dirty="0" smtClean="0"/>
              <a:t>Rossz konfliktus</a:t>
            </a:r>
            <a:endParaRPr lang="hu-HU" sz="4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052736"/>
            <a:ext cx="8712968" cy="5073427"/>
          </a:xfrm>
        </p:spPr>
        <p:txBody>
          <a:bodyPr>
            <a:norm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hu-HU" sz="2400" dirty="0"/>
              <a:t>a </a:t>
            </a:r>
            <a:r>
              <a:rPr lang="hu-HU" sz="2400" dirty="0" smtClean="0"/>
              <a:t>csoportteljesítmény csökkenéséhez vezet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hu-HU" sz="2400" dirty="0" smtClean="0"/>
              <a:t>olyan </a:t>
            </a:r>
            <a:r>
              <a:rPr lang="hu-HU" sz="2400" dirty="0"/>
              <a:t>helyzetet </a:t>
            </a:r>
            <a:r>
              <a:rPr lang="hu-HU" sz="2400" dirty="0" smtClean="0"/>
              <a:t>eredményez, </a:t>
            </a:r>
            <a:r>
              <a:rPr lang="hu-HU" sz="2400" dirty="0"/>
              <a:t>amely érzelmileg </a:t>
            </a:r>
            <a:r>
              <a:rPr lang="hu-HU" sz="2400" dirty="0" smtClean="0"/>
              <a:t>telített (</a:t>
            </a:r>
            <a:r>
              <a:rPr lang="hu-HU" sz="2400" dirty="0"/>
              <a:t>pl.: </a:t>
            </a:r>
            <a:r>
              <a:rPr lang="hu-HU" sz="2400" dirty="0" smtClean="0"/>
              <a:t>nyer/veszít</a:t>
            </a:r>
            <a:r>
              <a:rPr lang="hu-HU" sz="2400" dirty="0"/>
              <a:t>) </a:t>
            </a:r>
            <a:endParaRPr lang="hu-HU" sz="2400" dirty="0" smtClean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hu-HU" sz="2400" dirty="0" smtClean="0"/>
              <a:t>védekező</a:t>
            </a:r>
            <a:r>
              <a:rPr lang="hu-HU" sz="2400" dirty="0"/>
              <a:t>, </a:t>
            </a:r>
            <a:r>
              <a:rPr lang="hu-HU" sz="2400" dirty="0" smtClean="0"/>
              <a:t>blokkoló magatartáshoz </a:t>
            </a:r>
            <a:r>
              <a:rPr lang="hu-HU" sz="2400" dirty="0" smtClean="0"/>
              <a:t>vezet</a:t>
            </a:r>
            <a:endParaRPr lang="hu-HU" sz="2400" dirty="0" smtClean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hu-HU" sz="2400" dirty="0" smtClean="0"/>
              <a:t>polarizálja a csoportvéleményt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hu-HU" sz="2400" dirty="0" smtClean="0"/>
              <a:t> a </a:t>
            </a:r>
            <a:r>
              <a:rPr lang="hu-HU" sz="2400" dirty="0"/>
              <a:t>csoport </a:t>
            </a:r>
            <a:r>
              <a:rPr lang="hu-HU" sz="2400" dirty="0" smtClean="0"/>
              <a:t>széteséséhez </a:t>
            </a:r>
            <a:r>
              <a:rPr lang="hu-HU" sz="2400" dirty="0"/>
              <a:t>vezet</a:t>
            </a:r>
            <a:endParaRPr lang="ru-RU" sz="2400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71600" y="4005064"/>
            <a:ext cx="3816424" cy="2351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220072" y="3068960"/>
            <a:ext cx="3744416" cy="23640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4830628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52718"/>
            <a:ext cx="8784976" cy="1044034"/>
          </a:xfrm>
        </p:spPr>
        <p:txBody>
          <a:bodyPr>
            <a:normAutofit fontScale="90000"/>
          </a:bodyPr>
          <a:lstStyle/>
          <a:p>
            <a:pPr algn="ctr"/>
            <a:r>
              <a:rPr lang="hu-HU" dirty="0" smtClean="0"/>
              <a:t> Ismerkedjünk Meg </a:t>
            </a:r>
            <a:br>
              <a:rPr lang="hu-HU" dirty="0" smtClean="0"/>
            </a:br>
            <a:r>
              <a:rPr lang="hu-HU" dirty="0" smtClean="0"/>
              <a:t>a konfliktusokkal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196752"/>
            <a:ext cx="8568952" cy="4929411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hu-HU" sz="2400" b="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           "</a:t>
            </a:r>
            <a:r>
              <a:rPr lang="hu-HU" sz="2400" b="0" dirty="0">
                <a:solidFill>
                  <a:srgbClr val="002060"/>
                </a:solidFill>
                <a:latin typeface="Arial Black" panose="020B0A04020102020204" pitchFamily="34" charset="0"/>
              </a:rPr>
              <a:t>A béke nem a konfliktus hiánya, hanem a konfliktus kezelésének képessége" </a:t>
            </a:r>
            <a:r>
              <a:rPr lang="hu-HU" sz="2400" b="0" dirty="0">
                <a:solidFill>
                  <a:srgbClr val="002060"/>
                </a:solidFill>
              </a:rPr>
              <a:t>- írta Dan Millman, a Békés harcos útja című könyv világhírű szerzője. </a:t>
            </a:r>
            <a:endParaRPr lang="hu-HU" sz="2400" dirty="0" smtClean="0">
              <a:solidFill>
                <a:srgbClr val="002060"/>
              </a:solidFill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hu-HU" sz="2400" dirty="0" smtClean="0">
                <a:solidFill>
                  <a:srgbClr val="002060"/>
                </a:solidFill>
              </a:rPr>
              <a:t>             </a:t>
            </a:r>
            <a:r>
              <a:rPr lang="hu-HU" sz="2400" dirty="0" smtClean="0"/>
              <a:t>Mindennapi </a:t>
            </a:r>
            <a:r>
              <a:rPr lang="hu-HU" sz="2400" dirty="0"/>
              <a:t>életünk konfliktusokkal terhelt, gyakran előfordulnak olyan helyzetek, melyekben céljaink, érdekeink ütköznek mások törekvéseivel. Minden munkahelyen</a:t>
            </a:r>
            <a:r>
              <a:rPr lang="hu-HU" sz="2400" dirty="0" smtClean="0"/>
              <a:t>, különösen az iskolákban, óvodákban </a:t>
            </a:r>
            <a:r>
              <a:rPr lang="hu-HU" sz="2400" dirty="0"/>
              <a:t>elengedhetetlenül fontos, hogy ezekből a konfliktusos helyzetekből a legjobbat hozzuk ki, mindkét konfliktusban résztvevő fél számára.</a:t>
            </a:r>
            <a:endParaRPr lang="ru-RU" sz="2400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724128" y="4725144"/>
            <a:ext cx="3096344" cy="1926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0287026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52718"/>
            <a:ext cx="8784976" cy="900018"/>
          </a:xfrm>
        </p:spPr>
        <p:txBody>
          <a:bodyPr/>
          <a:lstStyle/>
          <a:p>
            <a:r>
              <a:rPr lang="hu-HU" dirty="0" smtClean="0"/>
              <a:t>A Konfliktuskezelés tréning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196752"/>
            <a:ext cx="8568952" cy="4929411"/>
          </a:xfrm>
        </p:spPr>
        <p:txBody>
          <a:bodyPr>
            <a:normAutofit/>
          </a:bodyPr>
          <a:lstStyle/>
          <a:p>
            <a:r>
              <a:rPr lang="hu-HU" sz="3200" dirty="0" smtClean="0">
                <a:solidFill>
                  <a:srgbClr val="FF0000"/>
                </a:solidFill>
              </a:rPr>
              <a:t>abban nyújt segítséget, hogy megtanuljuk, hogy ne elkerüljük a konfliktusokat, hanem azokat konstruktívan a javunkra fordítsuk</a:t>
            </a:r>
            <a:r>
              <a:rPr lang="hu-HU" sz="3600" dirty="0" smtClean="0">
                <a:solidFill>
                  <a:srgbClr val="FF0000"/>
                </a:solidFill>
              </a:rPr>
              <a:t>.</a:t>
            </a:r>
            <a:endParaRPr lang="hu-HU" sz="3600" dirty="0">
              <a:solidFill>
                <a:srgbClr val="FF0000"/>
              </a:solidFill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835696" y="3068960"/>
            <a:ext cx="5256583" cy="32403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8539778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52718"/>
            <a:ext cx="8712968" cy="900018"/>
          </a:xfrm>
        </p:spPr>
        <p:txBody>
          <a:bodyPr>
            <a:normAutofit fontScale="90000"/>
          </a:bodyPr>
          <a:lstStyle/>
          <a:p>
            <a:pPr algn="ctr"/>
            <a:r>
              <a:rPr lang="hu-HU" sz="3200" b="1" dirty="0"/>
              <a:t>Miben nyújt segítséget a konfliktuskezelő tréning?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052736"/>
            <a:ext cx="8568952" cy="5544616"/>
          </a:xfrm>
        </p:spPr>
        <p:txBody>
          <a:bodyPr>
            <a:noAutofit/>
          </a:bodyPr>
          <a:lstStyle/>
          <a:p>
            <a:pPr marL="342900" indent="-3429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hu-HU" sz="1900" dirty="0" smtClean="0"/>
              <a:t>hatékony</a:t>
            </a:r>
            <a:r>
              <a:rPr lang="hu-HU" sz="1900" dirty="0"/>
              <a:t> </a:t>
            </a:r>
            <a:r>
              <a:rPr lang="hu-HU" sz="1900" dirty="0" smtClean="0"/>
              <a:t>indulatkezelési technikák elsajátításában;</a:t>
            </a:r>
          </a:p>
          <a:p>
            <a:pPr marL="342900" indent="-3429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hu-HU" sz="1900" dirty="0"/>
              <a:t> képessé tesz bizonyos konfliktusok </a:t>
            </a:r>
            <a:r>
              <a:rPr lang="hu-HU" sz="1900" dirty="0" smtClean="0"/>
              <a:t>megelőzésére;</a:t>
            </a:r>
            <a:endParaRPr lang="hu-HU" sz="1900" dirty="0"/>
          </a:p>
          <a:p>
            <a:pPr marL="342900" indent="-3429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hu-HU" sz="1900" dirty="0" smtClean="0"/>
              <a:t>a </a:t>
            </a:r>
            <a:r>
              <a:rPr lang="hu-HU" sz="1900" dirty="0"/>
              <a:t>résztvevő megismeri a konfliktusok fajtáit és okait, </a:t>
            </a:r>
            <a:r>
              <a:rPr lang="hu-HU" sz="1900" dirty="0" smtClean="0"/>
              <a:t>szokásos lefolyásukat</a:t>
            </a:r>
            <a:r>
              <a:rPr lang="hu-HU" sz="1900" dirty="0"/>
              <a:t>, a kialakult konfliktusokat mélyebb szinten </a:t>
            </a:r>
            <a:r>
              <a:rPr lang="hu-HU" sz="1900" dirty="0" smtClean="0"/>
              <a:t>megérti;</a:t>
            </a:r>
            <a:endParaRPr lang="hu-HU" sz="1900" dirty="0"/>
          </a:p>
          <a:p>
            <a:pPr marL="342900" indent="-3429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hu-HU" sz="1900" dirty="0" smtClean="0"/>
              <a:t>segít </a:t>
            </a:r>
            <a:r>
              <a:rPr lang="hu-HU" sz="1900" dirty="0"/>
              <a:t>megismerni, tudatosítani saját, konfliktushelyzetben megjelenő reakcióit illetve viselkedéses </a:t>
            </a:r>
            <a:r>
              <a:rPr lang="hu-HU" sz="1900" dirty="0" smtClean="0"/>
              <a:t>jellemzőit;</a:t>
            </a:r>
            <a:endParaRPr lang="hu-HU" sz="1900" dirty="0"/>
          </a:p>
          <a:p>
            <a:pPr marL="342900" indent="-3429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hu-HU" sz="1900" dirty="0" smtClean="0"/>
              <a:t>segít </a:t>
            </a:r>
            <a:r>
              <a:rPr lang="hu-HU" sz="1900" dirty="0"/>
              <a:t>az egyéni problémakezelési hibák tudatosításában és </a:t>
            </a:r>
            <a:r>
              <a:rPr lang="hu-HU" sz="1900" dirty="0" smtClean="0"/>
              <a:t>elemezésében;</a:t>
            </a:r>
            <a:endParaRPr lang="hu-HU" sz="1900" dirty="0"/>
          </a:p>
          <a:p>
            <a:pPr marL="342900" indent="-3429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hu-HU" sz="1900" dirty="0" smtClean="0"/>
              <a:t>megismerteti </a:t>
            </a:r>
            <a:r>
              <a:rPr lang="hu-HU" sz="1900" dirty="0"/>
              <a:t>a különböző konfliktuskezelési stílusokat illetve jártasságot ad a szituációnak megfelelő konfliktuskezelési stílus kiválasztása terén; </a:t>
            </a:r>
          </a:p>
          <a:p>
            <a:pPr marL="342900" indent="-3429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hu-HU" sz="1900" dirty="0" smtClean="0"/>
              <a:t>a </a:t>
            </a:r>
            <a:r>
              <a:rPr lang="hu-HU" sz="1900" dirty="0"/>
              <a:t>résztvevő megtanulja, hogyan vezessen problémamegoldó beszélgetéseket, kemény tárgyalásokat sokkal kevesebb stressz </a:t>
            </a:r>
            <a:r>
              <a:rPr lang="hu-HU" sz="1900" dirty="0" smtClean="0"/>
              <a:t>mellett;</a:t>
            </a:r>
            <a:endParaRPr lang="hu-HU" sz="1900" dirty="0"/>
          </a:p>
          <a:p>
            <a:pPr marL="342900" indent="-3429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hu-HU" sz="1900" dirty="0" smtClean="0"/>
              <a:t>képessé </a:t>
            </a:r>
            <a:r>
              <a:rPr lang="hu-HU" sz="1900" dirty="0"/>
              <a:t>teszi a résztvevőt az önérvényesítő viselkedés </a:t>
            </a:r>
            <a:r>
              <a:rPr lang="hu-HU" sz="1900" dirty="0" smtClean="0"/>
              <a:t>és kommunikációs alkalmazására;</a:t>
            </a:r>
            <a:endParaRPr lang="hu-HU" sz="1900" dirty="0"/>
          </a:p>
          <a:p>
            <a:pPr marL="342900" indent="-3429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hu-HU" sz="1900" dirty="0" smtClean="0"/>
              <a:t>felkészíti </a:t>
            </a:r>
            <a:r>
              <a:rPr lang="hu-HU" sz="1900" dirty="0"/>
              <a:t>a résztvevőt a nehéz helyzetek kezelésére, szándéka és elvárásai világos, egyértelmű, megfogalmazására, ezáltal az aktív felelősségvállalásra.</a:t>
            </a:r>
            <a:endParaRPr lang="ru-RU" sz="1900" dirty="0"/>
          </a:p>
        </p:txBody>
      </p:sp>
    </p:spTree>
    <p:extLst>
      <p:ext uri="{BB962C8B-B14F-4D97-AF65-F5344CB8AC3E}">
        <p14:creationId xmlns:p14="http://schemas.microsoft.com/office/powerpoint/2010/main" xmlns="" val="6775526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435280" cy="1116042"/>
          </a:xfrm>
        </p:spPr>
        <p:txBody>
          <a:bodyPr>
            <a:normAutofit fontScale="90000"/>
          </a:bodyPr>
          <a:lstStyle/>
          <a:p>
            <a:pPr algn="ctr"/>
            <a:r>
              <a:rPr lang="hu-HU" sz="53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Konfliktuskezelés</a:t>
            </a:r>
            <a:r>
              <a:rPr lang="hu-HU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u-HU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sz="3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Tantárgyi program</a:t>
            </a:r>
            <a:endParaRPr lang="ru-RU" sz="36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196752"/>
            <a:ext cx="8568952" cy="5328592"/>
          </a:xfrm>
        </p:spPr>
        <p:txBody>
          <a:bodyPr>
            <a:normAutofit fontScale="92500" lnSpcReduction="10000"/>
          </a:bodyPr>
          <a:lstStyle/>
          <a:p>
            <a:r>
              <a:rPr lang="hu-HU" sz="26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Nappali tagozat:</a:t>
            </a:r>
          </a:p>
          <a:p>
            <a:r>
              <a:rPr lang="hu-HU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kredit, </a:t>
            </a:r>
          </a:p>
          <a:p>
            <a:r>
              <a:rPr lang="hu-HU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előadás - elméleti ismereteket </a:t>
            </a: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közvetít </a:t>
            </a: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konfliktusok </a:t>
            </a: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meghatározásáról, a konfliktusok típusairól valamit a </a:t>
            </a: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konfliktusmegoldási-technikákról </a:t>
            </a: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és stratégiákról. </a:t>
            </a:r>
          </a:p>
          <a:p>
            <a:r>
              <a:rPr lang="hu-HU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 </a:t>
            </a: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tréningfoglalkozás - </a:t>
            </a: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amely </a:t>
            </a: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élmény- 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és problémacentrikus tréning folyamaton keresztül fejleszti a résztvevők konfliktuskezelési készségét. A kurzus csoportos technikákat mutat be, melyekkel fejleszthető a személyközi interakció, valamint a meggyőző-, az empátiás és a konfliktuskezelési készség. A bemutatandó technikák alkalmasak arra, hogy – az „együttes élmény” átélésén keresztül – a csoportban erősödjön a csapatszellem. </a:t>
            </a:r>
            <a:endParaRPr lang="hu-H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program elméleti témáinak önálló feldolgozásáról, írásban, referátum formában kell számot adni modulbontásban.</a:t>
            </a:r>
          </a:p>
          <a:p>
            <a:r>
              <a:rPr lang="hu-H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Feladat a beszámolóra való előkészülethez: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Egy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az életből hozott konfliktus részletes leírása, és a legoptimálisabb megoldási stratégiák bemutatása.</a:t>
            </a:r>
            <a:endParaRPr lang="hu-H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tantárgy </a:t>
            </a:r>
            <a:r>
              <a:rPr lang="hu-HU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beszámoló</a:t>
            </a: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val zárul.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19335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91264" cy="5256584"/>
          </a:xfrm>
        </p:spPr>
        <p:txBody>
          <a:bodyPr>
            <a:prstTxWarp prst="textArchUpPour">
              <a:avLst/>
            </a:prstTxWarp>
          </a:bodyPr>
          <a:lstStyle/>
          <a:p>
            <a:pPr algn="ctr"/>
            <a:r>
              <a:rPr lang="hu-HU" dirty="0" smtClean="0"/>
              <a:t>Szeretettel várom!</a:t>
            </a:r>
            <a:endParaRPr lang="ru-RU" dirty="0"/>
          </a:p>
        </p:txBody>
      </p:sp>
      <p:pic>
        <p:nvPicPr>
          <p:cNvPr id="4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843808" y="2996952"/>
            <a:ext cx="3456384" cy="2952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78242139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лавная">
  <a:themeElements>
    <a:clrScheme name="Главная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Главная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лавная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123</TotalTime>
  <Words>335</Words>
  <Application>Microsoft Office PowerPoint</Application>
  <PresentationFormat>Diavetítés a képernyőre (4:3 oldalarány)</PresentationFormat>
  <Paragraphs>44</Paragraphs>
  <Slides>9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9</vt:i4>
      </vt:variant>
    </vt:vector>
  </HeadingPairs>
  <TitlesOfParts>
    <vt:vector size="10" baseType="lpstr">
      <vt:lpstr>Главная</vt:lpstr>
      <vt:lpstr>Konfliktuskezelés </vt:lpstr>
      <vt:lpstr>A konfliktus fogalma</vt:lpstr>
      <vt:lpstr>Jó konfliktus</vt:lpstr>
      <vt:lpstr>Rossz konfliktus</vt:lpstr>
      <vt:lpstr> Ismerkedjünk Meg  a konfliktusokkal</vt:lpstr>
      <vt:lpstr>A Konfliktuskezelés tréning</vt:lpstr>
      <vt:lpstr>Miben nyújt segítséget a konfliktuskezelő tréning?</vt:lpstr>
      <vt:lpstr>Konfliktuskezelés Tantárgyi program</vt:lpstr>
      <vt:lpstr>Szeretettel várom!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Ilike</dc:creator>
  <cp:lastModifiedBy>tanar</cp:lastModifiedBy>
  <cp:revision>13</cp:revision>
  <dcterms:created xsi:type="dcterms:W3CDTF">2016-03-17T19:51:20Z</dcterms:created>
  <dcterms:modified xsi:type="dcterms:W3CDTF">2016-03-18T08:48:49Z</dcterms:modified>
</cp:coreProperties>
</file>