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78" r:id="rId2"/>
    <p:sldId id="256" r:id="rId3"/>
    <p:sldId id="257" r:id="rId4"/>
    <p:sldId id="25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1" r:id="rId27"/>
    <p:sldId id="302" r:id="rId28"/>
    <p:sldId id="303" r:id="rId29"/>
    <p:sldId id="304" r:id="rId30"/>
    <p:sldId id="305" r:id="rId31"/>
    <p:sldId id="308" r:id="rId32"/>
    <p:sldId id="309" r:id="rId33"/>
    <p:sldId id="310" r:id="rId34"/>
    <p:sldId id="311" r:id="rId35"/>
    <p:sldId id="312" r:id="rId36"/>
    <p:sldId id="314" r:id="rId37"/>
    <p:sldId id="315" r:id="rId38"/>
    <p:sldId id="316" r:id="rId39"/>
    <p:sldId id="317" r:id="rId40"/>
    <p:sldId id="318" r:id="rId41"/>
    <p:sldId id="259" r:id="rId42"/>
    <p:sldId id="260" r:id="rId43"/>
    <p:sldId id="261" r:id="rId44"/>
    <p:sldId id="262" r:id="rId45"/>
    <p:sldId id="264" r:id="rId46"/>
    <p:sldId id="265" r:id="rId47"/>
    <p:sldId id="266" r:id="rId48"/>
    <p:sldId id="267" r:id="rId49"/>
    <p:sldId id="268" r:id="rId50"/>
    <p:sldId id="269" r:id="rId51"/>
    <p:sldId id="270" r:id="rId52"/>
    <p:sldId id="271" r:id="rId53"/>
    <p:sldId id="272" r:id="rId54"/>
    <p:sldId id="273" r:id="rId55"/>
    <p:sldId id="274" r:id="rId56"/>
    <p:sldId id="275" r:id="rId57"/>
    <p:sldId id="276" r:id="rId58"/>
    <p:sldId id="277" r:id="rId5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5F2A7-E3B7-4C35-953F-BC37E21A21C8}" type="datetimeFigureOut">
              <a:rPr lang="hu-HU" smtClean="0"/>
              <a:t>2018.09.06.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59A5E-E8A5-4537-BA86-B18BFEFA1DD3}" type="slidenum">
              <a:rPr lang="hu-HU" smtClean="0"/>
              <a:t>‹#›</a:t>
            </a:fld>
            <a:endParaRPr lang="hu-HU"/>
          </a:p>
        </p:txBody>
      </p:sp>
    </p:spTree>
    <p:extLst>
      <p:ext uri="{BB962C8B-B14F-4D97-AF65-F5344CB8AC3E}">
        <p14:creationId xmlns:p14="http://schemas.microsoft.com/office/powerpoint/2010/main" val="317466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7BA4DE-9312-4B33-950E-A6BFE6CA41FE}" type="slidenum">
              <a:rPr lang="it-IT" altLang="hu-HU" sz="1200" smtClean="0"/>
              <a:pPr/>
              <a:t>4</a:t>
            </a:fld>
            <a:endParaRPr lang="it-IT" altLang="hu-HU"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A79075-F660-43E5-B4FD-6E59BDD950B8}" type="slidenum">
              <a:rPr lang="it-IT" sz="1200" smtClean="0"/>
              <a:pPr/>
              <a:t>5</a:t>
            </a:fld>
            <a:endParaRPr lang="it-IT"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DEB6C90-B484-4A25-B52B-653E74D75A2A}" type="slidenum">
              <a:rPr lang="en-US" sz="1200" smtClean="0"/>
              <a:pPr/>
              <a:t>6</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64735E-2D05-4C72-9FC8-EBFC735503C4}" type="slidenum">
              <a:rPr lang="it-IT" sz="1200" smtClean="0"/>
              <a:pPr/>
              <a:t>11</a:t>
            </a:fld>
            <a:endParaRPr lang="it-IT"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FDC331-BE1C-488B-A7A3-B08EAA62B1CD}" type="slidenum">
              <a:rPr lang="it-IT" sz="1200" smtClean="0"/>
              <a:pPr/>
              <a:t>12</a:t>
            </a:fld>
            <a:endParaRPr lang="it-IT"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0" name="Derékszögű háromszög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ím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u-HU" smtClean="0"/>
              <a:t>Mintacím szerkesztése</a:t>
            </a:r>
            <a:endParaRPr kumimoji="0" lang="en-US"/>
          </a:p>
        </p:txBody>
      </p:sp>
      <p:sp>
        <p:nvSpPr>
          <p:cNvPr id="17" name="Alcím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u-HU" smtClean="0"/>
              <a:t>Alcím mintájának szerkesztése</a:t>
            </a:r>
            <a:endParaRPr kumimoji="0" lang="en-US"/>
          </a:p>
        </p:txBody>
      </p:sp>
      <p:grpSp>
        <p:nvGrpSpPr>
          <p:cNvPr id="2" name="Csoportba foglalás 1"/>
          <p:cNvGrpSpPr/>
          <p:nvPr/>
        </p:nvGrpSpPr>
        <p:grpSpPr>
          <a:xfrm>
            <a:off x="-3765" y="4953000"/>
            <a:ext cx="9147765" cy="1912088"/>
            <a:chOff x="-3765" y="4832896"/>
            <a:chExt cx="9147765" cy="2032192"/>
          </a:xfrm>
        </p:grpSpPr>
        <p:sp>
          <p:nvSpPr>
            <p:cNvPr id="7" name="Szabadkézi sokszög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zabadkézi sokszög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zabadkézi sokszög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Egyenes összekötő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átum helye 29"/>
          <p:cNvSpPr>
            <a:spLocks noGrp="1"/>
          </p:cNvSpPr>
          <p:nvPr>
            <p:ph type="dt" sz="half" idx="10"/>
          </p:nvPr>
        </p:nvSpPr>
        <p:spPr/>
        <p:txBody>
          <a:bodyPr/>
          <a:lstStyle>
            <a:lvl1pPr>
              <a:defRPr>
                <a:solidFill>
                  <a:srgbClr val="FFFFFF"/>
                </a:solidFill>
              </a:defRPr>
            </a:lvl1pPr>
            <a:extLst/>
          </a:lstStyle>
          <a:p>
            <a:fld id="{6A388488-F2B3-4B9A-9F08-2BE3D315AFE5}" type="datetimeFigureOut">
              <a:rPr lang="hu-HU" smtClean="0"/>
              <a:t>2018.09.06.</a:t>
            </a:fld>
            <a:endParaRPr lang="hu-HU"/>
          </a:p>
        </p:txBody>
      </p:sp>
      <p:sp>
        <p:nvSpPr>
          <p:cNvPr id="19" name="Élőláb helye 18"/>
          <p:cNvSpPr>
            <a:spLocks noGrp="1"/>
          </p:cNvSpPr>
          <p:nvPr>
            <p:ph type="ftr" sz="quarter" idx="11"/>
          </p:nvPr>
        </p:nvSpPr>
        <p:spPr/>
        <p:txBody>
          <a:bodyPr/>
          <a:lstStyle>
            <a:lvl1pPr>
              <a:defRPr>
                <a:solidFill>
                  <a:schemeClr val="accent1">
                    <a:tint val="20000"/>
                  </a:schemeClr>
                </a:solidFill>
              </a:defRPr>
            </a:lvl1pPr>
            <a:extLst/>
          </a:lstStyle>
          <a:p>
            <a:endParaRPr lang="hu-HU"/>
          </a:p>
        </p:txBody>
      </p:sp>
      <p:sp>
        <p:nvSpPr>
          <p:cNvPr id="27" name="Dia számának helye 26"/>
          <p:cNvSpPr>
            <a:spLocks noGrp="1"/>
          </p:cNvSpPr>
          <p:nvPr>
            <p:ph type="sldNum" sz="quarter" idx="12"/>
          </p:nvPr>
        </p:nvSpPr>
        <p:spPr/>
        <p:txBody>
          <a:bodyPr/>
          <a:lstStyle>
            <a:lvl1pPr>
              <a:defRPr>
                <a:solidFill>
                  <a:srgbClr val="FFFFFF"/>
                </a:solidFill>
              </a:defRPr>
            </a:lvl1pPr>
            <a:extLst/>
          </a:lstStyle>
          <a:p>
            <a:fld id="{BD613C47-92A9-4A12-9F55-DDE36AF4F0E0}"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1481329"/>
            <a:ext cx="8229600" cy="4386071"/>
          </a:xfrm>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fld id="{6A388488-F2B3-4B9A-9F08-2BE3D315AFE5}" type="datetimeFigureOut">
              <a:rPr lang="hu-HU" smtClean="0"/>
              <a:t>2018.09.06.</a:t>
            </a:fld>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BD613C47-92A9-4A12-9F55-DDE36AF4F0E0}"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44013" y="274640"/>
            <a:ext cx="1777470" cy="5592761"/>
          </a:xfrm>
        </p:spPr>
        <p:txBody>
          <a:bodyPr vert="eaVert"/>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41"/>
            <a:ext cx="6324600" cy="5592760"/>
          </a:xfrm>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fld id="{6A388488-F2B3-4B9A-9F08-2BE3D315AFE5}" type="datetimeFigureOut">
              <a:rPr lang="hu-HU" smtClean="0"/>
              <a:t>2018.09.06.</a:t>
            </a:fld>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BD613C47-92A9-4A12-9F55-DDE36AF4F0E0}"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extLst/>
          </a:lstStyle>
          <a:p>
            <a:pPr lvl="0" eaLnBrk="1" latinLnBrk="0" hangingPunct="1"/>
            <a:r>
              <a:rPr lang="en-GB" noProof="0" dirty="0" err="1" smtClean="0"/>
              <a:t>Mintaszöveg</a:t>
            </a:r>
            <a:r>
              <a:rPr lang="en-GB" noProof="0" dirty="0" smtClean="0"/>
              <a:t> </a:t>
            </a:r>
            <a:r>
              <a:rPr lang="en-GB" noProof="0" dirty="0" err="1" smtClean="0"/>
              <a:t>szerkesztése</a:t>
            </a:r>
            <a:endParaRPr lang="en-GB" noProof="0" dirty="0" smtClean="0"/>
          </a:p>
          <a:p>
            <a:pPr lvl="1" eaLnBrk="1" latinLnBrk="0" hangingPunct="1"/>
            <a:r>
              <a:rPr lang="en-GB" noProof="0" dirty="0" err="1" smtClean="0"/>
              <a:t>Második</a:t>
            </a:r>
            <a:r>
              <a:rPr lang="en-GB" noProof="0" dirty="0" smtClean="0"/>
              <a:t> </a:t>
            </a:r>
            <a:r>
              <a:rPr lang="en-GB" noProof="0" dirty="0" err="1" smtClean="0"/>
              <a:t>szint</a:t>
            </a:r>
            <a:endParaRPr lang="en-GB" noProof="0" dirty="0" smtClean="0"/>
          </a:p>
          <a:p>
            <a:pPr lvl="2" eaLnBrk="1" latinLnBrk="0" hangingPunct="1"/>
            <a:r>
              <a:rPr lang="en-GB" noProof="0" dirty="0" err="1" smtClean="0"/>
              <a:t>Harmadik</a:t>
            </a:r>
            <a:r>
              <a:rPr lang="en-GB" noProof="0" dirty="0" smtClean="0"/>
              <a:t> </a:t>
            </a:r>
            <a:r>
              <a:rPr lang="en-GB" noProof="0" dirty="0" err="1" smtClean="0"/>
              <a:t>szint</a:t>
            </a:r>
            <a:endParaRPr lang="en-GB" noProof="0" dirty="0" smtClean="0"/>
          </a:p>
          <a:p>
            <a:pPr lvl="3" eaLnBrk="1" latinLnBrk="0" hangingPunct="1"/>
            <a:r>
              <a:rPr lang="en-GB" noProof="0" dirty="0" err="1" smtClean="0"/>
              <a:t>Negyedik</a:t>
            </a:r>
            <a:r>
              <a:rPr lang="en-GB" noProof="0" dirty="0" smtClean="0"/>
              <a:t> </a:t>
            </a:r>
            <a:r>
              <a:rPr lang="en-GB" noProof="0" dirty="0" err="1" smtClean="0"/>
              <a:t>szint</a:t>
            </a:r>
            <a:endParaRPr lang="en-GB" noProof="0" dirty="0" smtClean="0"/>
          </a:p>
          <a:p>
            <a:pPr lvl="4" eaLnBrk="1" latinLnBrk="0" hangingPunct="1"/>
            <a:r>
              <a:rPr lang="en-GB" noProof="0" dirty="0" err="1" smtClean="0"/>
              <a:t>Ötödik</a:t>
            </a:r>
            <a:r>
              <a:rPr lang="en-GB" noProof="0" dirty="0" smtClean="0"/>
              <a:t> </a:t>
            </a:r>
            <a:r>
              <a:rPr lang="en-GB" noProof="0" dirty="0" err="1" smtClean="0"/>
              <a:t>szint</a:t>
            </a:r>
            <a:endParaRPr kumimoji="0" lang="en-GB" noProof="0" dirty="0"/>
          </a:p>
        </p:txBody>
      </p:sp>
      <p:sp>
        <p:nvSpPr>
          <p:cNvPr id="4" name="Dátum helye 3"/>
          <p:cNvSpPr>
            <a:spLocks noGrp="1"/>
          </p:cNvSpPr>
          <p:nvPr>
            <p:ph type="dt" sz="half" idx="10"/>
          </p:nvPr>
        </p:nvSpPr>
        <p:spPr/>
        <p:txBody>
          <a:bodyPr/>
          <a:lstStyle>
            <a:extLst/>
          </a:lstStyle>
          <a:p>
            <a:fld id="{6A388488-F2B3-4B9A-9F08-2BE3D315AFE5}" type="datetimeFigureOut">
              <a:rPr lang="hu-HU" smtClean="0"/>
              <a:t>2018.09.06.</a:t>
            </a:fld>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BD613C47-92A9-4A12-9F55-DDE36AF4F0E0}" type="slidenum">
              <a:rPr lang="hu-HU" smtClean="0"/>
              <a:t>‹#›</a:t>
            </a:fld>
            <a:endParaRPr lang="hu-HU"/>
          </a:p>
        </p:txBody>
      </p:sp>
      <p:sp>
        <p:nvSpPr>
          <p:cNvPr id="7" name="Cím 6"/>
          <p:cNvSpPr>
            <a:spLocks noGrp="1"/>
          </p:cNvSpPr>
          <p:nvPr>
            <p:ph type="title"/>
          </p:nvPr>
        </p:nvSpPr>
        <p:spPr/>
        <p:txBody>
          <a:bodyPr rtlCol="0">
            <a:normAutofit/>
          </a:bodyPr>
          <a:lstStyle>
            <a:lvl1pPr>
              <a:defRPr sz="3000">
                <a:latin typeface="Comic Sans MS" panose="030F0702030302020204" pitchFamily="66" charset="0"/>
              </a:defRPr>
            </a:lvl1pPr>
            <a:extLst/>
          </a:lstStyle>
          <a:p>
            <a:r>
              <a:rPr kumimoji="0" lang="hu-HU" dirty="0" smtClean="0"/>
              <a:t>Mintacím szerkesztése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extLst/>
          </a:lstStyle>
          <a:p>
            <a:fld id="{6A388488-F2B3-4B9A-9F08-2BE3D315AFE5}" type="datetimeFigureOut">
              <a:rPr lang="hu-HU" smtClean="0"/>
              <a:t>2018.09.06.</a:t>
            </a:fld>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BD613C47-92A9-4A12-9F55-DDE36AF4F0E0}" type="slidenum">
              <a:rPr lang="hu-HU" smtClean="0"/>
              <a:t>‹#›</a:t>
            </a:fld>
            <a:endParaRPr lang="hu-HU"/>
          </a:p>
        </p:txBody>
      </p:sp>
      <p:sp>
        <p:nvSpPr>
          <p:cNvPr id="7" name="Sávnyí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Sávnyí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bg>
      <p:bgRef idx="1002">
        <a:schemeClr val="bg1"/>
      </p:bgRef>
    </p:bg>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extLst/>
          </a:lstStyle>
          <a:p>
            <a:fld id="{6A388488-F2B3-4B9A-9F08-2BE3D315AFE5}" type="datetimeFigureOut">
              <a:rPr lang="hu-HU" smtClean="0"/>
              <a:t>2018.09.06.</a:t>
            </a:fld>
            <a:endParaRPr lang="hu-HU"/>
          </a:p>
        </p:txBody>
      </p:sp>
      <p:sp>
        <p:nvSpPr>
          <p:cNvPr id="6" name="Élőláb helye 5"/>
          <p:cNvSpPr>
            <a:spLocks noGrp="1"/>
          </p:cNvSpPr>
          <p:nvPr>
            <p:ph type="ftr" sz="quarter" idx="11"/>
          </p:nvPr>
        </p:nvSpPr>
        <p:spPr/>
        <p:txBody>
          <a:bodyPr/>
          <a:lstStyle>
            <a:extLst/>
          </a:lstStyle>
          <a:p>
            <a:endParaRPr lang="hu-HU"/>
          </a:p>
        </p:txBody>
      </p:sp>
      <p:sp>
        <p:nvSpPr>
          <p:cNvPr id="7" name="Dia számának helye 6"/>
          <p:cNvSpPr>
            <a:spLocks noGrp="1"/>
          </p:cNvSpPr>
          <p:nvPr>
            <p:ph type="sldNum" sz="quarter" idx="12"/>
          </p:nvPr>
        </p:nvSpPr>
        <p:spPr/>
        <p:txBody>
          <a:bodyPr/>
          <a:lstStyle>
            <a:extLst/>
          </a:lstStyle>
          <a:p>
            <a:fld id="{BD613C47-92A9-4A12-9F55-DDE36AF4F0E0}" type="slidenum">
              <a:rPr lang="hu-HU" smtClean="0"/>
              <a:t>‹#›</a:t>
            </a:fld>
            <a:endParaRPr lang="hu-HU"/>
          </a:p>
        </p:txBody>
      </p:sp>
      <p:sp>
        <p:nvSpPr>
          <p:cNvPr id="8" name="Cím 7"/>
          <p:cNvSpPr>
            <a:spLocks noGrp="1"/>
          </p:cNvSpPr>
          <p:nvPr>
            <p:ph type="title"/>
          </p:nvPr>
        </p:nvSpPr>
        <p:spPr/>
        <p:txBody>
          <a:bodyPr rtlCol="0"/>
          <a:lstStyle>
            <a:extLst/>
          </a:lstStyle>
          <a:p>
            <a:r>
              <a:rPr kumimoji="0" lang="hu-HU" smtClean="0"/>
              <a:t>Mintacím szerkesztése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bg>
      <p:bgRef idx="1003">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29600" cy="1143000"/>
          </a:xfrm>
        </p:spPr>
        <p:txBody>
          <a:bodyPr anchor="ctr"/>
          <a:lstStyle>
            <a:lvl1pPr>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extLst/>
          </a:lstStyle>
          <a:p>
            <a:fld id="{6A388488-F2B3-4B9A-9F08-2BE3D315AFE5}" type="datetimeFigureOut">
              <a:rPr lang="hu-HU" smtClean="0"/>
              <a:t>2018.09.06.</a:t>
            </a:fld>
            <a:endParaRPr lang="hu-HU"/>
          </a:p>
        </p:txBody>
      </p:sp>
      <p:sp>
        <p:nvSpPr>
          <p:cNvPr id="8" name="Élőláb helye 7"/>
          <p:cNvSpPr>
            <a:spLocks noGrp="1"/>
          </p:cNvSpPr>
          <p:nvPr>
            <p:ph type="ftr" sz="quarter" idx="11"/>
          </p:nvPr>
        </p:nvSpPr>
        <p:spPr/>
        <p:txBody>
          <a:bodyPr/>
          <a:lstStyle>
            <a:extLst/>
          </a:lstStyle>
          <a:p>
            <a:endParaRPr lang="hu-HU"/>
          </a:p>
        </p:txBody>
      </p:sp>
      <p:sp>
        <p:nvSpPr>
          <p:cNvPr id="9" name="Dia számának helye 8"/>
          <p:cNvSpPr>
            <a:spLocks noGrp="1"/>
          </p:cNvSpPr>
          <p:nvPr>
            <p:ph type="sldNum" sz="quarter" idx="12"/>
          </p:nvPr>
        </p:nvSpPr>
        <p:spPr/>
        <p:txBody>
          <a:bodyPr/>
          <a:lstStyle>
            <a:extLst/>
          </a:lstStyle>
          <a:p>
            <a:fld id="{BD613C47-92A9-4A12-9F55-DDE36AF4F0E0}" type="slidenum">
              <a:rPr lang="hu-HU" smtClean="0"/>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bg>
      <p:bgRef idx="1002">
        <a:schemeClr val="bg1"/>
      </p:bgRef>
    </p:bg>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extLst/>
          </a:lstStyle>
          <a:p>
            <a:fld id="{6A388488-F2B3-4B9A-9F08-2BE3D315AFE5}" type="datetimeFigureOut">
              <a:rPr lang="hu-HU" smtClean="0"/>
              <a:t>2018.09.06.</a:t>
            </a:fld>
            <a:endParaRPr lang="hu-HU"/>
          </a:p>
        </p:txBody>
      </p:sp>
      <p:sp>
        <p:nvSpPr>
          <p:cNvPr id="4" name="Élőláb helye 3"/>
          <p:cNvSpPr>
            <a:spLocks noGrp="1"/>
          </p:cNvSpPr>
          <p:nvPr>
            <p:ph type="ftr" sz="quarter" idx="11"/>
          </p:nvPr>
        </p:nvSpPr>
        <p:spPr/>
        <p:txBody>
          <a:bodyPr/>
          <a:lstStyle>
            <a:extLst/>
          </a:lstStyle>
          <a:p>
            <a:endParaRPr lang="hu-HU"/>
          </a:p>
        </p:txBody>
      </p:sp>
      <p:sp>
        <p:nvSpPr>
          <p:cNvPr id="5" name="Dia számának helye 4"/>
          <p:cNvSpPr>
            <a:spLocks noGrp="1"/>
          </p:cNvSpPr>
          <p:nvPr>
            <p:ph type="sldNum" sz="quarter" idx="12"/>
          </p:nvPr>
        </p:nvSpPr>
        <p:spPr/>
        <p:txBody>
          <a:bodyPr/>
          <a:lstStyle>
            <a:extLst/>
          </a:lstStyle>
          <a:p>
            <a:fld id="{BD613C47-92A9-4A12-9F55-DDE36AF4F0E0}" type="slidenum">
              <a:rPr lang="hu-HU" smtClean="0"/>
              <a:t>‹#›</a:t>
            </a:fld>
            <a:endParaRPr lang="hu-HU"/>
          </a:p>
        </p:txBody>
      </p:sp>
      <p:sp>
        <p:nvSpPr>
          <p:cNvPr id="6" name="Cím 5"/>
          <p:cNvSpPr>
            <a:spLocks noGrp="1"/>
          </p:cNvSpPr>
          <p:nvPr>
            <p:ph type="title"/>
          </p:nvPr>
        </p:nvSpPr>
        <p:spPr/>
        <p:txBody>
          <a:bodyPr rtlCol="0"/>
          <a:lstStyle>
            <a:extLst/>
          </a:lstStyle>
          <a:p>
            <a:r>
              <a:rPr kumimoji="0" lang="hu-HU" smtClean="0"/>
              <a:t>Mintacím szerkesztése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extLst/>
          </a:lstStyle>
          <a:p>
            <a:fld id="{6A388488-F2B3-4B9A-9F08-2BE3D315AFE5}" type="datetimeFigureOut">
              <a:rPr lang="hu-HU" smtClean="0"/>
              <a:t>2018.09.06.</a:t>
            </a:fld>
            <a:endParaRPr lang="hu-HU"/>
          </a:p>
        </p:txBody>
      </p:sp>
      <p:sp>
        <p:nvSpPr>
          <p:cNvPr id="3" name="Élőláb helye 2"/>
          <p:cNvSpPr>
            <a:spLocks noGrp="1"/>
          </p:cNvSpPr>
          <p:nvPr>
            <p:ph type="ftr" sz="quarter" idx="11"/>
          </p:nvPr>
        </p:nvSpPr>
        <p:spPr/>
        <p:txBody>
          <a:bodyPr/>
          <a:lstStyle>
            <a:extLst/>
          </a:lstStyle>
          <a:p>
            <a:endParaRPr lang="hu-HU"/>
          </a:p>
        </p:txBody>
      </p:sp>
      <p:sp>
        <p:nvSpPr>
          <p:cNvPr id="4" name="Dia számának helye 3"/>
          <p:cNvSpPr>
            <a:spLocks noGrp="1"/>
          </p:cNvSpPr>
          <p:nvPr>
            <p:ph type="sldNum" sz="quarter" idx="12"/>
          </p:nvPr>
        </p:nvSpPr>
        <p:spPr/>
        <p:txBody>
          <a:bodyPr/>
          <a:lstStyle>
            <a:extLst/>
          </a:lstStyle>
          <a:p>
            <a:fld id="{BD613C47-92A9-4A12-9F55-DDE36AF4F0E0}"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bg>
      <p:bgRef idx="1003">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u-HU" smtClean="0"/>
              <a:t>Mintacím szerkesztése</a:t>
            </a:r>
            <a:endParaRPr kumimoji="0" lang="en-US"/>
          </a:p>
        </p:txBody>
      </p:sp>
      <p:sp>
        <p:nvSpPr>
          <p:cNvPr id="3" name="Szöveg hely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u-HU" smtClean="0"/>
              <a:t>Mintaszöveg szerkesztése</a:t>
            </a:r>
          </a:p>
        </p:txBody>
      </p:sp>
      <p:sp>
        <p:nvSpPr>
          <p:cNvPr id="4" name="Tartalom helye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a:xfrm>
            <a:off x="6727032" y="6407944"/>
            <a:ext cx="1920240" cy="365760"/>
          </a:xfrm>
        </p:spPr>
        <p:txBody>
          <a:bodyPr/>
          <a:lstStyle>
            <a:extLst/>
          </a:lstStyle>
          <a:p>
            <a:fld id="{6A388488-F2B3-4B9A-9F08-2BE3D315AFE5}" type="datetimeFigureOut">
              <a:rPr lang="hu-HU" smtClean="0"/>
              <a:t>2018.09.06.</a:t>
            </a:fld>
            <a:endParaRPr lang="hu-HU"/>
          </a:p>
        </p:txBody>
      </p:sp>
      <p:sp>
        <p:nvSpPr>
          <p:cNvPr id="6" name="Élőláb helye 5"/>
          <p:cNvSpPr>
            <a:spLocks noGrp="1"/>
          </p:cNvSpPr>
          <p:nvPr>
            <p:ph type="ftr" sz="quarter" idx="11"/>
          </p:nvPr>
        </p:nvSpPr>
        <p:spPr/>
        <p:txBody>
          <a:bodyPr/>
          <a:lstStyle>
            <a:extLst/>
          </a:lstStyle>
          <a:p>
            <a:endParaRPr lang="hu-HU"/>
          </a:p>
        </p:txBody>
      </p:sp>
      <p:sp>
        <p:nvSpPr>
          <p:cNvPr id="7" name="Dia számának helye 6"/>
          <p:cNvSpPr>
            <a:spLocks noGrp="1"/>
          </p:cNvSpPr>
          <p:nvPr>
            <p:ph type="sldNum" sz="quarter" idx="12"/>
          </p:nvPr>
        </p:nvSpPr>
        <p:spPr/>
        <p:txBody>
          <a:bodyPr/>
          <a:lstStyle>
            <a:extLst/>
          </a:lstStyle>
          <a:p>
            <a:fld id="{BD613C47-92A9-4A12-9F55-DDE36AF4F0E0}" type="slidenum">
              <a:rPr lang="hu-HU" smtClean="0"/>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Ref idx="1002">
        <a:schemeClr val="bg1"/>
      </p:bgRef>
    </p:bg>
    <p:spTree>
      <p:nvGrpSpPr>
        <p:cNvPr id="1" name=""/>
        <p:cNvGrpSpPr/>
        <p:nvPr/>
      </p:nvGrpSpPr>
      <p:grpSpPr>
        <a:xfrm>
          <a:off x="0" y="0"/>
          <a:ext cx="0" cy="0"/>
          <a:chOff x="0" y="0"/>
          <a:chExt cx="0" cy="0"/>
        </a:xfrm>
      </p:grpSpPr>
      <p:sp>
        <p:nvSpPr>
          <p:cNvPr id="4" name="Szöveg hely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u-HU" smtClean="0"/>
              <a:t>Mintaszöveg szerkesztése</a:t>
            </a:r>
          </a:p>
        </p:txBody>
      </p:sp>
      <p:sp>
        <p:nvSpPr>
          <p:cNvPr id="3" name="Kép hely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u-HU" smtClean="0"/>
              <a:t>Kép beszúrásához kattintson az ikonra</a:t>
            </a:r>
            <a:endParaRPr kumimoji="0" lang="en-US" dirty="0"/>
          </a:p>
        </p:txBody>
      </p:sp>
      <p:sp>
        <p:nvSpPr>
          <p:cNvPr id="5" name="Dátum helye 4"/>
          <p:cNvSpPr>
            <a:spLocks noGrp="1"/>
          </p:cNvSpPr>
          <p:nvPr>
            <p:ph type="dt" sz="half" idx="10"/>
          </p:nvPr>
        </p:nvSpPr>
        <p:spPr/>
        <p:txBody>
          <a:bodyPr/>
          <a:lstStyle>
            <a:lvl1pPr>
              <a:defRPr>
                <a:solidFill>
                  <a:schemeClr val="tx1"/>
                </a:solidFill>
              </a:defRPr>
            </a:lvl1pPr>
            <a:extLst/>
          </a:lstStyle>
          <a:p>
            <a:fld id="{6A388488-F2B3-4B9A-9F08-2BE3D315AFE5}" type="datetimeFigureOut">
              <a:rPr lang="hu-HU" smtClean="0"/>
              <a:t>2018.09.06.</a:t>
            </a:fld>
            <a:endParaRPr lang="hu-HU"/>
          </a:p>
        </p:txBody>
      </p:sp>
      <p:sp>
        <p:nvSpPr>
          <p:cNvPr id="6" name="Élőláb hely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u-HU"/>
          </a:p>
        </p:txBody>
      </p:sp>
      <p:sp>
        <p:nvSpPr>
          <p:cNvPr id="7" name="Dia számának helye 6"/>
          <p:cNvSpPr>
            <a:spLocks noGrp="1"/>
          </p:cNvSpPr>
          <p:nvPr>
            <p:ph type="sldNum" sz="quarter" idx="12"/>
          </p:nvPr>
        </p:nvSpPr>
        <p:spPr/>
        <p:txBody>
          <a:bodyPr/>
          <a:lstStyle>
            <a:lvl1pPr>
              <a:defRPr>
                <a:solidFill>
                  <a:schemeClr val="tx1"/>
                </a:solidFill>
              </a:defRPr>
            </a:lvl1pPr>
            <a:extLst/>
          </a:lstStyle>
          <a:p>
            <a:fld id="{BD613C47-92A9-4A12-9F55-DDE36AF4F0E0}" type="slidenum">
              <a:rPr lang="hu-HU" smtClean="0"/>
              <a:t>‹#›</a:t>
            </a:fld>
            <a:endParaRPr lang="hu-HU"/>
          </a:p>
        </p:txBody>
      </p:sp>
      <p:sp>
        <p:nvSpPr>
          <p:cNvPr id="2" name="Cím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u-HU" smtClean="0"/>
              <a:t>Mintacím szerkesztése</a:t>
            </a:r>
            <a:endParaRPr kumimoji="0" lang="en-US"/>
          </a:p>
        </p:txBody>
      </p:sp>
      <p:sp>
        <p:nvSpPr>
          <p:cNvPr id="8" name="Szabadkézi sokszög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zabadkézi sokszög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erékszögű háromszög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Egyenes összekötő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Sávnyí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Sávnyí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zabadkézi sokszög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zabadkézi sokszög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erékszögű háromszög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Egyenes összekötő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ím hely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u-HU" smtClean="0"/>
              <a:t>Mintacím szerkesztése</a:t>
            </a:r>
            <a:endParaRPr kumimoji="0" lang="en-US"/>
          </a:p>
        </p:txBody>
      </p:sp>
      <p:sp>
        <p:nvSpPr>
          <p:cNvPr id="30" name="Szöveg hely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A388488-F2B3-4B9A-9F08-2BE3D315AFE5}" type="datetimeFigureOut">
              <a:rPr lang="hu-HU" smtClean="0"/>
              <a:t>2018.09.06.</a:t>
            </a:fld>
            <a:endParaRPr lang="hu-HU"/>
          </a:p>
        </p:txBody>
      </p:sp>
      <p:sp>
        <p:nvSpPr>
          <p:cNvPr id="22" name="Élőláb hely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u-HU"/>
          </a:p>
        </p:txBody>
      </p:sp>
      <p:sp>
        <p:nvSpPr>
          <p:cNvPr id="18" name="Dia számának hely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613C47-92A9-4A12-9F55-DDE36AF4F0E0}"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Kép 3" descr="book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a:xfrm>
            <a:off x="762000" y="2438400"/>
            <a:ext cx="7772400" cy="1143000"/>
          </a:xfrm>
        </p:spPr>
        <p:txBody>
          <a:bodyPr>
            <a:normAutofit fontScale="90000"/>
          </a:bodyPr>
          <a:lstStyle/>
          <a:p>
            <a:pPr algn="ctr"/>
            <a:r>
              <a:rPr lang="en-US" b="1" dirty="0" smtClean="0"/>
              <a:t> </a:t>
            </a:r>
            <a:r>
              <a:rPr lang="en-US" sz="5000" b="1" dirty="0" smtClean="0">
                <a:solidFill>
                  <a:srgbClr val="FFFFCC"/>
                </a:solidFill>
                <a:latin typeface="Bodoni MT Black" pitchFamily="18" charset="0"/>
              </a:rPr>
              <a:t>A BRIEF HISTORY</a:t>
            </a:r>
            <a:br>
              <a:rPr lang="en-US" sz="5000" b="1" dirty="0" smtClean="0">
                <a:solidFill>
                  <a:srgbClr val="FFFFCC"/>
                </a:solidFill>
                <a:latin typeface="Bodoni MT Black" pitchFamily="18" charset="0"/>
              </a:rPr>
            </a:br>
            <a:r>
              <a:rPr lang="en-US" sz="5000" b="1" dirty="0" smtClean="0">
                <a:solidFill>
                  <a:srgbClr val="FFFFCC"/>
                </a:solidFill>
                <a:latin typeface="Bodoni MT Black" pitchFamily="18" charset="0"/>
              </a:rPr>
              <a:t>OF</a:t>
            </a:r>
            <a:br>
              <a:rPr lang="en-US" sz="5000" b="1" dirty="0" smtClean="0">
                <a:solidFill>
                  <a:srgbClr val="FFFFCC"/>
                </a:solidFill>
                <a:latin typeface="Bodoni MT Black" pitchFamily="18" charset="0"/>
              </a:rPr>
            </a:br>
            <a:r>
              <a:rPr lang="en-US" sz="5000" b="1" dirty="0" smtClean="0">
                <a:solidFill>
                  <a:srgbClr val="FFFFCC"/>
                </a:solidFill>
                <a:latin typeface="Bodoni MT Black" pitchFamily="18" charset="0"/>
              </a:rPr>
              <a:t>THE NOVEL</a:t>
            </a:r>
          </a:p>
        </p:txBody>
      </p:sp>
    </p:spTree>
    <p:extLst>
      <p:ext uri="{BB962C8B-B14F-4D97-AF65-F5344CB8AC3E}">
        <p14:creationId xmlns:p14="http://schemas.microsoft.com/office/powerpoint/2010/main" val="327580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r>
              <a:rPr lang="en-US" smtClean="0"/>
              <a:t>The First Novels</a:t>
            </a:r>
          </a:p>
        </p:txBody>
      </p:sp>
      <p:sp>
        <p:nvSpPr>
          <p:cNvPr id="10243" name="Rectangle 3"/>
          <p:cNvSpPr>
            <a:spLocks noGrp="1" noChangeArrowheads="1"/>
          </p:cNvSpPr>
          <p:nvPr>
            <p:ph type="body" idx="1"/>
          </p:nvPr>
        </p:nvSpPr>
        <p:spPr>
          <a:xfrm>
            <a:off x="304800" y="1066800"/>
            <a:ext cx="8534400" cy="5170512"/>
          </a:xfrm>
        </p:spPr>
        <p:txBody>
          <a:bodyPr>
            <a:normAutofit lnSpcReduction="10000"/>
          </a:bodyPr>
          <a:lstStyle/>
          <a:p>
            <a:pPr>
              <a:lnSpc>
                <a:spcPct val="90000"/>
              </a:lnSpc>
            </a:pPr>
            <a:r>
              <a:rPr lang="en-US" sz="2400" i="1" dirty="0" smtClean="0"/>
              <a:t>The Tale of </a:t>
            </a:r>
            <a:r>
              <a:rPr lang="en-US" sz="2400" i="1" dirty="0" err="1" smtClean="0"/>
              <a:t>Genji</a:t>
            </a:r>
            <a:r>
              <a:rPr lang="en-US" sz="2400" i="1" dirty="0" smtClean="0"/>
              <a:t> </a:t>
            </a:r>
            <a:r>
              <a:rPr lang="en-US" sz="2400" dirty="0" smtClean="0"/>
              <a:t>( Japan, 11</a:t>
            </a:r>
            <a:r>
              <a:rPr lang="en-US" sz="2400" baseline="30000" dirty="0" smtClean="0"/>
              <a:t>th</a:t>
            </a:r>
            <a:r>
              <a:rPr lang="en-US" sz="2400" dirty="0" smtClean="0"/>
              <a:t> c</a:t>
            </a:r>
            <a:r>
              <a:rPr lang="en-US" sz="2400" dirty="0" smtClean="0"/>
              <a:t>.)</a:t>
            </a:r>
            <a:r>
              <a:rPr lang="hu-HU" sz="2400" dirty="0" smtClean="0"/>
              <a:t> </a:t>
            </a:r>
            <a:r>
              <a:rPr lang="en-US" sz="2400" dirty="0" smtClean="0"/>
              <a:t>by </a:t>
            </a:r>
            <a:r>
              <a:rPr lang="en-US" sz="2400" dirty="0" smtClean="0"/>
              <a:t>Lady </a:t>
            </a:r>
            <a:r>
              <a:rPr lang="en-US" sz="2400" dirty="0" err="1" smtClean="0"/>
              <a:t>Murasaki</a:t>
            </a:r>
            <a:r>
              <a:rPr lang="en-US" sz="2400" dirty="0" smtClean="0"/>
              <a:t> </a:t>
            </a:r>
            <a:r>
              <a:rPr lang="en-US" sz="2400" dirty="0" err="1" smtClean="0"/>
              <a:t>Shikibu</a:t>
            </a:r>
            <a:endParaRPr lang="en-US" sz="2400" dirty="0" smtClean="0"/>
          </a:p>
          <a:p>
            <a:pPr>
              <a:lnSpc>
                <a:spcPct val="90000"/>
              </a:lnSpc>
            </a:pPr>
            <a:r>
              <a:rPr lang="en-US" sz="2400" i="1" dirty="0" smtClean="0"/>
              <a:t>Monkey, Water Margin,  </a:t>
            </a:r>
            <a:r>
              <a:rPr lang="en-US" sz="2400" dirty="0" smtClean="0"/>
              <a:t>and </a:t>
            </a:r>
            <a:r>
              <a:rPr lang="en-US" sz="2400" i="1" dirty="0" smtClean="0"/>
              <a:t>Romance of Three Kingdoms </a:t>
            </a:r>
            <a:r>
              <a:rPr lang="en-US" sz="2400" dirty="0" smtClean="0"/>
              <a:t>(China, 16</a:t>
            </a:r>
            <a:r>
              <a:rPr lang="en-US" sz="2400" baseline="30000" dirty="0" smtClean="0"/>
              <a:t>th</a:t>
            </a:r>
            <a:r>
              <a:rPr lang="en-US" sz="2400" dirty="0" smtClean="0"/>
              <a:t> c.)</a:t>
            </a:r>
          </a:p>
          <a:p>
            <a:pPr>
              <a:lnSpc>
                <a:spcPct val="90000"/>
              </a:lnSpc>
            </a:pPr>
            <a:r>
              <a:rPr lang="en-US" sz="2400" i="1" dirty="0" smtClean="0"/>
              <a:t>Don Quixote </a:t>
            </a:r>
            <a:r>
              <a:rPr lang="en-US" sz="2400" dirty="0" smtClean="0"/>
              <a:t>( Spain, 1605-15) by Miguel de Cervantes</a:t>
            </a:r>
          </a:p>
          <a:p>
            <a:pPr>
              <a:lnSpc>
                <a:spcPct val="90000"/>
              </a:lnSpc>
            </a:pPr>
            <a:r>
              <a:rPr lang="en-US" sz="2400" i="1" dirty="0" smtClean="0"/>
              <a:t>The Princess of Cleves </a:t>
            </a:r>
            <a:r>
              <a:rPr lang="en-US" sz="2400" dirty="0" smtClean="0"/>
              <a:t>(France, 1678) by Madame de Lafayette</a:t>
            </a:r>
          </a:p>
          <a:p>
            <a:pPr>
              <a:lnSpc>
                <a:spcPct val="90000"/>
              </a:lnSpc>
            </a:pPr>
            <a:r>
              <a:rPr lang="en-US" sz="2400" b="1" i="1" dirty="0" smtClean="0"/>
              <a:t>Love Letters between a Nobleman and His Sister </a:t>
            </a:r>
            <a:r>
              <a:rPr lang="en-US" sz="2400" b="1" dirty="0" smtClean="0"/>
              <a:t>(England, 1683)</a:t>
            </a:r>
            <a:r>
              <a:rPr lang="en-US" sz="2400" b="1" i="1" dirty="0" smtClean="0"/>
              <a:t> </a:t>
            </a:r>
            <a:r>
              <a:rPr lang="en-US" sz="2400" b="1" dirty="0" smtClean="0"/>
              <a:t>and </a:t>
            </a:r>
            <a:r>
              <a:rPr lang="en-US" sz="2400" b="1" i="1" dirty="0" err="1" smtClean="0"/>
              <a:t>Oroonoko</a:t>
            </a:r>
            <a:r>
              <a:rPr lang="en-US" sz="2400" b="1" i="1" dirty="0" smtClean="0"/>
              <a:t> </a:t>
            </a:r>
            <a:r>
              <a:rPr lang="en-US" sz="2400" b="1" dirty="0" smtClean="0"/>
              <a:t>(1688)by </a:t>
            </a:r>
            <a:r>
              <a:rPr lang="en-US" sz="2400" b="1" dirty="0" err="1" smtClean="0"/>
              <a:t>Aphra</a:t>
            </a:r>
            <a:r>
              <a:rPr lang="en-US" sz="2400" b="1" dirty="0" smtClean="0"/>
              <a:t> </a:t>
            </a:r>
            <a:r>
              <a:rPr lang="en-US" sz="2400" b="1" dirty="0" err="1" smtClean="0"/>
              <a:t>Behn</a:t>
            </a:r>
            <a:endParaRPr lang="en-US" sz="2400" b="1" dirty="0" smtClean="0"/>
          </a:p>
          <a:p>
            <a:pPr>
              <a:lnSpc>
                <a:spcPct val="90000"/>
              </a:lnSpc>
            </a:pPr>
            <a:r>
              <a:rPr lang="en-US" sz="2400" b="1" i="1" dirty="0" smtClean="0"/>
              <a:t>Robinson Crusoe </a:t>
            </a:r>
            <a:r>
              <a:rPr lang="en-US" sz="2400" b="1" dirty="0" smtClean="0"/>
              <a:t>(England, 1719)</a:t>
            </a:r>
            <a:r>
              <a:rPr lang="en-US" sz="2400" b="1" i="1" dirty="0" smtClean="0"/>
              <a:t> , Moll Flanders </a:t>
            </a:r>
            <a:r>
              <a:rPr lang="en-US" sz="2400" b="1" dirty="0" smtClean="0"/>
              <a:t>(1722) and </a:t>
            </a:r>
            <a:r>
              <a:rPr lang="en-US" sz="2400" b="1" i="1" dirty="0" smtClean="0"/>
              <a:t>A Journal of the Plague Year</a:t>
            </a:r>
            <a:r>
              <a:rPr lang="en-US" sz="2400" b="1" dirty="0" smtClean="0"/>
              <a:t> (1722) by Daniel </a:t>
            </a:r>
            <a:r>
              <a:rPr lang="en-US" sz="2400" b="1" dirty="0" err="1" smtClean="0"/>
              <a:t>DeFoe</a:t>
            </a:r>
            <a:endParaRPr lang="en-US" sz="2400" b="1" dirty="0" smtClean="0"/>
          </a:p>
          <a:p>
            <a:pPr>
              <a:lnSpc>
                <a:spcPct val="90000"/>
              </a:lnSpc>
            </a:pPr>
            <a:r>
              <a:rPr lang="en-US" sz="2400" b="1" i="1" dirty="0" smtClean="0"/>
              <a:t>Pamela, or Virtue Rewarded</a:t>
            </a:r>
            <a:r>
              <a:rPr lang="en-US" sz="2400" b="1" dirty="0" smtClean="0"/>
              <a:t> (England, 1740-1742) by Samuel Richardson</a:t>
            </a:r>
          </a:p>
          <a:p>
            <a:pPr>
              <a:lnSpc>
                <a:spcPct val="90000"/>
              </a:lnSpc>
            </a:pPr>
            <a:r>
              <a:rPr lang="en-US" sz="2400" b="1" i="1" dirty="0" smtClean="0"/>
              <a:t>Joseph Andrews (</a:t>
            </a:r>
            <a:r>
              <a:rPr lang="en-US" sz="2400" b="1" dirty="0" smtClean="0"/>
              <a:t>England, 1742) and </a:t>
            </a:r>
            <a:r>
              <a:rPr lang="en-US" sz="2400" b="1" i="1" dirty="0" smtClean="0"/>
              <a:t>Tom Jones </a:t>
            </a:r>
            <a:r>
              <a:rPr lang="en-US" sz="2400" b="1" dirty="0" smtClean="0"/>
              <a:t>(1746)by Henry Fielding</a:t>
            </a:r>
          </a:p>
        </p:txBody>
      </p:sp>
    </p:spTree>
    <p:extLst>
      <p:ext uri="{BB962C8B-B14F-4D97-AF65-F5344CB8AC3E}">
        <p14:creationId xmlns:p14="http://schemas.microsoft.com/office/powerpoint/2010/main" val="42729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xfrm>
            <a:off x="533400" y="457200"/>
            <a:ext cx="7772400" cy="838200"/>
          </a:xfrm>
        </p:spPr>
        <p:txBody>
          <a:bodyPr/>
          <a:lstStyle/>
          <a:p>
            <a:pPr eaLnBrk="1" hangingPunct="1"/>
            <a:r>
              <a:rPr lang="en-GB" smtClean="0"/>
              <a:t>Origins  </a:t>
            </a:r>
          </a:p>
        </p:txBody>
      </p:sp>
      <p:sp>
        <p:nvSpPr>
          <p:cNvPr id="11267" name="Rectangle 7"/>
          <p:cNvSpPr>
            <a:spLocks noGrp="1" noChangeArrowheads="1"/>
          </p:cNvSpPr>
          <p:nvPr>
            <p:ph type="body" idx="1"/>
          </p:nvPr>
        </p:nvSpPr>
        <p:spPr>
          <a:xfrm>
            <a:off x="685800" y="1447800"/>
            <a:ext cx="7772400" cy="4114800"/>
          </a:xfrm>
        </p:spPr>
        <p:txBody>
          <a:bodyPr>
            <a:normAutofit fontScale="92500" lnSpcReduction="20000"/>
          </a:bodyPr>
          <a:lstStyle/>
          <a:p>
            <a:pPr algn="just" eaLnBrk="1" hangingPunct="1">
              <a:buFont typeface="Wingdings" pitchFamily="2" charset="2"/>
              <a:buNone/>
            </a:pPr>
            <a:r>
              <a:rPr lang="en-GB" sz="2800" smtClean="0"/>
              <a:t>The dominant genre in world literature, the novel is a relatively young form of imaginative writing. </a:t>
            </a:r>
            <a:endParaRPr lang="hu-HU" sz="2800" smtClean="0"/>
          </a:p>
          <a:p>
            <a:pPr algn="just" eaLnBrk="1" hangingPunct="1">
              <a:buFont typeface="Wingdings" pitchFamily="2" charset="2"/>
              <a:buNone/>
            </a:pPr>
            <a:r>
              <a:rPr lang="en-GB" sz="2800" smtClean="0"/>
              <a:t>Only about 250 years old in England—and embattled from the start— its rise to pre-eminence has been striking. </a:t>
            </a:r>
            <a:endParaRPr lang="hu-HU" sz="2800" smtClean="0"/>
          </a:p>
          <a:p>
            <a:pPr algn="just" eaLnBrk="1" hangingPunct="1">
              <a:buFont typeface="Wingdings" pitchFamily="2" charset="2"/>
              <a:buNone/>
            </a:pPr>
            <a:r>
              <a:rPr lang="en-GB" sz="2800" smtClean="0"/>
              <a:t>After sparse beginnings in 17th century England, novels grew exponentially in production by the 18th century and in the 19th century became the primary form of popular entertainment. </a:t>
            </a:r>
          </a:p>
        </p:txBody>
      </p:sp>
    </p:spTree>
    <p:extLst>
      <p:ext uri="{BB962C8B-B14F-4D97-AF65-F5344CB8AC3E}">
        <p14:creationId xmlns:p14="http://schemas.microsoft.com/office/powerpoint/2010/main" val="138019867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228600"/>
            <a:ext cx="7772400" cy="533400"/>
          </a:xfrm>
        </p:spPr>
        <p:txBody>
          <a:bodyPr>
            <a:normAutofit fontScale="90000"/>
          </a:bodyPr>
          <a:lstStyle/>
          <a:p>
            <a:pPr eaLnBrk="1" hangingPunct="1"/>
            <a:r>
              <a:rPr lang="en-GB" smtClean="0"/>
              <a:t>Why</a:t>
            </a:r>
          </a:p>
        </p:txBody>
      </p:sp>
      <p:sp>
        <p:nvSpPr>
          <p:cNvPr id="12291" name="Rectangle 3"/>
          <p:cNvSpPr>
            <a:spLocks noGrp="1" noChangeArrowheads="1"/>
          </p:cNvSpPr>
          <p:nvPr>
            <p:ph type="body" idx="1"/>
          </p:nvPr>
        </p:nvSpPr>
        <p:spPr>
          <a:xfrm>
            <a:off x="228600" y="1066800"/>
            <a:ext cx="8610600" cy="5105400"/>
          </a:xfrm>
        </p:spPr>
        <p:txBody>
          <a:bodyPr/>
          <a:lstStyle/>
          <a:p>
            <a:pPr algn="just" eaLnBrk="1" hangingPunct="1">
              <a:lnSpc>
                <a:spcPct val="90000"/>
              </a:lnSpc>
            </a:pPr>
            <a:r>
              <a:rPr lang="en-GB" sz="2800" dirty="0" smtClean="0">
                <a:cs typeface="Times New Roman" pitchFamily="18" charset="0"/>
              </a:rPr>
              <a:t>The rise of the novel coincides  with the rise of the middle classes in Western Europe</a:t>
            </a:r>
          </a:p>
          <a:p>
            <a:pPr algn="just" eaLnBrk="1" hangingPunct="1">
              <a:lnSpc>
                <a:spcPct val="90000"/>
              </a:lnSpc>
            </a:pPr>
            <a:r>
              <a:rPr lang="en-GB" sz="2800" dirty="0" smtClean="0">
                <a:cs typeface="Times New Roman" pitchFamily="18" charset="0"/>
              </a:rPr>
              <a:t>Profound social and economic changes brought the novel into popular prominence</a:t>
            </a:r>
            <a:r>
              <a:rPr lang="en-GB" sz="2800" dirty="0" smtClean="0"/>
              <a:t> </a:t>
            </a:r>
          </a:p>
          <a:p>
            <a:pPr lvl="1" algn="just" eaLnBrk="1" hangingPunct="1">
              <a:lnSpc>
                <a:spcPct val="90000"/>
              </a:lnSpc>
            </a:pPr>
            <a:r>
              <a:rPr lang="en-GB" sz="2400" dirty="0" smtClean="0">
                <a:cs typeface="Times New Roman" pitchFamily="18" charset="0"/>
              </a:rPr>
              <a:t>advances in the technology of printing</a:t>
            </a:r>
          </a:p>
          <a:p>
            <a:pPr lvl="2" algn="just" eaLnBrk="1" hangingPunct="1">
              <a:lnSpc>
                <a:spcPct val="90000"/>
              </a:lnSpc>
            </a:pPr>
            <a:r>
              <a:rPr lang="en-GB" sz="2000" dirty="0" smtClean="0">
                <a:cs typeface="Times New Roman" pitchFamily="18" charset="0"/>
              </a:rPr>
              <a:t> made written texts available to a growing population of readers </a:t>
            </a:r>
          </a:p>
          <a:p>
            <a:pPr lvl="1" algn="just" eaLnBrk="1" hangingPunct="1">
              <a:lnSpc>
                <a:spcPct val="90000"/>
              </a:lnSpc>
            </a:pPr>
            <a:r>
              <a:rPr lang="en-GB" sz="2400" dirty="0" smtClean="0">
                <a:cs typeface="Times New Roman" pitchFamily="18" charset="0"/>
              </a:rPr>
              <a:t>changes in modes of distribution and in literacy rates</a:t>
            </a:r>
          </a:p>
          <a:p>
            <a:pPr lvl="2" algn="just" eaLnBrk="1" hangingPunct="1">
              <a:lnSpc>
                <a:spcPct val="90000"/>
              </a:lnSpc>
            </a:pPr>
            <a:r>
              <a:rPr lang="en-GB" sz="2000" dirty="0" smtClean="0">
                <a:cs typeface="Times New Roman" pitchFamily="18" charset="0"/>
              </a:rPr>
              <a:t> brought books and pamphlets to populations excluded from education working-class men and women of all classes </a:t>
            </a:r>
          </a:p>
          <a:p>
            <a:pPr lvl="1" algn="just" eaLnBrk="1" hangingPunct="1">
              <a:lnSpc>
                <a:spcPct val="90000"/>
              </a:lnSpc>
            </a:pPr>
            <a:r>
              <a:rPr lang="en-GB" sz="2400" dirty="0" smtClean="0">
                <a:cs typeface="Times New Roman" pitchFamily="18" charset="0"/>
              </a:rPr>
              <a:t>authors became free agents in the literary marketplace </a:t>
            </a:r>
          </a:p>
          <a:p>
            <a:pPr lvl="2" algn="just" eaLnBrk="1" hangingPunct="1">
              <a:lnSpc>
                <a:spcPct val="90000"/>
              </a:lnSpc>
            </a:pPr>
            <a:r>
              <a:rPr lang="en-GB" sz="2000" dirty="0" smtClean="0">
                <a:cs typeface="Times New Roman" pitchFamily="18" charset="0"/>
              </a:rPr>
              <a:t>dependent on popular sales for success and sustenance</a:t>
            </a:r>
          </a:p>
          <a:p>
            <a:pPr lvl="2" algn="just" eaLnBrk="1" hangingPunct="1">
              <a:lnSpc>
                <a:spcPct val="90000"/>
              </a:lnSpc>
            </a:pPr>
            <a:r>
              <a:rPr lang="en-GB" sz="2000" dirty="0" smtClean="0">
                <a:cs typeface="Times New Roman" pitchFamily="18" charset="0"/>
              </a:rPr>
              <a:t>reflecting the values of a middle-class readership</a:t>
            </a:r>
          </a:p>
        </p:txBody>
      </p:sp>
    </p:spTree>
    <p:extLst>
      <p:ext uri="{BB962C8B-B14F-4D97-AF65-F5344CB8AC3E}">
        <p14:creationId xmlns:p14="http://schemas.microsoft.com/office/powerpoint/2010/main" val="152653761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err="1" smtClean="0"/>
              <a:t>Realistic</a:t>
            </a:r>
            <a:r>
              <a:rPr lang="hu-HU" dirty="0" smtClean="0"/>
              <a:t> </a:t>
            </a:r>
            <a:r>
              <a:rPr lang="hu-HU" dirty="0" err="1" smtClean="0"/>
              <a:t>Novel</a:t>
            </a:r>
            <a:endParaRPr lang="hu-HU" dirty="0" smtClean="0"/>
          </a:p>
          <a:p>
            <a:r>
              <a:rPr lang="hu-HU" dirty="0" err="1" smtClean="0"/>
              <a:t>Picaresque</a:t>
            </a:r>
            <a:r>
              <a:rPr lang="hu-HU" dirty="0" smtClean="0"/>
              <a:t> </a:t>
            </a:r>
            <a:r>
              <a:rPr lang="hu-HU" dirty="0" err="1" smtClean="0"/>
              <a:t>Novel</a:t>
            </a:r>
            <a:endParaRPr lang="hu-HU" dirty="0" smtClean="0"/>
          </a:p>
          <a:p>
            <a:r>
              <a:rPr lang="hu-HU" dirty="0" err="1" smtClean="0"/>
              <a:t>Historical</a:t>
            </a:r>
            <a:r>
              <a:rPr lang="hu-HU" dirty="0" smtClean="0"/>
              <a:t> </a:t>
            </a:r>
            <a:r>
              <a:rPr lang="hu-HU" dirty="0" err="1" smtClean="0"/>
              <a:t>Novel</a:t>
            </a:r>
            <a:endParaRPr lang="hu-HU" dirty="0" smtClean="0"/>
          </a:p>
          <a:p>
            <a:r>
              <a:rPr lang="hu-HU" dirty="0" err="1" smtClean="0"/>
              <a:t>Epistolary</a:t>
            </a:r>
            <a:r>
              <a:rPr lang="hu-HU" dirty="0" smtClean="0"/>
              <a:t> </a:t>
            </a:r>
            <a:r>
              <a:rPr lang="hu-HU" dirty="0" err="1" smtClean="0"/>
              <a:t>Novel</a:t>
            </a:r>
            <a:endParaRPr lang="hu-HU" dirty="0" smtClean="0"/>
          </a:p>
          <a:p>
            <a:r>
              <a:rPr lang="hu-HU" dirty="0" err="1" smtClean="0"/>
              <a:t>Bildungsroman</a:t>
            </a:r>
            <a:endParaRPr lang="hu-HU" dirty="0" smtClean="0"/>
          </a:p>
          <a:p>
            <a:endParaRPr lang="hu-HU" dirty="0"/>
          </a:p>
        </p:txBody>
      </p:sp>
      <p:sp>
        <p:nvSpPr>
          <p:cNvPr id="3" name="Cím 2"/>
          <p:cNvSpPr>
            <a:spLocks noGrp="1"/>
          </p:cNvSpPr>
          <p:nvPr>
            <p:ph type="title"/>
          </p:nvPr>
        </p:nvSpPr>
        <p:spPr/>
        <p:txBody>
          <a:bodyPr/>
          <a:lstStyle/>
          <a:p>
            <a:r>
              <a:rPr lang="hu-HU" dirty="0" err="1" smtClean="0"/>
              <a:t>Types</a:t>
            </a:r>
            <a:r>
              <a:rPr lang="hu-HU" dirty="0" smtClean="0"/>
              <a:t> of </a:t>
            </a:r>
            <a:r>
              <a:rPr lang="hu-HU" dirty="0" err="1" smtClean="0"/>
              <a:t>Novel</a:t>
            </a:r>
            <a:endParaRPr lang="hu-HU" dirty="0"/>
          </a:p>
        </p:txBody>
      </p:sp>
    </p:spTree>
    <p:extLst>
      <p:ext uri="{BB962C8B-B14F-4D97-AF65-F5344CB8AC3E}">
        <p14:creationId xmlns:p14="http://schemas.microsoft.com/office/powerpoint/2010/main" val="135320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77500" lnSpcReduction="20000"/>
          </a:bodyPr>
          <a:lstStyle/>
          <a:p>
            <a:pPr algn="just" fontAlgn="base"/>
            <a:r>
              <a:rPr lang="en-US" dirty="0"/>
              <a:t>A fictional attempt to give the </a:t>
            </a:r>
            <a:r>
              <a:rPr lang="en-US" u="sng" dirty="0"/>
              <a:t>effect</a:t>
            </a:r>
            <a:r>
              <a:rPr lang="en-US" dirty="0"/>
              <a:t> of realism. </a:t>
            </a:r>
            <a:endParaRPr lang="hu-HU" dirty="0" smtClean="0"/>
          </a:p>
          <a:p>
            <a:pPr algn="just" fontAlgn="base"/>
            <a:endParaRPr lang="hu-HU" dirty="0" smtClean="0"/>
          </a:p>
          <a:p>
            <a:pPr algn="just" fontAlgn="base"/>
            <a:r>
              <a:rPr lang="en-US" dirty="0" smtClean="0"/>
              <a:t>This </a:t>
            </a:r>
            <a:r>
              <a:rPr lang="en-US" dirty="0"/>
              <a:t>sort of novel is sometimes called a novel of manner. </a:t>
            </a:r>
            <a:endParaRPr lang="hu-HU" dirty="0" smtClean="0"/>
          </a:p>
          <a:p>
            <a:pPr algn="just" fontAlgn="base"/>
            <a:endParaRPr lang="hu-HU" dirty="0" smtClean="0"/>
          </a:p>
          <a:p>
            <a:pPr algn="just" fontAlgn="base"/>
            <a:r>
              <a:rPr lang="en-US" dirty="0" smtClean="0"/>
              <a:t>A </a:t>
            </a:r>
            <a:r>
              <a:rPr lang="en-US" dirty="0"/>
              <a:t>realistic novel </a:t>
            </a:r>
            <a:r>
              <a:rPr lang="en-US" b="1" dirty="0"/>
              <a:t>can be characterized by its complex characters with mixed  motives that are rooted in social class</a:t>
            </a:r>
            <a:r>
              <a:rPr lang="en-US" dirty="0"/>
              <a:t> and operate according to highly developed social structure. The characters in realistic novel interact with other characters and undergo plausible and everyday experiences.</a:t>
            </a:r>
          </a:p>
          <a:p>
            <a:pPr marL="109728" indent="0" fontAlgn="base">
              <a:buNone/>
            </a:pPr>
            <a:r>
              <a:rPr lang="en-US" dirty="0"/>
              <a:t/>
            </a:r>
            <a:br>
              <a:rPr lang="en-US" dirty="0"/>
            </a:br>
            <a:endParaRPr lang="en-US" dirty="0"/>
          </a:p>
          <a:p>
            <a:pPr fontAlgn="base"/>
            <a:r>
              <a:rPr lang="en-US" dirty="0"/>
              <a:t>Examples</a:t>
            </a:r>
            <a:r>
              <a:rPr lang="en-US" b="1" i="1" dirty="0"/>
              <a:t>: </a:t>
            </a:r>
            <a:endParaRPr lang="hu-HU" b="1" i="1" dirty="0" smtClean="0"/>
          </a:p>
          <a:p>
            <a:pPr fontAlgn="base"/>
            <a:r>
              <a:rPr lang="en-US" b="1" i="1" u="sng" dirty="0" smtClean="0"/>
              <a:t>Thirteen </a:t>
            </a:r>
            <a:r>
              <a:rPr lang="en-US" b="1" i="1" u="sng" dirty="0"/>
              <a:t>Reasons Why</a:t>
            </a:r>
            <a:r>
              <a:rPr lang="en-US" dirty="0"/>
              <a:t> by Jay </a:t>
            </a:r>
            <a:r>
              <a:rPr lang="en-US" dirty="0" smtClean="0"/>
              <a:t>Asher</a:t>
            </a:r>
            <a:endParaRPr lang="hu-HU" dirty="0" smtClean="0"/>
          </a:p>
          <a:p>
            <a:pPr fontAlgn="base"/>
            <a:r>
              <a:rPr lang="en-US" b="1" i="1" u="sng" dirty="0" smtClean="0"/>
              <a:t>Looking </a:t>
            </a:r>
            <a:r>
              <a:rPr lang="en-US" b="1" i="1" u="sng" dirty="0"/>
              <a:t>for Alaska</a:t>
            </a:r>
            <a:r>
              <a:rPr lang="en-US" dirty="0"/>
              <a:t> by John Green.</a:t>
            </a:r>
          </a:p>
          <a:p>
            <a:endParaRPr lang="hu-HU" dirty="0"/>
          </a:p>
        </p:txBody>
      </p:sp>
      <p:sp>
        <p:nvSpPr>
          <p:cNvPr id="3" name="Cím 2"/>
          <p:cNvSpPr>
            <a:spLocks noGrp="1"/>
          </p:cNvSpPr>
          <p:nvPr>
            <p:ph type="title"/>
          </p:nvPr>
        </p:nvSpPr>
        <p:spPr/>
        <p:txBody>
          <a:bodyPr/>
          <a:lstStyle/>
          <a:p>
            <a:r>
              <a:rPr lang="hu-HU" dirty="0" err="1" smtClean="0"/>
              <a:t>Realistic</a:t>
            </a:r>
            <a:r>
              <a:rPr lang="hu-HU" dirty="0" smtClean="0"/>
              <a:t> </a:t>
            </a:r>
            <a:r>
              <a:rPr lang="hu-HU" dirty="0" err="1" smtClean="0"/>
              <a:t>Novel</a:t>
            </a:r>
            <a:endParaRPr lang="hu-HU" dirty="0"/>
          </a:p>
        </p:txBody>
      </p:sp>
    </p:spTree>
    <p:extLst>
      <p:ext uri="{BB962C8B-B14F-4D97-AF65-F5344CB8AC3E}">
        <p14:creationId xmlns:p14="http://schemas.microsoft.com/office/powerpoint/2010/main" val="120314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lnSpcReduction="10000"/>
          </a:bodyPr>
          <a:lstStyle/>
          <a:p>
            <a:pPr algn="just" fontAlgn="base"/>
            <a:r>
              <a:rPr lang="en-US" dirty="0"/>
              <a:t> A picaresque novel  relates the </a:t>
            </a:r>
            <a:r>
              <a:rPr lang="en-US" u="sng" dirty="0"/>
              <a:t>adventures</a:t>
            </a:r>
            <a:r>
              <a:rPr lang="en-US" dirty="0"/>
              <a:t> of an eccentric or disreputable hero in episodic form. </a:t>
            </a:r>
            <a:endParaRPr lang="hu-HU" dirty="0" smtClean="0"/>
          </a:p>
          <a:p>
            <a:pPr algn="just" fontAlgn="base"/>
            <a:r>
              <a:rPr lang="en-US" dirty="0" smtClean="0"/>
              <a:t>The </a:t>
            </a:r>
            <a:r>
              <a:rPr lang="en-US" dirty="0"/>
              <a:t>genre gets its name from the Spanish word</a:t>
            </a:r>
            <a:r>
              <a:rPr lang="en-US" i="1" dirty="0"/>
              <a:t> </a:t>
            </a:r>
            <a:r>
              <a:rPr lang="en-US" i="1" dirty="0" err="1"/>
              <a:t>picaro</a:t>
            </a:r>
            <a:r>
              <a:rPr lang="en-US" dirty="0"/>
              <a:t>, or "rogue."</a:t>
            </a:r>
          </a:p>
          <a:p>
            <a:pPr marL="109728" indent="0" fontAlgn="base">
              <a:buNone/>
            </a:pPr>
            <a:r>
              <a:rPr lang="en-US" dirty="0"/>
              <a:t/>
            </a:r>
            <a:br>
              <a:rPr lang="en-US" dirty="0"/>
            </a:br>
            <a:endParaRPr lang="en-US" dirty="0"/>
          </a:p>
          <a:p>
            <a:pPr marL="109728" indent="0" fontAlgn="base">
              <a:buNone/>
            </a:pPr>
            <a:r>
              <a:rPr lang="en-US" dirty="0"/>
              <a:t>Examples: </a:t>
            </a:r>
            <a:endParaRPr lang="hu-HU" dirty="0" smtClean="0"/>
          </a:p>
          <a:p>
            <a:pPr fontAlgn="base"/>
            <a:r>
              <a:rPr lang="en-US" dirty="0" smtClean="0"/>
              <a:t>Rudyard </a:t>
            </a:r>
            <a:r>
              <a:rPr lang="en-US" dirty="0"/>
              <a:t>Kipling's </a:t>
            </a:r>
            <a:r>
              <a:rPr lang="en-US" b="1" i="1" u="sng" dirty="0"/>
              <a:t>Kim</a:t>
            </a:r>
            <a:r>
              <a:rPr lang="en-US" dirty="0"/>
              <a:t> (1901), </a:t>
            </a:r>
            <a:endParaRPr lang="hu-HU" dirty="0" smtClean="0"/>
          </a:p>
          <a:p>
            <a:pPr fontAlgn="base"/>
            <a:r>
              <a:rPr lang="en-US" dirty="0" smtClean="0"/>
              <a:t>Henry </a:t>
            </a:r>
            <a:r>
              <a:rPr lang="en-US" dirty="0"/>
              <a:t>Fielding’s </a:t>
            </a:r>
            <a:r>
              <a:rPr lang="en-US" b="1" i="1" u="sng" dirty="0"/>
              <a:t>The History of Tom Jones, a Foundling</a:t>
            </a:r>
            <a:r>
              <a:rPr lang="en-US" dirty="0"/>
              <a:t> (1749),</a:t>
            </a:r>
          </a:p>
          <a:p>
            <a:endParaRPr lang="hu-HU" dirty="0"/>
          </a:p>
        </p:txBody>
      </p:sp>
      <p:sp>
        <p:nvSpPr>
          <p:cNvPr id="3" name="Cím 2"/>
          <p:cNvSpPr>
            <a:spLocks noGrp="1"/>
          </p:cNvSpPr>
          <p:nvPr>
            <p:ph type="title"/>
          </p:nvPr>
        </p:nvSpPr>
        <p:spPr/>
        <p:txBody>
          <a:bodyPr/>
          <a:lstStyle/>
          <a:p>
            <a:r>
              <a:rPr lang="hu-HU" dirty="0" err="1" smtClean="0"/>
              <a:t>Picaresque</a:t>
            </a:r>
            <a:r>
              <a:rPr lang="hu-HU" dirty="0" smtClean="0"/>
              <a:t> </a:t>
            </a:r>
            <a:r>
              <a:rPr lang="hu-HU" dirty="0" err="1" smtClean="0"/>
              <a:t>Novel</a:t>
            </a:r>
            <a:endParaRPr lang="hu-HU" dirty="0"/>
          </a:p>
        </p:txBody>
      </p:sp>
    </p:spTree>
    <p:extLst>
      <p:ext uri="{BB962C8B-B14F-4D97-AF65-F5344CB8AC3E}">
        <p14:creationId xmlns:p14="http://schemas.microsoft.com/office/powerpoint/2010/main" val="244639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pPr fontAlgn="base"/>
            <a:r>
              <a:rPr lang="en-US" dirty="0"/>
              <a:t>A Historical novel is a novel set in a period earlier than that of the writing.</a:t>
            </a:r>
          </a:p>
          <a:p>
            <a:pPr marL="109728" indent="0" fontAlgn="base">
              <a:buNone/>
            </a:pPr>
            <a:r>
              <a:rPr lang="en-US" dirty="0"/>
              <a:t/>
            </a:r>
            <a:br>
              <a:rPr lang="en-US" dirty="0"/>
            </a:br>
            <a:endParaRPr lang="en-US" dirty="0"/>
          </a:p>
          <a:p>
            <a:pPr marL="109728" indent="0" fontAlgn="base">
              <a:buNone/>
            </a:pPr>
            <a:endParaRPr lang="hu-HU" dirty="0" smtClean="0"/>
          </a:p>
          <a:p>
            <a:pPr marL="109728" indent="0" fontAlgn="base">
              <a:buNone/>
            </a:pPr>
            <a:r>
              <a:rPr lang="en-US" dirty="0" smtClean="0"/>
              <a:t>Examples</a:t>
            </a:r>
            <a:r>
              <a:rPr lang="en-US" dirty="0"/>
              <a:t>: </a:t>
            </a:r>
            <a:endParaRPr lang="hu-HU" dirty="0" smtClean="0"/>
          </a:p>
          <a:p>
            <a:pPr fontAlgn="base"/>
            <a:r>
              <a:rPr lang="en-US" dirty="0" smtClean="0"/>
              <a:t>Thackeray's</a:t>
            </a:r>
            <a:r>
              <a:rPr lang="en-US" dirty="0"/>
              <a:t> </a:t>
            </a:r>
            <a:r>
              <a:rPr lang="en-US" b="1" i="1" u="sng" dirty="0"/>
              <a:t>Vanity Fair</a:t>
            </a:r>
            <a:r>
              <a:rPr lang="en-US" dirty="0"/>
              <a:t>, </a:t>
            </a:r>
            <a:endParaRPr lang="hu-HU" dirty="0" smtClean="0"/>
          </a:p>
          <a:p>
            <a:pPr fontAlgn="base"/>
            <a:r>
              <a:rPr lang="en-US" dirty="0" smtClean="0"/>
              <a:t>Charles </a:t>
            </a:r>
            <a:r>
              <a:rPr lang="en-US" dirty="0"/>
              <a:t>Dickens's </a:t>
            </a:r>
            <a:r>
              <a:rPr lang="en-US" b="1" i="1" u="sng" dirty="0"/>
              <a:t>A Tale of Two </a:t>
            </a:r>
            <a:r>
              <a:rPr lang="en-US" b="1" i="1" u="sng" dirty="0" smtClean="0"/>
              <a:t>Cities</a:t>
            </a:r>
            <a:r>
              <a:rPr lang="en-US" dirty="0"/>
              <a:t/>
            </a:r>
            <a:br>
              <a:rPr lang="en-US" dirty="0"/>
            </a:br>
            <a:endParaRPr lang="hu-HU" dirty="0"/>
          </a:p>
        </p:txBody>
      </p:sp>
      <p:sp>
        <p:nvSpPr>
          <p:cNvPr id="3" name="Cím 2"/>
          <p:cNvSpPr>
            <a:spLocks noGrp="1"/>
          </p:cNvSpPr>
          <p:nvPr>
            <p:ph type="title"/>
          </p:nvPr>
        </p:nvSpPr>
        <p:spPr/>
        <p:txBody>
          <a:bodyPr/>
          <a:lstStyle/>
          <a:p>
            <a:r>
              <a:rPr lang="hu-HU" dirty="0" err="1" smtClean="0"/>
              <a:t>Historical</a:t>
            </a:r>
            <a:r>
              <a:rPr lang="hu-HU" dirty="0" smtClean="0"/>
              <a:t> </a:t>
            </a:r>
            <a:r>
              <a:rPr lang="hu-HU" dirty="0" err="1" smtClean="0"/>
              <a:t>Novel</a:t>
            </a:r>
            <a:endParaRPr lang="hu-HU" dirty="0"/>
          </a:p>
        </p:txBody>
      </p:sp>
    </p:spTree>
    <p:extLst>
      <p:ext uri="{BB962C8B-B14F-4D97-AF65-F5344CB8AC3E}">
        <p14:creationId xmlns:p14="http://schemas.microsoft.com/office/powerpoint/2010/main" val="107272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20000"/>
          </a:bodyPr>
          <a:lstStyle/>
          <a:p>
            <a:pPr algn="just" fontAlgn="base"/>
            <a:r>
              <a:rPr lang="en-US" dirty="0"/>
              <a:t>Epistolary fiction is a popular genre where the narrative is told via a series of </a:t>
            </a:r>
            <a:r>
              <a:rPr lang="en-US" u="sng" dirty="0"/>
              <a:t>documents</a:t>
            </a:r>
            <a:r>
              <a:rPr lang="en-US" dirty="0"/>
              <a:t>. </a:t>
            </a:r>
            <a:endParaRPr lang="hu-HU" dirty="0" smtClean="0"/>
          </a:p>
          <a:p>
            <a:pPr algn="just" fontAlgn="base"/>
            <a:r>
              <a:rPr lang="en-US" dirty="0" smtClean="0"/>
              <a:t>The </a:t>
            </a:r>
            <a:r>
              <a:rPr lang="en-US" dirty="0"/>
              <a:t>word epistolary comes from Latin where ‘</a:t>
            </a:r>
            <a:r>
              <a:rPr lang="en-US" dirty="0" err="1"/>
              <a:t>epistola</a:t>
            </a:r>
            <a:r>
              <a:rPr lang="en-US" dirty="0"/>
              <a:t>’ means a letter. Letters are the most common basis for epistolary novels but diary entries are also popular</a:t>
            </a:r>
          </a:p>
          <a:p>
            <a:pPr marL="109728" indent="0" fontAlgn="base">
              <a:buNone/>
            </a:pPr>
            <a:r>
              <a:rPr lang="en-US" dirty="0"/>
              <a:t/>
            </a:r>
            <a:br>
              <a:rPr lang="en-US" dirty="0"/>
            </a:br>
            <a:endParaRPr lang="en-US" dirty="0"/>
          </a:p>
          <a:p>
            <a:pPr marL="109728" indent="0" fontAlgn="base">
              <a:buNone/>
            </a:pPr>
            <a:r>
              <a:rPr lang="en-US" dirty="0"/>
              <a:t>Examples: </a:t>
            </a:r>
            <a:endParaRPr lang="hu-HU" dirty="0" smtClean="0"/>
          </a:p>
          <a:p>
            <a:pPr fontAlgn="base"/>
            <a:r>
              <a:rPr lang="en-US" dirty="0" smtClean="0"/>
              <a:t>Samuel </a:t>
            </a:r>
            <a:r>
              <a:rPr lang="en-US" dirty="0"/>
              <a:t>Richardson’s</a:t>
            </a:r>
            <a:r>
              <a:rPr lang="en-US" b="1" i="1" u="sng" dirty="0"/>
              <a:t> Pamela</a:t>
            </a:r>
            <a:r>
              <a:rPr lang="en-US" dirty="0"/>
              <a:t> and </a:t>
            </a:r>
            <a:r>
              <a:rPr lang="en-US" b="1" i="1" u="sng" dirty="0"/>
              <a:t>Clarissa</a:t>
            </a:r>
            <a:r>
              <a:rPr lang="en-US" dirty="0"/>
              <a:t>, </a:t>
            </a:r>
            <a:endParaRPr lang="hu-HU" dirty="0" smtClean="0"/>
          </a:p>
          <a:p>
            <a:pPr fontAlgn="base"/>
            <a:r>
              <a:rPr lang="en-US" dirty="0" smtClean="0"/>
              <a:t>Bram </a:t>
            </a:r>
            <a:r>
              <a:rPr lang="en-US" dirty="0"/>
              <a:t>Stoker’s </a:t>
            </a:r>
            <a:r>
              <a:rPr lang="en-US" b="1" i="1" u="sng" dirty="0"/>
              <a:t>Dracula</a:t>
            </a:r>
            <a:r>
              <a:rPr lang="en-US" dirty="0"/>
              <a:t>, </a:t>
            </a:r>
            <a:endParaRPr lang="hu-HU" dirty="0" smtClean="0"/>
          </a:p>
          <a:p>
            <a:pPr fontAlgn="base"/>
            <a:r>
              <a:rPr lang="en-US" dirty="0" smtClean="0"/>
              <a:t>Alice </a:t>
            </a:r>
            <a:r>
              <a:rPr lang="en-US" dirty="0"/>
              <a:t>Walker’s </a:t>
            </a:r>
            <a:r>
              <a:rPr lang="en-US" b="1" i="1" u="sng" dirty="0"/>
              <a:t>The Color Purple</a:t>
            </a:r>
            <a:r>
              <a:rPr lang="en-US" dirty="0"/>
              <a:t> and Bridget Jones</a:t>
            </a:r>
            <a:r>
              <a:rPr lang="en-US" b="1" i="1" u="sng" dirty="0"/>
              <a:t>’ Diary</a:t>
            </a:r>
            <a:r>
              <a:rPr lang="en-US" b="1" u="sng" dirty="0"/>
              <a:t>.</a:t>
            </a:r>
            <a:endParaRPr lang="en-US" dirty="0"/>
          </a:p>
          <a:p>
            <a:endParaRPr lang="hu-HU" dirty="0"/>
          </a:p>
        </p:txBody>
      </p:sp>
      <p:sp>
        <p:nvSpPr>
          <p:cNvPr id="3" name="Cím 2"/>
          <p:cNvSpPr>
            <a:spLocks noGrp="1"/>
          </p:cNvSpPr>
          <p:nvPr>
            <p:ph type="title"/>
          </p:nvPr>
        </p:nvSpPr>
        <p:spPr/>
        <p:txBody>
          <a:bodyPr/>
          <a:lstStyle/>
          <a:p>
            <a:r>
              <a:rPr lang="hu-HU" dirty="0" err="1" smtClean="0"/>
              <a:t>Epistolary</a:t>
            </a:r>
            <a:r>
              <a:rPr lang="hu-HU" dirty="0" smtClean="0"/>
              <a:t> </a:t>
            </a:r>
            <a:r>
              <a:rPr lang="hu-HU" dirty="0" err="1" smtClean="0"/>
              <a:t>Novel</a:t>
            </a:r>
            <a:endParaRPr lang="hu-HU" dirty="0"/>
          </a:p>
        </p:txBody>
      </p:sp>
    </p:spTree>
    <p:extLst>
      <p:ext uri="{BB962C8B-B14F-4D97-AF65-F5344CB8AC3E}">
        <p14:creationId xmlns:p14="http://schemas.microsoft.com/office/powerpoint/2010/main" val="113916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lnSpcReduction="10000"/>
          </a:bodyPr>
          <a:lstStyle/>
          <a:p>
            <a:pPr algn="just" fontAlgn="base"/>
            <a:r>
              <a:rPr lang="en-US" dirty="0"/>
              <a:t>German </a:t>
            </a:r>
            <a:r>
              <a:rPr lang="en-US" dirty="0" smtClean="0"/>
              <a:t>term </a:t>
            </a:r>
            <a:r>
              <a:rPr lang="en-US" dirty="0"/>
              <a:t>that indicates a growth. </a:t>
            </a:r>
            <a:endParaRPr lang="hu-HU" dirty="0" smtClean="0"/>
          </a:p>
          <a:p>
            <a:pPr algn="just" fontAlgn="base"/>
            <a:r>
              <a:rPr lang="en-US" dirty="0" smtClean="0"/>
              <a:t>This </a:t>
            </a:r>
            <a:r>
              <a:rPr lang="en-US" dirty="0"/>
              <a:t>fictional autobiography concerned with the development of the protagonist’s mind, spirit, and characters from childhood to adulthood.</a:t>
            </a:r>
          </a:p>
          <a:p>
            <a:pPr marL="109728" indent="0" fontAlgn="base">
              <a:buNone/>
            </a:pPr>
            <a:r>
              <a:rPr lang="en-US" dirty="0"/>
              <a:t/>
            </a:r>
            <a:br>
              <a:rPr lang="en-US" dirty="0"/>
            </a:br>
            <a:endParaRPr lang="en-US" dirty="0"/>
          </a:p>
          <a:p>
            <a:pPr fontAlgn="base"/>
            <a:r>
              <a:rPr lang="en-US" dirty="0"/>
              <a:t>Examples: </a:t>
            </a:r>
            <a:endParaRPr lang="hu-HU" dirty="0" smtClean="0"/>
          </a:p>
          <a:p>
            <a:pPr fontAlgn="base"/>
            <a:r>
              <a:rPr lang="en-US" b="1" i="1" u="sng" dirty="0" smtClean="0"/>
              <a:t>Jane </a:t>
            </a:r>
            <a:r>
              <a:rPr lang="en-US" b="1" i="1" u="sng" dirty="0"/>
              <a:t>Eyre</a:t>
            </a:r>
            <a:r>
              <a:rPr lang="en-US" dirty="0"/>
              <a:t> by Charlotte </a:t>
            </a:r>
            <a:r>
              <a:rPr lang="en-US" dirty="0" smtClean="0"/>
              <a:t>Bronte</a:t>
            </a:r>
            <a:endParaRPr lang="hu-HU" dirty="0" smtClean="0"/>
          </a:p>
          <a:p>
            <a:pPr fontAlgn="base"/>
            <a:r>
              <a:rPr lang="en-US" b="1" i="1" u="sng" dirty="0" smtClean="0"/>
              <a:t>David </a:t>
            </a:r>
            <a:r>
              <a:rPr lang="en-US" b="1" i="1" u="sng" dirty="0"/>
              <a:t>Copperfield </a:t>
            </a:r>
            <a:r>
              <a:rPr lang="en-US" dirty="0"/>
              <a:t>by Charles </a:t>
            </a:r>
            <a:r>
              <a:rPr lang="en-US" dirty="0" smtClean="0"/>
              <a:t>Dickens</a:t>
            </a:r>
            <a:endParaRPr lang="hu-HU" dirty="0" smtClean="0"/>
          </a:p>
          <a:p>
            <a:pPr fontAlgn="base"/>
            <a:r>
              <a:rPr lang="en-US" b="1" i="1" u="sng" dirty="0" smtClean="0"/>
              <a:t>The </a:t>
            </a:r>
            <a:r>
              <a:rPr lang="en-US" b="1" i="1" u="sng" dirty="0"/>
              <a:t>Magic Mountain</a:t>
            </a:r>
            <a:r>
              <a:rPr lang="en-US" dirty="0"/>
              <a:t> by Thomas Mann etc.</a:t>
            </a:r>
          </a:p>
          <a:p>
            <a:endParaRPr lang="hu-HU" dirty="0"/>
          </a:p>
        </p:txBody>
      </p:sp>
      <p:sp>
        <p:nvSpPr>
          <p:cNvPr id="3" name="Cím 2"/>
          <p:cNvSpPr>
            <a:spLocks noGrp="1"/>
          </p:cNvSpPr>
          <p:nvPr>
            <p:ph type="title"/>
          </p:nvPr>
        </p:nvSpPr>
        <p:spPr/>
        <p:txBody>
          <a:bodyPr/>
          <a:lstStyle/>
          <a:p>
            <a:r>
              <a:rPr lang="hu-HU" dirty="0" err="1" smtClean="0"/>
              <a:t>Bildungsroman</a:t>
            </a:r>
            <a:endParaRPr lang="hu-HU" dirty="0"/>
          </a:p>
        </p:txBody>
      </p:sp>
    </p:spTree>
    <p:extLst>
      <p:ext uri="{BB962C8B-B14F-4D97-AF65-F5344CB8AC3E}">
        <p14:creationId xmlns:p14="http://schemas.microsoft.com/office/powerpoint/2010/main" val="412685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fontAlgn="base"/>
            <a:r>
              <a:rPr lang="hu-HU" dirty="0"/>
              <a:t>  </a:t>
            </a:r>
            <a:r>
              <a:rPr lang="hu-HU" dirty="0" err="1"/>
              <a:t>Gothic</a:t>
            </a:r>
            <a:r>
              <a:rPr lang="hu-HU" dirty="0"/>
              <a:t> </a:t>
            </a:r>
            <a:r>
              <a:rPr lang="hu-HU" dirty="0" err="1"/>
              <a:t>novel</a:t>
            </a:r>
            <a:r>
              <a:rPr lang="hu-HU" dirty="0"/>
              <a:t> </a:t>
            </a:r>
            <a:r>
              <a:rPr lang="hu-HU" dirty="0" err="1"/>
              <a:t>includes</a:t>
            </a:r>
            <a:r>
              <a:rPr lang="hu-HU" dirty="0"/>
              <a:t> terror, </a:t>
            </a:r>
            <a:r>
              <a:rPr lang="hu-HU" dirty="0" err="1"/>
              <a:t>mystery</a:t>
            </a:r>
            <a:r>
              <a:rPr lang="hu-HU" dirty="0"/>
              <a:t>, horror, thriller, </a:t>
            </a:r>
            <a:r>
              <a:rPr lang="hu-HU" dirty="0" err="1"/>
              <a:t>supernatural</a:t>
            </a:r>
            <a:r>
              <a:rPr lang="hu-HU" dirty="0"/>
              <a:t>, </a:t>
            </a:r>
            <a:r>
              <a:rPr lang="hu-HU" dirty="0" err="1"/>
              <a:t>doom</a:t>
            </a:r>
            <a:r>
              <a:rPr lang="hu-HU" dirty="0"/>
              <a:t>, </a:t>
            </a:r>
            <a:r>
              <a:rPr lang="hu-HU" dirty="0" err="1"/>
              <a:t>death</a:t>
            </a:r>
            <a:r>
              <a:rPr lang="hu-HU" dirty="0"/>
              <a:t>, </a:t>
            </a:r>
            <a:r>
              <a:rPr lang="hu-HU" dirty="0" err="1"/>
              <a:t>decay</a:t>
            </a:r>
            <a:r>
              <a:rPr lang="hu-HU" dirty="0"/>
              <a:t>, old </a:t>
            </a:r>
            <a:r>
              <a:rPr lang="hu-HU" dirty="0" err="1"/>
              <a:t>haunted</a:t>
            </a:r>
            <a:r>
              <a:rPr lang="hu-HU" dirty="0"/>
              <a:t> </a:t>
            </a:r>
            <a:r>
              <a:rPr lang="hu-HU" dirty="0" err="1"/>
              <a:t>buildings</a:t>
            </a:r>
            <a:r>
              <a:rPr lang="hu-HU" dirty="0"/>
              <a:t> </a:t>
            </a:r>
            <a:r>
              <a:rPr lang="hu-HU" dirty="0" err="1"/>
              <a:t>with</a:t>
            </a:r>
            <a:r>
              <a:rPr lang="hu-HU" dirty="0"/>
              <a:t> </a:t>
            </a:r>
            <a:r>
              <a:rPr lang="hu-HU" dirty="0" err="1"/>
              <a:t>ghosts</a:t>
            </a:r>
            <a:r>
              <a:rPr lang="hu-HU" dirty="0"/>
              <a:t> and </a:t>
            </a:r>
            <a:r>
              <a:rPr lang="hu-HU" dirty="0" err="1"/>
              <a:t>so</a:t>
            </a:r>
            <a:r>
              <a:rPr lang="hu-HU" dirty="0"/>
              <a:t> </a:t>
            </a:r>
            <a:r>
              <a:rPr lang="hu-HU" dirty="0" err="1"/>
              <a:t>on</a:t>
            </a:r>
            <a:r>
              <a:rPr lang="hu-HU" dirty="0"/>
              <a:t>.</a:t>
            </a:r>
          </a:p>
          <a:p>
            <a:pPr marL="109728" indent="0" fontAlgn="base">
              <a:buNone/>
            </a:pPr>
            <a:r>
              <a:rPr lang="hu-HU" dirty="0"/>
              <a:t/>
            </a:r>
            <a:br>
              <a:rPr lang="hu-HU" dirty="0"/>
            </a:br>
            <a:endParaRPr lang="hu-HU" dirty="0"/>
          </a:p>
          <a:p>
            <a:pPr marL="109728" indent="0" fontAlgn="base">
              <a:buNone/>
            </a:pPr>
            <a:r>
              <a:rPr lang="hu-HU" dirty="0" err="1"/>
              <a:t>Examples</a:t>
            </a:r>
            <a:r>
              <a:rPr lang="hu-HU" dirty="0"/>
              <a:t>: </a:t>
            </a:r>
            <a:endParaRPr lang="hu-HU" dirty="0" smtClean="0"/>
          </a:p>
          <a:p>
            <a:pPr fontAlgn="base"/>
            <a:r>
              <a:rPr lang="hu-HU" dirty="0" smtClean="0"/>
              <a:t>Mary </a:t>
            </a:r>
            <a:r>
              <a:rPr lang="hu-HU" dirty="0"/>
              <a:t>Shelley’s </a:t>
            </a:r>
            <a:r>
              <a:rPr lang="hu-HU" b="1" i="1" u="sng" dirty="0" smtClean="0"/>
              <a:t>Frankenstein</a:t>
            </a:r>
            <a:endParaRPr lang="hu-HU" dirty="0"/>
          </a:p>
          <a:p>
            <a:pPr fontAlgn="base"/>
            <a:r>
              <a:rPr lang="hu-HU" dirty="0" smtClean="0"/>
              <a:t>John </a:t>
            </a:r>
            <a:r>
              <a:rPr lang="hu-HU" dirty="0"/>
              <a:t>William </a:t>
            </a:r>
            <a:r>
              <a:rPr lang="hu-HU" dirty="0" err="1"/>
              <a:t>Polidori</a:t>
            </a:r>
            <a:r>
              <a:rPr lang="hu-HU" dirty="0"/>
              <a:t>’s </a:t>
            </a:r>
            <a:r>
              <a:rPr lang="hu-HU" b="1" i="1" u="sng" dirty="0"/>
              <a:t>The </a:t>
            </a:r>
            <a:r>
              <a:rPr lang="hu-HU" b="1" i="1" u="sng" dirty="0" err="1"/>
              <a:t>Vampyre</a:t>
            </a:r>
            <a:r>
              <a:rPr lang="hu-HU" dirty="0"/>
              <a:t>, </a:t>
            </a:r>
            <a:endParaRPr lang="hu-HU" dirty="0" smtClean="0"/>
          </a:p>
          <a:p>
            <a:pPr fontAlgn="base"/>
            <a:r>
              <a:rPr lang="hu-HU" dirty="0" err="1" smtClean="0"/>
              <a:t>Bram</a:t>
            </a:r>
            <a:r>
              <a:rPr lang="hu-HU" dirty="0" smtClean="0"/>
              <a:t> </a:t>
            </a:r>
            <a:r>
              <a:rPr lang="hu-HU" dirty="0" err="1"/>
              <a:t>Stoker</a:t>
            </a:r>
            <a:r>
              <a:rPr lang="hu-HU" dirty="0"/>
              <a:t>’s </a:t>
            </a:r>
            <a:r>
              <a:rPr lang="hu-HU" b="1" i="1" u="sng" dirty="0" err="1"/>
              <a:t>Dracula</a:t>
            </a:r>
            <a:r>
              <a:rPr lang="hu-HU" dirty="0"/>
              <a:t>, </a:t>
            </a:r>
            <a:endParaRPr lang="hu-HU" dirty="0" smtClean="0"/>
          </a:p>
          <a:p>
            <a:pPr fontAlgn="base"/>
            <a:r>
              <a:rPr lang="hu-HU" b="1" i="1" u="sng" dirty="0" smtClean="0"/>
              <a:t>The </a:t>
            </a:r>
            <a:r>
              <a:rPr lang="hu-HU" b="1" i="1" u="sng" dirty="0" err="1"/>
              <a:t>Castle</a:t>
            </a:r>
            <a:r>
              <a:rPr lang="hu-HU" b="1" i="1" u="sng" dirty="0"/>
              <a:t> of Otranto</a:t>
            </a:r>
            <a:r>
              <a:rPr lang="hu-HU" dirty="0"/>
              <a:t> </a:t>
            </a:r>
            <a:r>
              <a:rPr lang="hu-HU" dirty="0" err="1"/>
              <a:t>by</a:t>
            </a:r>
            <a:r>
              <a:rPr lang="hu-HU" dirty="0"/>
              <a:t> </a:t>
            </a:r>
            <a:r>
              <a:rPr lang="hu-HU" dirty="0" err="1"/>
              <a:t>Horace</a:t>
            </a:r>
            <a:r>
              <a:rPr lang="hu-HU" dirty="0"/>
              <a:t> </a:t>
            </a:r>
            <a:r>
              <a:rPr lang="hu-HU" dirty="0" err="1" smtClean="0"/>
              <a:t>Walpole</a:t>
            </a:r>
            <a:endParaRPr lang="hu-HU" dirty="0"/>
          </a:p>
          <a:p>
            <a:endParaRPr lang="hu-HU" dirty="0"/>
          </a:p>
        </p:txBody>
      </p:sp>
      <p:sp>
        <p:nvSpPr>
          <p:cNvPr id="3" name="Cím 2"/>
          <p:cNvSpPr>
            <a:spLocks noGrp="1"/>
          </p:cNvSpPr>
          <p:nvPr>
            <p:ph type="title"/>
          </p:nvPr>
        </p:nvSpPr>
        <p:spPr/>
        <p:txBody>
          <a:bodyPr/>
          <a:lstStyle/>
          <a:p>
            <a:r>
              <a:rPr lang="hu-HU" dirty="0" err="1" smtClean="0"/>
              <a:t>Gothic</a:t>
            </a:r>
            <a:r>
              <a:rPr lang="hu-HU" dirty="0" smtClean="0"/>
              <a:t> </a:t>
            </a:r>
            <a:r>
              <a:rPr lang="hu-HU" dirty="0" err="1" smtClean="0"/>
              <a:t>Novel</a:t>
            </a:r>
            <a:endParaRPr lang="hu-HU" dirty="0"/>
          </a:p>
        </p:txBody>
      </p:sp>
    </p:spTree>
    <p:extLst>
      <p:ext uri="{BB962C8B-B14F-4D97-AF65-F5344CB8AC3E}">
        <p14:creationId xmlns:p14="http://schemas.microsoft.com/office/powerpoint/2010/main" val="337188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What</a:t>
            </a:r>
            <a:r>
              <a:rPr lang="hu-HU" dirty="0" smtClean="0"/>
              <a:t> is </a:t>
            </a:r>
            <a:r>
              <a:rPr lang="hu-HU" dirty="0" err="1" smtClean="0"/>
              <a:t>Fiction</a:t>
            </a:r>
            <a:r>
              <a:rPr lang="hu-HU" dirty="0" smtClean="0"/>
              <a:t>? </a:t>
            </a:r>
            <a:br>
              <a:rPr lang="hu-HU" dirty="0" smtClean="0"/>
            </a:br>
            <a:r>
              <a:rPr lang="hu-HU" dirty="0" smtClean="0"/>
              <a:t>The English </a:t>
            </a:r>
            <a:r>
              <a:rPr lang="hu-HU" dirty="0" err="1" smtClean="0"/>
              <a:t>Novel</a:t>
            </a:r>
            <a:endParaRPr lang="hu-HU" dirty="0"/>
          </a:p>
        </p:txBody>
      </p:sp>
    </p:spTree>
    <p:extLst>
      <p:ext uri="{BB962C8B-B14F-4D97-AF65-F5344CB8AC3E}">
        <p14:creationId xmlns:p14="http://schemas.microsoft.com/office/powerpoint/2010/main" val="3163035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20000"/>
          </a:bodyPr>
          <a:lstStyle/>
          <a:p>
            <a:pPr fontAlgn="base"/>
            <a:r>
              <a:rPr lang="hu-HU" dirty="0"/>
              <a:t>  An </a:t>
            </a:r>
            <a:r>
              <a:rPr lang="hu-HU" dirty="0" err="1"/>
              <a:t>autobiographical</a:t>
            </a:r>
            <a:r>
              <a:rPr lang="hu-HU" dirty="0"/>
              <a:t> </a:t>
            </a:r>
            <a:r>
              <a:rPr lang="hu-HU" dirty="0" err="1"/>
              <a:t>novel</a:t>
            </a:r>
            <a:r>
              <a:rPr lang="hu-HU" dirty="0"/>
              <a:t> is a </a:t>
            </a:r>
            <a:r>
              <a:rPr lang="hu-HU" dirty="0" err="1"/>
              <a:t>novel</a:t>
            </a:r>
            <a:r>
              <a:rPr lang="hu-HU" dirty="0"/>
              <a:t> </a:t>
            </a:r>
            <a:r>
              <a:rPr lang="hu-HU" dirty="0" err="1"/>
              <a:t>based</a:t>
            </a:r>
            <a:r>
              <a:rPr lang="hu-HU" dirty="0"/>
              <a:t> </a:t>
            </a:r>
            <a:r>
              <a:rPr lang="hu-HU" dirty="0" err="1"/>
              <a:t>on</a:t>
            </a:r>
            <a:r>
              <a:rPr lang="hu-HU" dirty="0"/>
              <a:t> </a:t>
            </a:r>
            <a:r>
              <a:rPr lang="hu-HU" dirty="0" err="1"/>
              <a:t>the</a:t>
            </a:r>
            <a:r>
              <a:rPr lang="hu-HU" dirty="0"/>
              <a:t> life of </a:t>
            </a:r>
            <a:r>
              <a:rPr lang="hu-HU" dirty="0" err="1"/>
              <a:t>the</a:t>
            </a:r>
            <a:r>
              <a:rPr lang="hu-HU" dirty="0"/>
              <a:t> </a:t>
            </a:r>
            <a:r>
              <a:rPr lang="hu-HU" dirty="0" err="1"/>
              <a:t>author</a:t>
            </a:r>
            <a:r>
              <a:rPr lang="hu-HU" dirty="0"/>
              <a:t>.</a:t>
            </a:r>
          </a:p>
          <a:p>
            <a:pPr marL="109728" indent="0" fontAlgn="base">
              <a:buNone/>
            </a:pPr>
            <a:r>
              <a:rPr lang="hu-HU" dirty="0"/>
              <a:t/>
            </a:r>
            <a:br>
              <a:rPr lang="hu-HU" dirty="0"/>
            </a:br>
            <a:endParaRPr lang="hu-HU" dirty="0"/>
          </a:p>
          <a:p>
            <a:pPr fontAlgn="base"/>
            <a:r>
              <a:rPr lang="hu-HU" dirty="0" err="1"/>
              <a:t>Examples</a:t>
            </a:r>
            <a:r>
              <a:rPr lang="hu-HU" dirty="0"/>
              <a:t>: </a:t>
            </a:r>
            <a:endParaRPr lang="hu-HU" dirty="0" smtClean="0"/>
          </a:p>
          <a:p>
            <a:pPr fontAlgn="base"/>
            <a:r>
              <a:rPr lang="hu-HU" dirty="0" smtClean="0"/>
              <a:t>Charles </a:t>
            </a:r>
            <a:r>
              <a:rPr lang="hu-HU" dirty="0"/>
              <a:t>Dickens’ </a:t>
            </a:r>
            <a:r>
              <a:rPr lang="hu-HU" b="1" i="1" u="sng" dirty="0"/>
              <a:t>David </a:t>
            </a:r>
            <a:r>
              <a:rPr lang="hu-HU" b="1" i="1" u="sng" dirty="0" err="1"/>
              <a:t>Coppefield</a:t>
            </a:r>
            <a:r>
              <a:rPr lang="hu-HU" dirty="0"/>
              <a:t>, </a:t>
            </a:r>
            <a:r>
              <a:rPr lang="hu-HU" b="1" i="1" u="sng" dirty="0"/>
              <a:t>Great </a:t>
            </a:r>
            <a:r>
              <a:rPr lang="hu-HU" b="1" i="1" u="sng" dirty="0" err="1" smtClean="0"/>
              <a:t>Expectations</a:t>
            </a:r>
            <a:endParaRPr lang="hu-HU" dirty="0"/>
          </a:p>
          <a:p>
            <a:pPr fontAlgn="base"/>
            <a:r>
              <a:rPr lang="hu-HU" dirty="0" smtClean="0"/>
              <a:t>D</a:t>
            </a:r>
            <a:r>
              <a:rPr lang="hu-HU" dirty="0"/>
              <a:t>. H. </a:t>
            </a:r>
            <a:r>
              <a:rPr lang="hu-HU" dirty="0" err="1"/>
              <a:t>Lawrence</a:t>
            </a:r>
            <a:r>
              <a:rPr lang="hu-HU" dirty="0"/>
              <a:t>’s </a:t>
            </a:r>
            <a:r>
              <a:rPr lang="hu-HU" b="1" i="1" u="sng" dirty="0" err="1"/>
              <a:t>Sons</a:t>
            </a:r>
            <a:r>
              <a:rPr lang="hu-HU" b="1" i="1" u="sng" dirty="0"/>
              <a:t> and </a:t>
            </a:r>
            <a:r>
              <a:rPr lang="hu-HU" b="1" i="1" u="sng" dirty="0" err="1" smtClean="0"/>
              <a:t>Lovers</a:t>
            </a:r>
            <a:endParaRPr lang="hu-HU" b="1" i="1" u="sng" dirty="0"/>
          </a:p>
          <a:p>
            <a:pPr fontAlgn="base"/>
            <a:r>
              <a:rPr lang="hu-HU" dirty="0" smtClean="0"/>
              <a:t>Sylvia </a:t>
            </a:r>
            <a:r>
              <a:rPr lang="hu-HU" dirty="0" err="1"/>
              <a:t>Plath</a:t>
            </a:r>
            <a:r>
              <a:rPr lang="hu-HU" dirty="0"/>
              <a:t>’s </a:t>
            </a:r>
            <a:r>
              <a:rPr lang="hu-HU" b="1" i="1" u="sng" dirty="0"/>
              <a:t>The Bell </a:t>
            </a:r>
            <a:r>
              <a:rPr lang="hu-HU" b="1" i="1" u="sng" dirty="0" err="1" smtClean="0"/>
              <a:t>Jar</a:t>
            </a:r>
            <a:endParaRPr lang="hu-HU" dirty="0"/>
          </a:p>
          <a:p>
            <a:pPr fontAlgn="base"/>
            <a:r>
              <a:rPr lang="hu-HU" dirty="0" smtClean="0"/>
              <a:t>Ralph </a:t>
            </a:r>
            <a:r>
              <a:rPr lang="hu-HU" dirty="0" err="1"/>
              <a:t>Ellison</a:t>
            </a:r>
            <a:r>
              <a:rPr lang="hu-HU" dirty="0"/>
              <a:t> ‘s </a:t>
            </a:r>
            <a:r>
              <a:rPr lang="hu-HU" b="1" i="1" u="sng" dirty="0" err="1"/>
              <a:t>Invisible</a:t>
            </a:r>
            <a:r>
              <a:rPr lang="hu-HU" b="1" i="1" u="sng" dirty="0"/>
              <a:t> </a:t>
            </a:r>
            <a:r>
              <a:rPr lang="hu-HU" b="1" i="1" u="sng" dirty="0" smtClean="0"/>
              <a:t>Man</a:t>
            </a:r>
            <a:endParaRPr lang="hu-HU" dirty="0"/>
          </a:p>
          <a:p>
            <a:pPr fontAlgn="base"/>
            <a:r>
              <a:rPr lang="hu-HU" dirty="0" smtClean="0"/>
              <a:t>Virginia </a:t>
            </a:r>
            <a:r>
              <a:rPr lang="hu-HU" dirty="0" err="1"/>
              <a:t>Wolfe</a:t>
            </a:r>
            <a:r>
              <a:rPr lang="hu-HU" dirty="0"/>
              <a:t>’s </a:t>
            </a:r>
            <a:r>
              <a:rPr lang="hu-HU" b="1" i="1" u="sng" dirty="0"/>
              <a:t>The </a:t>
            </a:r>
            <a:r>
              <a:rPr lang="hu-HU" b="1" i="1" u="sng" dirty="0" err="1"/>
              <a:t>Light</a:t>
            </a:r>
            <a:r>
              <a:rPr lang="hu-HU" b="1" i="1" u="sng" dirty="0"/>
              <a:t> House</a:t>
            </a:r>
            <a:r>
              <a:rPr lang="hu-HU" dirty="0"/>
              <a:t> etc</a:t>
            </a:r>
            <a:r>
              <a:rPr lang="hu-HU" dirty="0" smtClean="0"/>
              <a:t>.</a:t>
            </a:r>
            <a:r>
              <a:rPr lang="hu-HU" dirty="0"/>
              <a:t/>
            </a:r>
            <a:br>
              <a:rPr lang="hu-HU" dirty="0"/>
            </a:br>
            <a:endParaRPr lang="hu-HU" dirty="0"/>
          </a:p>
        </p:txBody>
      </p:sp>
      <p:sp>
        <p:nvSpPr>
          <p:cNvPr id="3" name="Cím 2"/>
          <p:cNvSpPr>
            <a:spLocks noGrp="1"/>
          </p:cNvSpPr>
          <p:nvPr>
            <p:ph type="title"/>
          </p:nvPr>
        </p:nvSpPr>
        <p:spPr/>
        <p:txBody>
          <a:bodyPr/>
          <a:lstStyle/>
          <a:p>
            <a:r>
              <a:rPr lang="hu-HU" dirty="0" err="1" smtClean="0"/>
              <a:t>Autobiographical</a:t>
            </a:r>
            <a:r>
              <a:rPr lang="hu-HU" dirty="0" smtClean="0"/>
              <a:t> </a:t>
            </a:r>
            <a:r>
              <a:rPr lang="hu-HU" dirty="0" err="1" smtClean="0"/>
              <a:t>Novel</a:t>
            </a:r>
            <a:endParaRPr lang="hu-HU" dirty="0"/>
          </a:p>
        </p:txBody>
      </p:sp>
    </p:spTree>
    <p:extLst>
      <p:ext uri="{BB962C8B-B14F-4D97-AF65-F5344CB8AC3E}">
        <p14:creationId xmlns:p14="http://schemas.microsoft.com/office/powerpoint/2010/main" val="416558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20000"/>
          </a:bodyPr>
          <a:lstStyle/>
          <a:p>
            <a:pPr algn="just" fontAlgn="base"/>
            <a:r>
              <a:rPr lang="en-US" dirty="0"/>
              <a:t> Satire is loosely defined as art that ridicules a specific topic in order to provoke readers into changing their opinion of it. By attacking what they see as human folly, satirists usually imply their own opinions on how the thing being attacked can be improved.</a:t>
            </a:r>
          </a:p>
          <a:p>
            <a:pPr marL="109728" indent="0" fontAlgn="base">
              <a:buNone/>
            </a:pPr>
            <a:r>
              <a:rPr lang="en-US" dirty="0"/>
              <a:t/>
            </a:r>
            <a:br>
              <a:rPr lang="en-US" dirty="0"/>
            </a:br>
            <a:endParaRPr lang="en-US" dirty="0"/>
          </a:p>
          <a:p>
            <a:pPr fontAlgn="base"/>
            <a:r>
              <a:rPr lang="en-US" dirty="0"/>
              <a:t>Examples: </a:t>
            </a:r>
            <a:endParaRPr lang="hu-HU" dirty="0" smtClean="0"/>
          </a:p>
          <a:p>
            <a:pPr fontAlgn="base"/>
            <a:r>
              <a:rPr lang="en-US" dirty="0" smtClean="0"/>
              <a:t>George </a:t>
            </a:r>
            <a:r>
              <a:rPr lang="en-US" dirty="0"/>
              <a:t>Orwell’s </a:t>
            </a:r>
            <a:r>
              <a:rPr lang="en-US" b="1" i="1" u="sng" dirty="0"/>
              <a:t>Animal </a:t>
            </a:r>
            <a:r>
              <a:rPr lang="en-US" b="1" i="1" u="sng" dirty="0" smtClean="0"/>
              <a:t>Farm</a:t>
            </a:r>
            <a:endParaRPr lang="hu-HU" b="1" i="1" u="sng" dirty="0" smtClean="0"/>
          </a:p>
          <a:p>
            <a:pPr fontAlgn="base"/>
            <a:r>
              <a:rPr lang="en-US" dirty="0" smtClean="0"/>
              <a:t>Jonathan </a:t>
            </a:r>
            <a:r>
              <a:rPr lang="en-US" dirty="0"/>
              <a:t>Swift’s </a:t>
            </a:r>
            <a:r>
              <a:rPr lang="en-US" b="1" i="1" u="sng" dirty="0"/>
              <a:t>Gulliver’s </a:t>
            </a:r>
            <a:r>
              <a:rPr lang="en-US" b="1" i="1" u="sng" dirty="0" smtClean="0"/>
              <a:t>Travel</a:t>
            </a:r>
            <a:endParaRPr lang="hu-HU" b="1" i="1" u="sng" dirty="0" smtClean="0"/>
          </a:p>
          <a:p>
            <a:pPr fontAlgn="base"/>
            <a:r>
              <a:rPr lang="en-US" dirty="0" smtClean="0"/>
              <a:t>Joseph </a:t>
            </a:r>
            <a:r>
              <a:rPr lang="en-US" dirty="0"/>
              <a:t>Heller’s </a:t>
            </a:r>
            <a:r>
              <a:rPr lang="en-US" b="1" i="1" u="sng" dirty="0"/>
              <a:t>Catch 22</a:t>
            </a:r>
            <a:r>
              <a:rPr lang="en-US" dirty="0"/>
              <a:t>, </a:t>
            </a:r>
            <a:endParaRPr lang="hu-HU" dirty="0" smtClean="0"/>
          </a:p>
          <a:p>
            <a:pPr fontAlgn="base"/>
            <a:r>
              <a:rPr lang="en-US" dirty="0" smtClean="0"/>
              <a:t>Mark Tw</a:t>
            </a:r>
            <a:r>
              <a:rPr lang="hu-HU" dirty="0" smtClean="0"/>
              <a:t>a</a:t>
            </a:r>
            <a:r>
              <a:rPr lang="en-US" dirty="0" smtClean="0"/>
              <a:t>in’s</a:t>
            </a:r>
            <a:r>
              <a:rPr lang="en-US" dirty="0"/>
              <a:t> </a:t>
            </a:r>
            <a:r>
              <a:rPr lang="en-US" b="1" i="1" u="sng" dirty="0"/>
              <a:t>The Adventure of Huckleberry </a:t>
            </a:r>
            <a:r>
              <a:rPr lang="en-US" b="1" i="1" u="sng" dirty="0" smtClean="0"/>
              <a:t>Finn</a:t>
            </a:r>
            <a:endParaRPr lang="en-US" dirty="0"/>
          </a:p>
          <a:p>
            <a:endParaRPr lang="hu-HU" dirty="0"/>
          </a:p>
        </p:txBody>
      </p:sp>
      <p:sp>
        <p:nvSpPr>
          <p:cNvPr id="3" name="Cím 2"/>
          <p:cNvSpPr>
            <a:spLocks noGrp="1"/>
          </p:cNvSpPr>
          <p:nvPr>
            <p:ph type="title"/>
          </p:nvPr>
        </p:nvSpPr>
        <p:spPr/>
        <p:txBody>
          <a:bodyPr/>
          <a:lstStyle/>
          <a:p>
            <a:r>
              <a:rPr lang="hu-HU" dirty="0" err="1" smtClean="0"/>
              <a:t>Satirical</a:t>
            </a:r>
            <a:r>
              <a:rPr lang="hu-HU" dirty="0" smtClean="0"/>
              <a:t> </a:t>
            </a:r>
            <a:r>
              <a:rPr lang="hu-HU" dirty="0" err="1" smtClean="0"/>
              <a:t>Novel</a:t>
            </a:r>
            <a:endParaRPr lang="hu-HU" dirty="0"/>
          </a:p>
        </p:txBody>
      </p:sp>
    </p:spTree>
    <p:extLst>
      <p:ext uri="{BB962C8B-B14F-4D97-AF65-F5344CB8AC3E}">
        <p14:creationId xmlns:p14="http://schemas.microsoft.com/office/powerpoint/2010/main" val="65926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lnSpcReduction="10000"/>
          </a:bodyPr>
          <a:lstStyle/>
          <a:p>
            <a:pPr algn="just" fontAlgn="base"/>
            <a:r>
              <a:rPr lang="en-US" dirty="0"/>
              <a:t>  An </a:t>
            </a:r>
            <a:r>
              <a:rPr lang="en-US" i="1" dirty="0"/>
              <a:t>allegory</a:t>
            </a:r>
            <a:r>
              <a:rPr lang="en-US" dirty="0"/>
              <a:t> is a </a:t>
            </a:r>
            <a:r>
              <a:rPr lang="en-US" i="1" dirty="0"/>
              <a:t>story</a:t>
            </a:r>
            <a:r>
              <a:rPr lang="en-US" dirty="0"/>
              <a:t> with two levels of </a:t>
            </a:r>
            <a:r>
              <a:rPr lang="en-US" dirty="0" smtClean="0"/>
              <a:t>meaning</a:t>
            </a:r>
            <a:r>
              <a:rPr lang="hu-HU" dirty="0" smtClean="0"/>
              <a:t> </a:t>
            </a:r>
            <a:r>
              <a:rPr lang="en-US" dirty="0" smtClean="0"/>
              <a:t>- </a:t>
            </a:r>
            <a:r>
              <a:rPr lang="en-US" dirty="0"/>
              <a:t>surface meaning and symbolic meaning. </a:t>
            </a:r>
            <a:endParaRPr lang="hu-HU" dirty="0" smtClean="0"/>
          </a:p>
          <a:p>
            <a:pPr algn="just" fontAlgn="base"/>
            <a:r>
              <a:rPr lang="en-US" dirty="0" smtClean="0"/>
              <a:t>The </a:t>
            </a:r>
            <a:r>
              <a:rPr lang="en-US" dirty="0"/>
              <a:t>symbolic meaning of an </a:t>
            </a:r>
            <a:r>
              <a:rPr lang="en-US" u="sng" dirty="0"/>
              <a:t>allegory</a:t>
            </a:r>
            <a:r>
              <a:rPr lang="en-US" dirty="0"/>
              <a:t> can be political or religious, historical or philosophical.</a:t>
            </a:r>
          </a:p>
          <a:p>
            <a:pPr marL="109728" indent="0" fontAlgn="base">
              <a:buNone/>
            </a:pPr>
            <a:r>
              <a:rPr lang="en-US" dirty="0"/>
              <a:t/>
            </a:r>
            <a:br>
              <a:rPr lang="en-US" dirty="0"/>
            </a:br>
            <a:endParaRPr lang="en-US" dirty="0"/>
          </a:p>
          <a:p>
            <a:pPr marL="109728" indent="0" fontAlgn="base">
              <a:buNone/>
            </a:pPr>
            <a:r>
              <a:rPr lang="en-US" dirty="0"/>
              <a:t>Examples: </a:t>
            </a:r>
            <a:endParaRPr lang="hu-HU" dirty="0" smtClean="0"/>
          </a:p>
          <a:p>
            <a:pPr fontAlgn="base"/>
            <a:r>
              <a:rPr lang="en-US" dirty="0" smtClean="0"/>
              <a:t>John </a:t>
            </a:r>
            <a:r>
              <a:rPr lang="en-US" dirty="0"/>
              <a:t>Bunyan's </a:t>
            </a:r>
            <a:r>
              <a:rPr lang="en-US" b="1" i="1" u="sng" dirty="0"/>
              <a:t>Pilgrim's Progress</a:t>
            </a:r>
            <a:r>
              <a:rPr lang="en-US" i="1" dirty="0"/>
              <a:t> </a:t>
            </a:r>
            <a:endParaRPr lang="hu-HU" dirty="0"/>
          </a:p>
          <a:p>
            <a:pPr fontAlgn="base"/>
            <a:r>
              <a:rPr lang="en-US" dirty="0" smtClean="0"/>
              <a:t>William </a:t>
            </a:r>
            <a:r>
              <a:rPr lang="en-US" dirty="0"/>
              <a:t>Golding's </a:t>
            </a:r>
            <a:r>
              <a:rPr lang="en-US" b="1" i="1" u="sng" dirty="0"/>
              <a:t>The Lord of the Flies</a:t>
            </a:r>
            <a:r>
              <a:rPr lang="en-US" dirty="0"/>
              <a:t>, Edmund Spenser's </a:t>
            </a:r>
            <a:r>
              <a:rPr lang="en-US" b="1" i="1" u="sng" dirty="0"/>
              <a:t>The Faerie </a:t>
            </a:r>
            <a:r>
              <a:rPr lang="en-US" b="1" i="1" u="sng" dirty="0" err="1"/>
              <a:t>Queene</a:t>
            </a:r>
            <a:r>
              <a:rPr lang="en-US" i="1" dirty="0"/>
              <a:t> etc.</a:t>
            </a:r>
            <a:endParaRPr lang="en-US" dirty="0"/>
          </a:p>
          <a:p>
            <a:endParaRPr lang="hu-HU" dirty="0"/>
          </a:p>
        </p:txBody>
      </p:sp>
      <p:sp>
        <p:nvSpPr>
          <p:cNvPr id="3" name="Cím 2"/>
          <p:cNvSpPr>
            <a:spLocks noGrp="1"/>
          </p:cNvSpPr>
          <p:nvPr>
            <p:ph type="title"/>
          </p:nvPr>
        </p:nvSpPr>
        <p:spPr/>
        <p:txBody>
          <a:bodyPr/>
          <a:lstStyle/>
          <a:p>
            <a:r>
              <a:rPr lang="hu-HU" dirty="0" err="1" smtClean="0"/>
              <a:t>Allegorical</a:t>
            </a:r>
            <a:r>
              <a:rPr lang="hu-HU" dirty="0" smtClean="0"/>
              <a:t> </a:t>
            </a:r>
            <a:r>
              <a:rPr lang="hu-HU" dirty="0" err="1" smtClean="0"/>
              <a:t>Novel</a:t>
            </a:r>
            <a:endParaRPr lang="hu-HU" dirty="0"/>
          </a:p>
        </p:txBody>
      </p:sp>
    </p:spTree>
    <p:extLst>
      <p:ext uri="{BB962C8B-B14F-4D97-AF65-F5344CB8AC3E}">
        <p14:creationId xmlns:p14="http://schemas.microsoft.com/office/powerpoint/2010/main" val="1010113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fontAlgn="base"/>
            <a:r>
              <a:rPr lang="en-US" dirty="0"/>
              <a:t>   A </a:t>
            </a:r>
            <a:r>
              <a:rPr lang="en-US" dirty="0" smtClean="0"/>
              <a:t>re</a:t>
            </a:r>
            <a:r>
              <a:rPr lang="hu-HU" dirty="0" err="1" smtClean="0"/>
              <a:t>gional</a:t>
            </a:r>
            <a:r>
              <a:rPr lang="en-US" dirty="0" smtClean="0"/>
              <a:t> </a:t>
            </a:r>
            <a:r>
              <a:rPr lang="en-US" dirty="0"/>
              <a:t>novel is a novel that is set against the </a:t>
            </a:r>
            <a:r>
              <a:rPr lang="en-US" u="sng" dirty="0"/>
              <a:t>background</a:t>
            </a:r>
            <a:r>
              <a:rPr lang="en-US" dirty="0"/>
              <a:t> of a particular area.</a:t>
            </a:r>
          </a:p>
          <a:p>
            <a:pPr marL="109728" indent="0" fontAlgn="base">
              <a:buNone/>
            </a:pPr>
            <a:r>
              <a:rPr lang="en-US" dirty="0"/>
              <a:t/>
            </a:r>
            <a:br>
              <a:rPr lang="en-US" dirty="0"/>
            </a:br>
            <a:endParaRPr lang="en-US" dirty="0"/>
          </a:p>
          <a:p>
            <a:pPr marL="109728" indent="0" fontAlgn="base">
              <a:buNone/>
            </a:pPr>
            <a:r>
              <a:rPr lang="en-US" i="1" dirty="0"/>
              <a:t>Examples: </a:t>
            </a:r>
            <a:endParaRPr lang="hu-HU" i="1" dirty="0" smtClean="0"/>
          </a:p>
          <a:p>
            <a:pPr fontAlgn="base"/>
            <a:r>
              <a:rPr lang="en-US" i="1" dirty="0" smtClean="0"/>
              <a:t>Novels </a:t>
            </a:r>
            <a:r>
              <a:rPr lang="en-US" i="1" dirty="0"/>
              <a:t>of Charles Dickens George Eliot etc.</a:t>
            </a:r>
            <a:endParaRPr lang="en-US" dirty="0"/>
          </a:p>
          <a:p>
            <a:endParaRPr lang="hu-HU" dirty="0"/>
          </a:p>
        </p:txBody>
      </p:sp>
      <p:sp>
        <p:nvSpPr>
          <p:cNvPr id="3" name="Cím 2"/>
          <p:cNvSpPr>
            <a:spLocks noGrp="1"/>
          </p:cNvSpPr>
          <p:nvPr>
            <p:ph type="title"/>
          </p:nvPr>
        </p:nvSpPr>
        <p:spPr/>
        <p:txBody>
          <a:bodyPr/>
          <a:lstStyle/>
          <a:p>
            <a:r>
              <a:rPr lang="hu-HU" dirty="0" err="1" smtClean="0"/>
              <a:t>Regional</a:t>
            </a:r>
            <a:r>
              <a:rPr lang="hu-HU" dirty="0" smtClean="0"/>
              <a:t> </a:t>
            </a:r>
            <a:r>
              <a:rPr lang="hu-HU" dirty="0" err="1" smtClean="0"/>
              <a:t>Novel</a:t>
            </a:r>
            <a:endParaRPr lang="hu-HU" dirty="0"/>
          </a:p>
        </p:txBody>
      </p:sp>
    </p:spTree>
    <p:extLst>
      <p:ext uri="{BB962C8B-B14F-4D97-AF65-F5344CB8AC3E}">
        <p14:creationId xmlns:p14="http://schemas.microsoft.com/office/powerpoint/2010/main" val="1065141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lnSpcReduction="10000"/>
          </a:bodyPr>
          <a:lstStyle/>
          <a:p>
            <a:pPr algn="just" fontAlgn="base"/>
            <a:r>
              <a:rPr lang="en-US" dirty="0"/>
              <a:t>A novella is a short, narrative, prose fiction. </a:t>
            </a:r>
            <a:endParaRPr lang="hu-HU" dirty="0" smtClean="0"/>
          </a:p>
          <a:p>
            <a:pPr algn="just" fontAlgn="base"/>
            <a:r>
              <a:rPr lang="en-US" dirty="0" smtClean="0"/>
              <a:t>As </a:t>
            </a:r>
            <a:r>
              <a:rPr lang="en-US" dirty="0"/>
              <a:t>a literary genre, the novella’s origin lay in the early Renaissance literary work of the Italians and the French. </a:t>
            </a:r>
            <a:endParaRPr lang="hu-HU" dirty="0" smtClean="0"/>
          </a:p>
          <a:p>
            <a:pPr algn="just" fontAlgn="base"/>
            <a:r>
              <a:rPr lang="en-US" dirty="0" smtClean="0"/>
              <a:t>As </a:t>
            </a:r>
            <a:r>
              <a:rPr lang="en-US" dirty="0"/>
              <a:t>the etymology suggests, novellas originally were news of town and country life worth repeating for amusement and edification</a:t>
            </a:r>
            <a:r>
              <a:rPr lang="en-US" i="1" dirty="0"/>
              <a:t>.</a:t>
            </a:r>
            <a:endParaRPr lang="en-US" dirty="0"/>
          </a:p>
          <a:p>
            <a:pPr marL="109728" indent="0" fontAlgn="base">
              <a:buNone/>
            </a:pPr>
            <a:r>
              <a:rPr lang="en-US" dirty="0"/>
              <a:t/>
            </a:r>
            <a:br>
              <a:rPr lang="en-US" dirty="0"/>
            </a:br>
            <a:endParaRPr lang="en-US" dirty="0"/>
          </a:p>
          <a:p>
            <a:pPr marL="109728" indent="0" fontAlgn="base">
              <a:buNone/>
            </a:pPr>
            <a:r>
              <a:rPr lang="en-US" i="1" dirty="0"/>
              <a:t>Examples: </a:t>
            </a:r>
            <a:endParaRPr lang="hu-HU" i="1" dirty="0" smtClean="0"/>
          </a:p>
          <a:p>
            <a:pPr fontAlgn="base"/>
            <a:r>
              <a:rPr lang="en-US" i="1" dirty="0" smtClean="0"/>
              <a:t>Joseph </a:t>
            </a:r>
            <a:r>
              <a:rPr lang="en-US" i="1" dirty="0"/>
              <a:t>Conrad’s </a:t>
            </a:r>
            <a:r>
              <a:rPr lang="en-US" b="1" i="1" u="sng" dirty="0"/>
              <a:t>Heart of Darkness</a:t>
            </a:r>
            <a:r>
              <a:rPr lang="en-US" i="1" dirty="0"/>
              <a:t>,</a:t>
            </a:r>
            <a:endParaRPr lang="en-US" dirty="0"/>
          </a:p>
          <a:p>
            <a:endParaRPr lang="hu-HU" dirty="0"/>
          </a:p>
        </p:txBody>
      </p:sp>
      <p:sp>
        <p:nvSpPr>
          <p:cNvPr id="3" name="Cím 2"/>
          <p:cNvSpPr>
            <a:spLocks noGrp="1"/>
          </p:cNvSpPr>
          <p:nvPr>
            <p:ph type="title"/>
          </p:nvPr>
        </p:nvSpPr>
        <p:spPr/>
        <p:txBody>
          <a:bodyPr/>
          <a:lstStyle/>
          <a:p>
            <a:r>
              <a:rPr lang="hu-HU" dirty="0" smtClean="0"/>
              <a:t>Novella</a:t>
            </a:r>
            <a:endParaRPr lang="hu-HU" dirty="0"/>
          </a:p>
        </p:txBody>
      </p:sp>
    </p:spTree>
    <p:extLst>
      <p:ext uri="{BB962C8B-B14F-4D97-AF65-F5344CB8AC3E}">
        <p14:creationId xmlns:p14="http://schemas.microsoft.com/office/powerpoint/2010/main" val="3835741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pPr algn="just" fontAlgn="base"/>
            <a:r>
              <a:rPr lang="hu-HU" b="1" dirty="0" err="1"/>
              <a:t>Detective</a:t>
            </a:r>
            <a:r>
              <a:rPr lang="hu-HU" b="1" dirty="0"/>
              <a:t> </a:t>
            </a:r>
            <a:r>
              <a:rPr lang="hu-HU" b="1" dirty="0" err="1"/>
              <a:t>fiction</a:t>
            </a:r>
            <a:r>
              <a:rPr lang="hu-HU" dirty="0"/>
              <a:t> is a </a:t>
            </a:r>
            <a:r>
              <a:rPr lang="hu-HU" dirty="0" err="1"/>
              <a:t>subgenre</a:t>
            </a:r>
            <a:r>
              <a:rPr lang="hu-HU" dirty="0"/>
              <a:t> of </a:t>
            </a:r>
            <a:r>
              <a:rPr lang="hu-HU" dirty="0" err="1"/>
              <a:t>crime</a:t>
            </a:r>
            <a:r>
              <a:rPr lang="hu-HU" dirty="0"/>
              <a:t> </a:t>
            </a:r>
            <a:r>
              <a:rPr lang="hu-HU" dirty="0" err="1"/>
              <a:t>fiction</a:t>
            </a:r>
            <a:r>
              <a:rPr lang="hu-HU" dirty="0"/>
              <a:t> and </a:t>
            </a:r>
            <a:r>
              <a:rPr lang="hu-HU" dirty="0" err="1"/>
              <a:t>mystery</a:t>
            </a:r>
            <a:r>
              <a:rPr lang="hu-HU" dirty="0"/>
              <a:t> </a:t>
            </a:r>
            <a:r>
              <a:rPr lang="hu-HU" dirty="0" err="1"/>
              <a:t>fiction</a:t>
            </a:r>
            <a:r>
              <a:rPr lang="hu-HU" dirty="0"/>
              <a:t> </a:t>
            </a:r>
            <a:r>
              <a:rPr lang="hu-HU" dirty="0" err="1"/>
              <a:t>in</a:t>
            </a:r>
            <a:r>
              <a:rPr lang="hu-HU" dirty="0"/>
              <a:t> </a:t>
            </a:r>
            <a:r>
              <a:rPr lang="hu-HU" dirty="0" err="1"/>
              <a:t>which</a:t>
            </a:r>
            <a:r>
              <a:rPr lang="hu-HU" dirty="0"/>
              <a:t> an </a:t>
            </a:r>
            <a:r>
              <a:rPr lang="hu-HU" dirty="0" err="1"/>
              <a:t>investigator</a:t>
            </a:r>
            <a:r>
              <a:rPr lang="hu-HU" dirty="0"/>
              <a:t> </a:t>
            </a:r>
            <a:r>
              <a:rPr lang="hu-HU" dirty="0" err="1"/>
              <a:t>or</a:t>
            </a:r>
            <a:r>
              <a:rPr lang="hu-HU" dirty="0"/>
              <a:t> a </a:t>
            </a:r>
            <a:r>
              <a:rPr lang="hu-HU" dirty="0" err="1"/>
              <a:t>detective</a:t>
            </a:r>
            <a:r>
              <a:rPr lang="hu-HU" dirty="0"/>
              <a:t>—</a:t>
            </a:r>
            <a:r>
              <a:rPr lang="hu-HU" dirty="0" err="1"/>
              <a:t>either</a:t>
            </a:r>
            <a:r>
              <a:rPr lang="hu-HU" dirty="0"/>
              <a:t> </a:t>
            </a:r>
            <a:r>
              <a:rPr lang="hu-HU" dirty="0" err="1"/>
              <a:t>professional</a:t>
            </a:r>
            <a:r>
              <a:rPr lang="hu-HU" dirty="0"/>
              <a:t> </a:t>
            </a:r>
            <a:r>
              <a:rPr lang="hu-HU" dirty="0" err="1"/>
              <a:t>or</a:t>
            </a:r>
            <a:r>
              <a:rPr lang="hu-HU" dirty="0"/>
              <a:t> </a:t>
            </a:r>
            <a:r>
              <a:rPr lang="hu-HU" dirty="0" err="1"/>
              <a:t>amateur</a:t>
            </a:r>
            <a:r>
              <a:rPr lang="hu-HU" dirty="0"/>
              <a:t>—</a:t>
            </a:r>
            <a:r>
              <a:rPr lang="hu-HU" dirty="0" err="1"/>
              <a:t>investigates</a:t>
            </a:r>
            <a:r>
              <a:rPr lang="hu-HU" dirty="0"/>
              <a:t> </a:t>
            </a:r>
            <a:r>
              <a:rPr lang="hu-HU" dirty="0" err="1"/>
              <a:t>a</a:t>
            </a:r>
            <a:r>
              <a:rPr lang="hu-HU" dirty="0"/>
              <a:t> </a:t>
            </a:r>
            <a:r>
              <a:rPr lang="hu-HU" dirty="0" err="1"/>
              <a:t>crime</a:t>
            </a:r>
            <a:r>
              <a:rPr lang="hu-HU" dirty="0"/>
              <a:t>, </a:t>
            </a:r>
            <a:r>
              <a:rPr lang="hu-HU" dirty="0" err="1"/>
              <a:t>often</a:t>
            </a:r>
            <a:r>
              <a:rPr lang="hu-HU" dirty="0"/>
              <a:t> </a:t>
            </a:r>
            <a:r>
              <a:rPr lang="hu-HU" dirty="0" err="1"/>
              <a:t>murder</a:t>
            </a:r>
            <a:r>
              <a:rPr lang="hu-HU" dirty="0"/>
              <a:t>.</a:t>
            </a:r>
          </a:p>
          <a:p>
            <a:pPr marL="109728" indent="0" fontAlgn="base">
              <a:buNone/>
            </a:pPr>
            <a:r>
              <a:rPr lang="hu-HU" dirty="0"/>
              <a:t/>
            </a:r>
            <a:br>
              <a:rPr lang="hu-HU" dirty="0"/>
            </a:br>
            <a:endParaRPr lang="hu-HU" dirty="0"/>
          </a:p>
          <a:p>
            <a:pPr marL="109728" indent="0" fontAlgn="base">
              <a:buNone/>
            </a:pPr>
            <a:r>
              <a:rPr lang="hu-HU" dirty="0" err="1"/>
              <a:t>Examples</a:t>
            </a:r>
            <a:r>
              <a:rPr lang="hu-HU" dirty="0"/>
              <a:t>: </a:t>
            </a:r>
            <a:endParaRPr lang="hu-HU" dirty="0" smtClean="0"/>
          </a:p>
          <a:p>
            <a:pPr marL="109728" indent="0" fontAlgn="base">
              <a:buNone/>
            </a:pPr>
            <a:r>
              <a:rPr lang="hu-HU" dirty="0" smtClean="0"/>
              <a:t>Sir </a:t>
            </a:r>
            <a:r>
              <a:rPr lang="hu-HU" dirty="0"/>
              <a:t>Arthur Conan Doyle’ </a:t>
            </a:r>
            <a:r>
              <a:rPr lang="hu-HU" b="1" i="1" u="sng" dirty="0"/>
              <a:t>A </a:t>
            </a:r>
            <a:r>
              <a:rPr lang="hu-HU" b="1" i="1" u="sng" dirty="0" err="1"/>
              <a:t>Study</a:t>
            </a:r>
            <a:r>
              <a:rPr lang="hu-HU" b="1" i="1" u="sng" dirty="0"/>
              <a:t> </a:t>
            </a:r>
            <a:r>
              <a:rPr lang="hu-HU" b="1" i="1" u="sng" dirty="0" err="1"/>
              <a:t>in</a:t>
            </a:r>
            <a:r>
              <a:rPr lang="hu-HU" b="1" i="1" u="sng" dirty="0"/>
              <a:t> </a:t>
            </a:r>
            <a:r>
              <a:rPr lang="hu-HU" b="1" i="1" u="sng" dirty="0" err="1"/>
              <a:t>Scarlet</a:t>
            </a:r>
            <a:r>
              <a:rPr lang="hu-HU" dirty="0"/>
              <a:t> ( Sherlock </a:t>
            </a:r>
            <a:r>
              <a:rPr lang="hu-HU" dirty="0" smtClean="0"/>
              <a:t>Holmes)</a:t>
            </a:r>
          </a:p>
          <a:p>
            <a:endParaRPr lang="hu-HU" dirty="0"/>
          </a:p>
        </p:txBody>
      </p:sp>
      <p:sp>
        <p:nvSpPr>
          <p:cNvPr id="3" name="Cím 2"/>
          <p:cNvSpPr>
            <a:spLocks noGrp="1"/>
          </p:cNvSpPr>
          <p:nvPr>
            <p:ph type="title"/>
          </p:nvPr>
        </p:nvSpPr>
        <p:spPr/>
        <p:txBody>
          <a:bodyPr/>
          <a:lstStyle/>
          <a:p>
            <a:r>
              <a:rPr lang="hu-HU" dirty="0" err="1" smtClean="0"/>
              <a:t>Detective</a:t>
            </a:r>
            <a:r>
              <a:rPr lang="hu-HU" dirty="0" smtClean="0"/>
              <a:t> </a:t>
            </a:r>
            <a:r>
              <a:rPr lang="hu-HU" dirty="0" err="1" smtClean="0"/>
              <a:t>Fiction</a:t>
            </a:r>
            <a:endParaRPr lang="hu-HU" dirty="0"/>
          </a:p>
        </p:txBody>
      </p:sp>
    </p:spTree>
    <p:extLst>
      <p:ext uri="{BB962C8B-B14F-4D97-AF65-F5344CB8AC3E}">
        <p14:creationId xmlns:p14="http://schemas.microsoft.com/office/powerpoint/2010/main" val="2154654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85000" lnSpcReduction="10000"/>
          </a:bodyPr>
          <a:lstStyle/>
          <a:p>
            <a:pPr algn="just" fontAlgn="base"/>
            <a:r>
              <a:rPr lang="en-US" dirty="0"/>
              <a:t>Psychological novels are works of fiction that treat the internal life of the protagonist (or several or </a:t>
            </a:r>
            <a:r>
              <a:rPr lang="en-US" u="sng" dirty="0"/>
              <a:t>all characters</a:t>
            </a:r>
            <a:r>
              <a:rPr lang="en-US" dirty="0"/>
              <a:t>) as much as (if not more than) the external forces that make up the plot. </a:t>
            </a:r>
            <a:endParaRPr lang="hu-HU" dirty="0" smtClean="0"/>
          </a:p>
          <a:p>
            <a:pPr algn="just" fontAlgn="base"/>
            <a:r>
              <a:rPr lang="en-US" dirty="0" smtClean="0"/>
              <a:t>The </a:t>
            </a:r>
            <a:r>
              <a:rPr lang="en-US" dirty="0"/>
              <a:t>phrase “Stream of Consciousness” was coined by William James in his Principles of Psychology (1890), to describe the flow of thought of the waking mind.</a:t>
            </a:r>
          </a:p>
          <a:p>
            <a:pPr marL="109728" indent="0" fontAlgn="base">
              <a:buNone/>
            </a:pPr>
            <a:r>
              <a:rPr lang="en-US" dirty="0"/>
              <a:t/>
            </a:r>
            <a:br>
              <a:rPr lang="en-US" dirty="0"/>
            </a:br>
            <a:endParaRPr lang="en-US" dirty="0"/>
          </a:p>
          <a:p>
            <a:pPr marL="109728" indent="0" fontAlgn="base">
              <a:buNone/>
            </a:pPr>
            <a:r>
              <a:rPr lang="en-US" dirty="0"/>
              <a:t>Examples: </a:t>
            </a:r>
            <a:endParaRPr lang="hu-HU" dirty="0" smtClean="0"/>
          </a:p>
          <a:p>
            <a:pPr marL="109728" indent="0" fontAlgn="base">
              <a:buNone/>
            </a:pPr>
            <a:r>
              <a:rPr lang="en-US" dirty="0" smtClean="0"/>
              <a:t>Virginia </a:t>
            </a:r>
            <a:r>
              <a:rPr lang="en-US" dirty="0"/>
              <a:t>Wolfe’s </a:t>
            </a:r>
            <a:r>
              <a:rPr lang="en-US" b="1" i="1" u="sng" dirty="0"/>
              <a:t>To the Lighthouse</a:t>
            </a:r>
            <a:r>
              <a:rPr lang="en-US" dirty="0"/>
              <a:t>, </a:t>
            </a:r>
            <a:r>
              <a:rPr lang="en-US" b="1" u="sng" dirty="0"/>
              <a:t>Mrs. </a:t>
            </a:r>
            <a:r>
              <a:rPr lang="en-US" b="1" u="sng" dirty="0" err="1" smtClean="0"/>
              <a:t>Dolloway</a:t>
            </a:r>
            <a:endParaRPr lang="hu-HU" dirty="0"/>
          </a:p>
          <a:p>
            <a:pPr fontAlgn="base"/>
            <a:r>
              <a:rPr lang="en-US" dirty="0" smtClean="0"/>
              <a:t>James </a:t>
            </a:r>
            <a:r>
              <a:rPr lang="en-US" dirty="0"/>
              <a:t>Joyce’s </a:t>
            </a:r>
            <a:r>
              <a:rPr lang="en-US" b="1" i="1" u="sng" dirty="0"/>
              <a:t>Ulysses</a:t>
            </a:r>
            <a:r>
              <a:rPr lang="en-US" dirty="0"/>
              <a:t>, </a:t>
            </a:r>
            <a:endParaRPr lang="hu-HU" dirty="0" smtClean="0"/>
          </a:p>
          <a:p>
            <a:pPr fontAlgn="base"/>
            <a:r>
              <a:rPr lang="en-US" dirty="0" smtClean="0"/>
              <a:t>D</a:t>
            </a:r>
            <a:r>
              <a:rPr lang="en-US" dirty="0"/>
              <a:t>. H. Lawrence’s </a:t>
            </a:r>
            <a:r>
              <a:rPr lang="en-US" b="1" i="1" u="sng" dirty="0"/>
              <a:t>Sons and Lovers</a:t>
            </a:r>
            <a:r>
              <a:rPr lang="en-US" dirty="0"/>
              <a:t>, </a:t>
            </a:r>
            <a:r>
              <a:rPr lang="en-US" b="1" i="1" u="sng" dirty="0"/>
              <a:t>The Rainbow</a:t>
            </a:r>
            <a:r>
              <a:rPr lang="en-US" dirty="0"/>
              <a:t>.</a:t>
            </a:r>
          </a:p>
          <a:p>
            <a:endParaRPr lang="hu-HU" dirty="0"/>
          </a:p>
        </p:txBody>
      </p:sp>
      <p:sp>
        <p:nvSpPr>
          <p:cNvPr id="3" name="Cím 2"/>
          <p:cNvSpPr>
            <a:spLocks noGrp="1"/>
          </p:cNvSpPr>
          <p:nvPr>
            <p:ph type="title"/>
          </p:nvPr>
        </p:nvSpPr>
        <p:spPr/>
        <p:txBody>
          <a:bodyPr/>
          <a:lstStyle/>
          <a:p>
            <a:r>
              <a:rPr lang="en-US" b="0" dirty="0">
                <a:effectLst/>
              </a:rPr>
              <a:t>Stream of Consciousness Novel or Psychological Novel:</a:t>
            </a:r>
            <a:endParaRPr lang="hu-HU" dirty="0"/>
          </a:p>
        </p:txBody>
      </p:sp>
    </p:spTree>
    <p:extLst>
      <p:ext uri="{BB962C8B-B14F-4D97-AF65-F5344CB8AC3E}">
        <p14:creationId xmlns:p14="http://schemas.microsoft.com/office/powerpoint/2010/main" val="55333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10000"/>
          </a:bodyPr>
          <a:lstStyle/>
          <a:p>
            <a:pPr algn="just" fontAlgn="base"/>
            <a:r>
              <a:rPr lang="en-US" dirty="0"/>
              <a:t>The genre </a:t>
            </a:r>
            <a:r>
              <a:rPr lang="en-US" dirty="0" smtClean="0"/>
              <a:t>focuses </a:t>
            </a:r>
            <a:r>
              <a:rPr lang="en-US" dirty="0"/>
              <a:t>on possible development of societies, very often dominated by totalitarian governments. This type of novels must have social and political message. The term generally refers to fiction in Europe and the Soviet Union reacting to Communist rule.</a:t>
            </a:r>
          </a:p>
          <a:p>
            <a:pPr marL="109728" indent="0" fontAlgn="base">
              <a:buNone/>
            </a:pPr>
            <a:r>
              <a:rPr lang="en-US" dirty="0"/>
              <a:t/>
            </a:r>
            <a:br>
              <a:rPr lang="en-US" dirty="0"/>
            </a:br>
            <a:endParaRPr lang="en-US" dirty="0"/>
          </a:p>
          <a:p>
            <a:pPr marL="109728" indent="0" fontAlgn="base">
              <a:buNone/>
            </a:pPr>
            <a:r>
              <a:rPr lang="en-US" dirty="0"/>
              <a:t>Examples: </a:t>
            </a:r>
            <a:endParaRPr lang="hu-HU" dirty="0" smtClean="0"/>
          </a:p>
          <a:p>
            <a:pPr marL="109728" indent="0" fontAlgn="base">
              <a:buNone/>
            </a:pPr>
            <a:r>
              <a:rPr lang="en-US" dirty="0" smtClean="0"/>
              <a:t>George </a:t>
            </a:r>
            <a:r>
              <a:rPr lang="en-US" dirty="0"/>
              <a:t>Orwell’s </a:t>
            </a:r>
            <a:r>
              <a:rPr lang="en-US" b="1" i="1" u="sng" dirty="0"/>
              <a:t>Nineteen Eighty-Four</a:t>
            </a:r>
            <a:r>
              <a:rPr lang="en-US" dirty="0"/>
              <a:t>, Huxley’s </a:t>
            </a:r>
            <a:r>
              <a:rPr lang="en-US" b="1" i="1" u="sng" dirty="0"/>
              <a:t>Brave New World</a:t>
            </a:r>
            <a:r>
              <a:rPr lang="en-US" dirty="0"/>
              <a:t> etc</a:t>
            </a:r>
            <a:r>
              <a:rPr lang="en-US" dirty="0" smtClean="0"/>
              <a:t>.</a:t>
            </a:r>
            <a:r>
              <a:rPr lang="en-US" dirty="0"/>
              <a:t/>
            </a:r>
            <a:br>
              <a:rPr lang="en-US" dirty="0"/>
            </a:br>
            <a:endParaRPr lang="hu-HU" dirty="0"/>
          </a:p>
        </p:txBody>
      </p:sp>
      <p:sp>
        <p:nvSpPr>
          <p:cNvPr id="3" name="Cím 2"/>
          <p:cNvSpPr>
            <a:spLocks noGrp="1"/>
          </p:cNvSpPr>
          <p:nvPr>
            <p:ph type="title"/>
          </p:nvPr>
        </p:nvSpPr>
        <p:spPr/>
        <p:txBody>
          <a:bodyPr/>
          <a:lstStyle/>
          <a:p>
            <a:r>
              <a:rPr lang="hu-HU" b="0" dirty="0" err="1">
                <a:effectLst/>
              </a:rPr>
              <a:t>Roman</a:t>
            </a:r>
            <a:r>
              <a:rPr lang="hu-HU" b="0" dirty="0">
                <a:effectLst/>
              </a:rPr>
              <a:t> á </a:t>
            </a:r>
            <a:r>
              <a:rPr lang="hu-HU" b="0" dirty="0" err="1">
                <a:effectLst/>
              </a:rPr>
              <a:t>these</a:t>
            </a:r>
            <a:r>
              <a:rPr lang="hu-HU" b="0" dirty="0">
                <a:effectLst/>
              </a:rPr>
              <a:t>/ </a:t>
            </a:r>
            <a:r>
              <a:rPr lang="hu-HU" b="0" dirty="0" err="1">
                <a:effectLst/>
              </a:rPr>
              <a:t>Social</a:t>
            </a:r>
            <a:r>
              <a:rPr lang="hu-HU" b="0" dirty="0">
                <a:effectLst/>
              </a:rPr>
              <a:t> </a:t>
            </a:r>
            <a:r>
              <a:rPr lang="hu-HU" b="0" dirty="0" err="1">
                <a:effectLst/>
              </a:rPr>
              <a:t>Fiction</a:t>
            </a:r>
            <a:r>
              <a:rPr lang="hu-HU" b="0" dirty="0">
                <a:effectLst/>
              </a:rPr>
              <a:t>/ </a:t>
            </a:r>
            <a:r>
              <a:rPr lang="hu-HU" b="0" dirty="0" err="1">
                <a:effectLst/>
              </a:rPr>
              <a:t>Political</a:t>
            </a:r>
            <a:r>
              <a:rPr lang="hu-HU" b="0" dirty="0">
                <a:effectLst/>
              </a:rPr>
              <a:t> </a:t>
            </a:r>
            <a:r>
              <a:rPr lang="hu-HU" b="0" dirty="0" err="1">
                <a:effectLst/>
              </a:rPr>
              <a:t>Novel</a:t>
            </a:r>
            <a:r>
              <a:rPr lang="hu-HU" b="0" dirty="0">
                <a:effectLst/>
              </a:rPr>
              <a:t>:</a:t>
            </a:r>
            <a:endParaRPr lang="hu-HU" dirty="0"/>
          </a:p>
        </p:txBody>
      </p:sp>
    </p:spTree>
    <p:extLst>
      <p:ext uri="{BB962C8B-B14F-4D97-AF65-F5344CB8AC3E}">
        <p14:creationId xmlns:p14="http://schemas.microsoft.com/office/powerpoint/2010/main" val="1267573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a:bodyPr>
          <a:lstStyle/>
          <a:p>
            <a:pPr algn="just" fontAlgn="base"/>
            <a:r>
              <a:rPr lang="en-US" dirty="0"/>
              <a:t> This is a novel that is often set in the historical past with a plot that emphasizes adventure and an atmosphere removed from reality. </a:t>
            </a:r>
            <a:endParaRPr lang="hu-HU" dirty="0" smtClean="0"/>
          </a:p>
          <a:p>
            <a:pPr algn="just" fontAlgn="base"/>
            <a:r>
              <a:rPr lang="en-US" dirty="0" smtClean="0"/>
              <a:t>The </a:t>
            </a:r>
            <a:r>
              <a:rPr lang="en-US" dirty="0"/>
              <a:t>characters in a prose romance are either sharply drawn as villains or heroes, masters or victims; while the protagonist is isolated from the society.</a:t>
            </a:r>
          </a:p>
          <a:p>
            <a:pPr marL="109728" indent="0" fontAlgn="base">
              <a:buNone/>
            </a:pPr>
            <a:r>
              <a:rPr lang="en-US" dirty="0"/>
              <a:t/>
            </a:r>
            <a:br>
              <a:rPr lang="en-US" dirty="0"/>
            </a:br>
            <a:endParaRPr lang="en-US" dirty="0"/>
          </a:p>
          <a:p>
            <a:pPr marL="109728" indent="0" fontAlgn="base">
              <a:buNone/>
            </a:pPr>
            <a:r>
              <a:rPr lang="en-US" dirty="0"/>
              <a:t>Examples: </a:t>
            </a:r>
            <a:endParaRPr lang="hu-HU" dirty="0" smtClean="0"/>
          </a:p>
          <a:p>
            <a:pPr marL="109728" indent="0" fontAlgn="base">
              <a:buNone/>
            </a:pPr>
            <a:r>
              <a:rPr lang="en-US" b="1" i="1" u="sng" dirty="0" smtClean="0"/>
              <a:t>The </a:t>
            </a:r>
            <a:r>
              <a:rPr lang="en-US" b="1" i="1" u="sng" dirty="0"/>
              <a:t>Story of the Pillow</a:t>
            </a:r>
            <a:r>
              <a:rPr lang="en-US" dirty="0"/>
              <a:t> by </a:t>
            </a:r>
            <a:r>
              <a:rPr lang="en-US" dirty="0" err="1"/>
              <a:t>Shen</a:t>
            </a:r>
            <a:r>
              <a:rPr lang="en-US" dirty="0"/>
              <a:t> </a:t>
            </a:r>
            <a:r>
              <a:rPr lang="en-US" dirty="0" err="1" smtClean="0"/>
              <a:t>Jiji</a:t>
            </a:r>
            <a:r>
              <a:rPr lang="en-US" dirty="0" smtClean="0"/>
              <a:t>.</a:t>
            </a:r>
            <a:endParaRPr lang="en-US" dirty="0"/>
          </a:p>
          <a:p>
            <a:endParaRPr lang="hu-HU" dirty="0"/>
          </a:p>
        </p:txBody>
      </p:sp>
      <p:sp>
        <p:nvSpPr>
          <p:cNvPr id="3" name="Cím 2"/>
          <p:cNvSpPr>
            <a:spLocks noGrp="1"/>
          </p:cNvSpPr>
          <p:nvPr>
            <p:ph type="title"/>
          </p:nvPr>
        </p:nvSpPr>
        <p:spPr/>
        <p:txBody>
          <a:bodyPr/>
          <a:lstStyle/>
          <a:p>
            <a:r>
              <a:rPr lang="hu-HU" dirty="0" err="1" smtClean="0"/>
              <a:t>Prose</a:t>
            </a:r>
            <a:r>
              <a:rPr lang="hu-HU" dirty="0" smtClean="0"/>
              <a:t> </a:t>
            </a:r>
            <a:r>
              <a:rPr lang="hu-HU" dirty="0" err="1" smtClean="0"/>
              <a:t>Romance</a:t>
            </a:r>
            <a:endParaRPr lang="hu-HU" dirty="0"/>
          </a:p>
        </p:txBody>
      </p:sp>
    </p:spTree>
    <p:extLst>
      <p:ext uri="{BB962C8B-B14F-4D97-AF65-F5344CB8AC3E}">
        <p14:creationId xmlns:p14="http://schemas.microsoft.com/office/powerpoint/2010/main" val="3965639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fontAlgn="base"/>
            <a:r>
              <a:rPr lang="en-US" dirty="0"/>
              <a:t> In a novel of incident the narrative focuses on what the protagonist will do next and how the story will turn out.</a:t>
            </a:r>
          </a:p>
          <a:p>
            <a:pPr fontAlgn="base"/>
            <a:endParaRPr lang="hu-HU" dirty="0" smtClean="0"/>
          </a:p>
          <a:p>
            <a:pPr fontAlgn="base"/>
            <a:r>
              <a:rPr lang="en-US" dirty="0" smtClean="0"/>
              <a:t>Examples</a:t>
            </a:r>
            <a:r>
              <a:rPr lang="en-US" dirty="0"/>
              <a:t>: </a:t>
            </a:r>
            <a:r>
              <a:rPr lang="en-US" b="1" i="1" u="sng" dirty="0"/>
              <a:t>The Wizard of Oz</a:t>
            </a:r>
            <a:r>
              <a:rPr lang="en-US" i="1" dirty="0"/>
              <a:t>, </a:t>
            </a:r>
            <a:r>
              <a:rPr lang="en-US" b="1" i="1" u="sng" dirty="0"/>
              <a:t>Star Wars</a:t>
            </a:r>
            <a:r>
              <a:rPr lang="en-US" i="1" dirty="0"/>
              <a:t> etc.</a:t>
            </a:r>
            <a:endParaRPr lang="en-US" dirty="0"/>
          </a:p>
          <a:p>
            <a:endParaRPr lang="hu-HU" dirty="0"/>
          </a:p>
        </p:txBody>
      </p:sp>
      <p:sp>
        <p:nvSpPr>
          <p:cNvPr id="3" name="Cím 2"/>
          <p:cNvSpPr>
            <a:spLocks noGrp="1"/>
          </p:cNvSpPr>
          <p:nvPr>
            <p:ph type="title"/>
          </p:nvPr>
        </p:nvSpPr>
        <p:spPr/>
        <p:txBody>
          <a:bodyPr/>
          <a:lstStyle/>
          <a:p>
            <a:r>
              <a:rPr lang="hu-HU" dirty="0" err="1" smtClean="0"/>
              <a:t>Novel</a:t>
            </a:r>
            <a:r>
              <a:rPr lang="hu-HU" dirty="0" smtClean="0"/>
              <a:t> of </a:t>
            </a:r>
            <a:r>
              <a:rPr lang="hu-HU" dirty="0" err="1" smtClean="0"/>
              <a:t>Incident</a:t>
            </a:r>
            <a:endParaRPr lang="hu-HU" dirty="0"/>
          </a:p>
        </p:txBody>
      </p:sp>
    </p:spTree>
    <p:extLst>
      <p:ext uri="{BB962C8B-B14F-4D97-AF65-F5344CB8AC3E}">
        <p14:creationId xmlns:p14="http://schemas.microsoft.com/office/powerpoint/2010/main" val="51937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algn="just"/>
            <a:r>
              <a:rPr lang="en-GB" sz="2500" dirty="0" smtClean="0">
                <a:latin typeface="Comic Sans MS" panose="030F0702030302020204" pitchFamily="66" charset="0"/>
                <a:cs typeface="Times New Roman" panose="02020603050405020304" pitchFamily="18" charset="0"/>
              </a:rPr>
              <a:t>The term ’fiction’ comes from the Latin word </a:t>
            </a:r>
            <a:r>
              <a:rPr lang="en-GB" sz="2500" i="1" dirty="0" err="1" smtClean="0">
                <a:latin typeface="Comic Sans MS" panose="030F0702030302020204" pitchFamily="66" charset="0"/>
                <a:cs typeface="Times New Roman" panose="02020603050405020304" pitchFamily="18" charset="0"/>
              </a:rPr>
              <a:t>fingere</a:t>
            </a:r>
            <a:r>
              <a:rPr lang="en-GB" sz="2500" dirty="0" smtClean="0">
                <a:latin typeface="Comic Sans MS" panose="030F0702030302020204" pitchFamily="66" charset="0"/>
                <a:cs typeface="Times New Roman" panose="02020603050405020304" pitchFamily="18" charset="0"/>
              </a:rPr>
              <a:t> and refers to any narrative in prose or verse that is </a:t>
            </a:r>
            <a:r>
              <a:rPr lang="en-GB" sz="2500" b="1" dirty="0" smtClean="0">
                <a:latin typeface="Comic Sans MS" panose="030F0702030302020204" pitchFamily="66" charset="0"/>
                <a:cs typeface="Times New Roman" panose="02020603050405020304" pitchFamily="18" charset="0"/>
              </a:rPr>
              <a:t>entirely or partly the work of imagination</a:t>
            </a:r>
            <a:r>
              <a:rPr lang="en-GB" sz="2500" dirty="0" smtClean="0">
                <a:latin typeface="Comic Sans MS" panose="030F0702030302020204" pitchFamily="66" charset="0"/>
                <a:cs typeface="Times New Roman" panose="02020603050405020304" pitchFamily="18" charset="0"/>
              </a:rPr>
              <a:t>.</a:t>
            </a:r>
          </a:p>
          <a:p>
            <a:pPr algn="just"/>
            <a:endParaRPr lang="hu-HU" sz="2500" dirty="0" smtClean="0">
              <a:latin typeface="Comic Sans MS" panose="030F0702030302020204" pitchFamily="66" charset="0"/>
              <a:cs typeface="Times New Roman" panose="02020603050405020304" pitchFamily="18" charset="0"/>
            </a:endParaRPr>
          </a:p>
          <a:p>
            <a:pPr algn="just"/>
            <a:r>
              <a:rPr lang="en-GB" sz="2500" dirty="0" smtClean="0">
                <a:latin typeface="Comic Sans MS" panose="030F0702030302020204" pitchFamily="66" charset="0"/>
                <a:cs typeface="Times New Roman" panose="02020603050405020304" pitchFamily="18" charset="0"/>
              </a:rPr>
              <a:t>Although </a:t>
            </a:r>
            <a:r>
              <a:rPr lang="en-GB" sz="2500" dirty="0" smtClean="0">
                <a:solidFill>
                  <a:srgbClr val="FF0000"/>
                </a:solidFill>
                <a:latin typeface="Comic Sans MS" panose="030F0702030302020204" pitchFamily="66" charset="0"/>
                <a:cs typeface="Times New Roman" panose="02020603050405020304" pitchFamily="18" charset="0"/>
              </a:rPr>
              <a:t>in its broadest sense </a:t>
            </a:r>
            <a:r>
              <a:rPr lang="en-GB" sz="2500" dirty="0" smtClean="0">
                <a:solidFill>
                  <a:srgbClr val="FF0000"/>
                </a:solidFill>
                <a:latin typeface="Comic Sans MS" panose="030F0702030302020204" pitchFamily="66" charset="0"/>
                <a:cs typeface="Times New Roman" panose="02020603050405020304" pitchFamily="18" charset="0"/>
              </a:rPr>
              <a:t>fiction</a:t>
            </a:r>
            <a:r>
              <a:rPr lang="hu-HU" sz="2500" dirty="0" smtClean="0">
                <a:solidFill>
                  <a:srgbClr val="FF0000"/>
                </a:solidFill>
                <a:latin typeface="Comic Sans MS" panose="030F0702030302020204" pitchFamily="66" charset="0"/>
                <a:cs typeface="Times New Roman" panose="02020603050405020304" pitchFamily="18" charset="0"/>
              </a:rPr>
              <a:t> </a:t>
            </a:r>
            <a:r>
              <a:rPr lang="en-GB" sz="2500" dirty="0" smtClean="0">
                <a:solidFill>
                  <a:srgbClr val="FF0000"/>
                </a:solidFill>
                <a:latin typeface="Comic Sans MS" panose="030F0702030302020204" pitchFamily="66" charset="0"/>
                <a:cs typeface="Times New Roman" panose="02020603050405020304" pitchFamily="18" charset="0"/>
              </a:rPr>
              <a:t>includes </a:t>
            </a:r>
            <a:r>
              <a:rPr lang="en-GB" sz="2500" dirty="0" smtClean="0">
                <a:solidFill>
                  <a:srgbClr val="FF0000"/>
                </a:solidFill>
                <a:latin typeface="Comic Sans MS" panose="030F0702030302020204" pitchFamily="66" charset="0"/>
                <a:cs typeface="Times New Roman" panose="02020603050405020304" pitchFamily="18" charset="0"/>
              </a:rPr>
              <a:t>plays and narrative poems, it is most commonly used when referring to </a:t>
            </a:r>
            <a:r>
              <a:rPr lang="en-GB" sz="2500" b="1" dirty="0" smtClean="0">
                <a:solidFill>
                  <a:srgbClr val="FF0000"/>
                </a:solidFill>
                <a:latin typeface="Comic Sans MS" panose="030F0702030302020204" pitchFamily="66" charset="0"/>
                <a:cs typeface="Times New Roman" panose="02020603050405020304" pitchFamily="18" charset="0"/>
              </a:rPr>
              <a:t>the short story </a:t>
            </a:r>
            <a:r>
              <a:rPr lang="en-GB" sz="2500" dirty="0" smtClean="0">
                <a:solidFill>
                  <a:srgbClr val="FF0000"/>
                </a:solidFill>
                <a:latin typeface="Comic Sans MS" panose="030F0702030302020204" pitchFamily="66" charset="0"/>
                <a:cs typeface="Times New Roman" panose="02020603050405020304" pitchFamily="18" charset="0"/>
              </a:rPr>
              <a:t>and the </a:t>
            </a:r>
            <a:r>
              <a:rPr lang="en-GB" sz="2500" b="1" dirty="0" smtClean="0">
                <a:solidFill>
                  <a:srgbClr val="FF0000"/>
                </a:solidFill>
                <a:latin typeface="Comic Sans MS" panose="030F0702030302020204" pitchFamily="66" charset="0"/>
                <a:cs typeface="Times New Roman" panose="02020603050405020304" pitchFamily="18" charset="0"/>
              </a:rPr>
              <a:t>novel</a:t>
            </a:r>
            <a:r>
              <a:rPr lang="en-GB" sz="2500" dirty="0" smtClean="0">
                <a:solidFill>
                  <a:srgbClr val="FF0000"/>
                </a:solidFill>
                <a:latin typeface="Comic Sans MS" panose="030F0702030302020204" pitchFamily="66" charset="0"/>
                <a:cs typeface="Times New Roman" panose="02020603050405020304" pitchFamily="18" charset="0"/>
              </a:rPr>
              <a:t>.</a:t>
            </a:r>
            <a:endParaRPr lang="en-GB" sz="2500" dirty="0">
              <a:solidFill>
                <a:srgbClr val="FF0000"/>
              </a:solidFill>
              <a:latin typeface="Comic Sans MS" panose="030F0702030302020204" pitchFamily="66" charset="0"/>
              <a:cs typeface="Times New Roman" panose="02020603050405020304" pitchFamily="18" charset="0"/>
            </a:endParaRPr>
          </a:p>
        </p:txBody>
      </p:sp>
      <p:sp>
        <p:nvSpPr>
          <p:cNvPr id="2" name="Cím 1"/>
          <p:cNvSpPr>
            <a:spLocks noGrp="1"/>
          </p:cNvSpPr>
          <p:nvPr>
            <p:ph type="title"/>
          </p:nvPr>
        </p:nvSpPr>
        <p:spPr/>
        <p:txBody>
          <a:bodyPr>
            <a:normAutofit/>
          </a:bodyPr>
          <a:lstStyle/>
          <a:p>
            <a:r>
              <a:rPr lang="hu-HU" sz="3500" dirty="0" err="1" smtClean="0">
                <a:latin typeface="Comic Sans MS" panose="030F0702030302020204" pitchFamily="66" charset="0"/>
              </a:rPr>
              <a:t>What</a:t>
            </a:r>
            <a:r>
              <a:rPr lang="hu-HU" sz="3500" dirty="0" smtClean="0">
                <a:latin typeface="Comic Sans MS" panose="030F0702030302020204" pitchFamily="66" charset="0"/>
              </a:rPr>
              <a:t> is </a:t>
            </a:r>
            <a:r>
              <a:rPr lang="hu-HU" sz="3500" dirty="0" err="1" smtClean="0">
                <a:latin typeface="Comic Sans MS" panose="030F0702030302020204" pitchFamily="66" charset="0"/>
              </a:rPr>
              <a:t>Fiction</a:t>
            </a:r>
            <a:r>
              <a:rPr lang="hu-HU" sz="3500" dirty="0">
                <a:latin typeface="Comic Sans MS" panose="030F0702030302020204" pitchFamily="66" charset="0"/>
              </a:rPr>
              <a:t>?</a:t>
            </a:r>
          </a:p>
        </p:txBody>
      </p:sp>
    </p:spTree>
    <p:extLst>
      <p:ext uri="{BB962C8B-B14F-4D97-AF65-F5344CB8AC3E}">
        <p14:creationId xmlns:p14="http://schemas.microsoft.com/office/powerpoint/2010/main" val="2654770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fontAlgn="base"/>
            <a:r>
              <a:rPr lang="en-US" i="1" dirty="0"/>
              <a:t>  </a:t>
            </a:r>
            <a:r>
              <a:rPr lang="en-US" dirty="0"/>
              <a:t>A novel of character focuses on the protagonist’s motives for what he/she does and how he/she turns out.</a:t>
            </a:r>
          </a:p>
          <a:p>
            <a:pPr marL="109728" indent="0" fontAlgn="base">
              <a:buNone/>
            </a:pPr>
            <a:r>
              <a:rPr lang="en-US" dirty="0"/>
              <a:t/>
            </a:r>
            <a:br>
              <a:rPr lang="en-US" dirty="0"/>
            </a:br>
            <a:r>
              <a:rPr lang="en-US" i="1" dirty="0"/>
              <a:t>Examples: Jane Austen’s </a:t>
            </a:r>
            <a:r>
              <a:rPr lang="en-US" b="1" i="1" u="sng" dirty="0"/>
              <a:t>Emma</a:t>
            </a:r>
            <a:r>
              <a:rPr lang="en-US" i="1" dirty="0"/>
              <a:t>.</a:t>
            </a:r>
            <a:endParaRPr lang="en-US" dirty="0"/>
          </a:p>
          <a:p>
            <a:pPr marL="109728" indent="0">
              <a:buNone/>
            </a:pPr>
            <a:endParaRPr lang="hu-HU" dirty="0"/>
          </a:p>
        </p:txBody>
      </p:sp>
      <p:sp>
        <p:nvSpPr>
          <p:cNvPr id="3" name="Cím 2"/>
          <p:cNvSpPr>
            <a:spLocks noGrp="1"/>
          </p:cNvSpPr>
          <p:nvPr>
            <p:ph type="title"/>
          </p:nvPr>
        </p:nvSpPr>
        <p:spPr/>
        <p:txBody>
          <a:bodyPr/>
          <a:lstStyle/>
          <a:p>
            <a:r>
              <a:rPr lang="hu-HU" dirty="0" err="1" smtClean="0"/>
              <a:t>Novel</a:t>
            </a:r>
            <a:r>
              <a:rPr lang="hu-HU" dirty="0" smtClean="0"/>
              <a:t> of </a:t>
            </a:r>
            <a:r>
              <a:rPr lang="hu-HU" dirty="0" err="1" smtClean="0"/>
              <a:t>Character</a:t>
            </a:r>
            <a:endParaRPr lang="hu-HU" dirty="0"/>
          </a:p>
        </p:txBody>
      </p:sp>
    </p:spTree>
    <p:extLst>
      <p:ext uri="{BB962C8B-B14F-4D97-AF65-F5344CB8AC3E}">
        <p14:creationId xmlns:p14="http://schemas.microsoft.com/office/powerpoint/2010/main" val="806289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20000"/>
          </a:bodyPr>
          <a:lstStyle/>
          <a:p>
            <a:pPr algn="just" fontAlgn="base"/>
            <a:r>
              <a:rPr lang="en-US" b="1" dirty="0"/>
              <a:t>Hypertext fiction</a:t>
            </a:r>
            <a:r>
              <a:rPr lang="en-US" dirty="0"/>
              <a:t> is a genre of electronic literature, characterized by the use of </a:t>
            </a:r>
            <a:r>
              <a:rPr lang="en-US" dirty="0" smtClean="0"/>
              <a:t>hypertext</a:t>
            </a:r>
            <a:r>
              <a:rPr lang="hu-HU" dirty="0" smtClean="0"/>
              <a:t> </a:t>
            </a:r>
            <a:r>
              <a:rPr lang="en-US" u="sng" dirty="0" smtClean="0"/>
              <a:t>links</a:t>
            </a:r>
            <a:r>
              <a:rPr lang="en-US" dirty="0"/>
              <a:t> which provide a new context for non-linearity in literature and reader </a:t>
            </a:r>
            <a:r>
              <a:rPr lang="en-US" u="sng" dirty="0"/>
              <a:t>interaction</a:t>
            </a:r>
            <a:r>
              <a:rPr lang="en-US" dirty="0"/>
              <a:t>.</a:t>
            </a:r>
            <a:r>
              <a:rPr lang="en-US" baseline="30000" dirty="0"/>
              <a:t> </a:t>
            </a:r>
            <a:endParaRPr lang="hu-HU" baseline="30000" dirty="0" smtClean="0"/>
          </a:p>
          <a:p>
            <a:pPr algn="just" fontAlgn="base"/>
            <a:r>
              <a:rPr lang="en-US" dirty="0" smtClean="0"/>
              <a:t>The </a:t>
            </a:r>
            <a:r>
              <a:rPr lang="en-US" dirty="0"/>
              <a:t>reader typically chooses links to move from one node of text to the next, and in this fashion arranges a story from a deeper pool of potential stories. Its spirit can also be seen in interactive fiction.</a:t>
            </a:r>
          </a:p>
          <a:p>
            <a:pPr fontAlgn="base"/>
            <a:r>
              <a:rPr lang="en-US" dirty="0"/>
              <a:t/>
            </a:r>
            <a:br>
              <a:rPr lang="en-US" dirty="0"/>
            </a:br>
            <a:endParaRPr lang="en-US" dirty="0"/>
          </a:p>
          <a:p>
            <a:pPr fontAlgn="base"/>
            <a:r>
              <a:rPr lang="en-US" dirty="0"/>
              <a:t>Examples: </a:t>
            </a:r>
            <a:endParaRPr lang="hu-HU" dirty="0" smtClean="0"/>
          </a:p>
          <a:p>
            <a:pPr fontAlgn="base"/>
            <a:r>
              <a:rPr lang="en-US" dirty="0" smtClean="0"/>
              <a:t>Mark </a:t>
            </a:r>
            <a:r>
              <a:rPr lang="en-US" dirty="0"/>
              <a:t>Z. </a:t>
            </a:r>
            <a:r>
              <a:rPr lang="en-US" dirty="0" err="1"/>
              <a:t>Danielewski's</a:t>
            </a:r>
            <a:r>
              <a:rPr lang="en-US" dirty="0"/>
              <a:t> </a:t>
            </a:r>
            <a:r>
              <a:rPr lang="en-US" b="1" i="1" u="sng" dirty="0"/>
              <a:t>House of Leaves</a:t>
            </a:r>
            <a:r>
              <a:rPr lang="en-US" dirty="0"/>
              <a:t> (2000</a:t>
            </a:r>
            <a:r>
              <a:rPr lang="en-US" dirty="0" smtClean="0"/>
              <a:t>)</a:t>
            </a:r>
            <a:endParaRPr lang="hu-HU" dirty="0"/>
          </a:p>
        </p:txBody>
      </p:sp>
      <p:sp>
        <p:nvSpPr>
          <p:cNvPr id="3" name="Cím 2"/>
          <p:cNvSpPr>
            <a:spLocks noGrp="1"/>
          </p:cNvSpPr>
          <p:nvPr>
            <p:ph type="title"/>
          </p:nvPr>
        </p:nvSpPr>
        <p:spPr/>
        <p:txBody>
          <a:bodyPr/>
          <a:lstStyle/>
          <a:p>
            <a:r>
              <a:rPr lang="hu-HU" dirty="0" err="1" smtClean="0"/>
              <a:t>Hypertext</a:t>
            </a:r>
            <a:r>
              <a:rPr lang="hu-HU" dirty="0" smtClean="0"/>
              <a:t> </a:t>
            </a:r>
            <a:r>
              <a:rPr lang="hu-HU" dirty="0" err="1" smtClean="0"/>
              <a:t>Novel</a:t>
            </a:r>
            <a:endParaRPr lang="hu-HU" dirty="0"/>
          </a:p>
        </p:txBody>
      </p:sp>
    </p:spTree>
    <p:extLst>
      <p:ext uri="{BB962C8B-B14F-4D97-AF65-F5344CB8AC3E}">
        <p14:creationId xmlns:p14="http://schemas.microsoft.com/office/powerpoint/2010/main" val="3787970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a:bodyPr>
          <a:lstStyle/>
          <a:p>
            <a:pPr algn="just" fontAlgn="base"/>
            <a:r>
              <a:rPr lang="en-US" dirty="0"/>
              <a:t> The </a:t>
            </a:r>
            <a:r>
              <a:rPr lang="en-US" b="1" dirty="0"/>
              <a:t>sentimental novel</a:t>
            </a:r>
            <a:r>
              <a:rPr lang="en-US" dirty="0"/>
              <a:t> or the </a:t>
            </a:r>
            <a:r>
              <a:rPr lang="en-US" b="1" dirty="0"/>
              <a:t>novel</a:t>
            </a:r>
            <a:r>
              <a:rPr lang="en-US" dirty="0"/>
              <a:t> of sensibility is an 18th-century literary genre which celebrates the emotional and intellectual concepts of </a:t>
            </a:r>
            <a:r>
              <a:rPr lang="en-US" b="1" dirty="0"/>
              <a:t>sentiment</a:t>
            </a:r>
            <a:r>
              <a:rPr lang="en-US" dirty="0"/>
              <a:t>, sentimentalism, and sensibility.</a:t>
            </a:r>
          </a:p>
          <a:p>
            <a:pPr marL="109728" indent="0" fontAlgn="base">
              <a:buNone/>
            </a:pPr>
            <a:r>
              <a:rPr lang="en-US" dirty="0"/>
              <a:t/>
            </a:r>
            <a:br>
              <a:rPr lang="en-US" dirty="0"/>
            </a:br>
            <a:endParaRPr lang="en-US" dirty="0"/>
          </a:p>
          <a:p>
            <a:pPr marL="109728" indent="0" fontAlgn="base">
              <a:buNone/>
            </a:pPr>
            <a:r>
              <a:rPr lang="en-US" dirty="0"/>
              <a:t>Examples: </a:t>
            </a:r>
            <a:endParaRPr lang="hu-HU" dirty="0" smtClean="0"/>
          </a:p>
          <a:p>
            <a:pPr fontAlgn="base"/>
            <a:r>
              <a:rPr lang="en-US" dirty="0" smtClean="0"/>
              <a:t>Samuel </a:t>
            </a:r>
            <a:r>
              <a:rPr lang="en-US" dirty="0"/>
              <a:t>Richardson's </a:t>
            </a:r>
            <a:r>
              <a:rPr lang="en-US" b="1" i="1" u="sng" dirty="0"/>
              <a:t>Pamela</a:t>
            </a:r>
            <a:r>
              <a:rPr lang="en-US" i="1" dirty="0"/>
              <a:t>, or </a:t>
            </a:r>
            <a:r>
              <a:rPr lang="en-US" b="1" i="1" u="sng" dirty="0"/>
              <a:t>Virtue Rewarded</a:t>
            </a:r>
            <a:r>
              <a:rPr lang="en-US" dirty="0"/>
              <a:t> (1740), </a:t>
            </a:r>
            <a:endParaRPr lang="hu-HU" dirty="0" smtClean="0"/>
          </a:p>
          <a:p>
            <a:pPr fontAlgn="base"/>
            <a:r>
              <a:rPr lang="en-US" dirty="0" smtClean="0"/>
              <a:t>Laurence </a:t>
            </a:r>
            <a:r>
              <a:rPr lang="en-US" dirty="0"/>
              <a:t>Sterne's </a:t>
            </a:r>
            <a:r>
              <a:rPr lang="en-US" b="1" i="1" u="sng" dirty="0" err="1"/>
              <a:t>Tristram</a:t>
            </a:r>
            <a:r>
              <a:rPr lang="en-US" b="1" i="1" u="sng" dirty="0"/>
              <a:t> </a:t>
            </a:r>
            <a:r>
              <a:rPr lang="en-US" b="1" i="1" u="sng" dirty="0" err="1"/>
              <a:t>Shandy</a:t>
            </a:r>
            <a:r>
              <a:rPr lang="en-US" dirty="0"/>
              <a:t> (1759–67), </a:t>
            </a:r>
            <a:r>
              <a:rPr lang="en-US" b="1" i="1" u="sng" dirty="0"/>
              <a:t>Sentimental Journey</a:t>
            </a:r>
            <a:r>
              <a:rPr lang="en-US" dirty="0"/>
              <a:t> (1768), </a:t>
            </a:r>
            <a:endParaRPr lang="hu-HU" dirty="0" smtClean="0"/>
          </a:p>
          <a:p>
            <a:endParaRPr lang="hu-HU" dirty="0"/>
          </a:p>
        </p:txBody>
      </p:sp>
      <p:sp>
        <p:nvSpPr>
          <p:cNvPr id="3" name="Cím 2"/>
          <p:cNvSpPr>
            <a:spLocks noGrp="1"/>
          </p:cNvSpPr>
          <p:nvPr>
            <p:ph type="title"/>
          </p:nvPr>
        </p:nvSpPr>
        <p:spPr/>
        <p:txBody>
          <a:bodyPr/>
          <a:lstStyle/>
          <a:p>
            <a:r>
              <a:rPr lang="hu-HU" dirty="0" err="1" smtClean="0"/>
              <a:t>Sentimental</a:t>
            </a:r>
            <a:r>
              <a:rPr lang="hu-HU" dirty="0" smtClean="0"/>
              <a:t> </a:t>
            </a:r>
            <a:r>
              <a:rPr lang="hu-HU" dirty="0" err="1" smtClean="0"/>
              <a:t>Novel</a:t>
            </a:r>
            <a:endParaRPr lang="hu-HU" dirty="0"/>
          </a:p>
        </p:txBody>
      </p:sp>
    </p:spTree>
    <p:extLst>
      <p:ext uri="{BB962C8B-B14F-4D97-AF65-F5344CB8AC3E}">
        <p14:creationId xmlns:p14="http://schemas.microsoft.com/office/powerpoint/2010/main" val="263997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20000"/>
          </a:bodyPr>
          <a:lstStyle/>
          <a:p>
            <a:pPr fontAlgn="base"/>
            <a:r>
              <a:rPr lang="en-US" dirty="0"/>
              <a:t> A utopia is a community or society possessing highly desirable or perfect qualities. It is a common literary theme, especially in speculative fiction and science fiction.</a:t>
            </a:r>
          </a:p>
          <a:p>
            <a:pPr fontAlgn="base"/>
            <a:endParaRPr lang="hu-HU" dirty="0" smtClean="0"/>
          </a:p>
          <a:p>
            <a:pPr marL="109728" indent="0" fontAlgn="base">
              <a:buNone/>
            </a:pPr>
            <a:endParaRPr lang="en-US" dirty="0"/>
          </a:p>
          <a:p>
            <a:pPr marL="109728" indent="0" fontAlgn="base">
              <a:buNone/>
            </a:pPr>
            <a:r>
              <a:rPr lang="en-US" dirty="0"/>
              <a:t>Examples</a:t>
            </a:r>
            <a:r>
              <a:rPr lang="en-US" b="1" i="1" u="sng" dirty="0"/>
              <a:t>: </a:t>
            </a:r>
            <a:endParaRPr lang="hu-HU" b="1" i="1" u="sng" dirty="0" smtClean="0"/>
          </a:p>
          <a:p>
            <a:pPr fontAlgn="base"/>
            <a:r>
              <a:rPr lang="en-US" b="1" i="1" u="sng" dirty="0" smtClean="0"/>
              <a:t>Utopia</a:t>
            </a:r>
            <a:r>
              <a:rPr lang="en-US" dirty="0"/>
              <a:t> by Thomas Moore, </a:t>
            </a:r>
            <a:endParaRPr lang="hu-HU" dirty="0" smtClean="0"/>
          </a:p>
          <a:p>
            <a:pPr fontAlgn="base"/>
            <a:r>
              <a:rPr lang="en-US" b="1" i="1" u="sng" dirty="0" smtClean="0"/>
              <a:t>Laws</a:t>
            </a:r>
            <a:r>
              <a:rPr lang="en-US" b="1" u="sng" dirty="0"/>
              <a:t> </a:t>
            </a:r>
            <a:r>
              <a:rPr lang="en-US" dirty="0"/>
              <a:t>(360 BC) by Plato, </a:t>
            </a:r>
            <a:endParaRPr lang="hu-HU" dirty="0" smtClean="0"/>
          </a:p>
          <a:p>
            <a:pPr fontAlgn="base"/>
            <a:r>
              <a:rPr lang="en-US" b="1" i="1" u="sng" dirty="0" smtClean="0"/>
              <a:t>New </a:t>
            </a:r>
            <a:r>
              <a:rPr lang="en-US" b="1" i="1" u="sng" dirty="0"/>
              <a:t>Atlantis</a:t>
            </a:r>
            <a:r>
              <a:rPr lang="en-US" dirty="0"/>
              <a:t> (1627) by Sir Francis Bacon</a:t>
            </a:r>
            <a:r>
              <a:rPr lang="en-US" b="1" u="sng" dirty="0" smtClean="0"/>
              <a:t>,</a:t>
            </a:r>
            <a:endParaRPr lang="hu-HU" b="1" u="sng" dirty="0" smtClean="0"/>
          </a:p>
          <a:p>
            <a:pPr fontAlgn="base"/>
            <a:r>
              <a:rPr lang="en-US" b="1" i="1" u="sng" dirty="0" smtClean="0"/>
              <a:t>Robinson </a:t>
            </a:r>
            <a:r>
              <a:rPr lang="en-US" b="1" i="1" u="sng" dirty="0"/>
              <a:t>Crusoe</a:t>
            </a:r>
            <a:r>
              <a:rPr lang="en-US" dirty="0"/>
              <a:t> (1719) by Daniel Defoe</a:t>
            </a:r>
            <a:r>
              <a:rPr lang="en-US" b="1" i="1" u="sng" dirty="0"/>
              <a:t>, Gulliver's Travels</a:t>
            </a:r>
            <a:r>
              <a:rPr lang="en-US" dirty="0"/>
              <a:t> (1726) by Jonathan Swift.</a:t>
            </a:r>
          </a:p>
          <a:p>
            <a:endParaRPr lang="hu-HU" dirty="0"/>
          </a:p>
        </p:txBody>
      </p:sp>
      <p:sp>
        <p:nvSpPr>
          <p:cNvPr id="3" name="Cím 2"/>
          <p:cNvSpPr>
            <a:spLocks noGrp="1"/>
          </p:cNvSpPr>
          <p:nvPr>
            <p:ph type="title"/>
          </p:nvPr>
        </p:nvSpPr>
        <p:spPr>
          <a:xfrm>
            <a:off x="914400" y="332656"/>
            <a:ext cx="8229600" cy="1143000"/>
          </a:xfrm>
        </p:spPr>
        <p:txBody>
          <a:bodyPr/>
          <a:lstStyle/>
          <a:p>
            <a:r>
              <a:rPr lang="hu-HU" dirty="0" err="1" smtClean="0"/>
              <a:t>Utopian</a:t>
            </a:r>
            <a:r>
              <a:rPr lang="hu-HU" dirty="0" smtClean="0"/>
              <a:t> </a:t>
            </a:r>
            <a:r>
              <a:rPr lang="hu-HU" dirty="0" err="1" smtClean="0"/>
              <a:t>Novel</a:t>
            </a:r>
            <a:endParaRPr lang="hu-HU" dirty="0"/>
          </a:p>
        </p:txBody>
      </p:sp>
    </p:spTree>
    <p:extLst>
      <p:ext uri="{BB962C8B-B14F-4D97-AF65-F5344CB8AC3E}">
        <p14:creationId xmlns:p14="http://schemas.microsoft.com/office/powerpoint/2010/main" val="1145128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a:bodyPr>
          <a:lstStyle/>
          <a:p>
            <a:pPr algn="just" fontAlgn="base"/>
            <a:r>
              <a:rPr lang="en-US" b="1" dirty="0"/>
              <a:t>Science fiction</a:t>
            </a:r>
            <a:r>
              <a:rPr lang="en-US" dirty="0"/>
              <a:t> is a genre of speculative fiction dealing with imaginative concepts such as futuristic settings, futuristic science and technology, space travel, time travel, faster than light travel, parallel universes and extraterrestrial life. Science fiction often explores the potential consequences of scientific and other innovations.</a:t>
            </a:r>
          </a:p>
          <a:p>
            <a:pPr fontAlgn="base"/>
            <a:r>
              <a:rPr lang="en-US" dirty="0"/>
              <a:t/>
            </a:r>
            <a:br>
              <a:rPr lang="en-US" dirty="0"/>
            </a:br>
            <a:endParaRPr lang="en-US" dirty="0"/>
          </a:p>
          <a:p>
            <a:pPr fontAlgn="base"/>
            <a:r>
              <a:rPr lang="en-US" dirty="0"/>
              <a:t>Examples: </a:t>
            </a:r>
            <a:r>
              <a:rPr lang="en-US" b="1" i="1" u="sng" dirty="0"/>
              <a:t>The War of the Worlds</a:t>
            </a:r>
            <a:r>
              <a:rPr lang="en-US" dirty="0"/>
              <a:t> by H.G. Wells, </a:t>
            </a:r>
            <a:r>
              <a:rPr lang="en-US" b="1" i="1" u="sng" dirty="0"/>
              <a:t>The Time Machine</a:t>
            </a:r>
            <a:r>
              <a:rPr lang="en-US" dirty="0"/>
              <a:t>.</a:t>
            </a:r>
          </a:p>
          <a:p>
            <a:endParaRPr lang="hu-HU" dirty="0"/>
          </a:p>
        </p:txBody>
      </p:sp>
      <p:sp>
        <p:nvSpPr>
          <p:cNvPr id="3" name="Cím 2"/>
          <p:cNvSpPr>
            <a:spLocks noGrp="1"/>
          </p:cNvSpPr>
          <p:nvPr>
            <p:ph type="title"/>
          </p:nvPr>
        </p:nvSpPr>
        <p:spPr/>
        <p:txBody>
          <a:bodyPr/>
          <a:lstStyle/>
          <a:p>
            <a:r>
              <a:rPr lang="hu-HU" dirty="0" smtClean="0"/>
              <a:t>Science </a:t>
            </a:r>
            <a:r>
              <a:rPr lang="hu-HU" dirty="0" err="1" smtClean="0"/>
              <a:t>Fiction</a:t>
            </a:r>
            <a:endParaRPr lang="hu-HU" dirty="0"/>
          </a:p>
        </p:txBody>
      </p:sp>
    </p:spTree>
    <p:extLst>
      <p:ext uri="{BB962C8B-B14F-4D97-AF65-F5344CB8AC3E}">
        <p14:creationId xmlns:p14="http://schemas.microsoft.com/office/powerpoint/2010/main" val="625369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fontAlgn="base"/>
            <a:r>
              <a:rPr lang="en-US" dirty="0"/>
              <a:t>An </a:t>
            </a:r>
            <a:r>
              <a:rPr lang="en-US" b="1" dirty="0" smtClean="0"/>
              <a:t>anti</a:t>
            </a:r>
            <a:r>
              <a:rPr lang="hu-HU" b="1" dirty="0" smtClean="0"/>
              <a:t>-</a:t>
            </a:r>
            <a:r>
              <a:rPr lang="en-US" b="1" dirty="0" smtClean="0"/>
              <a:t>novel</a:t>
            </a:r>
            <a:r>
              <a:rPr lang="en-US" dirty="0"/>
              <a:t> is any experimental work of fiction that avoids the familiar conventions of the novel, and instead establishes its own conventions.</a:t>
            </a:r>
          </a:p>
          <a:p>
            <a:pPr marL="109728" indent="0" fontAlgn="base">
              <a:buNone/>
            </a:pPr>
            <a:r>
              <a:rPr lang="en-US" dirty="0"/>
              <a:t/>
            </a:r>
            <a:br>
              <a:rPr lang="en-US" dirty="0"/>
            </a:br>
            <a:endParaRPr lang="en-US" dirty="0"/>
          </a:p>
          <a:p>
            <a:pPr fontAlgn="base"/>
            <a:r>
              <a:rPr lang="en-US" dirty="0"/>
              <a:t>Examples:  Laurence Sterne's </a:t>
            </a:r>
            <a:r>
              <a:rPr lang="en-US" b="1" i="1" u="sng" dirty="0" err="1"/>
              <a:t>Tristram</a:t>
            </a:r>
            <a:r>
              <a:rPr lang="en-US" b="1" i="1" u="sng" dirty="0"/>
              <a:t> </a:t>
            </a:r>
            <a:r>
              <a:rPr lang="en-US" b="1" i="1" u="sng" dirty="0" err="1"/>
              <a:t>Shandy</a:t>
            </a:r>
            <a:r>
              <a:rPr lang="en-US" b="1" i="1" u="sng" dirty="0"/>
              <a:t>.</a:t>
            </a:r>
            <a:endParaRPr lang="en-US" dirty="0"/>
          </a:p>
          <a:p>
            <a:endParaRPr lang="hu-HU" dirty="0"/>
          </a:p>
        </p:txBody>
      </p:sp>
      <p:sp>
        <p:nvSpPr>
          <p:cNvPr id="3" name="Cím 2"/>
          <p:cNvSpPr>
            <a:spLocks noGrp="1"/>
          </p:cNvSpPr>
          <p:nvPr>
            <p:ph type="title"/>
          </p:nvPr>
        </p:nvSpPr>
        <p:spPr/>
        <p:txBody>
          <a:bodyPr/>
          <a:lstStyle/>
          <a:p>
            <a:r>
              <a:rPr lang="hu-HU" dirty="0" err="1" smtClean="0"/>
              <a:t>Anti-Novel</a:t>
            </a:r>
            <a:endParaRPr lang="hu-HU" dirty="0"/>
          </a:p>
        </p:txBody>
      </p:sp>
    </p:spTree>
    <p:extLst>
      <p:ext uri="{BB962C8B-B14F-4D97-AF65-F5344CB8AC3E}">
        <p14:creationId xmlns:p14="http://schemas.microsoft.com/office/powerpoint/2010/main" val="2736972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fontAlgn="base"/>
            <a:r>
              <a:rPr lang="en-US" dirty="0"/>
              <a:t> Stories involving paranormal magic and terrible monsters have existed in spoken forms before the advent of printed literature.</a:t>
            </a:r>
          </a:p>
          <a:p>
            <a:pPr marL="109728" indent="0" fontAlgn="base">
              <a:buNone/>
            </a:pPr>
            <a:r>
              <a:rPr lang="en-US" dirty="0"/>
              <a:t/>
            </a:r>
            <a:br>
              <a:rPr lang="en-US" dirty="0"/>
            </a:br>
            <a:endParaRPr lang="en-US" dirty="0"/>
          </a:p>
          <a:p>
            <a:pPr fontAlgn="base"/>
            <a:r>
              <a:rPr lang="en-US" dirty="0"/>
              <a:t>Examples: J. R. R. Tolkien’s </a:t>
            </a:r>
            <a:r>
              <a:rPr lang="en-US" b="1" i="1" u="sng" dirty="0"/>
              <a:t>The Hobbit</a:t>
            </a:r>
            <a:r>
              <a:rPr lang="en-US" dirty="0"/>
              <a:t>, C. S. Lewis’ </a:t>
            </a:r>
            <a:r>
              <a:rPr lang="en-US" b="1" i="1" u="sng" dirty="0"/>
              <a:t>The Chronicles of Narnia</a:t>
            </a:r>
            <a:r>
              <a:rPr lang="en-US" dirty="0"/>
              <a:t>.</a:t>
            </a:r>
          </a:p>
          <a:p>
            <a:endParaRPr lang="hu-HU" dirty="0"/>
          </a:p>
        </p:txBody>
      </p:sp>
      <p:sp>
        <p:nvSpPr>
          <p:cNvPr id="3" name="Cím 2"/>
          <p:cNvSpPr>
            <a:spLocks noGrp="1"/>
          </p:cNvSpPr>
          <p:nvPr>
            <p:ph type="title"/>
          </p:nvPr>
        </p:nvSpPr>
        <p:spPr/>
        <p:txBody>
          <a:bodyPr/>
          <a:lstStyle/>
          <a:p>
            <a:r>
              <a:rPr lang="hu-HU" dirty="0" err="1" smtClean="0"/>
              <a:t>Fantasy</a:t>
            </a:r>
            <a:r>
              <a:rPr lang="hu-HU" dirty="0" smtClean="0"/>
              <a:t> </a:t>
            </a:r>
            <a:r>
              <a:rPr lang="hu-HU" dirty="0" err="1" smtClean="0"/>
              <a:t>Novel</a:t>
            </a:r>
            <a:endParaRPr lang="hu-HU" dirty="0"/>
          </a:p>
        </p:txBody>
      </p:sp>
    </p:spTree>
    <p:extLst>
      <p:ext uri="{BB962C8B-B14F-4D97-AF65-F5344CB8AC3E}">
        <p14:creationId xmlns:p14="http://schemas.microsoft.com/office/powerpoint/2010/main" val="1606013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fontAlgn="base"/>
            <a:r>
              <a:rPr lang="en-US" b="1" dirty="0"/>
              <a:t>Adventure fiction</a:t>
            </a:r>
            <a:r>
              <a:rPr lang="en-US" dirty="0"/>
              <a:t> is a genre of fiction in which an adventure, an exciting undertaking involving risk and physical danger, forms the main storyline.</a:t>
            </a:r>
          </a:p>
          <a:p>
            <a:pPr marL="109728" indent="0" fontAlgn="base">
              <a:buNone/>
            </a:pPr>
            <a:r>
              <a:rPr lang="en-US" dirty="0"/>
              <a:t/>
            </a:r>
            <a:br>
              <a:rPr lang="en-US" dirty="0"/>
            </a:br>
            <a:endParaRPr lang="en-US" dirty="0"/>
          </a:p>
          <a:p>
            <a:pPr fontAlgn="base"/>
            <a:r>
              <a:rPr lang="en-US" dirty="0"/>
              <a:t>Examples:  Daniel Defoe’s </a:t>
            </a:r>
            <a:r>
              <a:rPr lang="en-US" b="1" i="1" u="sng" dirty="0"/>
              <a:t>Robinson Crusoe.</a:t>
            </a:r>
            <a:endParaRPr lang="en-US" dirty="0"/>
          </a:p>
          <a:p>
            <a:pPr marL="109728" indent="0">
              <a:buNone/>
            </a:pPr>
            <a:r>
              <a:rPr lang="en-US" dirty="0"/>
              <a:t/>
            </a:r>
            <a:br>
              <a:rPr lang="en-US" dirty="0"/>
            </a:br>
            <a:endParaRPr lang="hu-HU" dirty="0"/>
          </a:p>
        </p:txBody>
      </p:sp>
      <p:sp>
        <p:nvSpPr>
          <p:cNvPr id="3" name="Cím 2"/>
          <p:cNvSpPr>
            <a:spLocks noGrp="1"/>
          </p:cNvSpPr>
          <p:nvPr>
            <p:ph type="title"/>
          </p:nvPr>
        </p:nvSpPr>
        <p:spPr/>
        <p:txBody>
          <a:bodyPr/>
          <a:lstStyle/>
          <a:p>
            <a:r>
              <a:rPr lang="hu-HU" dirty="0" err="1" smtClean="0"/>
              <a:t>Adventure</a:t>
            </a:r>
            <a:r>
              <a:rPr lang="hu-HU" dirty="0" smtClean="0"/>
              <a:t> </a:t>
            </a:r>
            <a:r>
              <a:rPr lang="hu-HU" dirty="0" err="1" smtClean="0"/>
              <a:t>Novel</a:t>
            </a:r>
            <a:endParaRPr lang="hu-HU" dirty="0"/>
          </a:p>
        </p:txBody>
      </p:sp>
    </p:spTree>
    <p:extLst>
      <p:ext uri="{BB962C8B-B14F-4D97-AF65-F5344CB8AC3E}">
        <p14:creationId xmlns:p14="http://schemas.microsoft.com/office/powerpoint/2010/main" val="3519515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fontAlgn="base"/>
            <a:r>
              <a:rPr lang="en-US" dirty="0"/>
              <a:t>  A dystopia is an unpleasant (typically repressive) society, often propagandized as being utopian.</a:t>
            </a:r>
          </a:p>
          <a:p>
            <a:pPr fontAlgn="base"/>
            <a:endParaRPr lang="hu-HU" dirty="0" smtClean="0"/>
          </a:p>
          <a:p>
            <a:pPr fontAlgn="base"/>
            <a:r>
              <a:rPr lang="en-US" dirty="0" smtClean="0"/>
              <a:t>Examples</a:t>
            </a:r>
            <a:r>
              <a:rPr lang="en-US" dirty="0"/>
              <a:t>: </a:t>
            </a:r>
            <a:r>
              <a:rPr lang="en-US" b="1" i="1" u="sng" dirty="0"/>
              <a:t>Fahrenheit 451</a:t>
            </a:r>
            <a:r>
              <a:rPr lang="en-US" dirty="0"/>
              <a:t> by Ray Bradbury, </a:t>
            </a:r>
            <a:r>
              <a:rPr lang="en-US" b="1" i="1" u="sng" dirty="0"/>
              <a:t>The Giver</a:t>
            </a:r>
            <a:r>
              <a:rPr lang="en-US" dirty="0"/>
              <a:t> by Lois Lowry etc.</a:t>
            </a:r>
          </a:p>
          <a:p>
            <a:pPr marL="109728" indent="0">
              <a:buNone/>
            </a:pPr>
            <a:r>
              <a:rPr lang="en-US" dirty="0"/>
              <a:t/>
            </a:r>
            <a:br>
              <a:rPr lang="en-US" dirty="0"/>
            </a:br>
            <a:endParaRPr lang="hu-HU" dirty="0"/>
          </a:p>
        </p:txBody>
      </p:sp>
      <p:sp>
        <p:nvSpPr>
          <p:cNvPr id="3" name="Cím 2"/>
          <p:cNvSpPr>
            <a:spLocks noGrp="1"/>
          </p:cNvSpPr>
          <p:nvPr>
            <p:ph type="title"/>
          </p:nvPr>
        </p:nvSpPr>
        <p:spPr/>
        <p:txBody>
          <a:bodyPr/>
          <a:lstStyle/>
          <a:p>
            <a:r>
              <a:rPr lang="hu-HU" dirty="0" err="1" smtClean="0"/>
              <a:t>Dystopian</a:t>
            </a:r>
            <a:r>
              <a:rPr lang="hu-HU" dirty="0" smtClean="0"/>
              <a:t> </a:t>
            </a:r>
            <a:r>
              <a:rPr lang="hu-HU" dirty="0" err="1" smtClean="0"/>
              <a:t>Novel</a:t>
            </a:r>
            <a:endParaRPr lang="hu-HU" dirty="0"/>
          </a:p>
        </p:txBody>
      </p:sp>
    </p:spTree>
    <p:extLst>
      <p:ext uri="{BB962C8B-B14F-4D97-AF65-F5344CB8AC3E}">
        <p14:creationId xmlns:p14="http://schemas.microsoft.com/office/powerpoint/2010/main" val="1416147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fontAlgn="base"/>
            <a:r>
              <a:rPr lang="en-US" dirty="0"/>
              <a:t>   The </a:t>
            </a:r>
            <a:r>
              <a:rPr lang="en-US" b="1" dirty="0"/>
              <a:t>mystery</a:t>
            </a:r>
            <a:r>
              <a:rPr lang="en-US" dirty="0"/>
              <a:t> genre is a type of fiction in which a </a:t>
            </a:r>
            <a:r>
              <a:rPr lang="en-US" b="1" dirty="0"/>
              <a:t>detective</a:t>
            </a:r>
            <a:r>
              <a:rPr lang="en-US" dirty="0"/>
              <a:t>, or other professional, solves a crime or series of crimes. It can take the form of a </a:t>
            </a:r>
            <a:r>
              <a:rPr lang="en-US" b="1" dirty="0"/>
              <a:t>novel</a:t>
            </a:r>
            <a:r>
              <a:rPr lang="en-US" dirty="0"/>
              <a:t> or short story. This genre may also be called </a:t>
            </a:r>
            <a:r>
              <a:rPr lang="en-US" b="1" dirty="0"/>
              <a:t>detective</a:t>
            </a:r>
            <a:r>
              <a:rPr lang="en-US" dirty="0"/>
              <a:t> or crime </a:t>
            </a:r>
            <a:r>
              <a:rPr lang="en-US" b="1" dirty="0"/>
              <a:t>novels</a:t>
            </a:r>
            <a:r>
              <a:rPr lang="en-US" dirty="0"/>
              <a:t>.</a:t>
            </a:r>
          </a:p>
          <a:p>
            <a:pPr fontAlgn="base"/>
            <a:endParaRPr lang="en-US" dirty="0"/>
          </a:p>
          <a:p>
            <a:pPr fontAlgn="base"/>
            <a:r>
              <a:rPr lang="en-US" dirty="0"/>
              <a:t>Examples: Dan Brown’s </a:t>
            </a:r>
            <a:r>
              <a:rPr lang="en-US" b="1" i="1" u="sng" dirty="0"/>
              <a:t>The Da Vinci Code</a:t>
            </a:r>
            <a:r>
              <a:rPr lang="en-US" dirty="0"/>
              <a:t>.</a:t>
            </a:r>
          </a:p>
          <a:p>
            <a:endParaRPr lang="hu-HU" dirty="0"/>
          </a:p>
        </p:txBody>
      </p:sp>
      <p:sp>
        <p:nvSpPr>
          <p:cNvPr id="3" name="Cím 2"/>
          <p:cNvSpPr>
            <a:spLocks noGrp="1"/>
          </p:cNvSpPr>
          <p:nvPr>
            <p:ph type="title"/>
          </p:nvPr>
        </p:nvSpPr>
        <p:spPr/>
        <p:txBody>
          <a:bodyPr/>
          <a:lstStyle/>
          <a:p>
            <a:r>
              <a:rPr lang="hu-HU" dirty="0" err="1" smtClean="0"/>
              <a:t>Mystery</a:t>
            </a:r>
            <a:r>
              <a:rPr lang="hu-HU" dirty="0" smtClean="0"/>
              <a:t> </a:t>
            </a:r>
            <a:r>
              <a:rPr lang="hu-HU" smtClean="0"/>
              <a:t>Novel</a:t>
            </a:r>
            <a:endParaRPr lang="hu-HU" dirty="0"/>
          </a:p>
        </p:txBody>
      </p:sp>
    </p:spTree>
    <p:extLst>
      <p:ext uri="{BB962C8B-B14F-4D97-AF65-F5344CB8AC3E}">
        <p14:creationId xmlns:p14="http://schemas.microsoft.com/office/powerpoint/2010/main" val="16012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0"/>
            <a:ext cx="7772400" cy="609600"/>
          </a:xfrm>
        </p:spPr>
        <p:txBody>
          <a:bodyPr>
            <a:noAutofit/>
          </a:bodyPr>
          <a:lstStyle/>
          <a:p>
            <a:pPr eaLnBrk="1" hangingPunct="1"/>
            <a:r>
              <a:rPr lang="en-GB" altLang="hu-HU" sz="3500" dirty="0" smtClean="0">
                <a:latin typeface="Comic Sans MS" panose="030F0702030302020204" pitchFamily="66" charset="0"/>
              </a:rPr>
              <a:t>A definition</a:t>
            </a:r>
          </a:p>
        </p:txBody>
      </p:sp>
      <p:sp>
        <p:nvSpPr>
          <p:cNvPr id="3075" name="Rectangle 3"/>
          <p:cNvSpPr>
            <a:spLocks noGrp="1" noChangeArrowheads="1"/>
          </p:cNvSpPr>
          <p:nvPr>
            <p:ph type="body" idx="1"/>
          </p:nvPr>
        </p:nvSpPr>
        <p:spPr>
          <a:xfrm>
            <a:off x="685800" y="1676400"/>
            <a:ext cx="7772400" cy="4114800"/>
          </a:xfrm>
        </p:spPr>
        <p:txBody>
          <a:bodyPr>
            <a:normAutofit/>
          </a:bodyPr>
          <a:lstStyle/>
          <a:p>
            <a:pPr eaLnBrk="1" hangingPunct="1">
              <a:buFont typeface="Wingdings" pitchFamily="2" charset="2"/>
              <a:buNone/>
            </a:pPr>
            <a:r>
              <a:rPr lang="en-GB" altLang="hu-HU" sz="2500" dirty="0" smtClean="0">
                <a:latin typeface="Comic Sans MS" panose="030F0702030302020204" pitchFamily="66" charset="0"/>
              </a:rPr>
              <a:t>According to the dictionary a novel is</a:t>
            </a:r>
            <a:r>
              <a:rPr lang="hu-HU" altLang="hu-HU" sz="2500" dirty="0" smtClean="0">
                <a:latin typeface="Comic Sans MS" panose="030F0702030302020204" pitchFamily="66" charset="0"/>
              </a:rPr>
              <a:t>:</a:t>
            </a:r>
            <a:endParaRPr lang="en-GB" altLang="hu-HU" sz="2500" dirty="0" smtClean="0">
              <a:latin typeface="Comic Sans MS" panose="030F0702030302020204" pitchFamily="66" charset="0"/>
            </a:endParaRPr>
          </a:p>
          <a:p>
            <a:pPr algn="just" eaLnBrk="1" hangingPunct="1"/>
            <a:r>
              <a:rPr lang="hu-HU" altLang="hu-HU" sz="2500" dirty="0" smtClean="0">
                <a:latin typeface="Comic Sans MS" panose="030F0702030302020204" pitchFamily="66" charset="0"/>
              </a:rPr>
              <a:t> </a:t>
            </a:r>
            <a:r>
              <a:rPr lang="en-GB" altLang="hu-HU" sz="2500" dirty="0" smtClean="0">
                <a:latin typeface="Comic Sans MS" panose="030F0702030302020204" pitchFamily="66" charset="0"/>
              </a:rPr>
              <a:t>a </a:t>
            </a:r>
            <a:r>
              <a:rPr lang="en-GB" altLang="hu-HU" sz="2500" b="1" dirty="0" smtClean="0">
                <a:latin typeface="Comic Sans MS" panose="030F0702030302020204" pitchFamily="66" charset="0"/>
              </a:rPr>
              <a:t>fictional prose narrative</a:t>
            </a:r>
            <a:r>
              <a:rPr lang="en-GB" altLang="hu-HU" sz="2500" dirty="0" smtClean="0">
                <a:latin typeface="Comic Sans MS" panose="030F0702030302020204" pitchFamily="66" charset="0"/>
              </a:rPr>
              <a:t> of considerable length, </a:t>
            </a:r>
            <a:endParaRPr lang="hu-HU" altLang="hu-HU" sz="2500" dirty="0" smtClean="0">
              <a:latin typeface="Comic Sans MS" panose="030F0702030302020204" pitchFamily="66" charset="0"/>
            </a:endParaRPr>
          </a:p>
          <a:p>
            <a:pPr algn="just" eaLnBrk="1" hangingPunct="1"/>
            <a:r>
              <a:rPr lang="en-GB" altLang="hu-HU" sz="2500" dirty="0" smtClean="0">
                <a:latin typeface="Comic Sans MS" panose="030F0702030302020204" pitchFamily="66" charset="0"/>
              </a:rPr>
              <a:t>typically </a:t>
            </a:r>
            <a:r>
              <a:rPr lang="en-GB" altLang="hu-HU" sz="2500" b="1" dirty="0" smtClean="0">
                <a:latin typeface="Comic Sans MS" panose="030F0702030302020204" pitchFamily="66" charset="0"/>
              </a:rPr>
              <a:t>having a plot</a:t>
            </a:r>
            <a:r>
              <a:rPr lang="en-GB" altLang="hu-HU" sz="2500" dirty="0" smtClean="0">
                <a:latin typeface="Comic Sans MS" panose="030F0702030302020204" pitchFamily="66" charset="0"/>
              </a:rPr>
              <a:t> that is unfolded by the actions, speech, and thoughts of the characters</a:t>
            </a:r>
            <a:r>
              <a:rPr lang="hu-HU" altLang="hu-HU" sz="2500" dirty="0" smtClean="0">
                <a:latin typeface="Comic Sans MS" panose="030F0702030302020204" pitchFamily="66" charset="0"/>
              </a:rPr>
              <a:t>.</a:t>
            </a:r>
            <a:endParaRPr lang="en-GB" altLang="hu-HU" sz="2500" dirty="0" smtClean="0">
              <a:latin typeface="Comic Sans MS" panose="030F0702030302020204" pitchFamily="66" charset="0"/>
            </a:endParaRPr>
          </a:p>
          <a:p>
            <a:pPr algn="just" eaLnBrk="1" hangingPunct="1"/>
            <a:r>
              <a:rPr lang="hu-HU" altLang="hu-HU" sz="2500" dirty="0" smtClean="0">
                <a:latin typeface="Comic Sans MS" panose="030F0702030302020204" pitchFamily="66" charset="0"/>
              </a:rPr>
              <a:t> </a:t>
            </a:r>
            <a:r>
              <a:rPr lang="en-GB" altLang="hu-HU" sz="2500" dirty="0" smtClean="0">
                <a:latin typeface="Comic Sans MS" panose="030F0702030302020204" pitchFamily="66" charset="0"/>
              </a:rPr>
              <a:t>the literary genre represented by novels</a:t>
            </a:r>
            <a:r>
              <a:rPr lang="hu-HU" altLang="hu-HU" sz="2500" dirty="0" smtClean="0">
                <a:latin typeface="Comic Sans MS" panose="030F0702030302020204" pitchFamily="66" charset="0"/>
              </a:rPr>
              <a:t>.</a:t>
            </a:r>
            <a:endParaRPr lang="en-GB" altLang="hu-HU" sz="2500" dirty="0" smtClean="0">
              <a:latin typeface="Comic Sans MS" panose="030F0702030302020204" pitchFamily="66" charset="0"/>
            </a:endParaRPr>
          </a:p>
        </p:txBody>
      </p:sp>
    </p:spTree>
    <p:extLst>
      <p:ext uri="{BB962C8B-B14F-4D97-AF65-F5344CB8AC3E}">
        <p14:creationId xmlns:p14="http://schemas.microsoft.com/office/powerpoint/2010/main" val="395157448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algn="ctr"/>
            <a:r>
              <a:rPr lang="hu-HU" dirty="0" err="1" smtClean="0"/>
              <a:t>Literary</a:t>
            </a:r>
            <a:r>
              <a:rPr lang="hu-HU" dirty="0" smtClean="0"/>
              <a:t> </a:t>
            </a:r>
            <a:r>
              <a:rPr lang="hu-HU" dirty="0" err="1" smtClean="0"/>
              <a:t>Background</a:t>
            </a:r>
            <a:r>
              <a:rPr lang="hu-HU" dirty="0" smtClean="0"/>
              <a:t> of </a:t>
            </a:r>
            <a:r>
              <a:rPr lang="hu-HU" dirty="0" err="1" smtClean="0"/>
              <a:t>Eglish</a:t>
            </a:r>
            <a:r>
              <a:rPr lang="hu-HU" dirty="0" smtClean="0"/>
              <a:t> </a:t>
            </a:r>
            <a:r>
              <a:rPr lang="hu-HU" dirty="0" err="1" smtClean="0"/>
              <a:t>Literature</a:t>
            </a:r>
            <a:endParaRPr lang="hu-HU" dirty="0"/>
          </a:p>
        </p:txBody>
      </p:sp>
    </p:spTree>
    <p:extLst>
      <p:ext uri="{BB962C8B-B14F-4D97-AF65-F5344CB8AC3E}">
        <p14:creationId xmlns:p14="http://schemas.microsoft.com/office/powerpoint/2010/main" val="2934365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pPr algn="just"/>
            <a:r>
              <a:rPr lang="en-GB" dirty="0" smtClean="0"/>
              <a:t>The oldest example of Anglo-Saxon prose is represented by laws written at the beginning of the seventh century.</a:t>
            </a:r>
          </a:p>
          <a:p>
            <a:pPr algn="just"/>
            <a:r>
              <a:rPr lang="en-GB" dirty="0" smtClean="0"/>
              <a:t>However, the most important document from that period is the Anglo-Saxon Chronicle. </a:t>
            </a:r>
          </a:p>
          <a:p>
            <a:pPr algn="just"/>
            <a:r>
              <a:rPr lang="en-GB" dirty="0" smtClean="0"/>
              <a:t>It was originally compiled on the orders of King Alfred the Great in approximately AD 890 and subsequently maintained and added to by generations of anonymous scribes until the middle of the twelfth century. </a:t>
            </a:r>
          </a:p>
          <a:p>
            <a:endParaRPr lang="hu-HU" dirty="0"/>
          </a:p>
        </p:txBody>
      </p:sp>
      <p:sp>
        <p:nvSpPr>
          <p:cNvPr id="3" name="Cím 2"/>
          <p:cNvSpPr>
            <a:spLocks noGrp="1"/>
          </p:cNvSpPr>
          <p:nvPr>
            <p:ph type="title"/>
          </p:nvPr>
        </p:nvSpPr>
        <p:spPr/>
        <p:txBody>
          <a:bodyPr/>
          <a:lstStyle/>
          <a:p>
            <a:r>
              <a:rPr lang="hu-HU" dirty="0" err="1" smtClean="0"/>
              <a:t>Anglo-Saxon</a:t>
            </a:r>
            <a:r>
              <a:rPr lang="hu-HU" dirty="0" smtClean="0"/>
              <a:t> </a:t>
            </a:r>
            <a:r>
              <a:rPr lang="hu-HU" dirty="0" err="1" smtClean="0"/>
              <a:t>Prose</a:t>
            </a:r>
            <a:endParaRPr lang="hu-HU" dirty="0"/>
          </a:p>
        </p:txBody>
      </p:sp>
    </p:spTree>
    <p:extLst>
      <p:ext uri="{BB962C8B-B14F-4D97-AF65-F5344CB8AC3E}">
        <p14:creationId xmlns:p14="http://schemas.microsoft.com/office/powerpoint/2010/main" val="2468573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a:r>
              <a:rPr lang="en-GB" dirty="0" smtClean="0"/>
              <a:t>It is a detailed timeline of English history, which includes information on agriculture, science, law, battles, religion and many other topics. </a:t>
            </a:r>
          </a:p>
          <a:p>
            <a:pPr algn="just"/>
            <a:r>
              <a:rPr lang="en-GB" dirty="0" smtClean="0"/>
              <a:t>It does not present a complete history of those times and it is not one hundred percent accurate but it does give some idea of what happened in Britain over one thousand years ago.</a:t>
            </a:r>
            <a:endParaRPr lang="en-GB" dirty="0"/>
          </a:p>
        </p:txBody>
      </p:sp>
      <p:sp>
        <p:nvSpPr>
          <p:cNvPr id="3" name="Cím 2"/>
          <p:cNvSpPr>
            <a:spLocks noGrp="1"/>
          </p:cNvSpPr>
          <p:nvPr>
            <p:ph type="title"/>
          </p:nvPr>
        </p:nvSpPr>
        <p:spPr/>
        <p:txBody>
          <a:bodyPr/>
          <a:lstStyle/>
          <a:p>
            <a:r>
              <a:rPr lang="hu-HU" dirty="0" err="1" smtClean="0"/>
              <a:t>Anglo-Saxon</a:t>
            </a:r>
            <a:r>
              <a:rPr lang="hu-HU" dirty="0" smtClean="0"/>
              <a:t> </a:t>
            </a:r>
            <a:r>
              <a:rPr lang="hu-HU" dirty="0" err="1" smtClean="0"/>
              <a:t>Chronicle</a:t>
            </a:r>
            <a:endParaRPr lang="hu-HU" dirty="0"/>
          </a:p>
        </p:txBody>
      </p:sp>
    </p:spTree>
    <p:extLst>
      <p:ext uri="{BB962C8B-B14F-4D97-AF65-F5344CB8AC3E}">
        <p14:creationId xmlns:p14="http://schemas.microsoft.com/office/powerpoint/2010/main" val="1291020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pPr algn="just"/>
            <a:r>
              <a:rPr lang="en-GB" sz="2500" dirty="0" smtClean="0"/>
              <a:t>The Norman Conquest did not initially affect prose writing. Old English prose texts were copied for more than a century after the Battle of Hastings. </a:t>
            </a:r>
          </a:p>
          <a:p>
            <a:pPr algn="just"/>
            <a:r>
              <a:rPr lang="en-GB" sz="2500" dirty="0" smtClean="0"/>
              <a:t>However, in the early 13th century it was necessary to add a glossary to help readers understand the texts, because the English language had changed so much. </a:t>
            </a:r>
          </a:p>
          <a:p>
            <a:pPr algn="just"/>
            <a:r>
              <a:rPr lang="en-GB" sz="2500" dirty="0" smtClean="0"/>
              <a:t>French and Latin were the principal languages of prose.</a:t>
            </a:r>
            <a:endParaRPr lang="en-GB" sz="2500" dirty="0"/>
          </a:p>
        </p:txBody>
      </p:sp>
      <p:sp>
        <p:nvSpPr>
          <p:cNvPr id="3" name="Cím 2"/>
          <p:cNvSpPr>
            <a:spLocks noGrp="1"/>
          </p:cNvSpPr>
          <p:nvPr>
            <p:ph type="title"/>
          </p:nvPr>
        </p:nvSpPr>
        <p:spPr/>
        <p:txBody>
          <a:bodyPr/>
          <a:lstStyle/>
          <a:p>
            <a:r>
              <a:rPr lang="hu-HU" dirty="0" err="1" smtClean="0"/>
              <a:t>Anglo-Saxon</a:t>
            </a:r>
            <a:r>
              <a:rPr lang="hu-HU" dirty="0" smtClean="0"/>
              <a:t> </a:t>
            </a:r>
            <a:r>
              <a:rPr lang="hu-HU" dirty="0" err="1" smtClean="0"/>
              <a:t>Prose</a:t>
            </a:r>
            <a:endParaRPr lang="hu-HU" dirty="0"/>
          </a:p>
        </p:txBody>
      </p:sp>
    </p:spTree>
    <p:extLst>
      <p:ext uri="{BB962C8B-B14F-4D97-AF65-F5344CB8AC3E}">
        <p14:creationId xmlns:p14="http://schemas.microsoft.com/office/powerpoint/2010/main" val="74771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pPr algn="just"/>
            <a:r>
              <a:rPr lang="en-GB" sz="2500" dirty="0" smtClean="0"/>
              <a:t>Those works which were written in English were intended primarily for women who could not read French or Latin, and included several texts on the lives of women saints and the ’</a:t>
            </a:r>
            <a:r>
              <a:rPr lang="en-GB" sz="2500" dirty="0" err="1" smtClean="0"/>
              <a:t>Ancrene</a:t>
            </a:r>
            <a:r>
              <a:rPr lang="en-GB" sz="2500" dirty="0" smtClean="0"/>
              <a:t> </a:t>
            </a:r>
            <a:r>
              <a:rPr lang="en-GB" sz="2500" dirty="0" err="1" smtClean="0"/>
              <a:t>Wisse</a:t>
            </a:r>
            <a:r>
              <a:rPr lang="en-GB" sz="2500" dirty="0" smtClean="0"/>
              <a:t>’ or ’Rule of Anchoresses’, a manual for the guidance of women recluses outside regular religious orders.</a:t>
            </a:r>
            <a:endParaRPr lang="en-GB" sz="2500" dirty="0"/>
          </a:p>
        </p:txBody>
      </p:sp>
      <p:sp>
        <p:nvSpPr>
          <p:cNvPr id="3" name="Cím 2"/>
          <p:cNvSpPr>
            <a:spLocks noGrp="1"/>
          </p:cNvSpPr>
          <p:nvPr>
            <p:ph type="title"/>
          </p:nvPr>
        </p:nvSpPr>
        <p:spPr/>
        <p:txBody>
          <a:bodyPr/>
          <a:lstStyle/>
          <a:p>
            <a:r>
              <a:rPr lang="hu-HU" dirty="0" err="1" smtClean="0"/>
              <a:t>Anglo-Saxon</a:t>
            </a:r>
            <a:r>
              <a:rPr lang="hu-HU" dirty="0" smtClean="0"/>
              <a:t> </a:t>
            </a:r>
            <a:r>
              <a:rPr lang="hu-HU" dirty="0" err="1" smtClean="0"/>
              <a:t>Prose</a:t>
            </a:r>
            <a:endParaRPr lang="hu-HU" dirty="0"/>
          </a:p>
        </p:txBody>
      </p:sp>
    </p:spTree>
    <p:extLst>
      <p:ext uri="{BB962C8B-B14F-4D97-AF65-F5344CB8AC3E}">
        <p14:creationId xmlns:p14="http://schemas.microsoft.com/office/powerpoint/2010/main" val="1829348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pPr algn="just"/>
            <a:r>
              <a:rPr lang="en-GB" sz="2500" dirty="0" smtClean="0"/>
              <a:t>Prose in the period 1350-1500 was very inferior to poetry. </a:t>
            </a:r>
            <a:endParaRPr lang="hu-HU" sz="2500" dirty="0" smtClean="0"/>
          </a:p>
          <a:p>
            <a:pPr algn="just"/>
            <a:r>
              <a:rPr lang="en-GB" sz="2500" dirty="0" smtClean="0"/>
              <a:t>There </a:t>
            </a:r>
            <a:r>
              <a:rPr lang="en-GB" sz="2500" dirty="0" smtClean="0"/>
              <a:t>were no brilliant literary high points which could be compared to the writings of Chaucer, Langland or the anonymous author of Sir Gawain. </a:t>
            </a:r>
          </a:p>
          <a:p>
            <a:pPr algn="just"/>
            <a:endParaRPr lang="en-GB" sz="2500" dirty="0"/>
          </a:p>
        </p:txBody>
      </p:sp>
      <p:sp>
        <p:nvSpPr>
          <p:cNvPr id="3" name="Cím 2"/>
          <p:cNvSpPr>
            <a:spLocks noGrp="1"/>
          </p:cNvSpPr>
          <p:nvPr>
            <p:ph type="title"/>
          </p:nvPr>
        </p:nvSpPr>
        <p:spPr/>
        <p:txBody>
          <a:bodyPr/>
          <a:lstStyle/>
          <a:p>
            <a:r>
              <a:rPr lang="hu-HU" dirty="0" err="1" smtClean="0"/>
              <a:t>Prose</a:t>
            </a:r>
            <a:r>
              <a:rPr lang="hu-HU" dirty="0" smtClean="0"/>
              <a:t> 1350-1500</a:t>
            </a:r>
            <a:endParaRPr lang="hu-HU" dirty="0"/>
          </a:p>
        </p:txBody>
      </p:sp>
    </p:spTree>
    <p:extLst>
      <p:ext uri="{BB962C8B-B14F-4D97-AF65-F5344CB8AC3E}">
        <p14:creationId xmlns:p14="http://schemas.microsoft.com/office/powerpoint/2010/main" val="3532600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481328"/>
            <a:ext cx="8229600" cy="5044016"/>
          </a:xfrm>
        </p:spPr>
        <p:txBody>
          <a:bodyPr>
            <a:normAutofit fontScale="85000" lnSpcReduction="20000"/>
          </a:bodyPr>
          <a:lstStyle/>
          <a:p>
            <a:pPr algn="just"/>
            <a:r>
              <a:rPr lang="en-GB" dirty="0" smtClean="0"/>
              <a:t>The greatest achievement was </a:t>
            </a:r>
            <a:r>
              <a:rPr lang="en-GB" b="1" dirty="0" smtClean="0">
                <a:solidFill>
                  <a:srgbClr val="FF0000"/>
                </a:solidFill>
              </a:rPr>
              <a:t>Sir Thomas Malory’s</a:t>
            </a:r>
            <a:r>
              <a:rPr lang="en-GB" dirty="0" smtClean="0"/>
              <a:t> </a:t>
            </a:r>
            <a:r>
              <a:rPr lang="en-GB" dirty="0" smtClean="0">
                <a:solidFill>
                  <a:srgbClr val="FF0000"/>
                </a:solidFill>
              </a:rPr>
              <a:t>cycle of Arthurian legends </a:t>
            </a:r>
            <a:r>
              <a:rPr lang="en-GB" dirty="0" smtClean="0"/>
              <a:t>which Caxton, who published the manuscript in 1485, called </a:t>
            </a:r>
            <a:r>
              <a:rPr lang="en-GB" dirty="0" err="1" smtClean="0"/>
              <a:t>Morte</a:t>
            </a:r>
            <a:r>
              <a:rPr lang="en-GB" dirty="0" smtClean="0"/>
              <a:t> </a:t>
            </a:r>
            <a:r>
              <a:rPr lang="en-GB" dirty="0" err="1" smtClean="0"/>
              <a:t>D’Arthur</a:t>
            </a:r>
            <a:r>
              <a:rPr lang="en-GB" dirty="0" smtClean="0"/>
              <a:t> as he believed it was a translation of a French text.</a:t>
            </a:r>
          </a:p>
          <a:p>
            <a:pPr algn="just"/>
            <a:r>
              <a:rPr lang="en-GB" dirty="0" smtClean="0"/>
              <a:t>One of the greatest intellectual figures of the 14th century was </a:t>
            </a:r>
            <a:r>
              <a:rPr lang="en-GB" b="1" dirty="0" smtClean="0">
                <a:solidFill>
                  <a:srgbClr val="FF0000"/>
                </a:solidFill>
              </a:rPr>
              <a:t>John Wycliffe</a:t>
            </a:r>
            <a:r>
              <a:rPr lang="en-GB" dirty="0" smtClean="0"/>
              <a:t> (1330-1384), remembered more for his influence on theological doctrine than for his literary achievement. He did, however, instigate the first translation of the Bible into English and he himself translated the Gospels and a part of the Old Testament.</a:t>
            </a:r>
          </a:p>
          <a:p>
            <a:pPr algn="just"/>
            <a:r>
              <a:rPr lang="en-GB" dirty="0" smtClean="0"/>
              <a:t>Today he is considered to be a forerunner of the Reformation, principally because he emphasised the right of an</a:t>
            </a:r>
            <a:r>
              <a:rPr lang="hu-HU" dirty="0" smtClean="0"/>
              <a:t>y</a:t>
            </a:r>
            <a:r>
              <a:rPr lang="en-GB" dirty="0" smtClean="0"/>
              <a:t> Christian to read the Bible on his own, and considered sacraments less important than the study and preaching of the Bible.</a:t>
            </a:r>
            <a:endParaRPr lang="en-GB" dirty="0"/>
          </a:p>
        </p:txBody>
      </p:sp>
      <p:sp>
        <p:nvSpPr>
          <p:cNvPr id="3" name="Cím 2"/>
          <p:cNvSpPr>
            <a:spLocks noGrp="1"/>
          </p:cNvSpPr>
          <p:nvPr>
            <p:ph type="title"/>
          </p:nvPr>
        </p:nvSpPr>
        <p:spPr/>
        <p:txBody>
          <a:bodyPr/>
          <a:lstStyle/>
          <a:p>
            <a:r>
              <a:rPr lang="hu-HU" dirty="0" err="1" smtClean="0"/>
              <a:t>Malory</a:t>
            </a:r>
            <a:r>
              <a:rPr lang="hu-HU" dirty="0" smtClean="0"/>
              <a:t> and </a:t>
            </a:r>
            <a:r>
              <a:rPr lang="hu-HU" dirty="0" err="1" smtClean="0"/>
              <a:t>Wycliffe</a:t>
            </a:r>
            <a:endParaRPr lang="hu-HU" dirty="0"/>
          </a:p>
        </p:txBody>
      </p:sp>
    </p:spTree>
    <p:extLst>
      <p:ext uri="{BB962C8B-B14F-4D97-AF65-F5344CB8AC3E}">
        <p14:creationId xmlns:p14="http://schemas.microsoft.com/office/powerpoint/2010/main" val="624083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10000"/>
          </a:bodyPr>
          <a:lstStyle/>
          <a:p>
            <a:pPr algn="just"/>
            <a:r>
              <a:rPr lang="en-US" dirty="0" smtClean="0"/>
              <a:t>Prose writing in the Renaissance period did not reach the same standards of excellence as poetry or drama. </a:t>
            </a:r>
          </a:p>
          <a:p>
            <a:pPr algn="just"/>
            <a:r>
              <a:rPr lang="en-US" dirty="0" smtClean="0"/>
              <a:t>The geographical expeditions of the era gave rise to travel literature in which writers gave accounts of the voyages of explorers such as Walter Raleigh and Francis Drake.</a:t>
            </a:r>
          </a:p>
          <a:p>
            <a:pPr algn="just"/>
            <a:r>
              <a:rPr lang="en-US" dirty="0" smtClean="0"/>
              <a:t>The great interest in classical and continental literature led to the translation of many books into English: Thomas North’s translation of Plutarch’s </a:t>
            </a:r>
            <a:r>
              <a:rPr lang="en-US" i="1" dirty="0" smtClean="0"/>
              <a:t>Lives</a:t>
            </a:r>
            <a:r>
              <a:rPr lang="en-US" dirty="0" smtClean="0"/>
              <a:t> (1579), Chapman’s translation of Homer (1610) were all very influential works. </a:t>
            </a:r>
            <a:endParaRPr lang="en-US" dirty="0"/>
          </a:p>
        </p:txBody>
      </p:sp>
      <p:sp>
        <p:nvSpPr>
          <p:cNvPr id="3" name="Cím 2"/>
          <p:cNvSpPr>
            <a:spLocks noGrp="1"/>
          </p:cNvSpPr>
          <p:nvPr>
            <p:ph type="title"/>
          </p:nvPr>
        </p:nvSpPr>
        <p:spPr/>
        <p:txBody>
          <a:bodyPr/>
          <a:lstStyle/>
          <a:p>
            <a:r>
              <a:rPr lang="hu-HU" dirty="0" smtClean="0"/>
              <a:t>The </a:t>
            </a:r>
            <a:r>
              <a:rPr lang="hu-HU" dirty="0" err="1" smtClean="0"/>
              <a:t>Renaissance</a:t>
            </a:r>
            <a:r>
              <a:rPr lang="hu-HU" dirty="0" smtClean="0"/>
              <a:t> </a:t>
            </a:r>
            <a:r>
              <a:rPr lang="hu-HU" dirty="0" err="1" smtClean="0"/>
              <a:t>Prose</a:t>
            </a:r>
            <a:endParaRPr lang="hu-HU" dirty="0"/>
          </a:p>
        </p:txBody>
      </p:sp>
    </p:spTree>
    <p:extLst>
      <p:ext uri="{BB962C8B-B14F-4D97-AF65-F5344CB8AC3E}">
        <p14:creationId xmlns:p14="http://schemas.microsoft.com/office/powerpoint/2010/main" val="3733728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a:r>
              <a:rPr lang="en-US" dirty="0" smtClean="0"/>
              <a:t>The </a:t>
            </a:r>
            <a:r>
              <a:rPr lang="en-US" i="1" dirty="0" err="1" smtClean="0"/>
              <a:t>Authorised</a:t>
            </a:r>
            <a:r>
              <a:rPr lang="en-US" i="1" dirty="0" smtClean="0"/>
              <a:t> Version of the Bible,</a:t>
            </a:r>
            <a:r>
              <a:rPr lang="en-US" dirty="0" smtClean="0"/>
              <a:t> produced in 1611 by a team of 47 scholars, is unquestionably one of the works which greatly influenced the development of English prose style. Every Protestant home had a copy of the Bible and many families listened to daily readings.</a:t>
            </a:r>
          </a:p>
          <a:p>
            <a:endParaRPr lang="hu-HU" dirty="0"/>
          </a:p>
        </p:txBody>
      </p:sp>
      <p:sp>
        <p:nvSpPr>
          <p:cNvPr id="3" name="Cím 2"/>
          <p:cNvSpPr>
            <a:spLocks noGrp="1"/>
          </p:cNvSpPr>
          <p:nvPr>
            <p:ph type="title"/>
          </p:nvPr>
        </p:nvSpPr>
        <p:spPr/>
        <p:txBody>
          <a:bodyPr/>
          <a:lstStyle/>
          <a:p>
            <a:r>
              <a:rPr lang="hu-HU" dirty="0" smtClean="0"/>
              <a:t>The </a:t>
            </a:r>
            <a:r>
              <a:rPr lang="hu-HU" dirty="0" err="1" smtClean="0"/>
              <a:t>Bible</a:t>
            </a:r>
            <a:endParaRPr lang="hu-HU" dirty="0"/>
          </a:p>
        </p:txBody>
      </p:sp>
    </p:spTree>
    <p:extLst>
      <p:ext uri="{BB962C8B-B14F-4D97-AF65-F5344CB8AC3E}">
        <p14:creationId xmlns:p14="http://schemas.microsoft.com/office/powerpoint/2010/main" val="1989046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a:r>
              <a:rPr lang="en-GB" dirty="0" smtClean="0"/>
              <a:t>One of the most important figures in the development of English prose style was Francis Bacon.</a:t>
            </a:r>
          </a:p>
          <a:p>
            <a:pPr algn="just"/>
            <a:r>
              <a:rPr lang="en-GB" dirty="0" smtClean="0"/>
              <a:t>He wrote in Latin and in English, and is best remembered for his </a:t>
            </a:r>
            <a:r>
              <a:rPr lang="en-GB" i="1" dirty="0" smtClean="0"/>
              <a:t>Essays</a:t>
            </a:r>
            <a:r>
              <a:rPr lang="en-GB" dirty="0" smtClean="0"/>
              <a:t> (1625), inspired by the French writer Montaigne. </a:t>
            </a:r>
          </a:p>
          <a:p>
            <a:pPr algn="just"/>
            <a:r>
              <a:rPr lang="en-GB" dirty="0" smtClean="0"/>
              <a:t>Bacon rejected the long-winded overly ornate Elizabethan style and replaced it with a plainer, more straightforward style, thus helping to pave the way for modern English. </a:t>
            </a:r>
            <a:endParaRPr lang="en-GB" dirty="0"/>
          </a:p>
        </p:txBody>
      </p:sp>
      <p:sp>
        <p:nvSpPr>
          <p:cNvPr id="3" name="Cím 2"/>
          <p:cNvSpPr>
            <a:spLocks noGrp="1"/>
          </p:cNvSpPr>
          <p:nvPr>
            <p:ph type="title"/>
          </p:nvPr>
        </p:nvSpPr>
        <p:spPr/>
        <p:txBody>
          <a:bodyPr/>
          <a:lstStyle/>
          <a:p>
            <a:r>
              <a:rPr lang="hu-HU" dirty="0" smtClean="0"/>
              <a:t>Francis Bacon</a:t>
            </a:r>
            <a:endParaRPr lang="hu-HU" dirty="0"/>
          </a:p>
        </p:txBody>
      </p:sp>
    </p:spTree>
    <p:extLst>
      <p:ext uri="{BB962C8B-B14F-4D97-AF65-F5344CB8AC3E}">
        <p14:creationId xmlns:p14="http://schemas.microsoft.com/office/powerpoint/2010/main" val="378908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0"/>
            <a:ext cx="7772400" cy="685800"/>
          </a:xfrm>
        </p:spPr>
        <p:txBody>
          <a:bodyPr/>
          <a:lstStyle/>
          <a:p>
            <a:pPr eaLnBrk="1" hangingPunct="1"/>
            <a:r>
              <a:rPr lang="en-GB" smtClean="0"/>
              <a:t>More definitions</a:t>
            </a:r>
          </a:p>
        </p:txBody>
      </p:sp>
      <p:sp>
        <p:nvSpPr>
          <p:cNvPr id="4099" name="Rectangle 3"/>
          <p:cNvSpPr>
            <a:spLocks noGrp="1" noChangeArrowheads="1"/>
          </p:cNvSpPr>
          <p:nvPr>
            <p:ph type="body" idx="1"/>
          </p:nvPr>
        </p:nvSpPr>
        <p:spPr>
          <a:xfrm>
            <a:off x="381000" y="1828800"/>
            <a:ext cx="8177213" cy="4448175"/>
          </a:xfrm>
        </p:spPr>
        <p:txBody>
          <a:bodyPr/>
          <a:lstStyle/>
          <a:p>
            <a:pPr lvl="1" eaLnBrk="1" hangingPunct="1"/>
            <a:r>
              <a:rPr lang="hu-HU" sz="3200" smtClean="0"/>
              <a:t> </a:t>
            </a:r>
            <a:r>
              <a:rPr lang="en-GB" sz="3200" smtClean="0"/>
              <a:t>The novel is a worldwide cultural instrument which helped redefine</a:t>
            </a:r>
            <a:r>
              <a:rPr lang="hu-HU" sz="3200" smtClean="0"/>
              <a:t>:</a:t>
            </a:r>
            <a:endParaRPr lang="en-GB" sz="3200" smtClean="0"/>
          </a:p>
          <a:p>
            <a:pPr lvl="2" eaLnBrk="1" hangingPunct="1"/>
            <a:r>
              <a:rPr lang="hu-HU" sz="3200" smtClean="0"/>
              <a:t> </a:t>
            </a:r>
            <a:r>
              <a:rPr lang="en-GB" sz="3200" smtClean="0"/>
              <a:t>the time and space where we live</a:t>
            </a:r>
          </a:p>
          <a:p>
            <a:pPr lvl="2" eaLnBrk="1" hangingPunct="1"/>
            <a:r>
              <a:rPr lang="hu-HU" sz="3200" smtClean="0"/>
              <a:t> </a:t>
            </a:r>
            <a:r>
              <a:rPr lang="en-GB" sz="3200" smtClean="0"/>
              <a:t>the way we speak and talk</a:t>
            </a:r>
          </a:p>
          <a:p>
            <a:pPr lvl="2" eaLnBrk="1" hangingPunct="1"/>
            <a:r>
              <a:rPr lang="hu-HU" sz="3200" smtClean="0"/>
              <a:t> </a:t>
            </a:r>
            <a:r>
              <a:rPr lang="en-GB" sz="3200" smtClean="0"/>
              <a:t>how we feel</a:t>
            </a:r>
          </a:p>
          <a:p>
            <a:pPr lvl="2" eaLnBrk="1" hangingPunct="1"/>
            <a:r>
              <a:rPr lang="hu-HU" sz="3200" smtClean="0"/>
              <a:t> </a:t>
            </a:r>
            <a:r>
              <a:rPr lang="en-GB" sz="3200" smtClean="0"/>
              <a:t>what we do</a:t>
            </a:r>
          </a:p>
        </p:txBody>
      </p:sp>
    </p:spTree>
    <p:extLst>
      <p:ext uri="{BB962C8B-B14F-4D97-AF65-F5344CB8AC3E}">
        <p14:creationId xmlns:p14="http://schemas.microsoft.com/office/powerpoint/2010/main" val="333183458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85000" lnSpcReduction="20000"/>
          </a:bodyPr>
          <a:lstStyle/>
          <a:p>
            <a:pPr algn="just"/>
            <a:r>
              <a:rPr lang="en-GB" dirty="0" smtClean="0"/>
              <a:t>The great political and social turmoil of the first half of the 17th century was reflected in the prose writing of the time. </a:t>
            </a:r>
          </a:p>
          <a:p>
            <a:pPr algn="just"/>
            <a:endParaRPr lang="hu-HU" dirty="0" smtClean="0"/>
          </a:p>
          <a:p>
            <a:pPr algn="just"/>
            <a:r>
              <a:rPr lang="en-GB" dirty="0" smtClean="0"/>
              <a:t>The burning issues of religion, education, politics and philosophy were the subjects of pamphlets, essays and treaties. </a:t>
            </a:r>
          </a:p>
          <a:p>
            <a:pPr algn="just"/>
            <a:endParaRPr lang="hu-HU" dirty="0" smtClean="0"/>
          </a:p>
          <a:p>
            <a:pPr algn="just"/>
            <a:r>
              <a:rPr lang="en-GB" dirty="0" smtClean="0"/>
              <a:t>The language used in these prose works was heavily influenced by Latin, which was still the principal language of international culture. </a:t>
            </a:r>
            <a:endParaRPr lang="hu-HU" dirty="0" smtClean="0"/>
          </a:p>
          <a:p>
            <a:pPr algn="just"/>
            <a:r>
              <a:rPr lang="en-GB" dirty="0" smtClean="0"/>
              <a:t>Sentences were long and complex in structure, vocabulary was Latinate and concepts were frequently repeated. </a:t>
            </a:r>
            <a:endParaRPr lang="en-GB" dirty="0"/>
          </a:p>
        </p:txBody>
      </p:sp>
      <p:sp>
        <p:nvSpPr>
          <p:cNvPr id="3" name="Cím 2"/>
          <p:cNvSpPr>
            <a:spLocks noGrp="1"/>
          </p:cNvSpPr>
          <p:nvPr>
            <p:ph type="title"/>
          </p:nvPr>
        </p:nvSpPr>
        <p:spPr/>
        <p:txBody>
          <a:bodyPr/>
          <a:lstStyle/>
          <a:p>
            <a:r>
              <a:rPr lang="hu-HU" dirty="0" smtClean="0"/>
              <a:t>The </a:t>
            </a:r>
            <a:r>
              <a:rPr lang="hu-HU" dirty="0" err="1" smtClean="0"/>
              <a:t>Puritan</a:t>
            </a:r>
            <a:r>
              <a:rPr lang="hu-HU" dirty="0" smtClean="0"/>
              <a:t> and </a:t>
            </a:r>
            <a:r>
              <a:rPr lang="hu-HU" dirty="0" err="1" smtClean="0"/>
              <a:t>Restoration</a:t>
            </a:r>
            <a:r>
              <a:rPr lang="hu-HU" dirty="0" smtClean="0"/>
              <a:t> </a:t>
            </a:r>
            <a:r>
              <a:rPr lang="hu-HU" dirty="0" err="1" smtClean="0"/>
              <a:t>Literature</a:t>
            </a:r>
            <a:endParaRPr lang="hu-HU" dirty="0"/>
          </a:p>
        </p:txBody>
      </p:sp>
    </p:spTree>
    <p:extLst>
      <p:ext uri="{BB962C8B-B14F-4D97-AF65-F5344CB8AC3E}">
        <p14:creationId xmlns:p14="http://schemas.microsoft.com/office/powerpoint/2010/main" val="4097442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t>Robert </a:t>
            </a:r>
            <a:r>
              <a:rPr lang="hu-HU" dirty="0" err="1" smtClean="0"/>
              <a:t>Burton</a:t>
            </a:r>
            <a:r>
              <a:rPr lang="hu-HU" dirty="0" smtClean="0"/>
              <a:t> and Sir Thomas </a:t>
            </a:r>
            <a:r>
              <a:rPr lang="hu-HU" dirty="0" err="1" smtClean="0"/>
              <a:t>Browne</a:t>
            </a:r>
            <a:r>
              <a:rPr lang="hu-HU" dirty="0" smtClean="0"/>
              <a:t> </a:t>
            </a:r>
            <a:r>
              <a:rPr lang="hu-HU" dirty="0" err="1" smtClean="0"/>
              <a:t>are</a:t>
            </a:r>
            <a:r>
              <a:rPr lang="hu-HU" dirty="0" smtClean="0"/>
              <a:t> </a:t>
            </a:r>
            <a:r>
              <a:rPr lang="hu-HU" dirty="0" err="1" smtClean="0"/>
              <a:t>perhaps</a:t>
            </a:r>
            <a:r>
              <a:rPr lang="hu-HU" dirty="0" smtClean="0"/>
              <a:t> </a:t>
            </a:r>
            <a:r>
              <a:rPr lang="hu-HU" dirty="0" err="1" smtClean="0"/>
              <a:t>the</a:t>
            </a:r>
            <a:r>
              <a:rPr lang="hu-HU" dirty="0" smtClean="0"/>
              <a:t> </a:t>
            </a:r>
            <a:r>
              <a:rPr lang="hu-HU" dirty="0" err="1" smtClean="0"/>
              <a:t>two</a:t>
            </a:r>
            <a:r>
              <a:rPr lang="hu-HU" dirty="0" smtClean="0"/>
              <a:t> most </a:t>
            </a:r>
            <a:r>
              <a:rPr lang="hu-HU" dirty="0" err="1" smtClean="0"/>
              <a:t>representative</a:t>
            </a:r>
            <a:r>
              <a:rPr lang="hu-HU" dirty="0" smtClean="0"/>
              <a:t> </a:t>
            </a:r>
            <a:r>
              <a:rPr lang="hu-HU" dirty="0" err="1" smtClean="0"/>
              <a:t>prose</a:t>
            </a:r>
            <a:r>
              <a:rPr lang="hu-HU" dirty="0" smtClean="0"/>
              <a:t> </a:t>
            </a:r>
            <a:r>
              <a:rPr lang="hu-HU" dirty="0" err="1" smtClean="0"/>
              <a:t>writers</a:t>
            </a:r>
            <a:r>
              <a:rPr lang="hu-HU" dirty="0" smtClean="0"/>
              <a:t> of </a:t>
            </a:r>
            <a:r>
              <a:rPr lang="hu-HU" dirty="0" err="1" smtClean="0"/>
              <a:t>the</a:t>
            </a:r>
            <a:r>
              <a:rPr lang="hu-HU" dirty="0" smtClean="0"/>
              <a:t> </a:t>
            </a:r>
            <a:r>
              <a:rPr lang="hu-HU" dirty="0" err="1" smtClean="0"/>
              <a:t>period</a:t>
            </a:r>
            <a:r>
              <a:rPr lang="hu-HU" dirty="0" smtClean="0"/>
              <a:t>.</a:t>
            </a:r>
          </a:p>
          <a:p>
            <a:endParaRPr lang="hu-HU" dirty="0"/>
          </a:p>
        </p:txBody>
      </p:sp>
      <p:sp>
        <p:nvSpPr>
          <p:cNvPr id="3" name="Cím 2"/>
          <p:cNvSpPr>
            <a:spLocks noGrp="1"/>
          </p:cNvSpPr>
          <p:nvPr>
            <p:ph type="title"/>
          </p:nvPr>
        </p:nvSpPr>
        <p:spPr/>
        <p:txBody>
          <a:bodyPr/>
          <a:lstStyle/>
          <a:p>
            <a:r>
              <a:rPr lang="hu-HU" dirty="0"/>
              <a:t>The </a:t>
            </a:r>
            <a:r>
              <a:rPr lang="hu-HU" dirty="0" err="1"/>
              <a:t>Puritan</a:t>
            </a:r>
            <a:r>
              <a:rPr lang="hu-HU" dirty="0"/>
              <a:t> and </a:t>
            </a:r>
            <a:r>
              <a:rPr lang="hu-HU" dirty="0" err="1"/>
              <a:t>Restoration</a:t>
            </a:r>
            <a:r>
              <a:rPr lang="hu-HU" dirty="0"/>
              <a:t> </a:t>
            </a:r>
            <a:r>
              <a:rPr lang="hu-HU" dirty="0" err="1"/>
              <a:t>Literature</a:t>
            </a:r>
            <a:endParaRPr lang="hu-HU" dirty="0"/>
          </a:p>
        </p:txBody>
      </p:sp>
      <p:pic>
        <p:nvPicPr>
          <p:cNvPr id="1028" name="Picture 4" descr="Ð ÐµÐ·ÑÐ»ÑÑÐ°Ñ Ð¿Ð¾ÑÑÐºÑ Ð·Ð¾Ð±ÑÐ°Ð¶ÐµÐ½Ñ Ð·Ð° Ð·Ð°Ð¿Ð¸ÑÐ¾Ð¼ &quot;thomas Brown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9759" y="2919342"/>
            <a:ext cx="3096344" cy="3742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 ÐµÐ·ÑÐ»ÑÑÐ°Ñ Ð¿Ð¾ÑÑÐºÑ Ð·Ð¾Ð±ÑÐ°Ð¶ÐµÐ½Ñ Ð·Ð° Ð·Ð°Ð¿Ð¸ÑÐ¾Ð¼ &quot;Robert Burton writ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07" y="2919342"/>
            <a:ext cx="2942827" cy="374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11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481328"/>
            <a:ext cx="4546848" cy="4525963"/>
          </a:xfrm>
        </p:spPr>
        <p:txBody>
          <a:bodyPr/>
          <a:lstStyle/>
          <a:p>
            <a:pPr algn="just"/>
            <a:r>
              <a:rPr lang="en-GB" dirty="0" smtClean="0"/>
              <a:t>Robert Burton wrote The Anatomy of Melancholy (1621), a huge treatise of over a million words. </a:t>
            </a:r>
          </a:p>
          <a:p>
            <a:pPr algn="just"/>
            <a:r>
              <a:rPr lang="en-GB" dirty="0" smtClean="0"/>
              <a:t>It is an analysis of the causes, symptoms and cures for melancholy, which was considered an illness at the time.</a:t>
            </a:r>
          </a:p>
          <a:p>
            <a:endParaRPr lang="hu-HU" dirty="0"/>
          </a:p>
        </p:txBody>
      </p:sp>
      <p:sp>
        <p:nvSpPr>
          <p:cNvPr id="3" name="Cím 2"/>
          <p:cNvSpPr>
            <a:spLocks noGrp="1"/>
          </p:cNvSpPr>
          <p:nvPr>
            <p:ph type="title"/>
          </p:nvPr>
        </p:nvSpPr>
        <p:spPr/>
        <p:txBody>
          <a:bodyPr/>
          <a:lstStyle/>
          <a:p>
            <a:r>
              <a:rPr lang="hu-HU" dirty="0" smtClean="0"/>
              <a:t>Robert </a:t>
            </a:r>
            <a:r>
              <a:rPr lang="hu-HU" dirty="0" err="1" smtClean="0"/>
              <a:t>Burton</a:t>
            </a:r>
            <a:endParaRPr lang="hu-HU" dirty="0"/>
          </a:p>
        </p:txBody>
      </p:sp>
      <p:pic>
        <p:nvPicPr>
          <p:cNvPr id="4" name="Picture 2" descr="Ð ÐµÐ·ÑÐ»ÑÑÐ°Ñ Ð¿Ð¾ÑÑÐºÑ Ð·Ð¾Ð±ÑÐ°Ð¶ÐµÐ½Ñ Ð·Ð° Ð·Ð°Ð¿Ð¸ÑÐ¾Ð¼ &quot;Robert Burton the anatomy of melanchol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836712"/>
            <a:ext cx="3384376" cy="519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45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a:r>
              <a:rPr lang="en-GB" b="1" dirty="0" smtClean="0"/>
              <a:t>Sir Thomas Browne</a:t>
            </a:r>
            <a:r>
              <a:rPr lang="en-GB" dirty="0" smtClean="0"/>
              <a:t> wrote </a:t>
            </a:r>
            <a:r>
              <a:rPr lang="en-GB" i="1" dirty="0" err="1" smtClean="0"/>
              <a:t>Religio</a:t>
            </a:r>
            <a:r>
              <a:rPr lang="en-GB" i="1" dirty="0" smtClean="0"/>
              <a:t> Medici </a:t>
            </a:r>
            <a:r>
              <a:rPr lang="en-GB" dirty="0" smtClean="0"/>
              <a:t>(1642), a spiritual autobiography in which he shows that religion and science can coexist. </a:t>
            </a:r>
            <a:endParaRPr lang="en-GB" dirty="0"/>
          </a:p>
        </p:txBody>
      </p:sp>
      <p:sp>
        <p:nvSpPr>
          <p:cNvPr id="3" name="Cím 2"/>
          <p:cNvSpPr>
            <a:spLocks noGrp="1"/>
          </p:cNvSpPr>
          <p:nvPr>
            <p:ph type="title"/>
          </p:nvPr>
        </p:nvSpPr>
        <p:spPr/>
        <p:txBody>
          <a:bodyPr/>
          <a:lstStyle/>
          <a:p>
            <a:r>
              <a:rPr lang="hu-HU" dirty="0" smtClean="0"/>
              <a:t>Sir Thomas </a:t>
            </a:r>
            <a:r>
              <a:rPr lang="hu-HU" dirty="0" err="1" smtClean="0"/>
              <a:t>Browne</a:t>
            </a:r>
            <a:endParaRPr lang="hu-HU" dirty="0"/>
          </a:p>
        </p:txBody>
      </p:sp>
    </p:spTree>
    <p:extLst>
      <p:ext uri="{BB962C8B-B14F-4D97-AF65-F5344CB8AC3E}">
        <p14:creationId xmlns:p14="http://schemas.microsoft.com/office/powerpoint/2010/main" val="2062539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a:r>
              <a:rPr lang="en-GB" dirty="0" smtClean="0"/>
              <a:t>Although he preferred poetry (he described writing prose as writing with his left hand), John Milton also produced some excellent pamphlets</a:t>
            </a:r>
            <a:r>
              <a:rPr lang="hu-HU" dirty="0" smtClean="0"/>
              <a:t>:</a:t>
            </a:r>
          </a:p>
          <a:p>
            <a:pPr algn="just"/>
            <a:r>
              <a:rPr lang="en-GB" dirty="0" smtClean="0"/>
              <a:t>including </a:t>
            </a:r>
            <a:r>
              <a:rPr lang="en-GB" i="1" dirty="0" err="1" smtClean="0"/>
              <a:t>Areopagitica</a:t>
            </a:r>
            <a:r>
              <a:rPr lang="en-GB" dirty="0" smtClean="0"/>
              <a:t> (1644), a defence of free speech and writing, </a:t>
            </a:r>
            <a:endParaRPr lang="hu-HU" dirty="0" smtClean="0"/>
          </a:p>
          <a:p>
            <a:pPr algn="just"/>
            <a:r>
              <a:rPr lang="en-GB" dirty="0" smtClean="0"/>
              <a:t>and </a:t>
            </a:r>
            <a:r>
              <a:rPr lang="en-GB" i="1" dirty="0" smtClean="0"/>
              <a:t>Of Education</a:t>
            </a:r>
            <a:r>
              <a:rPr lang="en-GB" dirty="0" smtClean="0"/>
              <a:t> (1664) in which he expresses his opinions on how young people should be educated. </a:t>
            </a:r>
            <a:endParaRPr lang="en-GB" dirty="0"/>
          </a:p>
        </p:txBody>
      </p:sp>
      <p:sp>
        <p:nvSpPr>
          <p:cNvPr id="3" name="Cím 2"/>
          <p:cNvSpPr>
            <a:spLocks noGrp="1"/>
          </p:cNvSpPr>
          <p:nvPr>
            <p:ph type="title"/>
          </p:nvPr>
        </p:nvSpPr>
        <p:spPr/>
        <p:txBody>
          <a:bodyPr/>
          <a:lstStyle/>
          <a:p>
            <a:r>
              <a:rPr lang="hu-HU" dirty="0" smtClean="0"/>
              <a:t>John Milton</a:t>
            </a:r>
            <a:endParaRPr lang="hu-HU" dirty="0"/>
          </a:p>
        </p:txBody>
      </p:sp>
    </p:spTree>
    <p:extLst>
      <p:ext uri="{BB962C8B-B14F-4D97-AF65-F5344CB8AC3E}">
        <p14:creationId xmlns:p14="http://schemas.microsoft.com/office/powerpoint/2010/main" val="3517869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a:r>
              <a:rPr lang="en-GB" dirty="0" smtClean="0"/>
              <a:t>All three of these writers were extremely familiar with Latin, and its influence is clear in their works: the sentences are long and complex with numerous subordinate clauses which often lead to confusion. </a:t>
            </a:r>
            <a:endParaRPr lang="en-GB" dirty="0"/>
          </a:p>
        </p:txBody>
      </p:sp>
      <p:sp>
        <p:nvSpPr>
          <p:cNvPr id="3" name="Cím 2"/>
          <p:cNvSpPr>
            <a:spLocks noGrp="1"/>
          </p:cNvSpPr>
          <p:nvPr>
            <p:ph type="title"/>
          </p:nvPr>
        </p:nvSpPr>
        <p:spPr/>
        <p:txBody>
          <a:bodyPr/>
          <a:lstStyle/>
          <a:p>
            <a:endParaRPr lang="hu-HU"/>
          </a:p>
        </p:txBody>
      </p:sp>
    </p:spTree>
    <p:extLst>
      <p:ext uri="{BB962C8B-B14F-4D97-AF65-F5344CB8AC3E}">
        <p14:creationId xmlns:p14="http://schemas.microsoft.com/office/powerpoint/2010/main" val="443046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lnSpcReduction="10000"/>
          </a:bodyPr>
          <a:lstStyle/>
          <a:p>
            <a:pPr algn="just"/>
            <a:r>
              <a:rPr lang="en-GB" dirty="0" smtClean="0"/>
              <a:t>The writer who most successfully captured the Puritan spirit is undoubtedly John Bunyan. </a:t>
            </a:r>
          </a:p>
          <a:p>
            <a:pPr algn="just"/>
            <a:r>
              <a:rPr lang="en-GB" dirty="0" smtClean="0"/>
              <a:t>A firm believer in Parliament, he joined Cromwell’s army at the age of 16 to fight against Charles I. </a:t>
            </a:r>
          </a:p>
          <a:p>
            <a:pPr algn="just"/>
            <a:r>
              <a:rPr lang="en-GB" dirty="0" smtClean="0"/>
              <a:t>When the army disbanded in 1649 Bunyan returned home to Bedford near London and started preaching.</a:t>
            </a:r>
          </a:p>
          <a:p>
            <a:pPr algn="just"/>
            <a:r>
              <a:rPr lang="en-GB" dirty="0" smtClean="0"/>
              <a:t>He was self-taught and based most of his learning on the </a:t>
            </a:r>
            <a:r>
              <a:rPr lang="en-GB" i="1" dirty="0" smtClean="0"/>
              <a:t>Authorised Version of the Bible</a:t>
            </a:r>
            <a:r>
              <a:rPr lang="en-GB" dirty="0" smtClean="0"/>
              <a:t>, which had been published in 1611.</a:t>
            </a:r>
            <a:endParaRPr lang="en-GB" dirty="0"/>
          </a:p>
        </p:txBody>
      </p:sp>
      <p:sp>
        <p:nvSpPr>
          <p:cNvPr id="3" name="Cím 2"/>
          <p:cNvSpPr>
            <a:spLocks noGrp="1"/>
          </p:cNvSpPr>
          <p:nvPr>
            <p:ph type="title"/>
          </p:nvPr>
        </p:nvSpPr>
        <p:spPr/>
        <p:txBody>
          <a:bodyPr/>
          <a:lstStyle/>
          <a:p>
            <a:r>
              <a:rPr lang="hu-HU" dirty="0" smtClean="0"/>
              <a:t>John </a:t>
            </a:r>
            <a:r>
              <a:rPr lang="hu-HU" dirty="0" err="1" smtClean="0"/>
              <a:t>Bunyan</a:t>
            </a:r>
            <a:endParaRPr lang="hu-HU" dirty="0"/>
          </a:p>
        </p:txBody>
      </p:sp>
    </p:spTree>
    <p:extLst>
      <p:ext uri="{BB962C8B-B14F-4D97-AF65-F5344CB8AC3E}">
        <p14:creationId xmlns:p14="http://schemas.microsoft.com/office/powerpoint/2010/main" val="1095191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algn="just"/>
            <a:r>
              <a:rPr lang="en-GB" dirty="0" smtClean="0"/>
              <a:t>During the Restoration he was imprisoned for 12 years for preaching without a licence. </a:t>
            </a:r>
          </a:p>
          <a:p>
            <a:pPr algn="just"/>
            <a:r>
              <a:rPr lang="en-GB" dirty="0" smtClean="0"/>
              <a:t>He subsequently spent several spells in prison but finally obtained a licence and continued preaching until his death in 1688.</a:t>
            </a:r>
          </a:p>
          <a:p>
            <a:pPr algn="just"/>
            <a:r>
              <a:rPr lang="en-GB" dirty="0" smtClean="0"/>
              <a:t>He started writing his great masterpiece </a:t>
            </a:r>
            <a:r>
              <a:rPr lang="en-GB" i="1" dirty="0" smtClean="0"/>
              <a:t>The Pilgrim’s Progress</a:t>
            </a:r>
            <a:r>
              <a:rPr lang="en-GB" dirty="0" smtClean="0"/>
              <a:t>, which was published in 1678, during one of his periods in prison. </a:t>
            </a:r>
            <a:endParaRPr lang="en-GB" dirty="0"/>
          </a:p>
        </p:txBody>
      </p:sp>
      <p:sp>
        <p:nvSpPr>
          <p:cNvPr id="3" name="Cím 2"/>
          <p:cNvSpPr>
            <a:spLocks noGrp="1"/>
          </p:cNvSpPr>
          <p:nvPr>
            <p:ph type="title"/>
          </p:nvPr>
        </p:nvSpPr>
        <p:spPr/>
        <p:txBody>
          <a:bodyPr/>
          <a:lstStyle/>
          <a:p>
            <a:r>
              <a:rPr lang="hu-HU" dirty="0" smtClean="0"/>
              <a:t>John </a:t>
            </a:r>
            <a:r>
              <a:rPr lang="hu-HU" dirty="0" err="1" smtClean="0"/>
              <a:t>Bunyan</a:t>
            </a:r>
            <a:endParaRPr lang="hu-HU" dirty="0"/>
          </a:p>
        </p:txBody>
      </p:sp>
    </p:spTree>
    <p:extLst>
      <p:ext uri="{BB962C8B-B14F-4D97-AF65-F5344CB8AC3E}">
        <p14:creationId xmlns:p14="http://schemas.microsoft.com/office/powerpoint/2010/main" val="280005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20000"/>
          </a:bodyPr>
          <a:lstStyle/>
          <a:p>
            <a:pPr algn="just"/>
            <a:r>
              <a:rPr lang="en-GB" dirty="0" smtClean="0"/>
              <a:t>It is a powerful allegory of man’s quest for salvation that is widely considered to be one of the greatest works of </a:t>
            </a:r>
            <a:r>
              <a:rPr lang="en-GB" dirty="0" err="1" smtClean="0"/>
              <a:t>religio</a:t>
            </a:r>
            <a:r>
              <a:rPr lang="hu-HU" dirty="0" smtClean="0"/>
              <a:t>u</a:t>
            </a:r>
            <a:r>
              <a:rPr lang="en-GB" dirty="0" smtClean="0"/>
              <a:t>s </a:t>
            </a:r>
            <a:r>
              <a:rPr lang="en-GB" dirty="0" smtClean="0"/>
              <a:t>literature of all time and a forerunner to the 18th century novel.</a:t>
            </a:r>
          </a:p>
          <a:p>
            <a:pPr algn="just"/>
            <a:r>
              <a:rPr lang="en-GB" dirty="0" smtClean="0"/>
              <a:t>It tells the story of the main character, Christian, who travels from the City of Destruction to the City of God, has many adventures and faces many perils on his way. </a:t>
            </a:r>
          </a:p>
          <a:p>
            <a:pPr algn="just"/>
            <a:r>
              <a:rPr lang="en-GB" dirty="0" smtClean="0"/>
              <a:t>The language is simple and concise and accurately represents the speech of rural people at the time when Bunyan wrote. </a:t>
            </a:r>
          </a:p>
          <a:p>
            <a:pPr algn="just"/>
            <a:r>
              <a:rPr lang="en-GB" dirty="0" smtClean="0"/>
              <a:t>The book’s engaging plot, humorous episodes and often ironic tone made it hugely successful in Britain and abroad. </a:t>
            </a:r>
            <a:endParaRPr lang="en-GB" dirty="0"/>
          </a:p>
        </p:txBody>
      </p:sp>
      <p:sp>
        <p:nvSpPr>
          <p:cNvPr id="3" name="Cím 2"/>
          <p:cNvSpPr>
            <a:spLocks noGrp="1"/>
          </p:cNvSpPr>
          <p:nvPr>
            <p:ph type="title"/>
          </p:nvPr>
        </p:nvSpPr>
        <p:spPr/>
        <p:txBody>
          <a:bodyPr/>
          <a:lstStyle/>
          <a:p>
            <a:r>
              <a:rPr lang="hu-HU" dirty="0" smtClean="0"/>
              <a:t>John </a:t>
            </a:r>
            <a:r>
              <a:rPr lang="hu-HU" dirty="0" err="1" smtClean="0"/>
              <a:t>Bunyan</a:t>
            </a:r>
            <a:endParaRPr lang="hu-HU" dirty="0"/>
          </a:p>
        </p:txBody>
      </p:sp>
    </p:spTree>
    <p:extLst>
      <p:ext uri="{BB962C8B-B14F-4D97-AF65-F5344CB8AC3E}">
        <p14:creationId xmlns:p14="http://schemas.microsoft.com/office/powerpoint/2010/main" val="216548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GENERAL PARAMETERS OF THE NOVEL</a:t>
            </a:r>
          </a:p>
        </p:txBody>
      </p:sp>
      <p:sp>
        <p:nvSpPr>
          <p:cNvPr id="3075" name="Rectangle 3"/>
          <p:cNvSpPr>
            <a:spLocks noGrp="1" noChangeArrowheads="1"/>
          </p:cNvSpPr>
          <p:nvPr>
            <p:ph type="body" idx="1"/>
          </p:nvPr>
        </p:nvSpPr>
        <p:spPr>
          <a:xfrm>
            <a:off x="762000" y="2133600"/>
            <a:ext cx="7772400" cy="3810000"/>
          </a:xfrm>
        </p:spPr>
        <p:txBody>
          <a:bodyPr/>
          <a:lstStyle/>
          <a:p>
            <a:pPr>
              <a:lnSpc>
                <a:spcPct val="90000"/>
              </a:lnSpc>
            </a:pPr>
            <a:r>
              <a:rPr lang="en-US" dirty="0" smtClean="0"/>
              <a:t> GENRE: Fiction: Narrative</a:t>
            </a:r>
          </a:p>
          <a:p>
            <a:pPr>
              <a:lnSpc>
                <a:spcPct val="90000"/>
              </a:lnSpc>
            </a:pPr>
            <a:r>
              <a:rPr lang="en-US" dirty="0" smtClean="0"/>
              <a:t> STYLE: Prose</a:t>
            </a:r>
          </a:p>
          <a:p>
            <a:pPr>
              <a:lnSpc>
                <a:spcPct val="90000"/>
              </a:lnSpc>
            </a:pPr>
            <a:r>
              <a:rPr lang="en-US" dirty="0" smtClean="0"/>
              <a:t> LENGTH: Extended</a:t>
            </a:r>
          </a:p>
          <a:p>
            <a:pPr>
              <a:lnSpc>
                <a:spcPct val="90000"/>
              </a:lnSpc>
            </a:pPr>
            <a:r>
              <a:rPr lang="en-US" dirty="0" smtClean="0"/>
              <a:t> PURPOSE: Mimesis:  Verisimilitude</a:t>
            </a:r>
          </a:p>
          <a:p>
            <a:pPr>
              <a:lnSpc>
                <a:spcPct val="90000"/>
              </a:lnSpc>
              <a:buFont typeface="Wingdings" pitchFamily="2" charset="2"/>
              <a:buNone/>
            </a:pPr>
            <a:r>
              <a:rPr lang="en-US" sz="2400" dirty="0" smtClean="0"/>
              <a:t>“The Novel is a picture of real life and manners, and of the time in which it is written. The Romance, in lofty and elevated language, describes what never happened nor is likely to happen.”     </a:t>
            </a:r>
            <a:br>
              <a:rPr lang="en-US" sz="2400" dirty="0" smtClean="0"/>
            </a:br>
            <a:r>
              <a:rPr lang="en-US" sz="2400" dirty="0" smtClean="0"/>
              <a:t>         </a:t>
            </a:r>
            <a:r>
              <a:rPr lang="en-US" sz="2400" dirty="0" smtClean="0"/>
              <a:t> Clara </a:t>
            </a:r>
            <a:r>
              <a:rPr lang="en-US" sz="2400" dirty="0" smtClean="0"/>
              <a:t>Reeve, </a:t>
            </a:r>
            <a:r>
              <a:rPr lang="en-US" sz="2400" i="1" dirty="0" smtClean="0"/>
              <a:t>The Progress of </a:t>
            </a:r>
            <a:r>
              <a:rPr lang="en-US" sz="2400" i="1" dirty="0" smtClean="0"/>
              <a:t>Romance,</a:t>
            </a:r>
            <a:r>
              <a:rPr lang="en-US" sz="2400" dirty="0" smtClean="0"/>
              <a:t>1785</a:t>
            </a:r>
            <a:r>
              <a:rPr lang="en-US" dirty="0" smtClean="0"/>
              <a:t> </a:t>
            </a:r>
            <a:endParaRPr lang="en-US" dirty="0" smtClean="0"/>
          </a:p>
        </p:txBody>
      </p:sp>
    </p:spTree>
    <p:extLst>
      <p:ext uri="{BB962C8B-B14F-4D97-AF65-F5344CB8AC3E}">
        <p14:creationId xmlns:p14="http://schemas.microsoft.com/office/powerpoint/2010/main" val="231825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strips(downRight)">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strips(downRight)">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strips(downRight)">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strips(downRight)">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strips(downRight)">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
            <a:ext cx="7772400" cy="838200"/>
          </a:xfrm>
        </p:spPr>
        <p:txBody>
          <a:bodyPr/>
          <a:lstStyle/>
          <a:p>
            <a:r>
              <a:rPr lang="en-US" smtClean="0"/>
              <a:t>Verisimilitude</a:t>
            </a:r>
          </a:p>
        </p:txBody>
      </p:sp>
      <p:sp>
        <p:nvSpPr>
          <p:cNvPr id="27651" name="Rectangle 3"/>
          <p:cNvSpPr>
            <a:spLocks noGrp="1" noChangeArrowheads="1"/>
          </p:cNvSpPr>
          <p:nvPr>
            <p:ph type="body" idx="1"/>
          </p:nvPr>
        </p:nvSpPr>
        <p:spPr>
          <a:xfrm>
            <a:off x="685800" y="1219200"/>
            <a:ext cx="8153400" cy="4114800"/>
          </a:xfrm>
        </p:spPr>
        <p:txBody>
          <a:bodyPr/>
          <a:lstStyle/>
          <a:p>
            <a:pPr>
              <a:lnSpc>
                <a:spcPct val="90000"/>
              </a:lnSpc>
            </a:pPr>
            <a:r>
              <a:rPr lang="en-US" sz="2800" b="1" dirty="0" smtClean="0"/>
              <a:t>a semblance of truth</a:t>
            </a:r>
          </a:p>
          <a:p>
            <a:pPr>
              <a:lnSpc>
                <a:spcPct val="90000"/>
              </a:lnSpc>
            </a:pPr>
            <a:r>
              <a:rPr lang="en-US" sz="2800" dirty="0" smtClean="0"/>
              <a:t>recognizable settings and characters in real time</a:t>
            </a:r>
            <a:endParaRPr lang="en-US" sz="2800" dirty="0" smtClean="0">
              <a:cs typeface="Times New Roman" pitchFamily="18" charset="0"/>
            </a:endParaRPr>
          </a:p>
          <a:p>
            <a:pPr>
              <a:lnSpc>
                <a:spcPct val="90000"/>
              </a:lnSpc>
            </a:pPr>
            <a:r>
              <a:rPr lang="en-US" sz="2800" dirty="0" smtClean="0">
                <a:cs typeface="Arial" charset="0"/>
              </a:rPr>
              <a:t>what Hazlitt calls, </a:t>
            </a:r>
            <a:r>
              <a:rPr lang="en-US" sz="2800" i="1" dirty="0" smtClean="0">
                <a:cs typeface="Arial" charset="0"/>
              </a:rPr>
              <a:t>“ the close imitation of men and manners… the very texture of society as it really exists.”</a:t>
            </a:r>
          </a:p>
          <a:p>
            <a:pPr>
              <a:lnSpc>
                <a:spcPct val="90000"/>
              </a:lnSpc>
            </a:pPr>
            <a:r>
              <a:rPr lang="en-US" sz="2800" dirty="0" smtClean="0">
                <a:cs typeface="Arial" charset="0"/>
              </a:rPr>
              <a:t>The novel emerged when authors fused adventure and romance with verisimilitude and heroes that were not supermen but ordinary people, often, insignificant nobodies.</a:t>
            </a:r>
          </a:p>
          <a:p>
            <a:pPr>
              <a:lnSpc>
                <a:spcPct val="90000"/>
              </a:lnSpc>
              <a:buFont typeface="Wingdings" pitchFamily="2" charset="2"/>
              <a:buNone/>
            </a:pPr>
            <a:endParaRPr lang="en-US" sz="2800" dirty="0" smtClean="0">
              <a:solidFill>
                <a:srgbClr val="FFFFCC"/>
              </a:solidFill>
              <a:cs typeface="Times New Roman" pitchFamily="18" charset="0"/>
            </a:endParaRPr>
          </a:p>
          <a:p>
            <a:pPr>
              <a:lnSpc>
                <a:spcPct val="90000"/>
              </a:lnSpc>
            </a:pPr>
            <a:endParaRPr lang="en-US" sz="2800" dirty="0" smtClean="0">
              <a:solidFill>
                <a:srgbClr val="FFFFCC"/>
              </a:solidFill>
            </a:endParaRPr>
          </a:p>
        </p:txBody>
      </p:sp>
    </p:spTree>
    <p:extLst>
      <p:ext uri="{BB962C8B-B14F-4D97-AF65-F5344CB8AC3E}">
        <p14:creationId xmlns:p14="http://schemas.microsoft.com/office/powerpoint/2010/main" val="270837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strips(downRight)">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512" y="116632"/>
            <a:ext cx="9144000" cy="1143000"/>
          </a:xfrm>
        </p:spPr>
        <p:txBody>
          <a:bodyPr/>
          <a:lstStyle/>
          <a:p>
            <a:r>
              <a:rPr lang="en-US" dirty="0" smtClean="0"/>
              <a:t>Narrative Precursors</a:t>
            </a:r>
            <a:r>
              <a:rPr lang="hu-HU" dirty="0" smtClean="0"/>
              <a:t> (előfutár)</a:t>
            </a:r>
            <a:r>
              <a:rPr lang="en-US" dirty="0" smtClean="0"/>
              <a:t> to the Novel</a:t>
            </a:r>
          </a:p>
        </p:txBody>
      </p:sp>
      <p:sp>
        <p:nvSpPr>
          <p:cNvPr id="7171" name="Rectangle 3"/>
          <p:cNvSpPr>
            <a:spLocks noGrp="1" noChangeArrowheads="1"/>
          </p:cNvSpPr>
          <p:nvPr>
            <p:ph type="body" idx="1"/>
          </p:nvPr>
        </p:nvSpPr>
        <p:spPr>
          <a:xfrm>
            <a:off x="762000" y="1143000"/>
            <a:ext cx="8077200" cy="4953000"/>
          </a:xfrm>
        </p:spPr>
        <p:txBody>
          <a:bodyPr>
            <a:normAutofit/>
          </a:bodyPr>
          <a:lstStyle/>
          <a:p>
            <a:pPr>
              <a:lnSpc>
                <a:spcPct val="90000"/>
              </a:lnSpc>
            </a:pPr>
            <a:r>
              <a:rPr lang="en-US" sz="2800" b="1" dirty="0" smtClean="0"/>
              <a:t>Heroic Epics</a:t>
            </a:r>
            <a:br>
              <a:rPr lang="en-US" sz="2800" b="1" dirty="0" smtClean="0"/>
            </a:br>
            <a:r>
              <a:rPr lang="en-US" sz="2500" b="0" i="1" dirty="0" smtClean="0"/>
              <a:t>Gilgamesh, </a:t>
            </a:r>
            <a:r>
              <a:rPr lang="en-US" sz="2500" b="0" dirty="0" smtClean="0"/>
              <a:t>Homer’s </a:t>
            </a:r>
            <a:r>
              <a:rPr lang="en-US" sz="2500" b="0" i="1" dirty="0" smtClean="0"/>
              <a:t>Iliad </a:t>
            </a:r>
            <a:r>
              <a:rPr lang="en-US" sz="2500" b="0" dirty="0" smtClean="0"/>
              <a:t>and</a:t>
            </a:r>
            <a:r>
              <a:rPr lang="en-US" sz="2500" b="0" i="1" dirty="0" smtClean="0"/>
              <a:t> Odyssey,  Mahabharata, </a:t>
            </a:r>
            <a:r>
              <a:rPr lang="en-US" sz="2500" b="0" dirty="0" err="1" smtClean="0"/>
              <a:t>Valmiki’s</a:t>
            </a:r>
            <a:r>
              <a:rPr lang="en-US" sz="2500" b="0" dirty="0" smtClean="0"/>
              <a:t> </a:t>
            </a:r>
            <a:r>
              <a:rPr lang="en-US" sz="2500" b="0" i="1" dirty="0" smtClean="0"/>
              <a:t>Ramayana,</a:t>
            </a:r>
            <a:r>
              <a:rPr lang="en-US" sz="2500" b="0" dirty="0" smtClean="0"/>
              <a:t> Virgil’s </a:t>
            </a:r>
            <a:r>
              <a:rPr lang="en-US" sz="2500" b="0" i="1" dirty="0" err="1" smtClean="0"/>
              <a:t>Aeneid</a:t>
            </a:r>
            <a:r>
              <a:rPr lang="en-US" sz="2500" b="0" i="1" dirty="0" smtClean="0"/>
              <a:t>, Beowulf, The Song of Roland</a:t>
            </a:r>
            <a:r>
              <a:rPr lang="en-US" sz="2500" i="1" dirty="0" smtClean="0"/>
              <a:t> </a:t>
            </a:r>
            <a:endParaRPr lang="en-US" sz="2500" dirty="0" smtClean="0"/>
          </a:p>
          <a:p>
            <a:pPr>
              <a:lnSpc>
                <a:spcPct val="90000"/>
              </a:lnSpc>
            </a:pPr>
            <a:r>
              <a:rPr lang="en-US" sz="2800" b="1" dirty="0" smtClean="0"/>
              <a:t>Ancient Greek and Roman Romances and Novels</a:t>
            </a:r>
            <a:r>
              <a:rPr lang="en-US" sz="2800" dirty="0" smtClean="0"/>
              <a:t/>
            </a:r>
            <a:br>
              <a:rPr lang="en-US" sz="2800" dirty="0" smtClean="0"/>
            </a:br>
            <a:r>
              <a:rPr lang="en-US" sz="2500" b="0" i="1" dirty="0" smtClean="0"/>
              <a:t>An Ephesian Tale</a:t>
            </a:r>
            <a:r>
              <a:rPr lang="en-US" sz="2500" b="0" dirty="0" smtClean="0"/>
              <a:t> and </a:t>
            </a:r>
            <a:r>
              <a:rPr lang="en-US" sz="2500" b="0" i="1" dirty="0" err="1" smtClean="0"/>
              <a:t>Chaereas</a:t>
            </a:r>
            <a:r>
              <a:rPr lang="en-US" sz="2500" b="0" i="1" dirty="0" smtClean="0"/>
              <a:t> and </a:t>
            </a:r>
            <a:r>
              <a:rPr lang="en-US" sz="2500" b="0" i="1" dirty="0" err="1" smtClean="0"/>
              <a:t>Callirhoe</a:t>
            </a:r>
            <a:r>
              <a:rPr lang="en-US" sz="2500" b="0" dirty="0" smtClean="0"/>
              <a:t>, Petronius’s, </a:t>
            </a:r>
            <a:r>
              <a:rPr lang="en-US" sz="2500" b="0" i="1" dirty="0" err="1" smtClean="0"/>
              <a:t>Satyricon</a:t>
            </a:r>
            <a:r>
              <a:rPr lang="en-US" sz="2500" b="0" i="1" dirty="0" smtClean="0"/>
              <a:t>, </a:t>
            </a:r>
            <a:r>
              <a:rPr lang="en-US" sz="2500" b="0" dirty="0" smtClean="0"/>
              <a:t>Apuleius’s</a:t>
            </a:r>
            <a:r>
              <a:rPr lang="en-US" sz="2500" b="0" i="1" dirty="0" smtClean="0"/>
              <a:t> The Golden Ass</a:t>
            </a:r>
            <a:endParaRPr lang="en-US" sz="2500" dirty="0" smtClean="0"/>
          </a:p>
          <a:p>
            <a:pPr>
              <a:lnSpc>
                <a:spcPct val="90000"/>
              </a:lnSpc>
            </a:pPr>
            <a:r>
              <a:rPr lang="en-US" sz="2800" b="1" dirty="0" smtClean="0"/>
              <a:t>Oriental Frame Tales</a:t>
            </a:r>
            <a:br>
              <a:rPr lang="en-US" sz="2800" b="1" dirty="0" smtClean="0"/>
            </a:br>
            <a:r>
              <a:rPr lang="en-US" sz="2500" b="0" i="1" dirty="0" smtClean="0"/>
              <a:t>A Thousand and One Nights</a:t>
            </a:r>
            <a:endParaRPr lang="en-US" sz="2500" dirty="0" smtClean="0"/>
          </a:p>
          <a:p>
            <a:pPr>
              <a:lnSpc>
                <a:spcPct val="90000"/>
              </a:lnSpc>
            </a:pPr>
            <a:r>
              <a:rPr lang="en-US" sz="2800" b="1" dirty="0" smtClean="0"/>
              <a:t>Irish and Icelandic Sagas</a:t>
            </a:r>
            <a:r>
              <a:rPr lang="en-US" sz="2800" dirty="0" smtClean="0"/>
              <a:t/>
            </a:r>
            <a:br>
              <a:rPr lang="en-US" sz="2800" dirty="0" smtClean="0"/>
            </a:br>
            <a:r>
              <a:rPr lang="en-US" sz="2500" b="0" i="1" dirty="0" smtClean="0"/>
              <a:t>The </a:t>
            </a:r>
            <a:r>
              <a:rPr lang="en-US" sz="2500" b="0" i="1" dirty="0" err="1" smtClean="0"/>
              <a:t>Tain</a:t>
            </a:r>
            <a:r>
              <a:rPr lang="en-US" sz="2500" b="0" i="1" dirty="0" smtClean="0"/>
              <a:t> </a:t>
            </a:r>
            <a:r>
              <a:rPr lang="en-US" sz="2500" b="0" i="1" dirty="0" err="1" smtClean="0"/>
              <a:t>bo</a:t>
            </a:r>
            <a:r>
              <a:rPr lang="en-US" sz="2500" b="0" i="1" dirty="0" smtClean="0"/>
              <a:t> </a:t>
            </a:r>
            <a:r>
              <a:rPr lang="en-US" sz="2500" b="0" i="1" dirty="0" err="1" smtClean="0"/>
              <a:t>Cuailinge</a:t>
            </a:r>
            <a:r>
              <a:rPr lang="en-US" sz="2500" b="0" i="1" dirty="0" smtClean="0"/>
              <a:t>, </a:t>
            </a:r>
            <a:r>
              <a:rPr lang="en-US" sz="2500" b="0" i="1" dirty="0" err="1" smtClean="0"/>
              <a:t>Njal’s</a:t>
            </a:r>
            <a:r>
              <a:rPr lang="en-US" sz="2500" b="0" i="1" dirty="0" smtClean="0"/>
              <a:t> Saga</a:t>
            </a:r>
          </a:p>
        </p:txBody>
      </p:sp>
    </p:spTree>
    <p:extLst>
      <p:ext uri="{BB962C8B-B14F-4D97-AF65-F5344CB8AC3E}">
        <p14:creationId xmlns:p14="http://schemas.microsoft.com/office/powerpoint/2010/main" val="215233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strips(downRight)">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611560" y="-11329"/>
            <a:ext cx="9144000" cy="1143000"/>
          </a:xfrm>
        </p:spPr>
        <p:txBody>
          <a:bodyPr/>
          <a:lstStyle/>
          <a:p>
            <a:r>
              <a:rPr lang="en-US" dirty="0" smtClean="0"/>
              <a:t>Narrative Precursors to the Novel</a:t>
            </a:r>
          </a:p>
        </p:txBody>
      </p:sp>
      <p:sp>
        <p:nvSpPr>
          <p:cNvPr id="14339" name="Rectangle 1027"/>
          <p:cNvSpPr>
            <a:spLocks noGrp="1" noChangeArrowheads="1"/>
          </p:cNvSpPr>
          <p:nvPr>
            <p:ph type="body" idx="1"/>
          </p:nvPr>
        </p:nvSpPr>
        <p:spPr>
          <a:xfrm>
            <a:off x="457200" y="1066800"/>
            <a:ext cx="8686800" cy="4114800"/>
          </a:xfrm>
        </p:spPr>
        <p:txBody>
          <a:bodyPr>
            <a:noAutofit/>
          </a:bodyPr>
          <a:lstStyle/>
          <a:p>
            <a:pPr>
              <a:lnSpc>
                <a:spcPct val="90000"/>
              </a:lnSpc>
            </a:pPr>
            <a:r>
              <a:rPr lang="en-US" sz="2500" b="1" dirty="0" smtClean="0"/>
              <a:t>Medieval European Romances</a:t>
            </a:r>
            <a:br>
              <a:rPr lang="en-US" sz="2500" b="1" dirty="0" smtClean="0"/>
            </a:br>
            <a:r>
              <a:rPr lang="en-US" sz="2500" b="0" dirty="0" smtClean="0"/>
              <a:t>Arthurian tales culminating in Malory’s </a:t>
            </a:r>
            <a:r>
              <a:rPr lang="en-US" sz="2500" b="0" i="1" dirty="0" err="1" smtClean="0"/>
              <a:t>Morte</a:t>
            </a:r>
            <a:r>
              <a:rPr lang="en-US" sz="2500" b="0" i="1" dirty="0" smtClean="0"/>
              <a:t> </a:t>
            </a:r>
            <a:r>
              <a:rPr lang="hu-HU" sz="2500" b="0" i="1" dirty="0" smtClean="0"/>
              <a:t>D’A</a:t>
            </a:r>
            <a:r>
              <a:rPr lang="en-US" sz="2500" b="0" i="1" dirty="0" err="1" smtClean="0"/>
              <a:t>rthur</a:t>
            </a:r>
            <a:endParaRPr lang="en-US" sz="2500" b="0" i="1" dirty="0" smtClean="0"/>
          </a:p>
          <a:p>
            <a:pPr>
              <a:lnSpc>
                <a:spcPct val="90000"/>
              </a:lnSpc>
            </a:pPr>
            <a:r>
              <a:rPr lang="en-US" sz="2500" b="1" dirty="0" smtClean="0"/>
              <a:t>Elizabethan Prose Fiction</a:t>
            </a:r>
            <a:br>
              <a:rPr lang="en-US" sz="2500" b="1" dirty="0" smtClean="0"/>
            </a:br>
            <a:r>
              <a:rPr lang="en-US" sz="2500" b="0" dirty="0" smtClean="0"/>
              <a:t>Gascoigne’s </a:t>
            </a:r>
            <a:r>
              <a:rPr lang="en-US" sz="2500" b="0" i="1" dirty="0" smtClean="0"/>
              <a:t>The Adventure of Master F. </a:t>
            </a:r>
            <a:r>
              <a:rPr lang="en-US" sz="2500" b="0" i="1" dirty="0" err="1" smtClean="0"/>
              <a:t>J.</a:t>
            </a:r>
            <a:r>
              <a:rPr lang="en-US" sz="2500" b="0" dirty="0" err="1" smtClean="0"/>
              <a:t>,Lyly’s</a:t>
            </a:r>
            <a:r>
              <a:rPr lang="en-US" sz="2500" b="0" dirty="0" smtClean="0"/>
              <a:t> </a:t>
            </a:r>
            <a:r>
              <a:rPr lang="en-US" sz="2500" b="0" i="1" dirty="0" err="1" smtClean="0"/>
              <a:t>Euphues</a:t>
            </a:r>
            <a:r>
              <a:rPr lang="en-US" sz="2500" b="0" i="1" dirty="0" smtClean="0"/>
              <a:t>, </a:t>
            </a:r>
            <a:r>
              <a:rPr lang="en-US" sz="2500" b="0" dirty="0" smtClean="0"/>
              <a:t>Greene’s </a:t>
            </a:r>
            <a:r>
              <a:rPr lang="en-US" sz="2500" b="0" i="1" dirty="0" err="1" smtClean="0"/>
              <a:t>Pandosto</a:t>
            </a:r>
            <a:r>
              <a:rPr lang="en-US" sz="2500" b="0" i="1" dirty="0" smtClean="0"/>
              <a:t>: The Triumph of Time</a:t>
            </a:r>
            <a:r>
              <a:rPr lang="en-US" sz="2500" b="0" dirty="0" smtClean="0"/>
              <a:t>, </a:t>
            </a:r>
            <a:r>
              <a:rPr lang="en-US" sz="2500" b="0" dirty="0" err="1" smtClean="0"/>
              <a:t>Nashe’s</a:t>
            </a:r>
            <a:r>
              <a:rPr lang="en-US" sz="2500" b="0" dirty="0" smtClean="0"/>
              <a:t> </a:t>
            </a:r>
            <a:r>
              <a:rPr lang="en-US" sz="2500" b="0" i="1" dirty="0" smtClean="0"/>
              <a:t>The Unfortunate </a:t>
            </a:r>
            <a:r>
              <a:rPr lang="en-US" sz="2500" b="0" i="1" dirty="0" err="1" smtClean="0"/>
              <a:t>Traveller</a:t>
            </a:r>
            <a:r>
              <a:rPr lang="en-US" sz="2500" b="0" i="1" dirty="0" smtClean="0"/>
              <a:t>,</a:t>
            </a:r>
            <a:r>
              <a:rPr lang="en-US" sz="2500" b="0" dirty="0" smtClean="0"/>
              <a:t> </a:t>
            </a:r>
            <a:r>
              <a:rPr lang="en-US" sz="2500" b="0" dirty="0" err="1" smtClean="0"/>
              <a:t>Deloney’s</a:t>
            </a:r>
            <a:r>
              <a:rPr lang="en-US" sz="2500" b="0" dirty="0" smtClean="0"/>
              <a:t> </a:t>
            </a:r>
            <a:r>
              <a:rPr lang="en-US" sz="2500" b="0" i="1" dirty="0" smtClean="0"/>
              <a:t>Jack</a:t>
            </a:r>
            <a:r>
              <a:rPr lang="en-US" sz="2500" b="0" dirty="0" smtClean="0"/>
              <a:t> </a:t>
            </a:r>
            <a:r>
              <a:rPr lang="en-US" sz="2500" b="0" i="1" dirty="0" smtClean="0"/>
              <a:t>of Newbury</a:t>
            </a:r>
            <a:endParaRPr lang="en-US" sz="2500" b="0" dirty="0" smtClean="0"/>
          </a:p>
          <a:p>
            <a:pPr>
              <a:lnSpc>
                <a:spcPct val="90000"/>
              </a:lnSpc>
            </a:pPr>
            <a:r>
              <a:rPr lang="en-US" sz="2500" b="1" dirty="0" smtClean="0"/>
              <a:t>Travel Adventures</a:t>
            </a:r>
            <a:br>
              <a:rPr lang="en-US" sz="2500" b="1" dirty="0" smtClean="0"/>
            </a:br>
            <a:r>
              <a:rPr lang="en-US" sz="2500" b="0" dirty="0" smtClean="0"/>
              <a:t>Marco Polo, </a:t>
            </a:r>
            <a:r>
              <a:rPr lang="en-US" sz="2500" b="0" dirty="0" err="1" smtClean="0"/>
              <a:t>Ibn</a:t>
            </a:r>
            <a:r>
              <a:rPr lang="en-US" sz="2500" b="0" dirty="0" smtClean="0"/>
              <a:t> </a:t>
            </a:r>
            <a:r>
              <a:rPr lang="en-US" sz="2500" b="0" dirty="0" err="1" smtClean="0"/>
              <a:t>Batuta</a:t>
            </a:r>
            <a:r>
              <a:rPr lang="en-US" sz="2500" b="0" dirty="0" smtClean="0"/>
              <a:t>, More’s </a:t>
            </a:r>
            <a:r>
              <a:rPr lang="en-US" sz="2500" b="0" i="1" dirty="0" smtClean="0"/>
              <a:t>Utopia, </a:t>
            </a:r>
            <a:r>
              <a:rPr lang="en-US" sz="2500" b="0" dirty="0" smtClean="0"/>
              <a:t>Swift’s </a:t>
            </a:r>
            <a:r>
              <a:rPr lang="en-US" sz="2500" b="0" i="1" dirty="0" smtClean="0"/>
              <a:t>Gulliver’s Travels, </a:t>
            </a:r>
            <a:r>
              <a:rPr lang="en-US" sz="2500" b="0" dirty="0" smtClean="0"/>
              <a:t>Voltaire’s </a:t>
            </a:r>
            <a:r>
              <a:rPr lang="en-US" sz="2500" b="0" i="1" dirty="0" err="1" smtClean="0"/>
              <a:t>Candide</a:t>
            </a:r>
            <a:endParaRPr lang="en-US" sz="2500" dirty="0" smtClean="0"/>
          </a:p>
          <a:p>
            <a:pPr>
              <a:lnSpc>
                <a:spcPct val="90000"/>
              </a:lnSpc>
            </a:pPr>
            <a:r>
              <a:rPr lang="en-US" sz="2500" b="1" dirty="0" err="1" smtClean="0"/>
              <a:t>Novelle</a:t>
            </a:r>
            <a:r>
              <a:rPr lang="en-US" sz="2500" b="1" dirty="0" smtClean="0"/>
              <a:t> </a:t>
            </a:r>
            <a:r>
              <a:rPr lang="en-US" sz="2500" dirty="0" smtClean="0"/>
              <a:t/>
            </a:r>
            <a:br>
              <a:rPr lang="en-US" sz="2500" dirty="0" smtClean="0"/>
            </a:br>
            <a:r>
              <a:rPr lang="en-US" sz="2500" b="0" dirty="0" smtClean="0"/>
              <a:t>Boccaccio’s </a:t>
            </a:r>
            <a:r>
              <a:rPr lang="en-US" sz="2500" b="0" i="1" dirty="0" smtClean="0"/>
              <a:t>Decameron, </a:t>
            </a:r>
            <a:r>
              <a:rPr lang="en-US" sz="2500" b="0" dirty="0" err="1" smtClean="0"/>
              <a:t>Margurerite</a:t>
            </a:r>
            <a:r>
              <a:rPr lang="en-US" sz="2500" b="0" dirty="0" smtClean="0"/>
              <a:t> de Navarre’s </a:t>
            </a:r>
            <a:r>
              <a:rPr lang="en-US" sz="2500" b="0" i="1" dirty="0" err="1" smtClean="0"/>
              <a:t>Heptameron</a:t>
            </a:r>
            <a:endParaRPr lang="en-US" sz="2500" b="0" i="1" dirty="0" smtClean="0"/>
          </a:p>
          <a:p>
            <a:pPr>
              <a:lnSpc>
                <a:spcPct val="90000"/>
              </a:lnSpc>
            </a:pPr>
            <a:r>
              <a:rPr lang="en-US" sz="2500" b="1" dirty="0" smtClean="0"/>
              <a:t>Moral Tales</a:t>
            </a:r>
            <a:br>
              <a:rPr lang="en-US" sz="2500" b="1" dirty="0" smtClean="0"/>
            </a:br>
            <a:r>
              <a:rPr lang="en-US" sz="2500" b="0" dirty="0" smtClean="0"/>
              <a:t>Bunyan’s </a:t>
            </a:r>
            <a:r>
              <a:rPr lang="en-US" sz="2500" b="0" i="1" dirty="0" smtClean="0"/>
              <a:t>Pilgrim’s </a:t>
            </a:r>
            <a:r>
              <a:rPr lang="en-US" sz="2500" b="0" i="1" dirty="0" err="1" smtClean="0"/>
              <a:t>Prog</a:t>
            </a:r>
            <a:r>
              <a:rPr lang="hu-HU" sz="2500" b="0" i="1" dirty="0" smtClean="0"/>
              <a:t>r</a:t>
            </a:r>
            <a:r>
              <a:rPr lang="en-US" sz="2500" b="0" i="1" dirty="0" err="1" smtClean="0"/>
              <a:t>ess</a:t>
            </a:r>
            <a:r>
              <a:rPr lang="en-US" sz="2500" b="0" i="1" dirty="0" smtClean="0"/>
              <a:t>, </a:t>
            </a:r>
            <a:r>
              <a:rPr lang="en-US" sz="2500" b="0" dirty="0" smtClean="0"/>
              <a:t>Johnson’s </a:t>
            </a:r>
            <a:r>
              <a:rPr lang="en-US" sz="2500" b="0" i="1" dirty="0" err="1" smtClean="0"/>
              <a:t>Rasselas</a:t>
            </a:r>
            <a:endParaRPr lang="en-US" sz="2500" b="0" i="1" dirty="0" smtClean="0"/>
          </a:p>
        </p:txBody>
      </p:sp>
    </p:spTree>
    <p:extLst>
      <p:ext uri="{BB962C8B-B14F-4D97-AF65-F5344CB8AC3E}">
        <p14:creationId xmlns:p14="http://schemas.microsoft.com/office/powerpoint/2010/main" val="86521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strips(downRight)">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étatér">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étatér">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Sétatér">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328</TotalTime>
  <Words>2054</Words>
  <Application>Microsoft Office PowerPoint</Application>
  <PresentationFormat>Diavetítés a képernyőre (4:3 oldalarány)</PresentationFormat>
  <Paragraphs>299</Paragraphs>
  <Slides>58</Slides>
  <Notes>5</Notes>
  <HiddenSlides>0</HiddenSlides>
  <MMClips>0</MMClips>
  <ScaleCrop>false</ScaleCrop>
  <HeadingPairs>
    <vt:vector size="4" baseType="variant">
      <vt:variant>
        <vt:lpstr>Téma</vt:lpstr>
      </vt:variant>
      <vt:variant>
        <vt:i4>1</vt:i4>
      </vt:variant>
      <vt:variant>
        <vt:lpstr>Diacímek</vt:lpstr>
      </vt:variant>
      <vt:variant>
        <vt:i4>58</vt:i4>
      </vt:variant>
    </vt:vector>
  </HeadingPairs>
  <TitlesOfParts>
    <vt:vector size="59" baseType="lpstr">
      <vt:lpstr>Sétatér</vt:lpstr>
      <vt:lpstr> A BRIEF HISTORY OF THE NOVEL</vt:lpstr>
      <vt:lpstr>What is Fiction?  The English Novel</vt:lpstr>
      <vt:lpstr>What is Fiction?</vt:lpstr>
      <vt:lpstr>A definition</vt:lpstr>
      <vt:lpstr>More definitions</vt:lpstr>
      <vt:lpstr>GENERAL PARAMETERS OF THE NOVEL</vt:lpstr>
      <vt:lpstr>Verisimilitude</vt:lpstr>
      <vt:lpstr>Narrative Precursors (előfutár) to the Novel</vt:lpstr>
      <vt:lpstr>Narrative Precursors to the Novel</vt:lpstr>
      <vt:lpstr>The First Novels</vt:lpstr>
      <vt:lpstr>Origins  </vt:lpstr>
      <vt:lpstr>Why</vt:lpstr>
      <vt:lpstr>Types of Novel</vt:lpstr>
      <vt:lpstr>Realistic Novel</vt:lpstr>
      <vt:lpstr>Picaresque Novel</vt:lpstr>
      <vt:lpstr>Historical Novel</vt:lpstr>
      <vt:lpstr>Epistolary Novel</vt:lpstr>
      <vt:lpstr>Bildungsroman</vt:lpstr>
      <vt:lpstr>Gothic Novel</vt:lpstr>
      <vt:lpstr>Autobiographical Novel</vt:lpstr>
      <vt:lpstr>Satirical Novel</vt:lpstr>
      <vt:lpstr>Allegorical Novel</vt:lpstr>
      <vt:lpstr>Regional Novel</vt:lpstr>
      <vt:lpstr>Novella</vt:lpstr>
      <vt:lpstr>Detective Fiction</vt:lpstr>
      <vt:lpstr>Stream of Consciousness Novel or Psychological Novel:</vt:lpstr>
      <vt:lpstr>Roman á these/ Social Fiction/ Political Novel:</vt:lpstr>
      <vt:lpstr>Prose Romance</vt:lpstr>
      <vt:lpstr>Novel of Incident</vt:lpstr>
      <vt:lpstr>Novel of Character</vt:lpstr>
      <vt:lpstr>Hypertext Novel</vt:lpstr>
      <vt:lpstr>Sentimental Novel</vt:lpstr>
      <vt:lpstr>Utopian Novel</vt:lpstr>
      <vt:lpstr>Science Fiction</vt:lpstr>
      <vt:lpstr>Anti-Novel</vt:lpstr>
      <vt:lpstr>Fantasy Novel</vt:lpstr>
      <vt:lpstr>Adventure Novel</vt:lpstr>
      <vt:lpstr>Dystopian Novel</vt:lpstr>
      <vt:lpstr>Mystery Novel</vt:lpstr>
      <vt:lpstr>Literary Background of Eglish Literature</vt:lpstr>
      <vt:lpstr>Anglo-Saxon Prose</vt:lpstr>
      <vt:lpstr>Anglo-Saxon Chronicle</vt:lpstr>
      <vt:lpstr>Anglo-Saxon Prose</vt:lpstr>
      <vt:lpstr>Anglo-Saxon Prose</vt:lpstr>
      <vt:lpstr>Prose 1350-1500</vt:lpstr>
      <vt:lpstr>Malory and Wycliffe</vt:lpstr>
      <vt:lpstr>The Renaissance Prose</vt:lpstr>
      <vt:lpstr>The Bible</vt:lpstr>
      <vt:lpstr>Francis Bacon</vt:lpstr>
      <vt:lpstr>The Puritan and Restoration Literature</vt:lpstr>
      <vt:lpstr>The Puritan and Restoration Literature</vt:lpstr>
      <vt:lpstr>Robert Burton</vt:lpstr>
      <vt:lpstr>Sir Thomas Browne</vt:lpstr>
      <vt:lpstr>John Milton</vt:lpstr>
      <vt:lpstr>PowerPoint bemutató</vt:lpstr>
      <vt:lpstr>John Bunyan</vt:lpstr>
      <vt:lpstr>John Bunyan</vt:lpstr>
      <vt:lpstr>John Bunyan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Fiction?  The English Novel</dc:title>
  <dc:creator>Enikő</dc:creator>
  <cp:lastModifiedBy>Enikő</cp:lastModifiedBy>
  <cp:revision>21</cp:revision>
  <dcterms:created xsi:type="dcterms:W3CDTF">2017-02-16T19:23:41Z</dcterms:created>
  <dcterms:modified xsi:type="dcterms:W3CDTF">2018-09-06T07:02:02Z</dcterms:modified>
</cp:coreProperties>
</file>