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7" r:id="rId3"/>
    <p:sldId id="300" r:id="rId4"/>
    <p:sldId id="301" r:id="rId5"/>
    <p:sldId id="302" r:id="rId6"/>
    <p:sldId id="304" r:id="rId7"/>
    <p:sldId id="257" r:id="rId8"/>
    <p:sldId id="283" r:id="rId9"/>
    <p:sldId id="258" r:id="rId10"/>
    <p:sldId id="259" r:id="rId11"/>
    <p:sldId id="289" r:id="rId12"/>
    <p:sldId id="260" r:id="rId13"/>
    <p:sldId id="284" r:id="rId14"/>
    <p:sldId id="261" r:id="rId15"/>
    <p:sldId id="292" r:id="rId16"/>
    <p:sldId id="293" r:id="rId17"/>
    <p:sldId id="294" r:id="rId18"/>
    <p:sldId id="295" r:id="rId19"/>
    <p:sldId id="262" r:id="rId20"/>
    <p:sldId id="296" r:id="rId21"/>
    <p:sldId id="263" r:id="rId22"/>
    <p:sldId id="264" r:id="rId23"/>
    <p:sldId id="265" r:id="rId24"/>
    <p:sldId id="266" r:id="rId25"/>
    <p:sldId id="267" r:id="rId26"/>
    <p:sldId id="268" r:id="rId27"/>
    <p:sldId id="269" r:id="rId28"/>
    <p:sldId id="270" r:id="rId29"/>
    <p:sldId id="271" r:id="rId30"/>
    <p:sldId id="287" r:id="rId31"/>
    <p:sldId id="299" r:id="rId32"/>
    <p:sldId id="272" r:id="rId33"/>
    <p:sldId id="273" r:id="rId34"/>
    <p:sldId id="286" r:id="rId35"/>
    <p:sldId id="274" r:id="rId36"/>
    <p:sldId id="275" r:id="rId37"/>
    <p:sldId id="276" r:id="rId38"/>
    <p:sldId id="277" r:id="rId39"/>
    <p:sldId id="278" r:id="rId40"/>
    <p:sldId id="279" r:id="rId41"/>
    <p:sldId id="280" r:id="rId42"/>
    <p:sldId id="28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AD2"/>
    <a:srgbClr val="E3F0F1"/>
    <a:srgbClr val="FFEFEF"/>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2" autoAdjust="0"/>
  </p:normalViewPr>
  <p:slideViewPr>
    <p:cSldViewPr>
      <p:cViewPr>
        <p:scale>
          <a:sx n="100" d="100"/>
          <a:sy n="100" d="100"/>
        </p:scale>
        <p:origin x="-51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depthPercent val="330"/>
      <c:rAngAx val="0"/>
      <c:perspective val="0"/>
    </c:view3D>
    <c:floor>
      <c:thickness val="0"/>
    </c:floor>
    <c:sideWall>
      <c:thickness val="0"/>
    </c:sideWall>
    <c:backWall>
      <c:thickness val="0"/>
    </c:backWall>
    <c:plotArea>
      <c:layout/>
      <c:pie3DChart>
        <c:varyColors val="1"/>
        <c:ser>
          <c:idx val="0"/>
          <c:order val="0"/>
          <c:tx>
            <c:strRef>
              <c:f>Лист1!$B$1</c:f>
              <c:strCache>
                <c:ptCount val="1"/>
                <c:pt idx="0">
                  <c:v>     </c:v>
                </c:pt>
              </c:strCache>
            </c:strRef>
          </c:tx>
          <c:dLbls>
            <c:showLegendKey val="0"/>
            <c:showVal val="0"/>
            <c:showCatName val="0"/>
            <c:showSerName val="0"/>
            <c:showPercent val="1"/>
            <c:showBubbleSize val="0"/>
            <c:showLeaderLines val="1"/>
          </c:dLbls>
          <c:cat>
            <c:strRef>
              <c:f>Лист1!$A$2:$A$8</c:f>
              <c:strCache>
                <c:ptCount val="7"/>
                <c:pt idx="0">
                  <c:v>USA</c:v>
                </c:pt>
                <c:pt idx="1">
                  <c:v>UK</c:v>
                </c:pt>
                <c:pt idx="2">
                  <c:v>Canada</c:v>
                </c:pt>
                <c:pt idx="3">
                  <c:v>Australia</c:v>
                </c:pt>
                <c:pt idx="4">
                  <c:v>Ireland</c:v>
                </c:pt>
                <c:pt idx="5">
                  <c:v>South Africa</c:v>
                </c:pt>
                <c:pt idx="6">
                  <c:v>New Zealand</c:v>
                </c:pt>
              </c:strCache>
            </c:strRef>
          </c:cat>
          <c:val>
            <c:numRef>
              <c:f>Лист1!$B$2:$B$8</c:f>
              <c:numCache>
                <c:formatCode>General</c:formatCode>
                <c:ptCount val="7"/>
                <c:pt idx="0">
                  <c:v>237320000</c:v>
                </c:pt>
                <c:pt idx="1">
                  <c:v>58090000</c:v>
                </c:pt>
                <c:pt idx="2">
                  <c:v>18218000</c:v>
                </c:pt>
                <c:pt idx="3">
                  <c:v>15561000</c:v>
                </c:pt>
                <c:pt idx="4">
                  <c:v>3720000</c:v>
                </c:pt>
                <c:pt idx="5">
                  <c:v>3700000</c:v>
                </c:pt>
                <c:pt idx="6">
                  <c:v>3338000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hu-H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52ED8EE-CDAF-4658-8C53-3E97B44B004A}" type="datetimeFigureOut">
              <a:rPr lang="ru-RU" smtClean="0"/>
              <a:pPr/>
              <a:t>09.02.2020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CEECA4A-694B-4726-B102-41FC9D0574D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52ED8EE-CDAF-4658-8C53-3E97B44B004A}" type="datetimeFigureOut">
              <a:rPr lang="ru-RU" smtClean="0"/>
              <a:pPr/>
              <a:t>09.02.2020</a:t>
            </a:fld>
            <a:endParaRPr lang="ru-RU"/>
          </a:p>
        </p:txBody>
      </p:sp>
      <p:sp>
        <p:nvSpPr>
          <p:cNvPr id="27" name="Номер слайда 26"/>
          <p:cNvSpPr>
            <a:spLocks noGrp="1"/>
          </p:cNvSpPr>
          <p:nvPr>
            <p:ph type="sldNum" sz="quarter" idx="11"/>
          </p:nvPr>
        </p:nvSpPr>
        <p:spPr/>
        <p:txBody>
          <a:bodyPr rtlCol="0"/>
          <a:lstStyle/>
          <a:p>
            <a:fld id="{0CEECA4A-694B-4726-B102-41FC9D0574D7}"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52ED8EE-CDAF-4658-8C53-3E97B44B004A}" type="datetimeFigureOut">
              <a:rPr lang="ru-RU" smtClean="0"/>
              <a:pPr/>
              <a:t>09.02.2020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0CEECA4A-694B-4726-B102-41FC9D0574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52ED8EE-CDAF-4658-8C53-3E97B44B004A}" type="datetimeFigureOut">
              <a:rPr lang="ru-RU" smtClean="0"/>
              <a:pPr/>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EECA4A-694B-4726-B102-41FC9D0574D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52ED8EE-CDAF-4658-8C53-3E97B44B004A}" type="datetimeFigureOut">
              <a:rPr lang="ru-RU" smtClean="0"/>
              <a:pPr/>
              <a:t>09.02.2020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CEECA4A-694B-4726-B102-41FC9D0574D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288" y="4293096"/>
            <a:ext cx="8494712" cy="2043658"/>
          </a:xfrm>
        </p:spPr>
        <p:txBody>
          <a:bodyPr>
            <a:normAutofit/>
          </a:bodyPr>
          <a:lstStyle/>
          <a:p>
            <a:r>
              <a:rPr lang="en-US" sz="7200" dirty="0" smtClean="0">
                <a:solidFill>
                  <a:schemeClr val="tx1"/>
                </a:solidFill>
                <a:latin typeface="Bernard MT Condensed" pitchFamily="18" charset="0"/>
              </a:rPr>
              <a:t>The dialects of English</a:t>
            </a:r>
            <a:endParaRPr lang="ru-RU" sz="7200" dirty="0">
              <a:solidFill>
                <a:schemeClr val="tx1"/>
              </a:solidFill>
            </a:endParaRPr>
          </a:p>
        </p:txBody>
      </p:sp>
      <p:sp>
        <p:nvSpPr>
          <p:cNvPr id="3" name="Подзаголовок 2"/>
          <p:cNvSpPr>
            <a:spLocks noGrp="1"/>
          </p:cNvSpPr>
          <p:nvPr>
            <p:ph type="subTitle" idx="1"/>
          </p:nvPr>
        </p:nvSpPr>
        <p:spPr>
          <a:xfrm>
            <a:off x="6695728" y="6232376"/>
            <a:ext cx="2448272" cy="625624"/>
          </a:xfrm>
        </p:spPr>
        <p:txBody>
          <a:bodyPr>
            <a:normAutofit/>
          </a:bodyPr>
          <a:lstStyle/>
          <a:p>
            <a:pPr algn="l"/>
            <a:endParaRPr lang="ru-RU" dirty="0">
              <a:solidFill>
                <a:schemeClr val="tx1"/>
              </a:solidFill>
              <a:latin typeface="Times New Roman" pitchFamily="18" charset="0"/>
              <a:cs typeface="Times New Roman" pitchFamily="18" charset="0"/>
            </a:endParaRPr>
          </a:p>
        </p:txBody>
      </p:sp>
      <p:pic>
        <p:nvPicPr>
          <p:cNvPr id="1027" name="Picture 3" descr="C:\Users\User\Desktop\5й семестр\лингвострановедение\диалекты\flags1.jpg"/>
          <p:cNvPicPr>
            <a:picLocks noChangeAspect="1" noChangeArrowheads="1"/>
          </p:cNvPicPr>
          <p:nvPr/>
        </p:nvPicPr>
        <p:blipFill>
          <a:blip r:embed="rId2" cstate="print"/>
          <a:srcRect/>
          <a:stretch>
            <a:fillRect/>
          </a:stretch>
        </p:blipFill>
        <p:spPr bwMode="auto">
          <a:xfrm>
            <a:off x="0" y="0"/>
            <a:ext cx="9144000" cy="48126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3816424" cy="1066800"/>
          </a:xfrm>
        </p:spPr>
        <p:txBody>
          <a:bodyPr>
            <a:normAutofit fontScale="90000"/>
          </a:bodyPr>
          <a:lstStyle/>
          <a:p>
            <a:r>
              <a:rPr lang="en-US" dirty="0" smtClean="0">
                <a:solidFill>
                  <a:schemeClr val="tx1"/>
                </a:solidFill>
                <a:latin typeface="Bernard MT Condensed" pitchFamily="18" charset="0"/>
              </a:rPr>
              <a:t>Received Pronunciation (RP)</a:t>
            </a:r>
            <a:endParaRPr lang="ru-RU" dirty="0">
              <a:solidFill>
                <a:schemeClr val="tx1"/>
              </a:solidFill>
            </a:endParaRPr>
          </a:p>
        </p:txBody>
      </p:sp>
      <p:sp>
        <p:nvSpPr>
          <p:cNvPr id="3" name="Содержимое 2"/>
          <p:cNvSpPr>
            <a:spLocks noGrp="1"/>
          </p:cNvSpPr>
          <p:nvPr>
            <p:ph idx="1"/>
          </p:nvPr>
        </p:nvSpPr>
        <p:spPr>
          <a:xfrm>
            <a:off x="-252536" y="1052736"/>
            <a:ext cx="4680520" cy="3168352"/>
          </a:xfrm>
        </p:spPr>
        <p:txBody>
          <a:bodyPr>
            <a:noAutofit/>
          </a:bodyPr>
          <a:lstStyle/>
          <a:p>
            <a:endParaRPr lang="ru-RU" sz="900" dirty="0" smtClean="0"/>
          </a:p>
          <a:p>
            <a:pPr>
              <a:buNone/>
            </a:pPr>
            <a:r>
              <a:rPr lang="ru-RU" sz="2000" dirty="0" smtClean="0"/>
              <a:t/>
            </a:r>
            <a:br>
              <a:rPr lang="ru-RU" sz="2000" dirty="0" smtClean="0"/>
            </a:br>
            <a:r>
              <a:rPr lang="en-US" sz="2000" dirty="0" smtClean="0"/>
              <a:t>The English of well-bred Londoners, especially graduates of the public schools (e.g. Eton and Harrow) and "Oxbridge", was the origin of "the Queen's English," also known as RP, Received Standard</a:t>
            </a:r>
            <a:r>
              <a:rPr lang="ru-RU" sz="2000" dirty="0" smtClean="0"/>
              <a:t>, </a:t>
            </a:r>
            <a:r>
              <a:rPr lang="en-US" sz="2000" dirty="0" smtClean="0"/>
              <a:t>BBC</a:t>
            </a:r>
            <a:r>
              <a:rPr lang="ru-RU" sz="2000" dirty="0" smtClean="0"/>
              <a:t> </a:t>
            </a:r>
            <a:r>
              <a:rPr lang="en-US" sz="2000" dirty="0" smtClean="0"/>
              <a:t>English, Public school English</a:t>
            </a:r>
            <a:r>
              <a:rPr lang="ru-RU" sz="2000" dirty="0" smtClean="0"/>
              <a:t> </a:t>
            </a:r>
            <a:r>
              <a:rPr lang="en-US" sz="2000" dirty="0" smtClean="0"/>
              <a:t>normative English</a:t>
            </a:r>
            <a:r>
              <a:rPr lang="ru-RU" sz="2000" dirty="0" smtClean="0"/>
              <a:t> </a:t>
            </a:r>
            <a:r>
              <a:rPr lang="en-US" sz="2000" dirty="0" smtClean="0"/>
              <a:t>or "posh"</a:t>
            </a:r>
            <a:r>
              <a:rPr lang="ru-RU" sz="2000" dirty="0" smtClean="0"/>
              <a:t>. </a:t>
            </a:r>
            <a:r>
              <a:rPr lang="en-US" sz="2000" dirty="0" smtClean="0"/>
              <a:t>RP is a Southern England accent, but it does not have any regional peculiarities. RP is close to standard English pronunciation as it is described in textbooks for learners of English as a 2d language and is traditionally taught to foreign learners of English.</a:t>
            </a:r>
          </a:p>
          <a:p>
            <a:endParaRPr lang="ru-RU" sz="2000" dirty="0"/>
          </a:p>
        </p:txBody>
      </p:sp>
      <p:pic>
        <p:nvPicPr>
          <p:cNvPr id="6"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5й семестр\лингвострановедение\Harrow School.jpg"/>
          <p:cNvPicPr>
            <a:picLocks noChangeAspect="1" noChangeArrowheads="1"/>
          </p:cNvPicPr>
          <p:nvPr/>
        </p:nvPicPr>
        <p:blipFill>
          <a:blip r:embed="rId2" cstate="print"/>
          <a:srcRect/>
          <a:stretch>
            <a:fillRect/>
          </a:stretch>
        </p:blipFill>
        <p:spPr bwMode="auto">
          <a:xfrm>
            <a:off x="4312266" y="404664"/>
            <a:ext cx="4831734" cy="3717033"/>
          </a:xfrm>
          <a:prstGeom prst="rect">
            <a:avLst/>
          </a:prstGeom>
          <a:noFill/>
        </p:spPr>
      </p:pic>
      <p:pic>
        <p:nvPicPr>
          <p:cNvPr id="5" name="Picture 6" descr="C:\Users\User\Desktop\5й семестр\лингвострановедение\Eton_College_Coat_of_Arms.jpg"/>
          <p:cNvPicPr>
            <a:picLocks noChangeAspect="1" noChangeArrowheads="1"/>
          </p:cNvPicPr>
          <p:nvPr/>
        </p:nvPicPr>
        <p:blipFill>
          <a:blip r:embed="rId3" cstate="print"/>
          <a:srcRect/>
          <a:stretch>
            <a:fillRect/>
          </a:stretch>
        </p:blipFill>
        <p:spPr bwMode="auto">
          <a:xfrm>
            <a:off x="0" y="548680"/>
            <a:ext cx="4649029" cy="5229200"/>
          </a:xfrm>
          <a:prstGeom prst="rect">
            <a:avLst/>
          </a:prstGeom>
          <a:noFill/>
        </p:spPr>
      </p:pic>
      <p:pic>
        <p:nvPicPr>
          <p:cNvPr id="6" name="Picture 2" descr="https://website-gyb7jkvs4m4z.netdna-ssl.com/image/900x600/assets/listings/488/176/5371ead3-7fc4-4487-96b6-06b5c0a8641a.jpg"/>
          <p:cNvPicPr>
            <a:picLocks noChangeAspect="1" noChangeArrowheads="1"/>
          </p:cNvPicPr>
          <p:nvPr/>
        </p:nvPicPr>
        <p:blipFill>
          <a:blip r:embed="rId4" cstate="print"/>
          <a:srcRect/>
          <a:stretch>
            <a:fillRect/>
          </a:stretch>
        </p:blipFill>
        <p:spPr bwMode="auto">
          <a:xfrm>
            <a:off x="2411760" y="3861048"/>
            <a:ext cx="4495428" cy="299695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0" y="1169368"/>
            <a:ext cx="4499992" cy="5688632"/>
          </a:xfrm>
        </p:spPr>
        <p:txBody>
          <a:bodyPr>
            <a:noAutofit/>
          </a:bodyPr>
          <a:lstStyle/>
          <a:p>
            <a:pPr>
              <a:buNone/>
            </a:pPr>
            <a:r>
              <a:rPr lang="en-US" sz="2000" dirty="0" smtClean="0"/>
              <a:t/>
            </a:r>
            <a:br>
              <a:rPr lang="en-US" sz="2000" dirty="0" smtClean="0"/>
            </a:br>
            <a:r>
              <a:rPr lang="en-US" sz="2000" dirty="0" smtClean="0"/>
              <a:t> The term Cockney traditionally refers to people born within an area of London, that is covered by "the sound of Bow bells“ of St Mary-le-Bow </a:t>
            </a:r>
            <a:r>
              <a:rPr lang="ru-RU" sz="2000" dirty="0" smtClean="0"/>
              <a:t>(</a:t>
            </a:r>
            <a:r>
              <a:rPr lang="en-US" sz="2000" dirty="0" smtClean="0"/>
              <a:t>a church</a:t>
            </a:r>
            <a:r>
              <a:rPr lang="ru-RU" sz="2000" dirty="0" smtClean="0"/>
              <a:t>)</a:t>
            </a:r>
            <a:r>
              <a:rPr lang="en-US" sz="2000" dirty="0" smtClean="0"/>
              <a:t>. Also it’s the dialect of the working class of East End London. In late Middle English it denoted a spoilt child and in Middle English “</a:t>
            </a:r>
            <a:r>
              <a:rPr lang="en-US" sz="2000" dirty="0" err="1" smtClean="0"/>
              <a:t>cokeney</a:t>
            </a:r>
            <a:r>
              <a:rPr lang="en-US" sz="2000" dirty="0" smtClean="0"/>
              <a:t>” meant  ‘cock's egg’, a small misshapen egg. A later sense was ‘a town-dweller regarded as affected or puny’, from which the current sense arose in the early 17th c.</a:t>
            </a:r>
          </a:p>
          <a:p>
            <a:pPr>
              <a:buNone/>
            </a:pPr>
            <a:endParaRPr lang="en-US" sz="2000" dirty="0" smtClean="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pic>
        <p:nvPicPr>
          <p:cNvPr id="29698" name="Picture 2" descr="St Mary-Le-Bow 01.jpg"/>
          <p:cNvPicPr>
            <a:picLocks noChangeAspect="1" noChangeArrowheads="1"/>
          </p:cNvPicPr>
          <p:nvPr/>
        </p:nvPicPr>
        <p:blipFill>
          <a:blip r:embed="rId3" cstate="print"/>
          <a:srcRect/>
          <a:stretch>
            <a:fillRect/>
          </a:stretch>
        </p:blipFill>
        <p:spPr bwMode="auto">
          <a:xfrm>
            <a:off x="4418716" y="0"/>
            <a:ext cx="472528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179512" y="1268760"/>
            <a:ext cx="8712968" cy="5184576"/>
          </a:xfrm>
        </p:spPr>
        <p:txBody>
          <a:bodyPr>
            <a:noAutofit/>
          </a:bodyPr>
          <a:lstStyle/>
          <a:p>
            <a:endParaRPr lang="en-US" sz="2000" dirty="0" smtClean="0"/>
          </a:p>
          <a:p>
            <a:r>
              <a:rPr lang="en-US" sz="2000" dirty="0" smtClean="0"/>
              <a:t>initial h is dropped, so house becomes /</a:t>
            </a:r>
            <a:r>
              <a:rPr lang="en-US" sz="2000" dirty="0" err="1" smtClean="0"/>
              <a:t>aus</a:t>
            </a:r>
            <a:r>
              <a:rPr lang="en-US" sz="2000" dirty="0" smtClean="0"/>
              <a:t>/ (or even /a:s/).</a:t>
            </a:r>
          </a:p>
          <a:p>
            <a:r>
              <a:rPr lang="en-US" sz="2000" dirty="0" smtClean="0"/>
              <a:t>/</a:t>
            </a:r>
            <a:r>
              <a:rPr lang="en-US" sz="2000" dirty="0" err="1" smtClean="0"/>
              <a:t>th</a:t>
            </a:r>
            <a:r>
              <a:rPr lang="en-US" sz="2000" dirty="0" smtClean="0"/>
              <a:t>/ and /dh/ become /f/ and /v/ respectively: think &gt; /</a:t>
            </a:r>
            <a:r>
              <a:rPr lang="en-US" sz="2000" dirty="0" err="1" smtClean="0"/>
              <a:t>fingk</a:t>
            </a:r>
            <a:r>
              <a:rPr lang="en-US" sz="2000" dirty="0" smtClean="0"/>
              <a:t>/, brother &gt; /</a:t>
            </a:r>
            <a:r>
              <a:rPr lang="en-US" sz="2000" dirty="0" err="1" smtClean="0"/>
              <a:t>brœv</a:t>
            </a:r>
            <a:r>
              <a:rPr lang="en-US" sz="2000" dirty="0" smtClean="0"/>
              <a:t>'/.</a:t>
            </a:r>
          </a:p>
          <a:p>
            <a:r>
              <a:rPr lang="en-US" sz="2000" dirty="0" smtClean="0"/>
              <a:t>t between vowels becomes a glottal stop: water &gt; /</a:t>
            </a:r>
            <a:r>
              <a:rPr lang="en-US" sz="2000" dirty="0" err="1" smtClean="0"/>
              <a:t>wo</a:t>
            </a:r>
            <a:r>
              <a:rPr lang="en-US" sz="2000" dirty="0" smtClean="0"/>
              <a:t>?'/.</a:t>
            </a:r>
          </a:p>
          <a:p>
            <a:r>
              <a:rPr lang="en-US" sz="2000" dirty="0" smtClean="0"/>
              <a:t>diphthongs change, sometimes dramatically: time &gt; /</a:t>
            </a:r>
            <a:r>
              <a:rPr lang="en-US" sz="2000" dirty="0" err="1" smtClean="0"/>
              <a:t>toim</a:t>
            </a:r>
            <a:r>
              <a:rPr lang="en-US" sz="2000" dirty="0" smtClean="0"/>
              <a:t>/, brave &gt; /</a:t>
            </a:r>
            <a:r>
              <a:rPr lang="en-US" sz="2000" dirty="0" err="1" smtClean="0"/>
              <a:t>braiv</a:t>
            </a:r>
            <a:r>
              <a:rPr lang="en-US" sz="2000" dirty="0" smtClean="0"/>
              <a:t>/, etc.</a:t>
            </a:r>
          </a:p>
          <a:p>
            <a:endParaRPr lang="en-US" sz="2000" dirty="0" smtClean="0"/>
          </a:p>
          <a:p>
            <a:r>
              <a:rPr lang="en-US" sz="2000" dirty="0" smtClean="0"/>
              <a:t>Grammatical features</a:t>
            </a:r>
            <a:r>
              <a:rPr lang="ru-RU" sz="2000" dirty="0" smtClean="0"/>
              <a:t>:</a:t>
            </a:r>
            <a:endParaRPr lang="en-US" sz="2000" dirty="0" smtClean="0"/>
          </a:p>
          <a:p>
            <a:r>
              <a:rPr lang="en-US" sz="2000" dirty="0" smtClean="0"/>
              <a:t>Use of me instead of my, for example, "</a:t>
            </a:r>
            <a:r>
              <a:rPr lang="en-US" sz="2000" dirty="0" err="1" smtClean="0"/>
              <a:t>At's</a:t>
            </a:r>
            <a:r>
              <a:rPr lang="en-US" sz="2000" dirty="0" smtClean="0"/>
              <a:t> me book you got 'ere". Cannot be used when "my" is </a:t>
            </a:r>
            <a:r>
              <a:rPr lang="en-US" sz="2000" dirty="0" err="1" smtClean="0"/>
              <a:t>emphasised</a:t>
            </a:r>
            <a:r>
              <a:rPr lang="en-US" sz="2000" dirty="0" smtClean="0"/>
              <a:t>; e.g., "</a:t>
            </a:r>
            <a:r>
              <a:rPr lang="en-US" sz="2000" dirty="0" err="1" smtClean="0"/>
              <a:t>At's</a:t>
            </a:r>
            <a:r>
              <a:rPr lang="en-US" sz="2000" dirty="0" smtClean="0"/>
              <a:t> my book you got 'ere" (and not "his").</a:t>
            </a:r>
          </a:p>
          <a:p>
            <a:r>
              <a:rPr lang="en-US" sz="2000" dirty="0" smtClean="0"/>
              <a:t>Use of </a:t>
            </a:r>
            <a:r>
              <a:rPr lang="en-US" sz="2000" dirty="0" err="1" smtClean="0"/>
              <a:t>ain't</a:t>
            </a:r>
            <a:endParaRPr lang="en-US" sz="2000" dirty="0" smtClean="0"/>
          </a:p>
          <a:p>
            <a:r>
              <a:rPr lang="en-US" sz="2000" dirty="0" smtClean="0"/>
              <a:t>Use of double negatives, for example "I </a:t>
            </a:r>
            <a:r>
              <a:rPr lang="en-US" sz="2000" dirty="0" err="1" smtClean="0"/>
              <a:t>ditn't</a:t>
            </a:r>
            <a:r>
              <a:rPr lang="en-US" sz="2000" dirty="0" smtClean="0"/>
              <a:t> see </a:t>
            </a:r>
            <a:r>
              <a:rPr lang="en-US" sz="2000" dirty="0" err="1" smtClean="0"/>
              <a:t>nuffink</a:t>
            </a:r>
            <a:r>
              <a:rPr lang="en-US" sz="20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251520" y="980728"/>
            <a:ext cx="7848872" cy="1368152"/>
          </a:xfrm>
        </p:spPr>
        <p:txBody>
          <a:bodyPr>
            <a:noAutofit/>
          </a:bodyPr>
          <a:lstStyle/>
          <a:p>
            <a:r>
              <a:rPr lang="en-US" sz="2000" dirty="0" smtClean="0"/>
              <a:t/>
            </a:r>
            <a:br>
              <a:rPr lang="en-US" sz="2000" dirty="0" smtClean="0"/>
            </a:br>
            <a:r>
              <a:rPr lang="en-US" sz="2000" dirty="0" smtClean="0"/>
              <a:t> Besides  it includes a large number of slang words, including the famous rhyming slang:</a:t>
            </a:r>
            <a:endParaRPr lang="ru-RU" sz="2000" dirty="0" smtClean="0"/>
          </a:p>
          <a:p>
            <a:pPr algn="ctr">
              <a:buNone/>
            </a:pPr>
            <a:r>
              <a:rPr lang="en-US" sz="2000" dirty="0" smtClean="0"/>
              <a:t/>
            </a:r>
            <a:br>
              <a:rPr lang="en-US" sz="2000" dirty="0" smtClean="0"/>
            </a:br>
            <a:endParaRPr lang="en-US" sz="2000" dirty="0" smtClean="0"/>
          </a:p>
        </p:txBody>
      </p:sp>
      <p:sp>
        <p:nvSpPr>
          <p:cNvPr id="6" name="Прямоугольник 5"/>
          <p:cNvSpPr/>
          <p:nvPr/>
        </p:nvSpPr>
        <p:spPr>
          <a:xfrm>
            <a:off x="107504" y="2204864"/>
            <a:ext cx="8892480"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have a butchers - take a look</a:t>
            </a:r>
          </a:p>
        </p:txBody>
      </p:sp>
      <p:pic>
        <p:nvPicPr>
          <p:cNvPr id="27649" name="Picture 1" descr="C:\Users\User\Desktop\5й семестр\лингвострановедение\tumblr_static_tumblr_static_6y8o25q1yog8kk8g8ck4gogwk_640.gif"/>
          <p:cNvPicPr>
            <a:picLocks noChangeAspect="1" noChangeArrowheads="1" noCrop="1"/>
          </p:cNvPicPr>
          <p:nvPr/>
        </p:nvPicPr>
        <p:blipFill>
          <a:blip r:embed="rId2" cstate="print"/>
          <a:srcRect/>
          <a:stretch>
            <a:fillRect/>
          </a:stretch>
        </p:blipFill>
        <p:spPr bwMode="auto">
          <a:xfrm>
            <a:off x="1835696" y="3068960"/>
            <a:ext cx="5328592" cy="29946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251520" y="980728"/>
            <a:ext cx="7848872" cy="1368152"/>
          </a:xfrm>
        </p:spPr>
        <p:txBody>
          <a:bodyPr>
            <a:noAutofit/>
          </a:bodyPr>
          <a:lstStyle/>
          <a:p>
            <a:r>
              <a:rPr lang="en-US" sz="2000" dirty="0" smtClean="0"/>
              <a:t/>
            </a:r>
            <a:br>
              <a:rPr lang="en-US" sz="2000" dirty="0" smtClean="0"/>
            </a:br>
            <a:r>
              <a:rPr lang="en-US" sz="2000" dirty="0" smtClean="0"/>
              <a:t> Besides  it includes a large number of slang words, including the famous rhyming slang:</a:t>
            </a:r>
            <a:endParaRPr lang="ru-RU" sz="2000" dirty="0" smtClean="0"/>
          </a:p>
          <a:p>
            <a:pPr algn="ctr">
              <a:buNone/>
            </a:pPr>
            <a:r>
              <a:rPr lang="en-US" sz="2000" dirty="0" smtClean="0"/>
              <a:t/>
            </a:r>
            <a:br>
              <a:rPr lang="en-US" sz="2000" dirty="0" smtClean="0"/>
            </a:br>
            <a:endParaRPr lang="en-US" sz="2000" dirty="0" smtClean="0"/>
          </a:p>
        </p:txBody>
      </p:sp>
      <p:sp>
        <p:nvSpPr>
          <p:cNvPr id="6" name="Прямоугольник 5"/>
          <p:cNvSpPr/>
          <p:nvPr/>
        </p:nvSpPr>
        <p:spPr>
          <a:xfrm>
            <a:off x="107504" y="2204864"/>
            <a:ext cx="8892480"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north and south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mouth</a:t>
            </a:r>
          </a:p>
        </p:txBody>
      </p:sp>
      <p:pic>
        <p:nvPicPr>
          <p:cNvPr id="51204" name="Picture 4" descr="http://www.healthcuretips.com/wp-content/uploads/2015/08/whiten-teeth.jpg"/>
          <p:cNvPicPr>
            <a:picLocks noChangeAspect="1" noChangeArrowheads="1"/>
          </p:cNvPicPr>
          <p:nvPr/>
        </p:nvPicPr>
        <p:blipFill>
          <a:blip r:embed="rId2" cstate="print"/>
          <a:srcRect/>
          <a:stretch>
            <a:fillRect/>
          </a:stretch>
        </p:blipFill>
        <p:spPr bwMode="auto">
          <a:xfrm>
            <a:off x="1835696" y="2996952"/>
            <a:ext cx="5248948" cy="35010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251520" y="980728"/>
            <a:ext cx="7848872" cy="1368152"/>
          </a:xfrm>
        </p:spPr>
        <p:txBody>
          <a:bodyPr>
            <a:noAutofit/>
          </a:bodyPr>
          <a:lstStyle/>
          <a:p>
            <a:r>
              <a:rPr lang="en-US" sz="2000" dirty="0" smtClean="0"/>
              <a:t/>
            </a:r>
            <a:br>
              <a:rPr lang="en-US" sz="2000" dirty="0" smtClean="0"/>
            </a:br>
            <a:r>
              <a:rPr lang="en-US" sz="2000" dirty="0" smtClean="0"/>
              <a:t> Besides  it includes a large number of slang words, including the famous rhyming slang:</a:t>
            </a:r>
            <a:endParaRPr lang="ru-RU" sz="2000" dirty="0" smtClean="0"/>
          </a:p>
          <a:p>
            <a:pPr algn="ctr">
              <a:buNone/>
            </a:pPr>
            <a:r>
              <a:rPr lang="en-US" sz="2000" dirty="0" smtClean="0"/>
              <a:t/>
            </a:r>
            <a:br>
              <a:rPr lang="en-US" sz="2000" dirty="0" smtClean="0"/>
            </a:br>
            <a:endParaRPr lang="en-US" sz="2000" dirty="0" smtClean="0"/>
          </a:p>
        </p:txBody>
      </p:sp>
      <p:pic>
        <p:nvPicPr>
          <p:cNvPr id="50182" name="Picture 6" descr="&amp;Pcy;&amp;ocy;&amp;khcy;&amp;ocy;&amp;zhcy;&amp;iecy;&amp;iecy; &amp;icy;&amp;zcy;&amp;ocy;&amp;bcy;&amp;rcy;&amp;acy;&amp;zhcy;&amp;iecy;&amp;ncy;&amp;icy;&amp;iecy;"/>
          <p:cNvPicPr>
            <a:picLocks noChangeAspect="1" noChangeArrowheads="1" noCrop="1"/>
          </p:cNvPicPr>
          <p:nvPr/>
        </p:nvPicPr>
        <p:blipFill>
          <a:blip r:embed="rId2" cstate="print"/>
          <a:srcRect/>
          <a:stretch>
            <a:fillRect/>
          </a:stretch>
        </p:blipFill>
        <p:spPr bwMode="auto">
          <a:xfrm>
            <a:off x="2627784" y="2780928"/>
            <a:ext cx="3744416" cy="3744416"/>
          </a:xfrm>
          <a:prstGeom prst="rect">
            <a:avLst/>
          </a:prstGeom>
          <a:ln>
            <a:noFill/>
          </a:ln>
          <a:effectLst>
            <a:softEdge rad="112500"/>
          </a:effectLst>
        </p:spPr>
      </p:pic>
      <p:sp>
        <p:nvSpPr>
          <p:cNvPr id="6" name="Прямоугольник 5"/>
          <p:cNvSpPr/>
          <p:nvPr/>
        </p:nvSpPr>
        <p:spPr>
          <a:xfrm>
            <a:off x="107504" y="2204864"/>
            <a:ext cx="8892480" cy="646331"/>
          </a:xfrm>
          <a:prstGeom prst="rect">
            <a:avLst/>
          </a:prstGeom>
          <a:solidFill>
            <a:schemeClr val="bg1"/>
          </a:solid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skin and blister - sister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mp;Kcy;&amp;acy;&amp;rcy;&amp;tcy;&amp;icy;&amp;ncy;&amp;kcy;&amp;icy; &amp;pcy;&amp;ocy; &amp;zcy;&amp;acy;&amp;pcy;&amp;rcy;&amp;ocy;&amp;scy;&amp;ucy; stairs"/>
          <p:cNvPicPr>
            <a:picLocks noChangeAspect="1" noChangeArrowheads="1" noCrop="1"/>
          </p:cNvPicPr>
          <p:nvPr/>
        </p:nvPicPr>
        <p:blipFill>
          <a:blip r:embed="rId2" cstate="print"/>
          <a:srcRect/>
          <a:stretch>
            <a:fillRect/>
          </a:stretch>
        </p:blipFill>
        <p:spPr bwMode="auto">
          <a:xfrm>
            <a:off x="1187624" y="2348880"/>
            <a:ext cx="6669360" cy="4104456"/>
          </a:xfrm>
          <a:prstGeom prst="rect">
            <a:avLst/>
          </a:prstGeom>
          <a:ln>
            <a:noFill/>
          </a:ln>
          <a:effectLst>
            <a:softEdge rad="112500"/>
          </a:effectLst>
        </p:spPr>
      </p:pic>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251520" y="980728"/>
            <a:ext cx="7848872" cy="1368152"/>
          </a:xfrm>
        </p:spPr>
        <p:txBody>
          <a:bodyPr>
            <a:noAutofit/>
          </a:bodyPr>
          <a:lstStyle/>
          <a:p>
            <a:r>
              <a:rPr lang="en-US" sz="2000" dirty="0" smtClean="0"/>
              <a:t/>
            </a:r>
            <a:br>
              <a:rPr lang="en-US" sz="2000" dirty="0" smtClean="0"/>
            </a:br>
            <a:r>
              <a:rPr lang="en-US" sz="2000" dirty="0" smtClean="0"/>
              <a:t> Besides  it includes a large number of slang words, including the famous rhyming slang:</a:t>
            </a:r>
            <a:endParaRPr lang="ru-RU" sz="2000" dirty="0" smtClean="0"/>
          </a:p>
          <a:p>
            <a:pPr algn="ctr">
              <a:buNone/>
            </a:pPr>
            <a:r>
              <a:rPr lang="en-US" sz="2000" dirty="0" smtClean="0"/>
              <a:t/>
            </a:r>
            <a:br>
              <a:rPr lang="en-US" sz="2000" dirty="0" smtClean="0"/>
            </a:br>
            <a:endParaRPr lang="en-US" sz="2000" dirty="0" smtClean="0"/>
          </a:p>
        </p:txBody>
      </p:sp>
      <p:sp useBgFill="1">
        <p:nvSpPr>
          <p:cNvPr id="6" name="Прямоугольник 5"/>
          <p:cNvSpPr/>
          <p:nvPr/>
        </p:nvSpPr>
        <p:spPr>
          <a:xfrm>
            <a:off x="107504" y="2204864"/>
            <a:ext cx="8892480" cy="646331"/>
          </a:xfrm>
          <a:prstGeom prst="rect">
            <a:avLst/>
          </a:prstGeom>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apples and pears - stairs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Cockney</a:t>
            </a:r>
            <a:endParaRPr lang="ru-RU" dirty="0">
              <a:solidFill>
                <a:schemeClr val="tx1"/>
              </a:solidFill>
            </a:endParaRPr>
          </a:p>
        </p:txBody>
      </p:sp>
      <p:sp>
        <p:nvSpPr>
          <p:cNvPr id="3" name="Содержимое 2"/>
          <p:cNvSpPr>
            <a:spLocks noGrp="1"/>
          </p:cNvSpPr>
          <p:nvPr>
            <p:ph idx="1"/>
          </p:nvPr>
        </p:nvSpPr>
        <p:spPr>
          <a:xfrm>
            <a:off x="251520" y="980728"/>
            <a:ext cx="7848872" cy="1368152"/>
          </a:xfrm>
        </p:spPr>
        <p:txBody>
          <a:bodyPr>
            <a:noAutofit/>
          </a:bodyPr>
          <a:lstStyle/>
          <a:p>
            <a:r>
              <a:rPr lang="en-US" sz="2000" dirty="0" smtClean="0"/>
              <a:t/>
            </a:r>
            <a:br>
              <a:rPr lang="en-US" sz="2000" dirty="0" smtClean="0"/>
            </a:br>
            <a:r>
              <a:rPr lang="en-US" sz="2000" dirty="0" smtClean="0"/>
              <a:t> Besides  it includes a large number of slang words, including the famous rhyming slang:</a:t>
            </a:r>
            <a:endParaRPr lang="ru-RU" sz="2000" dirty="0" smtClean="0"/>
          </a:p>
          <a:p>
            <a:pPr algn="ctr">
              <a:buNone/>
            </a:pPr>
            <a:r>
              <a:rPr lang="en-US" sz="2000" dirty="0" smtClean="0"/>
              <a:t/>
            </a:r>
            <a:br>
              <a:rPr lang="en-US" sz="2000" dirty="0" smtClean="0"/>
            </a:br>
            <a:endParaRPr lang="en-US" sz="2000" dirty="0" smtClean="0"/>
          </a:p>
        </p:txBody>
      </p:sp>
      <p:sp>
        <p:nvSpPr>
          <p:cNvPr id="6" name="Прямоугольник 5"/>
          <p:cNvSpPr/>
          <p:nvPr/>
        </p:nvSpPr>
        <p:spPr>
          <a:xfrm>
            <a:off x="107504" y="2204864"/>
            <a:ext cx="8892480"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rabbit and pork -  talk</a:t>
            </a:r>
          </a:p>
        </p:txBody>
      </p:sp>
      <p:pic>
        <p:nvPicPr>
          <p:cNvPr id="48130" name="Picture 2" descr="&amp;Kcy;&amp;acy;&amp;rcy;&amp;tcy;&amp;icy;&amp;ncy;&amp;kcy;&amp;icy; &amp;pcy;&amp;ocy; &amp;zcy;&amp;acy;&amp;pcy;&amp;rcy;&amp;ocy;&amp;scy;&amp;ucy; disney princess talking gif"/>
          <p:cNvPicPr>
            <a:picLocks noChangeAspect="1" noChangeArrowheads="1" noCrop="1"/>
          </p:cNvPicPr>
          <p:nvPr/>
        </p:nvPicPr>
        <p:blipFill>
          <a:blip r:embed="rId2" cstate="print"/>
          <a:srcRect/>
          <a:stretch>
            <a:fillRect/>
          </a:stretch>
        </p:blipFill>
        <p:spPr bwMode="auto">
          <a:xfrm>
            <a:off x="1115616" y="3356992"/>
            <a:ext cx="6709833" cy="2952328"/>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3312368" cy="1066800"/>
          </a:xfrm>
        </p:spPr>
        <p:txBody>
          <a:bodyPr>
            <a:normAutofit fontScale="90000"/>
          </a:bodyPr>
          <a:lstStyle/>
          <a:p>
            <a:r>
              <a:rPr lang="en-US" dirty="0" smtClean="0">
                <a:solidFill>
                  <a:schemeClr val="tx1"/>
                </a:solidFill>
                <a:latin typeface="Bernard MT Condensed" pitchFamily="18" charset="0"/>
              </a:rPr>
              <a:t>Estuary English</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980728"/>
            <a:ext cx="4680520" cy="5184576"/>
          </a:xfrm>
        </p:spPr>
        <p:txBody>
          <a:bodyPr>
            <a:noAutofit/>
          </a:bodyPr>
          <a:lstStyle/>
          <a:p>
            <a:r>
              <a:rPr lang="en-US" sz="2000" dirty="0" smtClean="0"/>
              <a:t>From London down the Thames a new working and middle class dialect has evolved and it rapidly becomes "the" southern dialect.  It combines some characteristics of Cockney with RP, but makes much less use of Cockney slang.</a:t>
            </a:r>
            <a:r>
              <a:rPr lang="ru-RU" sz="2000" dirty="0" smtClean="0"/>
              <a:t> </a:t>
            </a:r>
            <a:r>
              <a:rPr lang="en-US" sz="2000" dirty="0" smtClean="0"/>
              <a:t>It’s popular especially among so-called '</a:t>
            </a:r>
            <a:r>
              <a:rPr lang="en-US" sz="2000" i="1" dirty="0" smtClean="0"/>
              <a:t>chattering classes</a:t>
            </a:r>
            <a:r>
              <a:rPr lang="en-US" sz="2000" dirty="0" smtClean="0"/>
              <a:t>' (people like journalists, who talk a lot). </a:t>
            </a:r>
          </a:p>
          <a:p>
            <a:r>
              <a:rPr lang="en-US" sz="2000" dirty="0" smtClean="0"/>
              <a:t>It is called Estuary English because many upwardly mobile professional people among whom it is fashionable live in the Docklands area of London by the river. It is also called </a:t>
            </a:r>
            <a:r>
              <a:rPr lang="en-US" sz="2000" b="1" dirty="0" err="1" smtClean="0"/>
              <a:t>Mockney</a:t>
            </a:r>
            <a:r>
              <a:rPr lang="en-US" sz="2000" dirty="0" smtClean="0"/>
              <a:t> because it is a fake form of Cockney English, without all the </a:t>
            </a:r>
            <a:r>
              <a:rPr lang="en-US" sz="2000" dirty="0" err="1" smtClean="0"/>
              <a:t>colourful</a:t>
            </a:r>
            <a:r>
              <a:rPr lang="en-US" sz="2000" dirty="0" smtClean="0"/>
              <a:t> language play.</a:t>
            </a:r>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4"/>
          <p:cNvPicPr>
            <a:picLocks noChangeAspect="1" noChangeArrowheads="1"/>
          </p:cNvPicPr>
          <p:nvPr/>
        </p:nvPicPr>
        <p:blipFill>
          <a:blip r:embed="rId2" cstate="print"/>
          <a:srcRect/>
          <a:stretch>
            <a:fillRect/>
          </a:stretch>
        </p:blipFill>
        <p:spPr bwMode="auto">
          <a:xfrm>
            <a:off x="-30353" y="620688"/>
            <a:ext cx="9240463"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3312368" cy="1066800"/>
          </a:xfrm>
        </p:spPr>
        <p:txBody>
          <a:bodyPr>
            <a:normAutofit fontScale="90000"/>
          </a:bodyPr>
          <a:lstStyle/>
          <a:p>
            <a:r>
              <a:rPr lang="en-US" dirty="0" smtClean="0">
                <a:solidFill>
                  <a:schemeClr val="tx1"/>
                </a:solidFill>
                <a:latin typeface="Bernard MT Condensed" pitchFamily="18" charset="0"/>
              </a:rPr>
              <a:t>Estuary English</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0" y="980728"/>
            <a:ext cx="4283968" cy="5184576"/>
          </a:xfrm>
        </p:spPr>
        <p:txBody>
          <a:bodyPr>
            <a:noAutofit/>
          </a:bodyPr>
          <a:lstStyle/>
          <a:p>
            <a:r>
              <a:rPr lang="en-US" dirty="0" smtClean="0"/>
              <a:t>Generally, the grammar is unchanged but features such as the 'glottal stop', where the letter T is not pronounced in the middle of words such as 'bottle' (pronounced '</a:t>
            </a:r>
            <a:r>
              <a:rPr lang="en-US" dirty="0" err="1" smtClean="0"/>
              <a:t>bo'all</a:t>
            </a:r>
            <a:r>
              <a:rPr lang="en-US" dirty="0" smtClean="0"/>
              <a:t>') are used.</a:t>
            </a:r>
          </a:p>
          <a:p>
            <a:endParaRPr lang="en-US"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3312368" cy="1066800"/>
          </a:xfrm>
        </p:spPr>
        <p:txBody>
          <a:bodyPr>
            <a:normAutofit fontScale="90000"/>
          </a:bodyPr>
          <a:lstStyle/>
          <a:p>
            <a:r>
              <a:rPr lang="en-US" dirty="0" smtClean="0">
                <a:solidFill>
                  <a:schemeClr val="tx1"/>
                </a:solidFill>
                <a:latin typeface="Bernard MT Condensed" pitchFamily="18" charset="0"/>
              </a:rPr>
              <a:t>East </a:t>
            </a:r>
            <a:r>
              <a:rPr lang="en-US" dirty="0" err="1" smtClean="0">
                <a:solidFill>
                  <a:schemeClr val="tx1"/>
                </a:solidFill>
                <a:latin typeface="Bernard MT Condensed" pitchFamily="18" charset="0"/>
              </a:rPr>
              <a:t>Anglian</a:t>
            </a: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692696"/>
            <a:ext cx="4680520" cy="5472608"/>
          </a:xfrm>
        </p:spPr>
        <p:txBody>
          <a:bodyPr>
            <a:noAutofit/>
          </a:bodyPr>
          <a:lstStyle/>
          <a:p>
            <a:pPr>
              <a:buNone/>
            </a:pPr>
            <a:r>
              <a:rPr lang="en-US" sz="2000" dirty="0" smtClean="0"/>
              <a:t/>
            </a:r>
            <a:br>
              <a:rPr lang="en-US" sz="2000" dirty="0" smtClean="0"/>
            </a:br>
            <a:r>
              <a:rPr lang="en-US" sz="2000" dirty="0" smtClean="0"/>
              <a:t> </a:t>
            </a:r>
            <a:br>
              <a:rPr lang="en-US" sz="2000" dirty="0" smtClean="0"/>
            </a:br>
            <a:r>
              <a:rPr lang="en-US" sz="2000" dirty="0" smtClean="0"/>
              <a:t>This dialect is similar to the Southern, but keeps its </a:t>
            </a:r>
            <a:r>
              <a:rPr lang="en-US" sz="2000" dirty="0" err="1" smtClean="0"/>
              <a:t>h's</a:t>
            </a:r>
            <a:r>
              <a:rPr lang="en-US" sz="2000" dirty="0" smtClean="0"/>
              <a:t>:</a:t>
            </a:r>
            <a:br>
              <a:rPr lang="en-US" sz="2000" dirty="0" smtClean="0"/>
            </a:br>
            <a:r>
              <a:rPr lang="en-US" sz="2000" dirty="0" smtClean="0"/>
              <a:t>t between vowels usually becomes a glottal stop.</a:t>
            </a:r>
          </a:p>
          <a:p>
            <a:r>
              <a:rPr lang="en-US" sz="2000" dirty="0" smtClean="0"/>
              <a:t>/</a:t>
            </a:r>
            <a:r>
              <a:rPr lang="en-US" sz="2000" dirty="0" err="1" smtClean="0"/>
              <a:t>ai</a:t>
            </a:r>
            <a:r>
              <a:rPr lang="en-US" sz="2000" dirty="0" smtClean="0"/>
              <a:t>/ becomes /</a:t>
            </a:r>
            <a:r>
              <a:rPr lang="en-US" sz="2000" dirty="0" err="1" smtClean="0"/>
              <a:t>oi</a:t>
            </a:r>
            <a:r>
              <a:rPr lang="en-US" sz="2000" dirty="0" smtClean="0"/>
              <a:t>/: time &gt; /</a:t>
            </a:r>
            <a:r>
              <a:rPr lang="en-US" sz="2000" dirty="0" err="1" smtClean="0"/>
              <a:t>toim</a:t>
            </a:r>
            <a:r>
              <a:rPr lang="en-US" sz="2000" dirty="0" smtClean="0"/>
              <a:t>/.</a:t>
            </a:r>
          </a:p>
          <a:p>
            <a:r>
              <a:rPr lang="en-US" sz="2000" dirty="0" smtClean="0"/>
              <a:t>RP </a:t>
            </a:r>
            <a:r>
              <a:rPr lang="en-US" sz="2000" dirty="0" err="1" smtClean="0"/>
              <a:t>yu</a:t>
            </a:r>
            <a:r>
              <a:rPr lang="en-US" sz="2000" dirty="0" smtClean="0"/>
              <a:t> becomes u: after n, t, d... as in American English.</a:t>
            </a:r>
          </a:p>
          <a:p>
            <a:r>
              <a:rPr lang="en-US" sz="2000" dirty="0" smtClean="0"/>
              <a:t>the -s in the third person singular is usually dropped [e.g. he goes &gt; he go, he didn't do it &gt; he don't do it]</a:t>
            </a:r>
            <a:endParaRPr lang="en-US"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3312368" cy="1066800"/>
          </a:xfrm>
        </p:spPr>
        <p:txBody>
          <a:bodyPr>
            <a:normAutofit fontScale="90000"/>
          </a:bodyPr>
          <a:lstStyle/>
          <a:p>
            <a:r>
              <a:rPr lang="en-US" dirty="0" smtClean="0">
                <a:solidFill>
                  <a:schemeClr val="tx1"/>
                </a:solidFill>
                <a:latin typeface="Bernard MT Condensed" pitchFamily="18" charset="0"/>
              </a:rPr>
              <a:t>East Midlands</a:t>
            </a:r>
            <a:br>
              <a:rPr lang="en-US" dirty="0" smtClean="0">
                <a:solidFill>
                  <a:schemeClr val="tx1"/>
                </a:solidFill>
                <a:latin typeface="Bernard MT Condensed" pitchFamily="18" charset="0"/>
              </a:rPr>
            </a:b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980728"/>
            <a:ext cx="4680520" cy="5184576"/>
          </a:xfrm>
        </p:spPr>
        <p:txBody>
          <a:bodyPr>
            <a:noAutofit/>
          </a:bodyPr>
          <a:lstStyle/>
          <a:p>
            <a:pPr>
              <a:buNone/>
            </a:pPr>
            <a:r>
              <a:rPr lang="en-US" sz="2000" dirty="0" smtClean="0"/>
              <a:t/>
            </a:r>
            <a:br>
              <a:rPr lang="en-US" sz="2000" dirty="0" smtClean="0"/>
            </a:br>
            <a:r>
              <a:rPr lang="en-US" sz="2000" dirty="0" smtClean="0"/>
              <a:t> </a:t>
            </a:r>
            <a:br>
              <a:rPr lang="en-US" sz="2000" dirty="0" smtClean="0"/>
            </a:br>
            <a:r>
              <a:rPr lang="en-US" sz="2000" dirty="0" smtClean="0"/>
              <a:t>The dialect of the East Midlands, once filled with interesting variations from county to county, is now predominantly RP.  R's are dropped, but </a:t>
            </a:r>
            <a:r>
              <a:rPr lang="en-US" sz="2000" dirty="0" err="1" smtClean="0"/>
              <a:t>h's</a:t>
            </a:r>
            <a:r>
              <a:rPr lang="en-US" sz="2000" dirty="0" smtClean="0"/>
              <a:t> are pronounced.  The only signs that differentiate it from RP:</a:t>
            </a:r>
            <a:br>
              <a:rPr lang="en-US" sz="2000" dirty="0" smtClean="0"/>
            </a:br>
            <a:r>
              <a:rPr lang="en-US" sz="2000" dirty="0" err="1" smtClean="0"/>
              <a:t>ou</a:t>
            </a:r>
            <a:r>
              <a:rPr lang="en-US" sz="2000" dirty="0" smtClean="0"/>
              <a:t> &gt; u: (so go becomes /</a:t>
            </a:r>
            <a:r>
              <a:rPr lang="en-US" sz="2000" dirty="0" err="1" smtClean="0"/>
              <a:t>gu</a:t>
            </a:r>
            <a:r>
              <a:rPr lang="en-US" sz="2000" dirty="0" smtClean="0"/>
              <a:t>:/).</a:t>
            </a:r>
          </a:p>
          <a:p>
            <a:r>
              <a:rPr lang="en-US" sz="2000" dirty="0" smtClean="0"/>
              <a:t>RP </a:t>
            </a:r>
            <a:r>
              <a:rPr lang="en-US" sz="2000" dirty="0" err="1" smtClean="0"/>
              <a:t>yu</a:t>
            </a:r>
            <a:r>
              <a:rPr lang="en-US" sz="2000" dirty="0" smtClean="0"/>
              <a:t>; becomes u: after n, t, d...  as in American English.</a:t>
            </a:r>
            <a:endParaRPr lang="en-US"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3312368" cy="1066800"/>
          </a:xfrm>
        </p:spPr>
        <p:txBody>
          <a:bodyPr>
            <a:normAutofit fontScale="90000"/>
          </a:bodyPr>
          <a:lstStyle/>
          <a:p>
            <a:r>
              <a:rPr lang="en-US" dirty="0" smtClean="0">
                <a:solidFill>
                  <a:schemeClr val="tx1"/>
                </a:solidFill>
                <a:latin typeface="Bernard MT Condensed" pitchFamily="18" charset="0"/>
              </a:rPr>
              <a:t>The West Country</a:t>
            </a:r>
            <a:br>
              <a:rPr lang="en-US" dirty="0" smtClean="0">
                <a:solidFill>
                  <a:schemeClr val="tx1"/>
                </a:solidFill>
                <a:latin typeface="Bernard MT Condensed" pitchFamily="18" charset="0"/>
              </a:rPr>
            </a:b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980728"/>
            <a:ext cx="4680520" cy="5184576"/>
          </a:xfrm>
        </p:spPr>
        <p:txBody>
          <a:bodyPr>
            <a:noAutofit/>
          </a:bodyPr>
          <a:lstStyle/>
          <a:p>
            <a:pPr>
              <a:buNone/>
            </a:pPr>
            <a:r>
              <a:rPr lang="en-US" dirty="0" smtClean="0"/>
              <a:t/>
            </a:r>
            <a:br>
              <a:rPr lang="en-US" dirty="0" smtClean="0"/>
            </a:br>
            <a:r>
              <a:rPr lang="en-US" dirty="0" err="1" smtClean="0"/>
              <a:t>r's</a:t>
            </a:r>
            <a:r>
              <a:rPr lang="en-US" dirty="0" smtClean="0"/>
              <a:t> are not dropped.</a:t>
            </a:r>
          </a:p>
          <a:p>
            <a:r>
              <a:rPr lang="en-US" dirty="0" smtClean="0"/>
              <a:t>initial s often becomes z (singer &gt; zinger).</a:t>
            </a:r>
          </a:p>
          <a:p>
            <a:r>
              <a:rPr lang="en-US" dirty="0" smtClean="0"/>
              <a:t>initial f often becomes v (finger &gt; </a:t>
            </a:r>
            <a:r>
              <a:rPr lang="en-US" dirty="0" err="1" smtClean="0"/>
              <a:t>vinger</a:t>
            </a:r>
            <a:r>
              <a:rPr lang="en-US" dirty="0" smtClean="0"/>
              <a:t>).</a:t>
            </a:r>
          </a:p>
          <a:p>
            <a:r>
              <a:rPr lang="en-US" dirty="0" smtClean="0"/>
              <a:t>vowels are lengthened.</a:t>
            </a:r>
            <a:endParaRPr lang="en-US"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3312368" cy="1066800"/>
          </a:xfrm>
        </p:spPr>
        <p:txBody>
          <a:bodyPr>
            <a:normAutofit fontScale="90000"/>
          </a:bodyPr>
          <a:lstStyle/>
          <a:p>
            <a:r>
              <a:rPr lang="en-US" dirty="0" smtClean="0">
                <a:solidFill>
                  <a:schemeClr val="tx1"/>
                </a:solidFill>
                <a:latin typeface="Bernard MT Condensed" pitchFamily="18" charset="0"/>
              </a:rPr>
              <a:t>West Midlands</a:t>
            </a:r>
            <a:br>
              <a:rPr lang="en-US" dirty="0" smtClean="0">
                <a:solidFill>
                  <a:schemeClr val="tx1"/>
                </a:solidFill>
                <a:latin typeface="Bernard MT Condensed" pitchFamily="18" charset="0"/>
              </a:rPr>
            </a:b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980728"/>
            <a:ext cx="4680520" cy="5184576"/>
          </a:xfrm>
        </p:spPr>
        <p:txBody>
          <a:bodyPr>
            <a:noAutofit/>
          </a:bodyPr>
          <a:lstStyle/>
          <a:p>
            <a:r>
              <a:rPr lang="en-US" sz="2000" dirty="0" smtClean="0"/>
              <a:t>This is the dialect of Ozzie </a:t>
            </a:r>
            <a:r>
              <a:rPr lang="en-US" sz="2000" dirty="0" err="1" smtClean="0"/>
              <a:t>Osbourne</a:t>
            </a:r>
            <a:r>
              <a:rPr lang="en-US" sz="2000" dirty="0" smtClean="0"/>
              <a:t>!  While pronunciation is not that different from RP, some of the vocabulary is:</a:t>
            </a:r>
            <a:br>
              <a:rPr lang="en-US" sz="2000" dirty="0" smtClean="0"/>
            </a:br>
            <a:r>
              <a:rPr lang="en-US" sz="2000" dirty="0" smtClean="0"/>
              <a:t>are &gt; am</a:t>
            </a:r>
            <a:r>
              <a:rPr lang="ru-RU" sz="2000" dirty="0" smtClean="0"/>
              <a:t>;  </a:t>
            </a:r>
            <a:r>
              <a:rPr lang="en-US" sz="2000" dirty="0" smtClean="0"/>
              <a:t>am, are (with a continuous sense) &gt; bin</a:t>
            </a:r>
            <a:r>
              <a:rPr lang="ru-RU" sz="2000" dirty="0" smtClean="0"/>
              <a:t>;</a:t>
            </a:r>
            <a:endParaRPr lang="en-US" sz="2000" dirty="0" smtClean="0"/>
          </a:p>
          <a:p>
            <a:r>
              <a:rPr lang="en-US" sz="2000" dirty="0" smtClean="0"/>
              <a:t>is not &gt; ay</a:t>
            </a:r>
            <a:r>
              <a:rPr lang="ru-RU" sz="2000" dirty="0" smtClean="0"/>
              <a:t>; </a:t>
            </a:r>
            <a:r>
              <a:rPr lang="en-US" sz="2000" dirty="0" smtClean="0"/>
              <a:t>are not &gt; bay</a:t>
            </a:r>
            <a:r>
              <a:rPr lang="ru-RU" sz="2000" dirty="0" smtClean="0"/>
              <a:t>.</a:t>
            </a:r>
            <a:endParaRPr lang="en-US" sz="2000" dirty="0" smtClean="0"/>
          </a:p>
          <a:p>
            <a:r>
              <a:rPr lang="en-US" sz="2000" b="1" dirty="0" err="1" smtClean="0"/>
              <a:t>Brummie</a:t>
            </a:r>
            <a:r>
              <a:rPr lang="en-US" sz="2000" dirty="0" smtClean="0"/>
              <a:t> is the version of West Midlands spoken in Birmingham.</a:t>
            </a:r>
            <a:endParaRPr lang="en-US"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3312368" cy="1066800"/>
          </a:xfrm>
        </p:spPr>
        <p:txBody>
          <a:bodyPr>
            <a:normAutofit fontScale="90000"/>
          </a:bodyPr>
          <a:lstStyle/>
          <a:p>
            <a:r>
              <a:rPr lang="en-US" dirty="0" smtClean="0">
                <a:solidFill>
                  <a:schemeClr val="tx1"/>
                </a:solidFill>
                <a:latin typeface="Bernard MT Condensed" pitchFamily="18" charset="0"/>
              </a:rPr>
              <a:t>Lancashire</a:t>
            </a:r>
            <a:br>
              <a:rPr lang="en-US" dirty="0" smtClean="0">
                <a:solidFill>
                  <a:schemeClr val="tx1"/>
                </a:solidFill>
                <a:latin typeface="Bernard MT Condensed" pitchFamily="18" charset="0"/>
              </a:rPr>
            </a:b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980728"/>
            <a:ext cx="4680520" cy="5184576"/>
          </a:xfrm>
        </p:spPr>
        <p:txBody>
          <a:bodyPr>
            <a:noAutofit/>
          </a:bodyPr>
          <a:lstStyle/>
          <a:p>
            <a:r>
              <a:rPr lang="en-US" sz="2000" dirty="0" smtClean="0"/>
              <a:t>It is spoken north and east of Liverpool and has the southern habit of dropping </a:t>
            </a:r>
            <a:r>
              <a:rPr lang="en-US" sz="2000" dirty="0" err="1" smtClean="0"/>
              <a:t>r's</a:t>
            </a:r>
            <a:r>
              <a:rPr lang="en-US" sz="2000" dirty="0" smtClean="0"/>
              <a:t>.  Other features:</a:t>
            </a:r>
          </a:p>
          <a:p>
            <a:r>
              <a:rPr lang="en-US" sz="2000" dirty="0" smtClean="0"/>
              <a:t>/œ/ &gt; /u/, as in luck (/</a:t>
            </a:r>
            <a:r>
              <a:rPr lang="en-US" sz="2000" dirty="0" err="1" smtClean="0"/>
              <a:t>luk</a:t>
            </a:r>
            <a:r>
              <a:rPr lang="en-US" sz="2000" dirty="0" smtClean="0"/>
              <a:t>/)</a:t>
            </a:r>
            <a:r>
              <a:rPr lang="ru-RU" sz="2000" dirty="0" smtClean="0"/>
              <a:t>;</a:t>
            </a:r>
            <a:endParaRPr lang="en-US" sz="2000" dirty="0" smtClean="0"/>
          </a:p>
          <a:p>
            <a:r>
              <a:rPr lang="en-US" sz="2000" dirty="0" smtClean="0"/>
              <a:t>/</a:t>
            </a:r>
            <a:r>
              <a:rPr lang="en-US" sz="2000" dirty="0" err="1" smtClean="0"/>
              <a:t>ou</a:t>
            </a:r>
            <a:r>
              <a:rPr lang="en-US" sz="2000" dirty="0" smtClean="0"/>
              <a:t>/ &gt; /</a:t>
            </a:r>
            <a:r>
              <a:rPr lang="en-US" sz="2000" dirty="0" err="1" smtClean="0"/>
              <a:t>oi</a:t>
            </a:r>
            <a:r>
              <a:rPr lang="en-US" sz="2000" dirty="0" smtClean="0"/>
              <a:t>/, as in hole (/</a:t>
            </a:r>
            <a:r>
              <a:rPr lang="en-US" sz="2000" dirty="0" err="1" smtClean="0"/>
              <a:t>hoil</a:t>
            </a:r>
            <a:r>
              <a:rPr lang="en-US" sz="2000" dirty="0" smtClean="0"/>
              <a:t>/).</a:t>
            </a:r>
          </a:p>
          <a:p>
            <a:r>
              <a:rPr lang="en-US" sz="2000" b="1" dirty="0" err="1" smtClean="0"/>
              <a:t>Scouse</a:t>
            </a:r>
            <a:r>
              <a:rPr lang="en-US" sz="2000" dirty="0" smtClean="0"/>
              <a:t> is the very distinctive Liverpool accent, a version of the Lancashire dialect, that the Beatles made famous.</a:t>
            </a:r>
            <a:r>
              <a:rPr lang="ru-RU" sz="2000" dirty="0" smtClean="0"/>
              <a:t> </a:t>
            </a:r>
            <a:r>
              <a:rPr lang="en-US" sz="2000" dirty="0" smtClean="0"/>
              <a:t>Features</a:t>
            </a:r>
            <a:r>
              <a:rPr lang="ru-RU" sz="2000" dirty="0" smtClean="0"/>
              <a:t>:</a:t>
            </a:r>
          </a:p>
          <a:p>
            <a:r>
              <a:rPr lang="en-US" sz="2000" dirty="0" smtClean="0"/>
              <a:t>the tongue is drawn back</a:t>
            </a:r>
            <a:r>
              <a:rPr lang="ru-RU" sz="2000" dirty="0" smtClean="0"/>
              <a:t>;</a:t>
            </a:r>
            <a:endParaRPr lang="en-US" sz="2000" dirty="0" smtClean="0"/>
          </a:p>
          <a:p>
            <a:r>
              <a:rPr lang="en-US" sz="2000" dirty="0" smtClean="0"/>
              <a:t>/</a:t>
            </a:r>
            <a:r>
              <a:rPr lang="en-US" sz="2000" dirty="0" err="1" smtClean="0"/>
              <a:t>th</a:t>
            </a:r>
            <a:r>
              <a:rPr lang="en-US" sz="2000" dirty="0" smtClean="0"/>
              <a:t>/ and /dh/ &gt; /t/ and /d/ respectively.</a:t>
            </a:r>
          </a:p>
          <a:p>
            <a:r>
              <a:rPr lang="en-US" sz="2000" dirty="0" smtClean="0"/>
              <a:t>final k sounds like the Arabic q.</a:t>
            </a:r>
          </a:p>
          <a:p>
            <a:r>
              <a:rPr lang="en-US" sz="2000" dirty="0" smtClean="0"/>
              <a:t>for is pronounced to rhyme with fur.</a:t>
            </a:r>
            <a:endParaRPr lang="en-US"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3312368" cy="1066800"/>
          </a:xfrm>
        </p:spPr>
        <p:txBody>
          <a:bodyPr>
            <a:normAutofit fontScale="90000"/>
          </a:bodyPr>
          <a:lstStyle/>
          <a:p>
            <a:r>
              <a:rPr lang="en-US" dirty="0" smtClean="0">
                <a:solidFill>
                  <a:schemeClr val="tx1"/>
                </a:solidFill>
                <a:latin typeface="Bernard MT Condensed" pitchFamily="18" charset="0"/>
              </a:rPr>
              <a:t>Yorkshire</a:t>
            </a:r>
            <a:br>
              <a:rPr lang="en-US" dirty="0" smtClean="0">
                <a:solidFill>
                  <a:schemeClr val="tx1"/>
                </a:solidFill>
                <a:latin typeface="Bernard MT Condensed" pitchFamily="18" charset="0"/>
              </a:rPr>
            </a:br>
            <a:r>
              <a:rPr lang="en-US" dirty="0" smtClean="0">
                <a:solidFill>
                  <a:schemeClr val="tx1"/>
                </a:solidFill>
                <a:latin typeface="Bernard MT Condensed" pitchFamily="18" charset="0"/>
              </a:rPr>
              <a:t/>
            </a:r>
            <a:br>
              <a:rPr lang="en-US" dirty="0" smtClean="0">
                <a:solidFill>
                  <a:schemeClr val="tx1"/>
                </a:solidFill>
                <a:latin typeface="Bernard MT Condensed" pitchFamily="18" charset="0"/>
              </a:rPr>
            </a:br>
            <a:endParaRPr lang="ru-RU" dirty="0">
              <a:solidFill>
                <a:schemeClr val="tx1"/>
              </a:solidFill>
            </a:endParaRPr>
          </a:p>
        </p:txBody>
      </p:sp>
      <p:sp>
        <p:nvSpPr>
          <p:cNvPr id="3" name="Содержимое 2"/>
          <p:cNvSpPr>
            <a:spLocks noGrp="1"/>
          </p:cNvSpPr>
          <p:nvPr>
            <p:ph idx="1"/>
          </p:nvPr>
        </p:nvSpPr>
        <p:spPr>
          <a:xfrm>
            <a:off x="-180528" y="980728"/>
            <a:ext cx="4680520" cy="5184576"/>
          </a:xfrm>
        </p:spPr>
        <p:txBody>
          <a:bodyPr>
            <a:noAutofit/>
          </a:bodyPr>
          <a:lstStyle/>
          <a:p>
            <a:r>
              <a:rPr lang="en-US" sz="2400" dirty="0" smtClean="0"/>
              <a:t>The Yorkshire dialect is known for its sing-song quality, a little like Swedish.</a:t>
            </a:r>
            <a:br>
              <a:rPr lang="en-US" sz="2400" dirty="0" smtClean="0"/>
            </a:br>
            <a:r>
              <a:rPr lang="en-US" sz="2400" dirty="0" smtClean="0"/>
              <a:t>/œ/ &gt; /u/, as in luck (/</a:t>
            </a:r>
            <a:r>
              <a:rPr lang="en-US" sz="2400" dirty="0" err="1" smtClean="0"/>
              <a:t>luk</a:t>
            </a:r>
            <a:r>
              <a:rPr lang="en-US" sz="2400" dirty="0" smtClean="0"/>
              <a:t>/).</a:t>
            </a:r>
          </a:p>
          <a:p>
            <a:r>
              <a:rPr lang="en-US" sz="2400" dirty="0" smtClean="0"/>
              <a:t>the is reduced to t'.</a:t>
            </a:r>
          </a:p>
          <a:p>
            <a:r>
              <a:rPr lang="en-US" sz="2400" dirty="0" smtClean="0"/>
              <a:t>initial h is dropped.</a:t>
            </a:r>
          </a:p>
          <a:p>
            <a:r>
              <a:rPr lang="en-US" sz="2400" dirty="0" smtClean="0"/>
              <a:t>was &gt; were.</a:t>
            </a:r>
          </a:p>
          <a:p>
            <a:r>
              <a:rPr lang="en-US" sz="2400" dirty="0" smtClean="0"/>
              <a:t>still use thou (pronounced /</a:t>
            </a:r>
            <a:r>
              <a:rPr lang="en-US" sz="2400" dirty="0" err="1" smtClean="0"/>
              <a:t>tha</a:t>
            </a:r>
            <a:r>
              <a:rPr lang="en-US" sz="2400" dirty="0" smtClean="0"/>
              <a:t>/) and thee. </a:t>
            </a:r>
          </a:p>
          <a:p>
            <a:r>
              <a:rPr lang="en-US" sz="2400" dirty="0" smtClean="0"/>
              <a:t>aught and naught (pronounced /</a:t>
            </a:r>
            <a:r>
              <a:rPr lang="en-US" sz="2400" dirty="0" err="1" smtClean="0"/>
              <a:t>aut</a:t>
            </a:r>
            <a:r>
              <a:rPr lang="en-US" sz="2400" dirty="0" smtClean="0"/>
              <a:t>/ or /out/ and /</a:t>
            </a:r>
            <a:r>
              <a:rPr lang="en-US" sz="2400" dirty="0" err="1" smtClean="0"/>
              <a:t>naut</a:t>
            </a:r>
            <a:r>
              <a:rPr lang="en-US" sz="2400" dirty="0" smtClean="0"/>
              <a:t>/ or /</a:t>
            </a:r>
            <a:r>
              <a:rPr lang="en-US" sz="2400" dirty="0" err="1" smtClean="0"/>
              <a:t>nout</a:t>
            </a:r>
            <a:r>
              <a:rPr lang="en-US" sz="2400" dirty="0" smtClean="0"/>
              <a:t>/) are used for anything and nothing.</a:t>
            </a:r>
            <a:endParaRPr lang="en-US" sz="24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3312368" cy="1066800"/>
          </a:xfrm>
        </p:spPr>
        <p:txBody>
          <a:bodyPr>
            <a:normAutofit/>
          </a:bodyPr>
          <a:lstStyle/>
          <a:p>
            <a:r>
              <a:rPr lang="en-US" dirty="0" smtClean="0">
                <a:solidFill>
                  <a:schemeClr val="tx1"/>
                </a:solidFill>
                <a:latin typeface="Bernard MT Condensed" pitchFamily="18" charset="0"/>
              </a:rPr>
              <a:t>Northern</a:t>
            </a:r>
            <a:endParaRPr lang="ru-RU" dirty="0">
              <a:solidFill>
                <a:schemeClr val="tx1"/>
              </a:solidFill>
            </a:endParaRPr>
          </a:p>
        </p:txBody>
      </p:sp>
      <p:sp>
        <p:nvSpPr>
          <p:cNvPr id="3" name="Содержимое 2"/>
          <p:cNvSpPr>
            <a:spLocks noGrp="1"/>
          </p:cNvSpPr>
          <p:nvPr>
            <p:ph idx="1"/>
          </p:nvPr>
        </p:nvSpPr>
        <p:spPr>
          <a:xfrm>
            <a:off x="-180528" y="980728"/>
            <a:ext cx="4752528" cy="5184576"/>
          </a:xfrm>
        </p:spPr>
        <p:txBody>
          <a:bodyPr>
            <a:noAutofit/>
          </a:bodyPr>
          <a:lstStyle/>
          <a:p>
            <a:r>
              <a:rPr lang="en-US" sz="2000" dirty="0" smtClean="0"/>
              <a:t>The Northern dialect closely resembles the southern-most Scottish dialects.  It retains many old Scandinavian words, such as </a:t>
            </a:r>
            <a:r>
              <a:rPr lang="en-US" sz="2000" dirty="0" err="1" smtClean="0"/>
              <a:t>bairn</a:t>
            </a:r>
            <a:r>
              <a:rPr lang="en-US" sz="2000" dirty="0" smtClean="0"/>
              <a:t> for child, and not only keeps its </a:t>
            </a:r>
            <a:r>
              <a:rPr lang="en-US" sz="2000" dirty="0" err="1" smtClean="0"/>
              <a:t>r's</a:t>
            </a:r>
            <a:r>
              <a:rPr lang="en-US" sz="2000" dirty="0" smtClean="0"/>
              <a:t>, but often rolls them.  The most outstanding version is </a:t>
            </a:r>
            <a:r>
              <a:rPr lang="en-US" sz="2000" b="1" dirty="0" smtClean="0"/>
              <a:t>Geordie</a:t>
            </a:r>
            <a:r>
              <a:rPr lang="en-US" sz="2000" dirty="0" smtClean="0"/>
              <a:t>, the dialect of the Newcastle area.</a:t>
            </a:r>
            <a:br>
              <a:rPr lang="en-US" sz="2000" dirty="0" smtClean="0"/>
            </a:br>
            <a:r>
              <a:rPr lang="en-US" sz="2000" dirty="0" smtClean="0"/>
              <a:t>-</a:t>
            </a:r>
            <a:r>
              <a:rPr lang="en-US" sz="2000" dirty="0" err="1" smtClean="0"/>
              <a:t>er</a:t>
            </a:r>
            <a:r>
              <a:rPr lang="en-US" sz="2000" dirty="0" smtClean="0"/>
              <a:t> &gt; /æ/, so father &gt; /</a:t>
            </a:r>
            <a:r>
              <a:rPr lang="en-US" sz="2000" dirty="0" err="1" smtClean="0"/>
              <a:t>fædhæ</a:t>
            </a:r>
            <a:r>
              <a:rPr lang="en-US" sz="2000" dirty="0" smtClean="0"/>
              <a:t>/.</a:t>
            </a:r>
          </a:p>
          <a:p>
            <a:r>
              <a:rPr lang="en-US" sz="2000" dirty="0" smtClean="0"/>
              <a:t>/</a:t>
            </a:r>
            <a:r>
              <a:rPr lang="en-US" sz="2000" dirty="0" err="1" smtClean="0"/>
              <a:t>ou</a:t>
            </a:r>
            <a:r>
              <a:rPr lang="en-US" sz="2000" dirty="0" smtClean="0"/>
              <a:t>/ &gt; /o:'/, so that boat sounds like each letter is pronounced.</a:t>
            </a:r>
          </a:p>
          <a:p>
            <a:r>
              <a:rPr lang="en-US" sz="2000" dirty="0" smtClean="0"/>
              <a:t>talk &gt; /</a:t>
            </a:r>
            <a:r>
              <a:rPr lang="en-US" sz="2000" dirty="0" err="1" smtClean="0"/>
              <a:t>ta:k</a:t>
            </a:r>
            <a:r>
              <a:rPr lang="en-US" sz="2000" dirty="0" smtClean="0"/>
              <a:t>/</a:t>
            </a:r>
          </a:p>
          <a:p>
            <a:r>
              <a:rPr lang="en-US" sz="2000" dirty="0" smtClean="0"/>
              <a:t>work &gt; /work/</a:t>
            </a:r>
          </a:p>
          <a:p>
            <a:r>
              <a:rPr lang="en-US" sz="2000" dirty="0" smtClean="0"/>
              <a:t>book &gt; /</a:t>
            </a:r>
            <a:r>
              <a:rPr lang="en-US" sz="2000" dirty="0" err="1" smtClean="0"/>
              <a:t>bu:k</a:t>
            </a:r>
            <a:r>
              <a:rPr lang="en-US" sz="2000" dirty="0" smtClean="0"/>
              <a:t>/</a:t>
            </a:r>
          </a:p>
          <a:p>
            <a:r>
              <a:rPr lang="en-US" sz="2000" dirty="0" smtClean="0"/>
              <a:t>my &gt; me</a:t>
            </a:r>
          </a:p>
          <a:p>
            <a:r>
              <a:rPr lang="en-US" sz="2000" dirty="0" smtClean="0"/>
              <a:t>me &gt; us</a:t>
            </a:r>
          </a:p>
          <a:p>
            <a:r>
              <a:rPr lang="en-US" sz="2000" dirty="0" smtClean="0"/>
              <a:t>our &gt; </a:t>
            </a:r>
            <a:r>
              <a:rPr lang="en-US" sz="2000" dirty="0" err="1" smtClean="0"/>
              <a:t>wor</a:t>
            </a:r>
            <a:endParaRPr lang="en-US" sz="2000" dirty="0" smtClean="0"/>
          </a:p>
          <a:p>
            <a:r>
              <a:rPr lang="en-US" sz="2000" dirty="0" smtClean="0"/>
              <a:t>you plural &gt; </a:t>
            </a:r>
            <a:r>
              <a:rPr lang="en-US" sz="2000" dirty="0" err="1" smtClean="0"/>
              <a:t>youse</a:t>
            </a:r>
            <a:endParaRPr lang="en-US"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3312368" cy="1066800"/>
          </a:xfrm>
        </p:spPr>
        <p:txBody>
          <a:bodyPr>
            <a:normAutofit/>
          </a:bodyPr>
          <a:lstStyle/>
          <a:p>
            <a:r>
              <a:rPr lang="en-US" dirty="0" smtClean="0">
                <a:solidFill>
                  <a:schemeClr val="tx1"/>
                </a:solidFill>
                <a:latin typeface="Bernard MT Condensed" pitchFamily="18" charset="0"/>
              </a:rPr>
              <a:t>Wales</a:t>
            </a:r>
            <a:endParaRPr lang="ru-RU" dirty="0">
              <a:solidFill>
                <a:schemeClr val="tx1"/>
              </a:solidFill>
            </a:endParaRPr>
          </a:p>
        </p:txBody>
      </p:sp>
      <p:sp>
        <p:nvSpPr>
          <p:cNvPr id="3" name="Содержимое 2"/>
          <p:cNvSpPr>
            <a:spLocks noGrp="1"/>
          </p:cNvSpPr>
          <p:nvPr>
            <p:ph idx="1"/>
          </p:nvPr>
        </p:nvSpPr>
        <p:spPr>
          <a:xfrm>
            <a:off x="-180528" y="908720"/>
            <a:ext cx="4680520" cy="5256584"/>
          </a:xfrm>
        </p:spPr>
        <p:txBody>
          <a:bodyPr>
            <a:noAutofit/>
          </a:bodyPr>
          <a:lstStyle/>
          <a:p>
            <a:pPr>
              <a:buNone/>
            </a:pPr>
            <a:r>
              <a:rPr lang="en-US" sz="2000" dirty="0" smtClean="0"/>
              <a:t/>
            </a:r>
            <a:br>
              <a:rPr lang="en-US" sz="2000" dirty="0" smtClean="0"/>
            </a:br>
            <a:r>
              <a:rPr lang="en-US" sz="2000" dirty="0" smtClean="0"/>
              <a:t>Welsh English is characterized by a sing-song quality and lightly rolled </a:t>
            </a:r>
            <a:r>
              <a:rPr lang="en-US" sz="2000" dirty="0" err="1" smtClean="0"/>
              <a:t>r's</a:t>
            </a:r>
            <a:r>
              <a:rPr lang="en-US" sz="2000" dirty="0" smtClean="0"/>
              <a:t>.  It has been strongly influenced by the Welsh language, although it is increasingly influenced today by standard English, due to the large number of English people vacationing and retiring there.</a:t>
            </a:r>
          </a:p>
          <a:p>
            <a:endParaRPr lang="en-US" sz="2000" dirty="0" smtClean="0"/>
          </a:p>
          <a:p>
            <a:r>
              <a:rPr lang="en-US" sz="2000" dirty="0" smtClean="0"/>
              <a:t>“</a:t>
            </a:r>
            <a:r>
              <a:rPr lang="en-US" sz="2000" dirty="0" err="1" smtClean="0"/>
              <a:t>ing</a:t>
            </a:r>
            <a:r>
              <a:rPr lang="en-US" sz="2000" dirty="0" smtClean="0"/>
              <a:t>” is [in]; [h] is present; “wood” in Eng has [u], in WE may have both [u] and [a]</a:t>
            </a:r>
          </a:p>
          <a:p>
            <a:pPr>
              <a:buNone/>
            </a:pPr>
            <a:r>
              <a:rPr lang="en-US" sz="2000" dirty="0" smtClean="0"/>
              <a:t/>
            </a:r>
            <a:br>
              <a:rPr lang="en-US" sz="2000" dirty="0" smtClean="0"/>
            </a:br>
            <a:endParaRPr lang="en-US"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3312368" cy="1066800"/>
          </a:xfrm>
        </p:spPr>
        <p:txBody>
          <a:bodyPr>
            <a:normAutofit/>
          </a:bodyPr>
          <a:lstStyle/>
          <a:p>
            <a:r>
              <a:rPr lang="en-US" dirty="0" smtClean="0">
                <a:solidFill>
                  <a:schemeClr val="tx1"/>
                </a:solidFill>
                <a:latin typeface="Bernard MT Condensed" pitchFamily="18" charset="0"/>
              </a:rPr>
              <a:t>Scotland</a:t>
            </a:r>
            <a:endParaRPr lang="ru-RU" dirty="0">
              <a:solidFill>
                <a:schemeClr val="tx1"/>
              </a:solidFill>
            </a:endParaRPr>
          </a:p>
        </p:txBody>
      </p:sp>
      <p:sp>
        <p:nvSpPr>
          <p:cNvPr id="3" name="Содержимое 2"/>
          <p:cNvSpPr>
            <a:spLocks noGrp="1"/>
          </p:cNvSpPr>
          <p:nvPr>
            <p:ph idx="1"/>
          </p:nvPr>
        </p:nvSpPr>
        <p:spPr>
          <a:xfrm>
            <a:off x="-180528" y="764704"/>
            <a:ext cx="4536504" cy="5832648"/>
          </a:xfrm>
        </p:spPr>
        <p:txBody>
          <a:bodyPr>
            <a:noAutofit/>
          </a:bodyPr>
          <a:lstStyle/>
          <a:p>
            <a:endParaRPr lang="en-US" sz="1600" dirty="0" smtClean="0"/>
          </a:p>
          <a:p>
            <a:r>
              <a:rPr lang="en-US" sz="1600" dirty="0" smtClean="0"/>
              <a:t>There are several "layers" of Scottish English.  Most people today speak standard English with little more than the changes just mentioned, plus a few particular words that they themselves view as normal English, such as to jag (to prick) and burn (brook).  In rural areas, many older words and grammatical forms, as well as further phonetic variations, still survive, but are being rapidly replaced with more standard forms.  But when a Scotsman (or woman) wants to show his pride in his heritage, he may resort to quite a few traditional variations in his speech. There are also several urban dialects, particularly in Glasgow and Edinburgh. In the Highlands, especially the Western Islands, English is often people's second language, the first being Scottish Gaelic. Highland English is pronounced in a lilting fashion with pure vowels.</a:t>
            </a:r>
            <a:r>
              <a:rPr lang="en-US" sz="1800" dirty="0" smtClean="0"/>
              <a:t> </a:t>
            </a:r>
            <a:endParaRPr lang="en-US" sz="18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pl-PL" dirty="0" smtClean="0">
                <a:solidFill>
                  <a:schemeClr val="tx1"/>
                </a:solidFill>
                <a:latin typeface="Bernard MT Condensed" pitchFamily="18" charset="0"/>
              </a:rPr>
              <a:t>Countires with English as a first language</a:t>
            </a:r>
            <a:endParaRPr lang="ru-RU" dirty="0">
              <a:solidFill>
                <a:schemeClr val="tx1"/>
              </a:solidFill>
            </a:endParaRPr>
          </a:p>
        </p:txBody>
      </p:sp>
      <p:graphicFrame>
        <p:nvGraphicFramePr>
          <p:cNvPr id="4" name="Диаграмма 3"/>
          <p:cNvGraphicFramePr/>
          <p:nvPr/>
        </p:nvGraphicFramePr>
        <p:xfrm>
          <a:off x="0" y="1700808"/>
          <a:ext cx="8712968" cy="51571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3312368" cy="1066800"/>
          </a:xfrm>
        </p:spPr>
        <p:txBody>
          <a:bodyPr>
            <a:normAutofit/>
          </a:bodyPr>
          <a:lstStyle/>
          <a:p>
            <a:r>
              <a:rPr lang="en-US" dirty="0" smtClean="0">
                <a:solidFill>
                  <a:schemeClr val="tx1"/>
                </a:solidFill>
                <a:latin typeface="Bernard MT Condensed" pitchFamily="18" charset="0"/>
              </a:rPr>
              <a:t>Scotland</a:t>
            </a:r>
            <a:endParaRPr lang="ru-RU" dirty="0">
              <a:solidFill>
                <a:schemeClr val="tx1"/>
              </a:solidFill>
            </a:endParaRPr>
          </a:p>
        </p:txBody>
      </p:sp>
      <p:sp>
        <p:nvSpPr>
          <p:cNvPr id="3" name="Содержимое 2"/>
          <p:cNvSpPr>
            <a:spLocks noGrp="1"/>
          </p:cNvSpPr>
          <p:nvPr>
            <p:ph idx="1"/>
          </p:nvPr>
        </p:nvSpPr>
        <p:spPr>
          <a:xfrm>
            <a:off x="-180528" y="836712"/>
            <a:ext cx="4680520" cy="5328592"/>
          </a:xfrm>
        </p:spPr>
        <p:txBody>
          <a:bodyPr>
            <a:noAutofit/>
          </a:bodyPr>
          <a:lstStyle/>
          <a:p>
            <a:pPr>
              <a:buNone/>
            </a:pPr>
            <a:endParaRPr lang="en-US" sz="1600" dirty="0" smtClean="0"/>
          </a:p>
          <a:p>
            <a:r>
              <a:rPr lang="en-US" sz="1600" dirty="0" smtClean="0"/>
              <a:t>Scottish English uses a number of special dialect words. For example lake – loch; mountain – </a:t>
            </a:r>
            <a:r>
              <a:rPr lang="en-US" sz="1600" dirty="0" err="1" smtClean="0"/>
              <a:t>ben</a:t>
            </a:r>
            <a:r>
              <a:rPr lang="en-US" sz="1600" dirty="0" smtClean="0"/>
              <a:t>; church – </a:t>
            </a:r>
            <a:r>
              <a:rPr lang="en-US" sz="1600" dirty="0" err="1" smtClean="0"/>
              <a:t>kirk</a:t>
            </a:r>
            <a:r>
              <a:rPr lang="en-US" sz="1600" dirty="0" smtClean="0"/>
              <a:t>; to remember – to mind; beautiful – bonny; to live – to stay; a girl – lassie; no – ken</a:t>
            </a:r>
          </a:p>
          <a:p>
            <a:r>
              <a:rPr lang="en-US" sz="1600" dirty="0" smtClean="0"/>
              <a:t>/</a:t>
            </a:r>
            <a:r>
              <a:rPr lang="en-US" sz="1600" dirty="0" err="1" smtClean="0"/>
              <a:t>oi</a:t>
            </a:r>
            <a:r>
              <a:rPr lang="en-US" sz="1600" dirty="0" smtClean="0"/>
              <a:t>/, /</a:t>
            </a:r>
            <a:r>
              <a:rPr lang="en-US" sz="1600" dirty="0" err="1" smtClean="0"/>
              <a:t>ai</a:t>
            </a:r>
            <a:r>
              <a:rPr lang="en-US" sz="1600" dirty="0" smtClean="0"/>
              <a:t>/, and final /</a:t>
            </a:r>
            <a:r>
              <a:rPr lang="en-US" sz="1600" dirty="0" err="1" smtClean="0"/>
              <a:t>ei</a:t>
            </a:r>
            <a:r>
              <a:rPr lang="en-US" sz="1600" dirty="0" smtClean="0"/>
              <a:t>/ &gt; /'</a:t>
            </a:r>
            <a:r>
              <a:rPr lang="en-US" sz="1600" dirty="0" err="1" smtClean="0"/>
              <a:t>i</a:t>
            </a:r>
            <a:r>
              <a:rPr lang="en-US" sz="1600" dirty="0" smtClean="0"/>
              <a:t>/, e.g. oil, wife, tide...</a:t>
            </a:r>
          </a:p>
          <a:p>
            <a:r>
              <a:rPr lang="en-US" sz="1600" dirty="0" smtClean="0"/>
              <a:t>final /</a:t>
            </a:r>
            <a:r>
              <a:rPr lang="en-US" sz="1600" dirty="0" err="1" smtClean="0"/>
              <a:t>ai</a:t>
            </a:r>
            <a:r>
              <a:rPr lang="en-US" sz="1600" dirty="0" smtClean="0"/>
              <a:t>/ &gt; /</a:t>
            </a:r>
            <a:r>
              <a:rPr lang="en-US" sz="1600" dirty="0" err="1" smtClean="0"/>
              <a:t>i</a:t>
            </a:r>
            <a:r>
              <a:rPr lang="en-US" sz="1600" dirty="0" smtClean="0"/>
              <a:t>/, e.g. </a:t>
            </a:r>
            <a:r>
              <a:rPr lang="en-US" sz="1600" dirty="0" err="1" smtClean="0"/>
              <a:t>ee</a:t>
            </a:r>
            <a:r>
              <a:rPr lang="en-US" sz="1600" dirty="0" smtClean="0"/>
              <a:t> (eye), </a:t>
            </a:r>
            <a:r>
              <a:rPr lang="en-US" sz="1600" dirty="0" err="1" smtClean="0"/>
              <a:t>dee</a:t>
            </a:r>
            <a:r>
              <a:rPr lang="en-US" sz="1600" dirty="0" smtClean="0"/>
              <a:t> (die), lee (lie)...</a:t>
            </a:r>
          </a:p>
          <a:p>
            <a:r>
              <a:rPr lang="en-US" sz="1600" dirty="0" smtClean="0"/>
              <a:t>/</a:t>
            </a:r>
            <a:r>
              <a:rPr lang="en-US" sz="1600" dirty="0" err="1" smtClean="0"/>
              <a:t>ou</a:t>
            </a:r>
            <a:r>
              <a:rPr lang="en-US" sz="1600" dirty="0" smtClean="0"/>
              <a:t>/ &gt; /</a:t>
            </a:r>
            <a:r>
              <a:rPr lang="en-US" sz="1600" dirty="0" err="1" smtClean="0"/>
              <a:t>ei</a:t>
            </a:r>
            <a:r>
              <a:rPr lang="en-US" sz="1600" dirty="0" smtClean="0"/>
              <a:t>/, e.g. </a:t>
            </a:r>
            <a:r>
              <a:rPr lang="en-US" sz="1600" dirty="0" err="1" smtClean="0"/>
              <a:t>ake</a:t>
            </a:r>
            <a:r>
              <a:rPr lang="en-US" sz="1600" dirty="0" smtClean="0"/>
              <a:t> (oak), bate (boat), </a:t>
            </a:r>
            <a:r>
              <a:rPr lang="en-US" sz="1600" dirty="0" err="1" smtClean="0"/>
              <a:t>hame</a:t>
            </a:r>
            <a:r>
              <a:rPr lang="en-US" sz="1600" dirty="0" smtClean="0"/>
              <a:t> (home), </a:t>
            </a:r>
            <a:r>
              <a:rPr lang="en-US" sz="1600" dirty="0" err="1" smtClean="0"/>
              <a:t>stane</a:t>
            </a:r>
            <a:r>
              <a:rPr lang="en-US" sz="1600" dirty="0" smtClean="0"/>
              <a:t> (stone), </a:t>
            </a:r>
            <a:r>
              <a:rPr lang="en-US" sz="1600" dirty="0" err="1" smtClean="0"/>
              <a:t>gae</a:t>
            </a:r>
            <a:r>
              <a:rPr lang="en-US" sz="1600" dirty="0" smtClean="0"/>
              <a:t> (go)...</a:t>
            </a:r>
          </a:p>
          <a:p>
            <a:r>
              <a:rPr lang="en-US" sz="1600" dirty="0" smtClean="0"/>
              <a:t>/au/ &gt; /u:/, e.g. about, house, cow, now... (often spelled </a:t>
            </a:r>
            <a:r>
              <a:rPr lang="en-US" sz="1600" dirty="0" err="1" smtClean="0"/>
              <a:t>oo</a:t>
            </a:r>
            <a:r>
              <a:rPr lang="en-US" sz="1600" dirty="0" smtClean="0"/>
              <a:t> or u)</a:t>
            </a:r>
          </a:p>
          <a:p>
            <a:r>
              <a:rPr lang="en-US" sz="1600" dirty="0" smtClean="0"/>
              <a:t>/o/ &gt; /a:/, e.g. </a:t>
            </a:r>
            <a:r>
              <a:rPr lang="en-US" sz="1600" dirty="0" err="1" smtClean="0"/>
              <a:t>saut</a:t>
            </a:r>
            <a:r>
              <a:rPr lang="en-US" sz="1600" dirty="0" smtClean="0"/>
              <a:t> (salt), law, aw (all)...</a:t>
            </a:r>
          </a:p>
          <a:p>
            <a:r>
              <a:rPr lang="en-US" sz="1600" dirty="0" smtClean="0"/>
              <a:t>/</a:t>
            </a:r>
            <a:r>
              <a:rPr lang="en-US" sz="1600" dirty="0" err="1" smtClean="0"/>
              <a:t>ou</a:t>
            </a:r>
            <a:r>
              <a:rPr lang="en-US" sz="1600" dirty="0" smtClean="0"/>
              <a:t>/ &gt; /a:/, e.g. auld (old), </a:t>
            </a:r>
            <a:r>
              <a:rPr lang="en-US" sz="1600" dirty="0" err="1" smtClean="0"/>
              <a:t>cauld</a:t>
            </a:r>
            <a:r>
              <a:rPr lang="en-US" sz="1600" dirty="0" smtClean="0"/>
              <a:t> (cold), </a:t>
            </a:r>
            <a:r>
              <a:rPr lang="en-US" sz="1600" dirty="0" err="1" smtClean="0"/>
              <a:t>snaw</a:t>
            </a:r>
            <a:r>
              <a:rPr lang="en-US" sz="1600" dirty="0" smtClean="0"/>
              <a:t> (snow)...</a:t>
            </a:r>
          </a:p>
          <a:p>
            <a:r>
              <a:rPr lang="en-US" sz="1600" dirty="0" smtClean="0"/>
              <a:t>/æ/ &gt; /a/, e.g. man, lad, sat...</a:t>
            </a:r>
          </a:p>
          <a:p>
            <a:r>
              <a:rPr lang="en-US" sz="1600" dirty="0" smtClean="0"/>
              <a:t>also: pronounce the </a:t>
            </a:r>
            <a:r>
              <a:rPr lang="en-US" sz="1600" dirty="0" err="1" smtClean="0"/>
              <a:t>ch's</a:t>
            </a:r>
            <a:r>
              <a:rPr lang="en-US" sz="1600" dirty="0" smtClean="0"/>
              <a:t> and </a:t>
            </a:r>
            <a:r>
              <a:rPr lang="en-US" sz="1600" dirty="0" err="1" smtClean="0"/>
              <a:t>gh's</a:t>
            </a:r>
            <a:r>
              <a:rPr lang="en-US" sz="1600" dirty="0" smtClean="0"/>
              <a:t> that are silent in standard English as /</a:t>
            </a:r>
            <a:r>
              <a:rPr lang="en-US" sz="1600" dirty="0" err="1" smtClean="0"/>
              <a:t>kh</a:t>
            </a:r>
            <a:r>
              <a:rPr lang="en-US" sz="1600" dirty="0" smtClean="0"/>
              <a:t>/: </a:t>
            </a:r>
            <a:r>
              <a:rPr lang="en-US" sz="1600" dirty="0" err="1" smtClean="0"/>
              <a:t>nicht</a:t>
            </a:r>
            <a:r>
              <a:rPr lang="en-US" sz="1600" dirty="0" smtClean="0"/>
              <a:t>, </a:t>
            </a:r>
            <a:r>
              <a:rPr lang="en-US" sz="1600" dirty="0" err="1" smtClean="0"/>
              <a:t>licht</a:t>
            </a:r>
            <a:r>
              <a:rPr lang="en-US" sz="1600" dirty="0" smtClean="0"/>
              <a:t>, loch...</a:t>
            </a:r>
            <a:endParaRPr lang="en-US" sz="16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3312368" cy="1066800"/>
          </a:xfrm>
        </p:spPr>
        <p:txBody>
          <a:bodyPr>
            <a:normAutofit/>
          </a:bodyPr>
          <a:lstStyle/>
          <a:p>
            <a:r>
              <a:rPr lang="en-US" dirty="0" smtClean="0">
                <a:solidFill>
                  <a:schemeClr val="tx1"/>
                </a:solidFill>
                <a:latin typeface="Bernard MT Condensed" pitchFamily="18" charset="0"/>
              </a:rPr>
              <a:t>Scotland</a:t>
            </a:r>
            <a:endParaRPr lang="ru-RU" dirty="0">
              <a:solidFill>
                <a:schemeClr val="tx1"/>
              </a:solidFill>
            </a:endParaRPr>
          </a:p>
        </p:txBody>
      </p:sp>
      <p:sp>
        <p:nvSpPr>
          <p:cNvPr id="3" name="Содержимое 2"/>
          <p:cNvSpPr>
            <a:spLocks noGrp="1"/>
          </p:cNvSpPr>
          <p:nvPr>
            <p:ph idx="1"/>
          </p:nvPr>
        </p:nvSpPr>
        <p:spPr>
          <a:xfrm>
            <a:off x="-180528" y="620688"/>
            <a:ext cx="9145016" cy="5544616"/>
          </a:xfrm>
        </p:spPr>
        <p:txBody>
          <a:bodyPr>
            <a:noAutofit/>
          </a:bodyPr>
          <a:lstStyle/>
          <a:p>
            <a:endParaRPr lang="en-US" sz="1600" dirty="0" smtClean="0"/>
          </a:p>
          <a:p>
            <a:pPr>
              <a:buNone/>
            </a:pPr>
            <a:r>
              <a:rPr lang="en-US" sz="1600" dirty="0" smtClean="0"/>
              <a:t>                                                                          The grammar:</a:t>
            </a:r>
            <a:br>
              <a:rPr lang="en-US" sz="1600" dirty="0" smtClean="0"/>
            </a:br>
            <a:r>
              <a:rPr lang="en-US" sz="1600" dirty="0" smtClean="0"/>
              <a:t>Present tense:  often, all forms follow the third person singular (they </a:t>
            </a:r>
            <a:r>
              <a:rPr lang="en-US" sz="1600" dirty="0" err="1" smtClean="0"/>
              <a:t>wis</a:t>
            </a:r>
            <a:r>
              <a:rPr lang="en-US" sz="1600" dirty="0" smtClean="0"/>
              <a:t>, instead of they were).</a:t>
            </a:r>
          </a:p>
          <a:p>
            <a:r>
              <a:rPr lang="en-US" sz="1600" dirty="0" smtClean="0"/>
              <a:t>Past tense (weak verbs):  -it after plosives (big &gt; </a:t>
            </a:r>
            <a:r>
              <a:rPr lang="en-US" sz="1600" dirty="0" err="1" smtClean="0"/>
              <a:t>biggit</a:t>
            </a:r>
            <a:r>
              <a:rPr lang="en-US" sz="1600" dirty="0" smtClean="0"/>
              <a:t>); -t after n, l, r, and all other unvoiced consonants (ken &gt; </a:t>
            </a:r>
            <a:r>
              <a:rPr lang="en-US" sz="1600" dirty="0" err="1" smtClean="0"/>
              <a:t>kent</a:t>
            </a:r>
            <a:r>
              <a:rPr lang="en-US" sz="1600" dirty="0" smtClean="0"/>
              <a:t>); -</a:t>
            </a:r>
            <a:r>
              <a:rPr lang="en-US" sz="1600" dirty="0" err="1" smtClean="0"/>
              <a:t>ed</a:t>
            </a:r>
            <a:r>
              <a:rPr lang="en-US" sz="1600" dirty="0" smtClean="0"/>
              <a:t> after vowels and all other voiced consonants (</a:t>
            </a:r>
            <a:r>
              <a:rPr lang="en-US" sz="1600" dirty="0" err="1" smtClean="0"/>
              <a:t>luv</a:t>
            </a:r>
            <a:r>
              <a:rPr lang="en-US" sz="1600" dirty="0" smtClean="0"/>
              <a:t> &gt; </a:t>
            </a:r>
            <a:r>
              <a:rPr lang="en-US" sz="1600" dirty="0" err="1" smtClean="0"/>
              <a:t>luved</a:t>
            </a:r>
            <a:r>
              <a:rPr lang="en-US" sz="1600" dirty="0" smtClean="0"/>
              <a:t>).</a:t>
            </a:r>
          </a:p>
          <a:p>
            <a:r>
              <a:rPr lang="en-US" sz="1600" dirty="0" smtClean="0"/>
              <a:t>Past tense (strong verbs): come &gt; cam, gang &gt; </a:t>
            </a:r>
            <a:r>
              <a:rPr lang="en-US" sz="1600" dirty="0" err="1" smtClean="0"/>
              <a:t>gaed</a:t>
            </a:r>
            <a:r>
              <a:rPr lang="en-US" sz="1600" dirty="0" smtClean="0"/>
              <a:t> and many more.</a:t>
            </a:r>
          </a:p>
          <a:p>
            <a:r>
              <a:rPr lang="en-US" sz="1600" dirty="0" smtClean="0"/>
              <a:t>On the other hand, many verbs that are strong in standard English are weak in Scottish English:  sell &gt; </a:t>
            </a:r>
            <a:r>
              <a:rPr lang="en-US" sz="1600" dirty="0" err="1" smtClean="0"/>
              <a:t>sellt</a:t>
            </a:r>
            <a:r>
              <a:rPr lang="en-US" sz="1600" dirty="0" smtClean="0"/>
              <a:t>, tell &gt; </a:t>
            </a:r>
            <a:r>
              <a:rPr lang="en-US" sz="1600" dirty="0" err="1" smtClean="0"/>
              <a:t>tellt</a:t>
            </a:r>
            <a:r>
              <a:rPr lang="en-US" sz="1600" dirty="0" smtClean="0"/>
              <a:t>, </a:t>
            </a:r>
            <a:r>
              <a:rPr lang="en-US" sz="1600" dirty="0" err="1" smtClean="0"/>
              <a:t>mak</a:t>
            </a:r>
            <a:r>
              <a:rPr lang="en-US" sz="1600" dirty="0" smtClean="0"/>
              <a:t> &gt; </a:t>
            </a:r>
            <a:r>
              <a:rPr lang="en-US" sz="1600" dirty="0" err="1" smtClean="0"/>
              <a:t>makkit</a:t>
            </a:r>
            <a:r>
              <a:rPr lang="en-US" sz="1600" dirty="0" smtClean="0"/>
              <a:t>, see &gt; seed, etc.</a:t>
            </a:r>
          </a:p>
          <a:p>
            <a:r>
              <a:rPr lang="en-US" sz="1600" dirty="0" smtClean="0"/>
              <a:t>Past participle is usually the same as the past (except for many strong verbs, as in standard English)</a:t>
            </a:r>
          </a:p>
          <a:p>
            <a:r>
              <a:rPr lang="en-US" sz="1600" dirty="0" smtClean="0"/>
              <a:t>Present participle: -in (ken &gt; </a:t>
            </a:r>
            <a:r>
              <a:rPr lang="en-US" sz="1600" dirty="0" err="1" smtClean="0"/>
              <a:t>kennin</a:t>
            </a:r>
            <a:r>
              <a:rPr lang="en-US" sz="1600" dirty="0" smtClean="0"/>
              <a:t>)</a:t>
            </a:r>
          </a:p>
          <a:p>
            <a:r>
              <a:rPr lang="en-US" sz="1600" dirty="0" smtClean="0"/>
              <a:t>The negative of many auxiliary verbs is formed with -</a:t>
            </a:r>
            <a:r>
              <a:rPr lang="en-US" sz="1600" dirty="0" err="1" smtClean="0"/>
              <a:t>na</a:t>
            </a:r>
            <a:r>
              <a:rPr lang="en-US" sz="1600" dirty="0" smtClean="0"/>
              <a:t>:  am &gt; </a:t>
            </a:r>
            <a:r>
              <a:rPr lang="en-US" sz="1600" dirty="0" err="1" smtClean="0"/>
              <a:t>amna</a:t>
            </a:r>
            <a:r>
              <a:rPr lang="en-US" sz="1600" dirty="0" smtClean="0"/>
              <a:t>, </a:t>
            </a:r>
            <a:r>
              <a:rPr lang="en-US" sz="1600" dirty="0" err="1" smtClean="0"/>
              <a:t>hae</a:t>
            </a:r>
            <a:r>
              <a:rPr lang="en-US" sz="1600" dirty="0" smtClean="0"/>
              <a:t> (have) &gt; </a:t>
            </a:r>
            <a:r>
              <a:rPr lang="en-US" sz="1600" dirty="0" err="1" smtClean="0"/>
              <a:t>hinna</a:t>
            </a:r>
            <a:r>
              <a:rPr lang="en-US" sz="1600" dirty="0" smtClean="0"/>
              <a:t>, </a:t>
            </a:r>
            <a:r>
              <a:rPr lang="en-US" sz="1600" dirty="0" err="1" smtClean="0"/>
              <a:t>dae</a:t>
            </a:r>
            <a:r>
              <a:rPr lang="en-US" sz="1600" dirty="0" smtClean="0"/>
              <a:t> (do) &gt; </a:t>
            </a:r>
            <a:r>
              <a:rPr lang="en-US" sz="1600" dirty="0" err="1" smtClean="0"/>
              <a:t>dinna</a:t>
            </a:r>
            <a:r>
              <a:rPr lang="en-US" sz="1600" dirty="0" smtClean="0"/>
              <a:t>, can &gt; </a:t>
            </a:r>
            <a:r>
              <a:rPr lang="en-US" sz="1600" dirty="0" err="1" smtClean="0"/>
              <a:t>canna</a:t>
            </a:r>
            <a:r>
              <a:rPr lang="en-US" sz="1600" dirty="0" smtClean="0"/>
              <a:t>, etc.</a:t>
            </a:r>
          </a:p>
          <a:p>
            <a:r>
              <a:rPr lang="en-US" sz="1600" dirty="0" smtClean="0"/>
              <a:t>Irregular plurals:  </a:t>
            </a:r>
            <a:r>
              <a:rPr lang="en-US" sz="1600" dirty="0" err="1" smtClean="0"/>
              <a:t>ee</a:t>
            </a:r>
            <a:r>
              <a:rPr lang="en-US" sz="1600" dirty="0" smtClean="0"/>
              <a:t> &gt; </a:t>
            </a:r>
            <a:r>
              <a:rPr lang="en-US" sz="1600" dirty="0" err="1" smtClean="0"/>
              <a:t>een</a:t>
            </a:r>
            <a:r>
              <a:rPr lang="en-US" sz="1600" dirty="0" smtClean="0"/>
              <a:t> (eyes), </a:t>
            </a:r>
            <a:r>
              <a:rPr lang="en-US" sz="1600" dirty="0" err="1" smtClean="0"/>
              <a:t>shae</a:t>
            </a:r>
            <a:r>
              <a:rPr lang="en-US" sz="1600" dirty="0" smtClean="0"/>
              <a:t> &gt; </a:t>
            </a:r>
            <a:r>
              <a:rPr lang="en-US" sz="1600" dirty="0" err="1" smtClean="0"/>
              <a:t>shuin</a:t>
            </a:r>
            <a:r>
              <a:rPr lang="en-US" sz="1600" dirty="0" smtClean="0"/>
              <a:t> (shoes), coo &gt; </a:t>
            </a:r>
            <a:r>
              <a:rPr lang="en-US" sz="1600" dirty="0" err="1" smtClean="0"/>
              <a:t>kye</a:t>
            </a:r>
            <a:r>
              <a:rPr lang="en-US" sz="1600" dirty="0" smtClean="0"/>
              <a:t> (cows).</a:t>
            </a:r>
          </a:p>
          <a:p>
            <a:r>
              <a:rPr lang="en-US" sz="1600" dirty="0" smtClean="0"/>
              <a:t>Common diminutives in -</a:t>
            </a:r>
            <a:r>
              <a:rPr lang="en-US" sz="1600" dirty="0" err="1" smtClean="0"/>
              <a:t>ie</a:t>
            </a:r>
            <a:r>
              <a:rPr lang="en-US" sz="1600" dirty="0" smtClean="0"/>
              <a:t>:  lass &gt; lassie, </a:t>
            </a:r>
            <a:r>
              <a:rPr lang="en-US" sz="1600" dirty="0" err="1" smtClean="0"/>
              <a:t>hoose</a:t>
            </a:r>
            <a:r>
              <a:rPr lang="en-US" sz="1600" dirty="0" smtClean="0"/>
              <a:t> &gt; </a:t>
            </a:r>
            <a:r>
              <a:rPr lang="en-US" sz="1600" dirty="0" err="1" smtClean="0"/>
              <a:t>hoosie</a:t>
            </a:r>
            <a:r>
              <a:rPr lang="en-US" sz="1600" dirty="0" smtClean="0"/>
              <a:t>...</a:t>
            </a:r>
          </a:p>
          <a:p>
            <a:r>
              <a:rPr lang="en-US" sz="1600" dirty="0" smtClean="0"/>
              <a:t>Common adjective ending: -</a:t>
            </a:r>
            <a:r>
              <a:rPr lang="en-US" sz="1600" dirty="0" err="1" smtClean="0"/>
              <a:t>lik</a:t>
            </a:r>
            <a:r>
              <a:rPr lang="en-US" sz="1600" dirty="0" smtClean="0"/>
              <a:t> (= -</a:t>
            </a:r>
            <a:r>
              <a:rPr lang="en-US" sz="1600" dirty="0" err="1" smtClean="0"/>
              <a:t>ish</a:t>
            </a:r>
            <a:r>
              <a:rPr lang="en-US" sz="1600" dirty="0" smtClean="0"/>
              <a:t>)</a:t>
            </a:r>
          </a:p>
          <a:p>
            <a:r>
              <a:rPr lang="en-US" sz="1600" dirty="0" smtClean="0"/>
              <a:t>Demonstratives come in four pairs (singular/plural):  this/</a:t>
            </a:r>
            <a:r>
              <a:rPr lang="en-US" sz="1600" dirty="0" err="1" smtClean="0"/>
              <a:t>thir</a:t>
            </a:r>
            <a:r>
              <a:rPr lang="en-US" sz="1600" dirty="0" smtClean="0"/>
              <a:t>, that/</a:t>
            </a:r>
            <a:r>
              <a:rPr lang="en-US" sz="1600" dirty="0" err="1" smtClean="0"/>
              <a:t>thae</a:t>
            </a:r>
            <a:r>
              <a:rPr lang="en-US" sz="1600" dirty="0" smtClean="0"/>
              <a:t>, thon/thon, yon/yon.</a:t>
            </a:r>
          </a:p>
          <a:p>
            <a:r>
              <a:rPr lang="en-US" sz="1600" dirty="0" smtClean="0"/>
              <a:t>Relative pronouns:  </a:t>
            </a:r>
            <a:r>
              <a:rPr lang="en-US" sz="1600" dirty="0" err="1" smtClean="0"/>
              <a:t>tha</a:t>
            </a:r>
            <a:r>
              <a:rPr lang="en-US" sz="1600" dirty="0" smtClean="0"/>
              <a:t> or at.</a:t>
            </a:r>
          </a:p>
          <a:p>
            <a:r>
              <a:rPr lang="en-US" sz="1600" dirty="0" smtClean="0"/>
              <a:t>Interrogative pronouns: </a:t>
            </a:r>
            <a:r>
              <a:rPr lang="en-US" sz="1600" dirty="0" err="1" smtClean="0"/>
              <a:t>hoo</a:t>
            </a:r>
            <a:r>
              <a:rPr lang="en-US" sz="1600" dirty="0" smtClean="0"/>
              <a:t>, </a:t>
            </a:r>
            <a:r>
              <a:rPr lang="en-US" sz="1600" dirty="0" err="1" smtClean="0"/>
              <a:t>wha</a:t>
            </a:r>
            <a:r>
              <a:rPr lang="en-US" sz="1600" dirty="0" smtClean="0"/>
              <a:t>, </a:t>
            </a:r>
            <a:r>
              <a:rPr lang="en-US" sz="1600" dirty="0" err="1" smtClean="0"/>
              <a:t>whan</a:t>
            </a:r>
            <a:r>
              <a:rPr lang="en-US" sz="1600" dirty="0" smtClean="0"/>
              <a:t>, </a:t>
            </a:r>
            <a:r>
              <a:rPr lang="en-US" sz="1600" dirty="0" err="1" smtClean="0"/>
              <a:t>whase</a:t>
            </a:r>
            <a:r>
              <a:rPr lang="en-US" sz="1600" dirty="0" smtClean="0"/>
              <a:t>, </a:t>
            </a:r>
            <a:r>
              <a:rPr lang="en-US" sz="1600" dirty="0" err="1" smtClean="0"/>
              <a:t>whaur</a:t>
            </a:r>
            <a:r>
              <a:rPr lang="en-US" sz="1600" dirty="0" smtClean="0"/>
              <a:t>, </a:t>
            </a:r>
            <a:r>
              <a:rPr lang="en-US" sz="1600" dirty="0" err="1" smtClean="0"/>
              <a:t>whatna</a:t>
            </a:r>
            <a:r>
              <a:rPr lang="en-US" sz="1600" dirty="0" smtClean="0"/>
              <a:t>, whit.</a:t>
            </a:r>
          </a:p>
          <a:p>
            <a:r>
              <a:rPr lang="en-US" sz="1600" dirty="0" smtClean="0"/>
              <a:t>Each or every is </a:t>
            </a:r>
            <a:r>
              <a:rPr lang="en-US" sz="1600" dirty="0" err="1" smtClean="0"/>
              <a:t>ilka</a:t>
            </a:r>
            <a:r>
              <a:rPr lang="en-US" sz="1600" dirty="0" smtClean="0"/>
              <a:t>; each one is ilk </a:t>
            </a:r>
            <a:r>
              <a:rPr lang="en-US" sz="1600" dirty="0" err="1" smtClean="0"/>
              <a:t>ane</a:t>
            </a:r>
            <a:r>
              <a:rPr lang="en-US" sz="1600" dirty="0" smtClean="0"/>
              <a:t>.</a:t>
            </a:r>
          </a:p>
          <a:p>
            <a:r>
              <a:rPr lang="en-US" sz="1600" dirty="0" smtClean="0"/>
              <a:t>Numbers: </a:t>
            </a:r>
            <a:r>
              <a:rPr lang="en-US" sz="1600" dirty="0" err="1" smtClean="0"/>
              <a:t>ane</a:t>
            </a:r>
            <a:r>
              <a:rPr lang="en-US" sz="1600" dirty="0" smtClean="0"/>
              <a:t>, </a:t>
            </a:r>
            <a:r>
              <a:rPr lang="en-US" sz="1600" dirty="0" err="1" smtClean="0"/>
              <a:t>twa</a:t>
            </a:r>
            <a:r>
              <a:rPr lang="en-US" sz="1600" dirty="0" smtClean="0"/>
              <a:t>, three, </a:t>
            </a:r>
            <a:r>
              <a:rPr lang="en-US" sz="1600" dirty="0" err="1" smtClean="0"/>
              <a:t>fower</a:t>
            </a:r>
            <a:r>
              <a:rPr lang="en-US" sz="1600" dirty="0" smtClean="0"/>
              <a:t>, five, sax, </a:t>
            </a:r>
            <a:r>
              <a:rPr lang="en-US" sz="1600" dirty="0" err="1" smtClean="0"/>
              <a:t>seeven</a:t>
            </a:r>
            <a:r>
              <a:rPr lang="en-US" sz="1600" dirty="0" smtClean="0"/>
              <a:t>, </a:t>
            </a:r>
            <a:r>
              <a:rPr lang="en-US" sz="1600" dirty="0" err="1" smtClean="0"/>
              <a:t>aucht</a:t>
            </a:r>
            <a:r>
              <a:rPr lang="en-US" sz="1600" dirty="0" smtClean="0"/>
              <a:t>, nine, ten, </a:t>
            </a:r>
            <a:r>
              <a:rPr lang="en-US" sz="1600" dirty="0" err="1" smtClean="0"/>
              <a:t>aleeven</a:t>
            </a:r>
            <a:r>
              <a:rPr lang="en-US" sz="1600" dirty="0" smtClean="0"/>
              <a:t>, </a:t>
            </a:r>
            <a:r>
              <a:rPr lang="en-US" sz="1600" dirty="0" err="1" smtClean="0"/>
              <a:t>twal</a:t>
            </a:r>
            <a:r>
              <a:rPr lang="en-US" sz="1600"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3312368" cy="1066800"/>
          </a:xfrm>
        </p:spPr>
        <p:txBody>
          <a:bodyPr>
            <a:normAutofit/>
          </a:bodyPr>
          <a:lstStyle/>
          <a:p>
            <a:r>
              <a:rPr lang="en-US" dirty="0" smtClean="0">
                <a:solidFill>
                  <a:schemeClr val="tx1"/>
                </a:solidFill>
                <a:latin typeface="Bernard MT Condensed" pitchFamily="18" charset="0"/>
              </a:rPr>
              <a:t>Ireland</a:t>
            </a:r>
            <a:endParaRPr lang="ru-RU" dirty="0">
              <a:solidFill>
                <a:schemeClr val="tx1"/>
              </a:solidFill>
            </a:endParaRPr>
          </a:p>
        </p:txBody>
      </p:sp>
      <p:sp>
        <p:nvSpPr>
          <p:cNvPr id="3" name="Содержимое 2"/>
          <p:cNvSpPr>
            <a:spLocks noGrp="1"/>
          </p:cNvSpPr>
          <p:nvPr>
            <p:ph idx="1"/>
          </p:nvPr>
        </p:nvSpPr>
        <p:spPr>
          <a:xfrm>
            <a:off x="323528" y="1124744"/>
            <a:ext cx="8424936" cy="5184576"/>
          </a:xfrm>
        </p:spPr>
        <p:txBody>
          <a:bodyPr numCol="2">
            <a:noAutofit/>
          </a:bodyPr>
          <a:lstStyle/>
          <a:p>
            <a:r>
              <a:rPr lang="en-US" sz="1400" dirty="0" smtClean="0"/>
              <a:t>Irish English is strongly influenced by Irish Gaelic:</a:t>
            </a:r>
            <a:br>
              <a:rPr lang="en-US" sz="1400" dirty="0" smtClean="0"/>
            </a:br>
            <a:r>
              <a:rPr lang="en-US" sz="1400" dirty="0" smtClean="0"/>
              <a:t>r after vowels is retained</a:t>
            </a:r>
          </a:p>
          <a:p>
            <a:r>
              <a:rPr lang="en-US" sz="1400" dirty="0" smtClean="0"/>
              <a:t>"pure" vowels (/e:/ rather than /</a:t>
            </a:r>
            <a:r>
              <a:rPr lang="en-US" sz="1400" dirty="0" err="1" smtClean="0"/>
              <a:t>ei</a:t>
            </a:r>
            <a:r>
              <a:rPr lang="en-US" sz="1400" dirty="0" smtClean="0"/>
              <a:t>/, /o:/ rather than /</a:t>
            </a:r>
            <a:r>
              <a:rPr lang="en-US" sz="1400" dirty="0" err="1" smtClean="0"/>
              <a:t>ou</a:t>
            </a:r>
            <a:r>
              <a:rPr lang="en-US" sz="1400" dirty="0" smtClean="0"/>
              <a:t>/)</a:t>
            </a:r>
          </a:p>
          <a:p>
            <a:r>
              <a:rPr lang="en-US" sz="1400" dirty="0" smtClean="0"/>
              <a:t>/</a:t>
            </a:r>
            <a:r>
              <a:rPr lang="en-US" sz="1400" dirty="0" err="1" smtClean="0"/>
              <a:t>th</a:t>
            </a:r>
            <a:r>
              <a:rPr lang="en-US" sz="1400" dirty="0" smtClean="0"/>
              <a:t>/ and /dh/ &gt; /t/ and /d/ respectively.</a:t>
            </a:r>
          </a:p>
          <a:p>
            <a:r>
              <a:rPr lang="en-US" sz="1400" dirty="0" smtClean="0"/>
              <a:t>The sentence structure of Irish English often borrows from the Gaelic:</a:t>
            </a:r>
            <a:br>
              <a:rPr lang="en-US" sz="1400" dirty="0" smtClean="0"/>
            </a:br>
            <a:r>
              <a:rPr lang="en-US" sz="1400" dirty="0" smtClean="0"/>
              <a:t>Use of </a:t>
            </a:r>
            <a:r>
              <a:rPr lang="en-US" sz="1400" i="1" dirty="0" smtClean="0"/>
              <a:t>be</a:t>
            </a:r>
            <a:r>
              <a:rPr lang="en-US" sz="1400" dirty="0" smtClean="0"/>
              <a:t> or </a:t>
            </a:r>
            <a:r>
              <a:rPr lang="en-US" sz="1400" i="1" dirty="0" smtClean="0"/>
              <a:t>do</a:t>
            </a:r>
            <a:r>
              <a:rPr lang="en-US" sz="1400" dirty="0" smtClean="0"/>
              <a:t> in place of </a:t>
            </a:r>
            <a:r>
              <a:rPr lang="en-US" sz="1400" i="1" dirty="0" smtClean="0"/>
              <a:t>usually</a:t>
            </a:r>
            <a:r>
              <a:rPr lang="en-US" sz="1400" dirty="0" smtClean="0"/>
              <a:t>:</a:t>
            </a:r>
          </a:p>
          <a:p>
            <a:pPr lvl="1"/>
            <a:r>
              <a:rPr lang="en-US" sz="1400" dirty="0" smtClean="0">
                <a:solidFill>
                  <a:schemeClr val="tx1"/>
                </a:solidFill>
              </a:rPr>
              <a:t>I </a:t>
            </a:r>
            <a:r>
              <a:rPr lang="en-US" sz="1400" i="1" dirty="0" smtClean="0">
                <a:solidFill>
                  <a:schemeClr val="tx1"/>
                </a:solidFill>
              </a:rPr>
              <a:t>do</a:t>
            </a:r>
            <a:r>
              <a:rPr lang="en-US" sz="1400" dirty="0" smtClean="0">
                <a:solidFill>
                  <a:schemeClr val="tx1"/>
                </a:solidFill>
              </a:rPr>
              <a:t> write... (I usually write) </a:t>
            </a:r>
          </a:p>
          <a:p>
            <a:r>
              <a:rPr lang="en-US" sz="1400" dirty="0" smtClean="0"/>
              <a:t>Use of </a:t>
            </a:r>
            <a:r>
              <a:rPr lang="en-US" sz="1400" i="1" dirty="0" smtClean="0"/>
              <a:t>after</a:t>
            </a:r>
            <a:r>
              <a:rPr lang="en-US" sz="1400" dirty="0" smtClean="0"/>
              <a:t> for the progressive perfect and pluperfect:</a:t>
            </a:r>
          </a:p>
          <a:p>
            <a:pPr lvl="1"/>
            <a:r>
              <a:rPr lang="en-US" sz="1400" dirty="0" smtClean="0">
                <a:solidFill>
                  <a:schemeClr val="tx1"/>
                </a:solidFill>
              </a:rPr>
              <a:t>I was </a:t>
            </a:r>
            <a:r>
              <a:rPr lang="en-US" sz="1400" i="1" dirty="0" smtClean="0">
                <a:solidFill>
                  <a:schemeClr val="tx1"/>
                </a:solidFill>
              </a:rPr>
              <a:t>after</a:t>
            </a:r>
            <a:r>
              <a:rPr lang="en-US" sz="1400" dirty="0" smtClean="0">
                <a:solidFill>
                  <a:schemeClr val="tx1"/>
                </a:solidFill>
              </a:rPr>
              <a:t> getting married (I had just gotten married)</a:t>
            </a:r>
          </a:p>
          <a:p>
            <a:r>
              <a:rPr lang="en-US" sz="1400" dirty="0" smtClean="0"/>
              <a:t>Use of progressive beyond what is possible in standard English:</a:t>
            </a:r>
          </a:p>
          <a:p>
            <a:pPr lvl="1"/>
            <a:r>
              <a:rPr lang="en-US" sz="1400" dirty="0" smtClean="0">
                <a:solidFill>
                  <a:schemeClr val="tx1"/>
                </a:solidFill>
              </a:rPr>
              <a:t>I </a:t>
            </a:r>
            <a:r>
              <a:rPr lang="en-US" sz="1400" i="1" dirty="0" smtClean="0">
                <a:solidFill>
                  <a:schemeClr val="tx1"/>
                </a:solidFill>
              </a:rPr>
              <a:t>was thinking</a:t>
            </a:r>
            <a:r>
              <a:rPr lang="en-US" sz="1400" dirty="0" smtClean="0">
                <a:solidFill>
                  <a:schemeClr val="tx1"/>
                </a:solidFill>
              </a:rPr>
              <a:t> it was in the drawer</a:t>
            </a:r>
          </a:p>
          <a:p>
            <a:r>
              <a:rPr lang="en-US" sz="1400" dirty="0" smtClean="0"/>
              <a:t>Use of the present or past for perfect and pluperfect:</a:t>
            </a:r>
          </a:p>
          <a:p>
            <a:pPr lvl="1"/>
            <a:r>
              <a:rPr lang="en-US" sz="1400" dirty="0" smtClean="0">
                <a:solidFill>
                  <a:schemeClr val="tx1"/>
                </a:solidFill>
              </a:rPr>
              <a:t>She’s dead these ten years (she has been dead...)</a:t>
            </a:r>
          </a:p>
          <a:p>
            <a:r>
              <a:rPr lang="en-US" sz="1400" dirty="0" smtClean="0"/>
              <a:t>Use of </a:t>
            </a:r>
            <a:r>
              <a:rPr lang="en-US" sz="1400" i="1" dirty="0" smtClean="0"/>
              <a:t>let you be</a:t>
            </a:r>
            <a:r>
              <a:rPr lang="en-US" sz="1400" dirty="0" smtClean="0"/>
              <a:t> and </a:t>
            </a:r>
            <a:r>
              <a:rPr lang="en-US" sz="1400" i="1" dirty="0" smtClean="0"/>
              <a:t>don’t be</a:t>
            </a:r>
            <a:r>
              <a:rPr lang="en-US" sz="1400" dirty="0" smtClean="0"/>
              <a:t> as the imperative:</a:t>
            </a:r>
          </a:p>
          <a:p>
            <a:pPr lvl="1"/>
            <a:r>
              <a:rPr lang="en-US" sz="1400" i="1" dirty="0" smtClean="0">
                <a:solidFill>
                  <a:schemeClr val="tx1"/>
                </a:solidFill>
              </a:rPr>
              <a:t>Don’t be</a:t>
            </a:r>
            <a:r>
              <a:rPr lang="en-US" sz="1400" dirty="0" smtClean="0">
                <a:solidFill>
                  <a:schemeClr val="tx1"/>
                </a:solidFill>
              </a:rPr>
              <a:t> troubling yourself</a:t>
            </a:r>
          </a:p>
          <a:p>
            <a:r>
              <a:rPr lang="en-US" sz="1400" dirty="0" smtClean="0"/>
              <a:t>Use of </a:t>
            </a:r>
            <a:r>
              <a:rPr lang="en-US" sz="1400" i="1" dirty="0" smtClean="0"/>
              <a:t>it is</a:t>
            </a:r>
            <a:r>
              <a:rPr lang="en-US" sz="1400" dirty="0" smtClean="0"/>
              <a:t> and </a:t>
            </a:r>
            <a:r>
              <a:rPr lang="en-US" sz="1400" i="1" dirty="0" smtClean="0"/>
              <a:t>it was</a:t>
            </a:r>
            <a:r>
              <a:rPr lang="en-US" sz="1400" dirty="0" smtClean="0"/>
              <a:t> at the beginning of a sentence:</a:t>
            </a:r>
          </a:p>
          <a:p>
            <a:pPr lvl="1"/>
            <a:r>
              <a:rPr lang="en-US" sz="1400" i="1" dirty="0" smtClean="0">
                <a:solidFill>
                  <a:schemeClr val="tx1"/>
                </a:solidFill>
              </a:rPr>
              <a:t>it was</a:t>
            </a:r>
            <a:r>
              <a:rPr lang="en-US" sz="1400" dirty="0" smtClean="0">
                <a:solidFill>
                  <a:schemeClr val="tx1"/>
                </a:solidFill>
              </a:rPr>
              <a:t> John has the good looks in the family</a:t>
            </a:r>
          </a:p>
          <a:p>
            <a:pPr lvl="1"/>
            <a:r>
              <a:rPr lang="en-US" sz="1400" i="1" dirty="0" smtClean="0">
                <a:solidFill>
                  <a:schemeClr val="tx1"/>
                </a:solidFill>
              </a:rPr>
              <a:t>Is it</a:t>
            </a:r>
            <a:r>
              <a:rPr lang="en-US" sz="1400" dirty="0" smtClean="0">
                <a:solidFill>
                  <a:schemeClr val="tx1"/>
                </a:solidFill>
              </a:rPr>
              <a:t> marrying her you want?</a:t>
            </a:r>
          </a:p>
          <a:p>
            <a:r>
              <a:rPr lang="en-US" sz="1400" dirty="0" smtClean="0"/>
              <a:t>Substitute </a:t>
            </a:r>
            <a:r>
              <a:rPr lang="en-US" sz="1400" i="1" dirty="0" smtClean="0"/>
              <a:t>and</a:t>
            </a:r>
            <a:r>
              <a:rPr lang="en-US" sz="1400" dirty="0" smtClean="0"/>
              <a:t> for </a:t>
            </a:r>
            <a:r>
              <a:rPr lang="en-US" sz="1400" i="1" dirty="0" smtClean="0"/>
              <a:t>when</a:t>
            </a:r>
            <a:r>
              <a:rPr lang="en-US" sz="1400" dirty="0" smtClean="0"/>
              <a:t> or </a:t>
            </a:r>
            <a:r>
              <a:rPr lang="en-US" sz="1400" i="1" dirty="0" smtClean="0"/>
              <a:t>as</a:t>
            </a:r>
            <a:r>
              <a:rPr lang="en-US" sz="1400" dirty="0" smtClean="0"/>
              <a:t>:</a:t>
            </a:r>
          </a:p>
          <a:p>
            <a:pPr lvl="1"/>
            <a:r>
              <a:rPr lang="en-US" sz="1400" dirty="0" smtClean="0">
                <a:solidFill>
                  <a:schemeClr val="tx1"/>
                </a:solidFill>
              </a:rPr>
              <a:t>It only struck me </a:t>
            </a:r>
            <a:r>
              <a:rPr lang="en-US" sz="1400" i="1" dirty="0" smtClean="0">
                <a:solidFill>
                  <a:schemeClr val="tx1"/>
                </a:solidFill>
              </a:rPr>
              <a:t>and</a:t>
            </a:r>
            <a:r>
              <a:rPr lang="en-US" sz="1400" dirty="0" smtClean="0">
                <a:solidFill>
                  <a:schemeClr val="tx1"/>
                </a:solidFill>
              </a:rPr>
              <a:t> you going out of the door</a:t>
            </a:r>
          </a:p>
          <a:p>
            <a:r>
              <a:rPr lang="en-US" sz="1400" dirty="0" smtClean="0"/>
              <a:t>Substitute the infinitive verb for </a:t>
            </a:r>
            <a:r>
              <a:rPr lang="en-US" sz="1400" i="1" dirty="0" smtClean="0"/>
              <a:t>that</a:t>
            </a:r>
            <a:r>
              <a:rPr lang="en-US" sz="1400" dirty="0" smtClean="0"/>
              <a:t> or </a:t>
            </a:r>
            <a:r>
              <a:rPr lang="en-US" sz="1400" i="1" dirty="0" smtClean="0"/>
              <a:t>if</a:t>
            </a:r>
            <a:r>
              <a:rPr lang="en-US" sz="1400" dirty="0" smtClean="0"/>
              <a:t>:</a:t>
            </a:r>
          </a:p>
          <a:p>
            <a:pPr lvl="1"/>
            <a:r>
              <a:rPr lang="en-US" sz="1400" dirty="0" smtClean="0">
                <a:solidFill>
                  <a:schemeClr val="tx1"/>
                </a:solidFill>
              </a:rPr>
              <a:t>Imagine such a thing </a:t>
            </a:r>
            <a:r>
              <a:rPr lang="en-US" sz="1400" i="1" dirty="0" smtClean="0">
                <a:solidFill>
                  <a:schemeClr val="tx1"/>
                </a:solidFill>
              </a:rPr>
              <a:t>to be</a:t>
            </a:r>
            <a:r>
              <a:rPr lang="en-US" sz="1400" dirty="0" smtClean="0">
                <a:solidFill>
                  <a:schemeClr val="tx1"/>
                </a:solidFill>
              </a:rPr>
              <a:t> seen here!</a:t>
            </a:r>
          </a:p>
          <a:p>
            <a:r>
              <a:rPr lang="en-US" sz="1400" dirty="0" smtClean="0"/>
              <a:t>Drop </a:t>
            </a:r>
            <a:r>
              <a:rPr lang="en-US" sz="1400" i="1" dirty="0" smtClean="0"/>
              <a:t>if</a:t>
            </a:r>
            <a:r>
              <a:rPr lang="en-US" sz="1400" dirty="0" smtClean="0"/>
              <a:t>, </a:t>
            </a:r>
            <a:r>
              <a:rPr lang="en-US" sz="1400" i="1" dirty="0" smtClean="0"/>
              <a:t>that</a:t>
            </a:r>
            <a:r>
              <a:rPr lang="en-US" sz="1400" dirty="0" smtClean="0"/>
              <a:t>, or </a:t>
            </a:r>
            <a:r>
              <a:rPr lang="en-US" sz="1400" i="1" dirty="0" smtClean="0"/>
              <a:t>whether</a:t>
            </a:r>
            <a:r>
              <a:rPr lang="en-US" sz="1400" dirty="0" smtClean="0"/>
              <a:t>:</a:t>
            </a:r>
          </a:p>
          <a:p>
            <a:pPr lvl="1"/>
            <a:r>
              <a:rPr lang="en-US" sz="1400" dirty="0" smtClean="0">
                <a:solidFill>
                  <a:schemeClr val="tx1"/>
                </a:solidFill>
              </a:rPr>
              <a:t>Tell me did you see them</a:t>
            </a:r>
          </a:p>
          <a:p>
            <a:r>
              <a:rPr lang="en-US" sz="1400" dirty="0" smtClean="0"/>
              <a:t>Statements phrased as rhetorical questions:</a:t>
            </a:r>
          </a:p>
          <a:p>
            <a:pPr lvl="1"/>
            <a:r>
              <a:rPr lang="en-US" sz="1400" dirty="0" smtClean="0">
                <a:solidFill>
                  <a:schemeClr val="tx1"/>
                </a:solidFill>
              </a:rPr>
              <a:t>Isn’t he the fine-looking fellow?</a:t>
            </a:r>
          </a:p>
          <a:p>
            <a:r>
              <a:rPr lang="en-US" sz="1400" dirty="0" smtClean="0"/>
              <a:t>Extra uses of the definite article:</a:t>
            </a:r>
          </a:p>
          <a:p>
            <a:pPr lvl="1"/>
            <a:r>
              <a:rPr lang="en-US" sz="1400" dirty="0" smtClean="0">
                <a:solidFill>
                  <a:schemeClr val="tx1"/>
                </a:solidFill>
              </a:rPr>
              <a:t>He was sick with </a:t>
            </a:r>
            <a:r>
              <a:rPr lang="en-US" sz="1400" i="1" dirty="0" smtClean="0">
                <a:solidFill>
                  <a:schemeClr val="tx1"/>
                </a:solidFill>
              </a:rPr>
              <a:t>the</a:t>
            </a:r>
            <a:r>
              <a:rPr lang="en-US" sz="1400" dirty="0" smtClean="0">
                <a:solidFill>
                  <a:schemeClr val="tx1"/>
                </a:solidFill>
              </a:rPr>
              <a:t> jaundice</a:t>
            </a:r>
          </a:p>
          <a:p>
            <a:r>
              <a:rPr lang="en-US" sz="1400" dirty="0" smtClean="0"/>
              <a:t>Unusual use of prepositions:</a:t>
            </a:r>
          </a:p>
          <a:p>
            <a:pPr lvl="1"/>
            <a:r>
              <a:rPr lang="en-US" sz="1400" dirty="0" smtClean="0">
                <a:solidFill>
                  <a:schemeClr val="tx1"/>
                </a:solidFill>
              </a:rPr>
              <a:t>Sure there’s no daylight </a:t>
            </a:r>
            <a:r>
              <a:rPr lang="en-US" sz="1400" i="1" dirty="0" smtClean="0">
                <a:solidFill>
                  <a:schemeClr val="tx1"/>
                </a:solidFill>
              </a:rPr>
              <a:t>in</a:t>
            </a:r>
            <a:r>
              <a:rPr lang="en-US" sz="1400" dirty="0" smtClean="0">
                <a:solidFill>
                  <a:schemeClr val="tx1"/>
                </a:solidFill>
              </a:rPr>
              <a:t> it at all now</a:t>
            </a:r>
          </a:p>
          <a:p>
            <a:r>
              <a:rPr lang="en-US" sz="1400" dirty="0" smtClean="0"/>
              <a:t>As with the English of the Scottish Highlands, the English of the west coast of Ireland, where Gaelic is still spoken, is lilting, with pure vowels. </a:t>
            </a:r>
            <a:r>
              <a:rPr lang="en-US" sz="1200" dirty="0" smtClean="0"/>
              <a:t/>
            </a:r>
            <a:br>
              <a:rPr lang="en-US" sz="1200" dirty="0" smtClean="0"/>
            </a:br>
            <a:endParaRPr lang="en-US" sz="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http://cliparts.co/cliparts/ATb/G8r/ATbG8rAT4.jpg"/>
          <p:cNvPicPr>
            <a:picLocks noChangeAspect="1" noChangeArrowheads="1"/>
          </p:cNvPicPr>
          <p:nvPr/>
        </p:nvPicPr>
        <p:blipFill>
          <a:blip r:embed="rId2" cstate="print"/>
          <a:srcRect/>
          <a:stretch>
            <a:fillRect/>
          </a:stretch>
        </p:blipFill>
        <p:spPr bwMode="auto">
          <a:xfrm>
            <a:off x="-55715" y="0"/>
            <a:ext cx="9199715" cy="5525220"/>
          </a:xfrm>
          <a:prstGeom prst="rect">
            <a:avLst/>
          </a:prstGeom>
          <a:noFill/>
        </p:spPr>
      </p:pic>
      <p:sp>
        <p:nvSpPr>
          <p:cNvPr id="5" name="Содержимое 2"/>
          <p:cNvSpPr>
            <a:spLocks noGrp="1"/>
          </p:cNvSpPr>
          <p:nvPr>
            <p:ph idx="1"/>
          </p:nvPr>
        </p:nvSpPr>
        <p:spPr>
          <a:xfrm>
            <a:off x="1907704" y="5589240"/>
            <a:ext cx="6717432" cy="1489352"/>
          </a:xfrm>
        </p:spPr>
        <p:txBody>
          <a:bodyPr>
            <a:normAutofit/>
          </a:bodyPr>
          <a:lstStyle/>
          <a:p>
            <a:pPr>
              <a:buNone/>
            </a:pPr>
            <a:r>
              <a:rPr lang="en-US" sz="5400" dirty="0" smtClean="0">
                <a:latin typeface="Bernard MT Condensed" pitchFamily="18" charset="0"/>
              </a:rPr>
              <a:t>Australian English</a:t>
            </a:r>
            <a:endParaRPr lang="ru-RU" sz="5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229600" cy="1066800"/>
          </a:xfrm>
        </p:spPr>
        <p:txBody>
          <a:bodyPr>
            <a:normAutofit fontScale="90000"/>
          </a:bodyPr>
          <a:lstStyle/>
          <a:p>
            <a:r>
              <a:rPr lang="en-US" dirty="0" smtClean="0">
                <a:solidFill>
                  <a:schemeClr val="tx1"/>
                </a:solidFill>
                <a:latin typeface="Bernard MT Condensed" pitchFamily="18" charset="0"/>
              </a:rPr>
              <a:t>Australian English</a:t>
            </a:r>
            <a:r>
              <a:rPr lang="ru-RU" dirty="0" smtClean="0"/>
              <a:t/>
            </a:r>
            <a:br>
              <a:rPr lang="ru-RU" dirty="0" smtClean="0"/>
            </a:br>
            <a:endParaRPr lang="ru-RU" dirty="0"/>
          </a:p>
        </p:txBody>
      </p:sp>
      <p:sp>
        <p:nvSpPr>
          <p:cNvPr id="3" name="Содержимое 2"/>
          <p:cNvSpPr>
            <a:spLocks noGrp="1"/>
          </p:cNvSpPr>
          <p:nvPr>
            <p:ph idx="1"/>
          </p:nvPr>
        </p:nvSpPr>
        <p:spPr>
          <a:xfrm>
            <a:off x="179512" y="1196752"/>
            <a:ext cx="8424936" cy="6192688"/>
          </a:xfrm>
        </p:spPr>
        <p:txBody>
          <a:bodyPr>
            <a:normAutofit fontScale="55000" lnSpcReduction="20000"/>
          </a:bodyPr>
          <a:lstStyle/>
          <a:p>
            <a:pPr>
              <a:lnSpc>
                <a:spcPct val="120000"/>
              </a:lnSpc>
            </a:pPr>
            <a:r>
              <a:rPr lang="en-US" sz="3800" dirty="0" smtClean="0"/>
              <a:t>Australian English is predominantly British English, and especially from the London area. R’s are dropped after vowels, but are often inserted between two words ending and beginning with vowels.</a:t>
            </a:r>
          </a:p>
          <a:p>
            <a:pPr>
              <a:lnSpc>
                <a:spcPct val="120000"/>
              </a:lnSpc>
            </a:pPr>
            <a:endParaRPr lang="en-US" sz="3800" dirty="0" smtClean="0"/>
          </a:p>
          <a:p>
            <a:pPr>
              <a:lnSpc>
                <a:spcPct val="120000"/>
              </a:lnSpc>
            </a:pPr>
            <a:r>
              <a:rPr lang="en-US" sz="3800" dirty="0" smtClean="0"/>
              <a:t>The vowels reflect a strong “Cockney” influence: The long a (/</a:t>
            </a:r>
            <a:r>
              <a:rPr lang="en-US" sz="3800" dirty="0" err="1" smtClean="0"/>
              <a:t>ei</a:t>
            </a:r>
            <a:r>
              <a:rPr lang="en-US" sz="3800" dirty="0" smtClean="0"/>
              <a:t>/) tends towards a long </a:t>
            </a:r>
            <a:r>
              <a:rPr lang="en-US" sz="3800" dirty="0" err="1" smtClean="0"/>
              <a:t>i</a:t>
            </a:r>
            <a:r>
              <a:rPr lang="en-US" sz="3800" dirty="0" smtClean="0"/>
              <a:t> (/</a:t>
            </a:r>
            <a:r>
              <a:rPr lang="en-US" sz="3800" dirty="0" err="1" smtClean="0"/>
              <a:t>ai</a:t>
            </a:r>
            <a:r>
              <a:rPr lang="en-US" sz="3800" dirty="0" smtClean="0"/>
              <a:t>/), so pay sounds like pie to an American ear. The long </a:t>
            </a:r>
            <a:r>
              <a:rPr lang="en-US" sz="3800" dirty="0" err="1" smtClean="0"/>
              <a:t>i</a:t>
            </a:r>
            <a:r>
              <a:rPr lang="en-US" sz="3800" dirty="0" smtClean="0"/>
              <a:t> (/</a:t>
            </a:r>
            <a:r>
              <a:rPr lang="en-US" sz="3800" dirty="0" err="1" smtClean="0"/>
              <a:t>ai</a:t>
            </a:r>
            <a:r>
              <a:rPr lang="en-US" sz="3800" dirty="0" smtClean="0"/>
              <a:t>/), in turn, tends towards </a:t>
            </a:r>
            <a:r>
              <a:rPr lang="en-US" sz="3800" dirty="0" err="1" smtClean="0"/>
              <a:t>oi</a:t>
            </a:r>
            <a:r>
              <a:rPr lang="en-US" sz="3800" dirty="0" smtClean="0"/>
              <a:t>, so cry sounds like </a:t>
            </a:r>
            <a:r>
              <a:rPr lang="en-US" sz="3800" dirty="0" err="1" smtClean="0"/>
              <a:t>croy</a:t>
            </a:r>
            <a:r>
              <a:rPr lang="en-US" sz="3800" dirty="0" smtClean="0"/>
              <a:t>. </a:t>
            </a:r>
            <a:r>
              <a:rPr lang="en-US" sz="3800" dirty="0" err="1" smtClean="0"/>
              <a:t>Ow</a:t>
            </a:r>
            <a:r>
              <a:rPr lang="en-US" sz="3800" dirty="0" smtClean="0"/>
              <a:t> sounds like it starts with a short a (/æ/). Other vowels are less dramatically shifted.</a:t>
            </a:r>
          </a:p>
          <a:p>
            <a:pPr>
              <a:lnSpc>
                <a:spcPct val="120000"/>
              </a:lnSpc>
            </a:pPr>
            <a:r>
              <a:rPr lang="en-US" sz="3800" dirty="0" smtClean="0"/>
              <a:t/>
            </a:r>
            <a:br>
              <a:rPr lang="en-US" sz="3800" dirty="0" smtClean="0"/>
            </a:br>
            <a:r>
              <a:rPr lang="en-US" sz="3800" dirty="0" smtClean="0"/>
              <a:t>Even some rhyming slang has survived into </a:t>
            </a:r>
            <a:r>
              <a:rPr lang="en-US" sz="3800" dirty="0" err="1" smtClean="0"/>
              <a:t>Australlian</a:t>
            </a:r>
            <a:r>
              <a:rPr lang="en-US" sz="3800" dirty="0" smtClean="0"/>
              <a:t> English:  Butcher’s means look (butcher’s hook); hit and miss means piss; loaf means head (loaf of bread) and so on.</a:t>
            </a:r>
            <a:r>
              <a:rPr lang="en-US" dirty="0" smtClean="0"/>
              <a:t/>
            </a:r>
            <a:br>
              <a:rPr lang="en-US" dirty="0" smtClean="0"/>
            </a:br>
            <a:endParaRPr lang="en-US" dirty="0" smtClean="0"/>
          </a:p>
          <a:p>
            <a:pPr>
              <a:lnSpc>
                <a:spcPct val="120000"/>
              </a:lnSpc>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712968" cy="4253104"/>
          </a:xfrm>
        </p:spPr>
        <p:txBody>
          <a:bodyPr numCol="2" spcCol="180000">
            <a:normAutofit fontScale="25000" lnSpcReduction="20000"/>
          </a:bodyPr>
          <a:lstStyle/>
          <a:p>
            <a:r>
              <a:rPr lang="en-US" dirty="0" smtClean="0"/>
              <a:t/>
            </a:r>
            <a:br>
              <a:rPr lang="en-US" dirty="0" smtClean="0"/>
            </a:br>
            <a:r>
              <a:rPr lang="en-US" sz="7200" dirty="0" smtClean="0"/>
              <a:t>Like American English has absorbed numerous American Indian words, Australian English has absorbed many Aboriginal words:</a:t>
            </a:r>
            <a:br>
              <a:rPr lang="en-US" sz="7200" dirty="0" smtClean="0"/>
            </a:br>
            <a:r>
              <a:rPr lang="en-US" sz="7200" dirty="0" err="1" smtClean="0"/>
              <a:t>nulla-nulla</a:t>
            </a:r>
            <a:r>
              <a:rPr lang="en-US" sz="7200" dirty="0" smtClean="0"/>
              <a:t> -- a club</a:t>
            </a:r>
          </a:p>
          <a:p>
            <a:r>
              <a:rPr lang="en-US" sz="7200" dirty="0" smtClean="0"/>
              <a:t>wallaby -- small kangaroo</a:t>
            </a:r>
          </a:p>
          <a:p>
            <a:r>
              <a:rPr lang="en-US" sz="7200" dirty="0" smtClean="0"/>
              <a:t>wombat -- a small marsupial</a:t>
            </a:r>
          </a:p>
          <a:p>
            <a:r>
              <a:rPr lang="en-US" sz="7200" dirty="0" err="1" smtClean="0"/>
              <a:t>woomera</a:t>
            </a:r>
            <a:r>
              <a:rPr lang="en-US" sz="7200" dirty="0" smtClean="0"/>
              <a:t> -- a weapon</a:t>
            </a:r>
          </a:p>
          <a:p>
            <a:r>
              <a:rPr lang="en-US" sz="7200" dirty="0" err="1" smtClean="0"/>
              <a:t>wurley</a:t>
            </a:r>
            <a:r>
              <a:rPr lang="en-US" sz="7200" dirty="0" smtClean="0"/>
              <a:t> -- a simple shelter</a:t>
            </a:r>
          </a:p>
          <a:p>
            <a:r>
              <a:rPr lang="en-US" sz="7200" dirty="0" smtClean="0"/>
              <a:t>...not to mention such ubiquitous words as kangaroo, boomerang, and koala!</a:t>
            </a:r>
            <a:br>
              <a:rPr lang="en-US" sz="7200" dirty="0" smtClean="0"/>
            </a:br>
            <a:endParaRPr lang="en-US" sz="7200" dirty="0" smtClean="0"/>
          </a:p>
          <a:p>
            <a:r>
              <a:rPr lang="en-US" sz="7200" dirty="0" smtClean="0"/>
              <a:t>Colorful expressions also abound:</a:t>
            </a:r>
            <a:br>
              <a:rPr lang="en-US" sz="7200" dirty="0" smtClean="0"/>
            </a:br>
            <a:r>
              <a:rPr lang="en-US" sz="7200" dirty="0" smtClean="0"/>
              <a:t>Like a </a:t>
            </a:r>
            <a:r>
              <a:rPr lang="en-US" sz="7200" dirty="0" err="1" smtClean="0"/>
              <a:t>greasespot</a:t>
            </a:r>
            <a:r>
              <a:rPr lang="en-US" sz="7200" dirty="0" smtClean="0"/>
              <a:t> -- hot and sweaty</a:t>
            </a:r>
          </a:p>
          <a:p>
            <a:r>
              <a:rPr lang="en-US" sz="7200" dirty="0" smtClean="0"/>
              <a:t>Like a stunned mullet -- in a daze</a:t>
            </a:r>
          </a:p>
          <a:p>
            <a:r>
              <a:rPr lang="en-US" sz="7200" dirty="0" smtClean="0"/>
              <a:t>Like a dog’s breakfast -- a mess</a:t>
            </a:r>
          </a:p>
          <a:p>
            <a:r>
              <a:rPr lang="en-US" sz="7200" dirty="0" smtClean="0"/>
              <a:t>Up a </a:t>
            </a:r>
            <a:r>
              <a:rPr lang="en-US" sz="7200" dirty="0" err="1" smtClean="0"/>
              <a:t>gumtree</a:t>
            </a:r>
            <a:r>
              <a:rPr lang="en-US" sz="7200" dirty="0" smtClean="0"/>
              <a:t> -- in trouble</a:t>
            </a:r>
          </a:p>
          <a:p>
            <a:r>
              <a:rPr lang="en-US" sz="7200" dirty="0" smtClean="0"/>
              <a:t>Mad as a </a:t>
            </a:r>
            <a:r>
              <a:rPr lang="en-US" sz="7200" dirty="0" err="1" smtClean="0"/>
              <a:t>gumtree</a:t>
            </a:r>
            <a:r>
              <a:rPr lang="en-US" sz="7200" dirty="0" smtClean="0"/>
              <a:t> full of galahs -- insane</a:t>
            </a:r>
          </a:p>
          <a:p>
            <a:r>
              <a:rPr lang="en-US" sz="7200" dirty="0" smtClean="0"/>
              <a:t>Happy as a bastard on Fathers’ Day -- very happy</a:t>
            </a:r>
          </a:p>
          <a:p>
            <a:r>
              <a:rPr lang="en-US" sz="7200" dirty="0" smtClean="0"/>
              <a:t>Dry as a dead dingo’s </a:t>
            </a:r>
            <a:r>
              <a:rPr lang="en-US" sz="7200" dirty="0" err="1" smtClean="0"/>
              <a:t>donger</a:t>
            </a:r>
            <a:r>
              <a:rPr lang="en-US" sz="7200" dirty="0" smtClean="0"/>
              <a:t> -- very dry indeed</a:t>
            </a:r>
          </a:p>
          <a:p>
            <a:pPr>
              <a:buNone/>
            </a:pPr>
            <a:endParaRPr lang="en-US" sz="7200" dirty="0" smtClean="0"/>
          </a:p>
          <a:p>
            <a:pPr>
              <a:buNone/>
            </a:pPr>
            <a:endParaRPr lang="en-US" sz="7200" dirty="0" smtClean="0"/>
          </a:p>
          <a:p>
            <a:r>
              <a:rPr lang="en-US" sz="7200" dirty="0" smtClean="0"/>
              <a:t>Another characteristic of Australian English is </a:t>
            </a:r>
            <a:r>
              <a:rPr lang="en-US" sz="7200" u="sng" dirty="0" smtClean="0"/>
              <a:t>abbreviated words</a:t>
            </a:r>
            <a:r>
              <a:rPr lang="en-US" sz="7200" dirty="0" smtClean="0"/>
              <a:t>, often ending in -y, -</a:t>
            </a:r>
            <a:r>
              <a:rPr lang="en-US" sz="7200" dirty="0" err="1" smtClean="0"/>
              <a:t>ie</a:t>
            </a:r>
            <a:r>
              <a:rPr lang="en-US" sz="7200" dirty="0" smtClean="0"/>
              <a:t>, or -o:</a:t>
            </a:r>
            <a:br>
              <a:rPr lang="en-US" sz="7200" dirty="0" smtClean="0"/>
            </a:br>
            <a:r>
              <a:rPr lang="en-US" sz="7200" dirty="0" err="1" smtClean="0"/>
              <a:t>aussie</a:t>
            </a:r>
            <a:r>
              <a:rPr lang="en-US" sz="7200" dirty="0" smtClean="0"/>
              <a:t> -- Australian</a:t>
            </a:r>
          </a:p>
          <a:p>
            <a:r>
              <a:rPr lang="en-US" sz="7200" dirty="0" smtClean="0"/>
              <a:t>chalky -- teacher</a:t>
            </a:r>
          </a:p>
          <a:p>
            <a:r>
              <a:rPr lang="en-US" sz="7200" dirty="0" err="1" smtClean="0"/>
              <a:t>chewie</a:t>
            </a:r>
            <a:r>
              <a:rPr lang="en-US" sz="7200" dirty="0" smtClean="0"/>
              <a:t> -- chewing gum</a:t>
            </a:r>
          </a:p>
          <a:p>
            <a:r>
              <a:rPr lang="en-US" sz="7200" dirty="0" err="1" smtClean="0"/>
              <a:t>chockie</a:t>
            </a:r>
            <a:r>
              <a:rPr lang="en-US" sz="7200" dirty="0" smtClean="0"/>
              <a:t> -- </a:t>
            </a:r>
            <a:r>
              <a:rPr lang="en-US" sz="7200" dirty="0" err="1" smtClean="0"/>
              <a:t>chocoloate</a:t>
            </a:r>
            <a:endParaRPr lang="en-US" sz="7200" dirty="0" smtClean="0"/>
          </a:p>
          <a:p>
            <a:r>
              <a:rPr lang="en-US" sz="7200" dirty="0" smtClean="0"/>
              <a:t>footy -- football</a:t>
            </a:r>
          </a:p>
          <a:p>
            <a:r>
              <a:rPr lang="en-US" sz="7200" dirty="0" err="1" smtClean="0"/>
              <a:t>frostie</a:t>
            </a:r>
            <a:r>
              <a:rPr lang="en-US" sz="7200" dirty="0" smtClean="0"/>
              <a:t> -- a cold beer</a:t>
            </a:r>
          </a:p>
          <a:p>
            <a:r>
              <a:rPr lang="en-US" sz="7200" dirty="0" smtClean="0"/>
              <a:t>lavvy -- lavatory</a:t>
            </a:r>
          </a:p>
          <a:p>
            <a:r>
              <a:rPr lang="en-US" sz="7200" dirty="0" smtClean="0"/>
              <a:t>lippie -- lipstick</a:t>
            </a:r>
          </a:p>
          <a:p>
            <a:r>
              <a:rPr lang="en-US" sz="7200" dirty="0" err="1" smtClean="0"/>
              <a:t>lollies</a:t>
            </a:r>
            <a:r>
              <a:rPr lang="en-US" sz="7200" dirty="0" smtClean="0"/>
              <a:t> -- sweets</a:t>
            </a:r>
          </a:p>
          <a:p>
            <a:r>
              <a:rPr lang="en-US" sz="7200" dirty="0" err="1" smtClean="0"/>
              <a:t>mossie</a:t>
            </a:r>
            <a:r>
              <a:rPr lang="en-US" sz="7200" dirty="0" smtClean="0"/>
              <a:t> -- mosquito</a:t>
            </a:r>
          </a:p>
          <a:p>
            <a:r>
              <a:rPr lang="en-US" sz="7200" dirty="0" err="1" smtClean="0"/>
              <a:t>mushies</a:t>
            </a:r>
            <a:r>
              <a:rPr lang="en-US" sz="7200" dirty="0" smtClean="0"/>
              <a:t> -- mushrooms</a:t>
            </a:r>
          </a:p>
          <a:p>
            <a:r>
              <a:rPr lang="en-US" sz="7200" dirty="0" smtClean="0"/>
              <a:t>oldies -- one’s parents</a:t>
            </a:r>
          </a:p>
          <a:p>
            <a:r>
              <a:rPr lang="en-US" sz="7200" dirty="0" err="1" smtClean="0"/>
              <a:t>rellies</a:t>
            </a:r>
            <a:r>
              <a:rPr lang="en-US" sz="7200" dirty="0" smtClean="0"/>
              <a:t> -- one’s relatives</a:t>
            </a:r>
          </a:p>
          <a:p>
            <a:r>
              <a:rPr lang="en-US" sz="7200" dirty="0" err="1" smtClean="0"/>
              <a:t>sammie</a:t>
            </a:r>
            <a:r>
              <a:rPr lang="en-US" sz="7200" dirty="0" smtClean="0"/>
              <a:t> -- sandwich</a:t>
            </a:r>
          </a:p>
          <a:p>
            <a:r>
              <a:rPr lang="en-US" sz="7200" dirty="0" err="1" smtClean="0"/>
              <a:t>sickie</a:t>
            </a:r>
            <a:r>
              <a:rPr lang="en-US" sz="7200" dirty="0" smtClean="0"/>
              <a:t> -- sick day</a:t>
            </a:r>
          </a:p>
          <a:p>
            <a:r>
              <a:rPr lang="en-US" sz="7200" dirty="0" err="1" smtClean="0"/>
              <a:t>smoko</a:t>
            </a:r>
            <a:r>
              <a:rPr lang="en-US" sz="7200" dirty="0" smtClean="0"/>
              <a:t> -- cigarette break</a:t>
            </a:r>
          </a:p>
          <a:p>
            <a:r>
              <a:rPr lang="en-US" sz="7200" dirty="0" err="1" smtClean="0"/>
              <a:t>sunnies</a:t>
            </a:r>
            <a:r>
              <a:rPr lang="en-US" sz="7200" dirty="0" smtClean="0"/>
              <a:t> – sunglasses</a:t>
            </a:r>
          </a:p>
          <a:p>
            <a:endParaRPr lang="en-US" sz="7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C:\Users\User\Desktop\5й семестр\лингвострановедение\диалекты\1454570142118918715.png"/>
          <p:cNvPicPr>
            <a:picLocks noChangeAspect="1" noChangeArrowheads="1"/>
          </p:cNvPicPr>
          <p:nvPr/>
        </p:nvPicPr>
        <p:blipFill>
          <a:blip r:embed="rId2" cstate="print"/>
          <a:srcRect/>
          <a:stretch>
            <a:fillRect/>
          </a:stretch>
        </p:blipFill>
        <p:spPr bwMode="auto">
          <a:xfrm>
            <a:off x="0" y="0"/>
            <a:ext cx="9144000" cy="5157192"/>
          </a:xfrm>
          <a:prstGeom prst="rect">
            <a:avLst/>
          </a:prstGeom>
          <a:noFill/>
        </p:spPr>
      </p:pic>
      <p:sp>
        <p:nvSpPr>
          <p:cNvPr id="5" name="Содержимое 2"/>
          <p:cNvSpPr>
            <a:spLocks noGrp="1"/>
          </p:cNvSpPr>
          <p:nvPr>
            <p:ph idx="1"/>
          </p:nvPr>
        </p:nvSpPr>
        <p:spPr>
          <a:xfrm>
            <a:off x="1259632" y="5368648"/>
            <a:ext cx="6717432" cy="1489352"/>
          </a:xfrm>
        </p:spPr>
        <p:txBody>
          <a:bodyPr>
            <a:normAutofit fontScale="92500" lnSpcReduction="20000"/>
          </a:bodyPr>
          <a:lstStyle/>
          <a:p>
            <a:pPr>
              <a:buNone/>
            </a:pPr>
            <a:r>
              <a:rPr lang="en-US" sz="5400" dirty="0" smtClean="0"/>
              <a:t/>
            </a:r>
            <a:br>
              <a:rPr lang="en-US" sz="5400" dirty="0" smtClean="0"/>
            </a:br>
            <a:r>
              <a:rPr lang="en-US" sz="5800" dirty="0" smtClean="0">
                <a:latin typeface="Bernard MT Condensed" pitchFamily="18" charset="0"/>
              </a:rPr>
              <a:t>New Zealand English</a:t>
            </a:r>
            <a:endParaRPr lang="ru-RU" sz="5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1066800"/>
          </a:xfrm>
        </p:spPr>
        <p:txBody>
          <a:bodyPr>
            <a:normAutofit fontScale="90000"/>
          </a:bodyPr>
          <a:lstStyle/>
          <a:p>
            <a:r>
              <a:rPr lang="en-US" dirty="0" smtClean="0">
                <a:solidFill>
                  <a:schemeClr val="tx1"/>
                </a:solidFill>
                <a:latin typeface="Bernard MT Condensed" pitchFamily="18" charset="0"/>
              </a:rPr>
              <a:t>New Zealand English</a:t>
            </a:r>
            <a:r>
              <a:rPr lang="ru-RU" dirty="0" smtClean="0"/>
              <a:t/>
            </a:r>
            <a:br>
              <a:rPr lang="ru-RU" dirty="0" smtClean="0"/>
            </a:br>
            <a:endParaRPr lang="ru-RU" dirty="0"/>
          </a:p>
        </p:txBody>
      </p:sp>
      <p:sp>
        <p:nvSpPr>
          <p:cNvPr id="3" name="Содержимое 2"/>
          <p:cNvSpPr>
            <a:spLocks noGrp="1"/>
          </p:cNvSpPr>
          <p:nvPr>
            <p:ph idx="1"/>
          </p:nvPr>
        </p:nvSpPr>
        <p:spPr>
          <a:xfrm>
            <a:off x="323528" y="1196752"/>
            <a:ext cx="8363272" cy="5377784"/>
          </a:xfrm>
        </p:spPr>
        <p:txBody>
          <a:bodyPr>
            <a:normAutofit/>
          </a:bodyPr>
          <a:lstStyle/>
          <a:p>
            <a:r>
              <a:rPr lang="en-US" dirty="0" smtClean="0"/>
              <a:t>New Zealand English is heard by Americans as "Ozzie Light." The characteristics of Australian English are there to some degree, but not as intensely.  The effect for Americans is uncertainty as to whether the person is from England or Australia.  One clue is that New Zealand English sounds "flatter" (less modulated) than either Australian or British English and more like western American English.</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2"/>
          <p:cNvSpPr>
            <a:spLocks noGrp="1"/>
          </p:cNvSpPr>
          <p:nvPr>
            <p:ph idx="1"/>
          </p:nvPr>
        </p:nvSpPr>
        <p:spPr>
          <a:xfrm>
            <a:off x="1187624" y="5368648"/>
            <a:ext cx="7149480" cy="1084688"/>
          </a:xfrm>
        </p:spPr>
        <p:txBody>
          <a:bodyPr>
            <a:normAutofit fontScale="70000" lnSpcReduction="20000"/>
          </a:bodyPr>
          <a:lstStyle/>
          <a:p>
            <a:pPr>
              <a:buNone/>
            </a:pPr>
            <a:r>
              <a:rPr lang="en-US" sz="5400" dirty="0" smtClean="0">
                <a:latin typeface="Bernard MT Condensed" pitchFamily="18" charset="0"/>
              </a:rPr>
              <a:t/>
            </a:r>
            <a:br>
              <a:rPr lang="en-US" sz="5400" dirty="0" smtClean="0">
                <a:latin typeface="Bernard MT Condensed" pitchFamily="18" charset="0"/>
              </a:rPr>
            </a:br>
            <a:r>
              <a:rPr lang="en-US" sz="6000" dirty="0" smtClean="0">
                <a:latin typeface="Bernard MT Condensed" pitchFamily="18" charset="0"/>
              </a:rPr>
              <a:t>The Republic of South Africa</a:t>
            </a:r>
            <a:endParaRPr lang="ru-RU" sz="5800" dirty="0"/>
          </a:p>
        </p:txBody>
      </p:sp>
      <p:pic>
        <p:nvPicPr>
          <p:cNvPr id="32770" name="Picture 2" descr="https://img00.deviantart.net/370e/i/2015/270/5/8/flag_of_south_africa_by_jmk_prime-d9a957s.png"/>
          <p:cNvPicPr>
            <a:picLocks noChangeAspect="1" noChangeArrowheads="1"/>
          </p:cNvPicPr>
          <p:nvPr/>
        </p:nvPicPr>
        <p:blipFill>
          <a:blip r:embed="rId2" cstate="print"/>
          <a:srcRect/>
          <a:stretch>
            <a:fillRect/>
          </a:stretch>
        </p:blipFill>
        <p:spPr bwMode="auto">
          <a:xfrm>
            <a:off x="0" y="0"/>
            <a:ext cx="9144000" cy="515719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7834064" cy="1066800"/>
          </a:xfrm>
        </p:spPr>
        <p:txBody>
          <a:bodyPr>
            <a:normAutofit fontScale="90000"/>
          </a:bodyPr>
          <a:lstStyle/>
          <a:p>
            <a:r>
              <a:rPr lang="en-US" dirty="0" smtClean="0">
                <a:solidFill>
                  <a:schemeClr val="tx1"/>
                </a:solidFill>
                <a:latin typeface="Bernard MT Condensed" pitchFamily="18" charset="0"/>
              </a:rPr>
              <a:t>The Republic of South Africa</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107504" y="1196752"/>
            <a:ext cx="8507288" cy="5661248"/>
          </a:xfrm>
        </p:spPr>
        <p:txBody>
          <a:bodyPr>
            <a:normAutofit fontScale="70000" lnSpcReduction="20000"/>
          </a:bodyPr>
          <a:lstStyle/>
          <a:p>
            <a:r>
              <a:rPr lang="en-US" dirty="0" smtClean="0"/>
              <a:t>South African English is close to RP but often with a Dutch influence.  English as spoken by Afrikaners is more clearly influenced by Dutch pronunciation.  Just like Australian and American English, there are numerous words adopted from the surrounding African languages, especially for native species of animals and plants.  As spoken by black South Africans for whom it is not their first language, it often reflects the pronunciation of their Bantu languages, with purer vowels.  Listen, for example, to Nelson Mandela or Bishop Tutu.</a:t>
            </a:r>
            <a:br>
              <a:rPr lang="en-US" dirty="0" smtClean="0"/>
            </a:br>
            <a:r>
              <a:rPr lang="en-US" dirty="0" smtClean="0"/>
              <a:t/>
            </a:r>
            <a:br>
              <a:rPr lang="en-US" dirty="0" smtClean="0"/>
            </a:br>
            <a:r>
              <a:rPr lang="en-US" dirty="0" err="1" smtClean="0"/>
              <a:t>i</a:t>
            </a:r>
            <a:r>
              <a:rPr lang="en-US" dirty="0" smtClean="0"/>
              <a:t> - as in bit is pronounced 'uh'</a:t>
            </a:r>
          </a:p>
          <a:p>
            <a:r>
              <a:rPr lang="en-US" dirty="0" smtClean="0"/>
              <a:t>long /a:/ in words like 'past', 'dance'</a:t>
            </a:r>
          </a:p>
          <a:p>
            <a:r>
              <a:rPr lang="en-US" dirty="0" smtClean="0"/>
              <a:t>t in middle of words pronounced as </a:t>
            </a:r>
            <a:r>
              <a:rPr lang="en-US" dirty="0" err="1" smtClean="0"/>
              <a:t>d's</a:t>
            </a:r>
            <a:r>
              <a:rPr lang="en-US" dirty="0" smtClean="0"/>
              <a:t> ('pretty' becomes '/</a:t>
            </a:r>
            <a:r>
              <a:rPr lang="en-US" dirty="0" err="1" smtClean="0"/>
              <a:t>pridi</a:t>
            </a:r>
            <a:r>
              <a:rPr lang="en-US" dirty="0" smtClean="0"/>
              <a:t>:/')</a:t>
            </a:r>
          </a:p>
          <a:p>
            <a:r>
              <a:rPr lang="en-US" dirty="0" smtClean="0"/>
              <a:t>donga - ditch, from Xhosa</a:t>
            </a:r>
          </a:p>
          <a:p>
            <a:r>
              <a:rPr lang="en-US" dirty="0" smtClean="0"/>
              <a:t>dagga - marijuana, from </a:t>
            </a:r>
            <a:r>
              <a:rPr lang="en-US" dirty="0" err="1" smtClean="0"/>
              <a:t>Xhoixhoi</a:t>
            </a:r>
            <a:r>
              <a:rPr lang="en-US" dirty="0" smtClean="0"/>
              <a:t> (?)</a:t>
            </a:r>
          </a:p>
          <a:p>
            <a:r>
              <a:rPr lang="en-US" dirty="0" err="1" smtClean="0"/>
              <a:t>kak</a:t>
            </a:r>
            <a:r>
              <a:rPr lang="en-US" dirty="0" smtClean="0"/>
              <a:t> - bullshit, from Afrikaans</a:t>
            </a:r>
          </a:p>
          <a:p>
            <a:r>
              <a:rPr lang="en-US" dirty="0" err="1" smtClean="0"/>
              <a:t>fundi</a:t>
            </a:r>
            <a:r>
              <a:rPr lang="en-US" dirty="0" smtClean="0"/>
              <a:t> - expert, from Xhosa and Zulu </a:t>
            </a:r>
            <a:r>
              <a:rPr lang="en-US" dirty="0" err="1" smtClean="0"/>
              <a:t>umfundi</a:t>
            </a:r>
            <a:r>
              <a:rPr lang="en-US" dirty="0" smtClean="0"/>
              <a:t> (student).</a:t>
            </a:r>
          </a:p>
          <a:p>
            <a:r>
              <a:rPr lang="en-US" dirty="0" smtClean="0"/>
              <a:t>Dialects also varies slightly from east to west:  In Natal (in western South Africa), /</a:t>
            </a:r>
            <a:r>
              <a:rPr lang="en-US" dirty="0" err="1" smtClean="0"/>
              <a:t>ai</a:t>
            </a:r>
            <a:r>
              <a:rPr lang="en-US" dirty="0" smtClean="0"/>
              <a:t>/ is pronounced /a:/, so that why is pronounced /</a:t>
            </a:r>
            <a:r>
              <a:rPr lang="en-US" dirty="0" err="1" smtClean="0"/>
              <a:t>wa</a:t>
            </a:r>
            <a:r>
              <a:rPr lang="en-US" dirty="0" smtClean="0"/>
              <a:t>:/.</a:t>
            </a:r>
            <a:br>
              <a:rPr lang="en-US" dirty="0" smtClean="0"/>
            </a:b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2"/>
          <p:cNvSpPr>
            <a:spLocks noGrp="1"/>
          </p:cNvSpPr>
          <p:nvPr>
            <p:ph idx="1"/>
          </p:nvPr>
        </p:nvSpPr>
        <p:spPr>
          <a:xfrm>
            <a:off x="1331640" y="5368648"/>
            <a:ext cx="6717432" cy="1489352"/>
          </a:xfrm>
        </p:spPr>
        <p:txBody>
          <a:bodyPr>
            <a:normAutofit fontScale="47500" lnSpcReduction="20000"/>
          </a:bodyPr>
          <a:lstStyle/>
          <a:p>
            <a:pPr>
              <a:buNone/>
            </a:pPr>
            <a:r>
              <a:rPr lang="en-US" sz="5400" dirty="0" smtClean="0">
                <a:latin typeface="Bernard MT Condensed" pitchFamily="18" charset="0"/>
              </a:rPr>
              <a:t/>
            </a:r>
            <a:br>
              <a:rPr lang="en-US" sz="5400" dirty="0" smtClean="0">
                <a:latin typeface="Bernard MT Condensed" pitchFamily="18" charset="0"/>
              </a:rPr>
            </a:br>
            <a:r>
              <a:rPr lang="en-US" sz="13500" dirty="0" smtClean="0">
                <a:latin typeface="Bernard MT Condensed" pitchFamily="18" charset="0"/>
              </a:rPr>
              <a:t>American English</a:t>
            </a:r>
            <a:endParaRPr lang="ru-RU" sz="13500" dirty="0"/>
          </a:p>
        </p:txBody>
      </p:sp>
      <p:pic>
        <p:nvPicPr>
          <p:cNvPr id="39938" name="Picture 2" descr="https://im0-tub-ru.yandex.net/i?id=1c95bb7ebbef65e9bdc1f6872329eddf-l&amp;n=13"/>
          <p:cNvPicPr>
            <a:picLocks noChangeAspect="1" noChangeArrowheads="1"/>
          </p:cNvPicPr>
          <p:nvPr/>
        </p:nvPicPr>
        <p:blipFill>
          <a:blip r:embed="rId2" cstate="print"/>
          <a:srcRect/>
          <a:stretch>
            <a:fillRect/>
          </a:stretch>
        </p:blipFill>
        <p:spPr bwMode="auto">
          <a:xfrm>
            <a:off x="1" y="0"/>
            <a:ext cx="9144000" cy="555426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2"/>
          <p:cNvSpPr>
            <a:spLocks noGrp="1"/>
          </p:cNvSpPr>
          <p:nvPr>
            <p:ph idx="1"/>
          </p:nvPr>
        </p:nvSpPr>
        <p:spPr>
          <a:xfrm>
            <a:off x="2051720" y="5368648"/>
            <a:ext cx="5997352" cy="1489352"/>
          </a:xfrm>
        </p:spPr>
        <p:txBody>
          <a:bodyPr>
            <a:normAutofit fontScale="32500" lnSpcReduction="20000"/>
          </a:bodyPr>
          <a:lstStyle/>
          <a:p>
            <a:pPr>
              <a:buNone/>
            </a:pPr>
            <a:r>
              <a:rPr lang="en-US" sz="5400" dirty="0" smtClean="0">
                <a:latin typeface="Bernard MT Condensed" pitchFamily="18" charset="0"/>
              </a:rPr>
              <a:t/>
            </a:r>
            <a:br>
              <a:rPr lang="en-US" sz="5400" dirty="0" smtClean="0">
                <a:latin typeface="Bernard MT Condensed" pitchFamily="18" charset="0"/>
              </a:rPr>
            </a:br>
            <a:r>
              <a:rPr lang="en-US" sz="13500" dirty="0" smtClean="0">
                <a:latin typeface="Bernard MT Condensed" pitchFamily="18" charset="0"/>
              </a:rPr>
              <a:t/>
            </a:r>
            <a:br>
              <a:rPr lang="en-US" sz="13500" dirty="0" smtClean="0">
                <a:latin typeface="Bernard MT Condensed" pitchFamily="18" charset="0"/>
              </a:rPr>
            </a:br>
            <a:r>
              <a:rPr lang="en-US" sz="13500" dirty="0" smtClean="0">
                <a:latin typeface="Bernard MT Condensed" pitchFamily="18" charset="0"/>
              </a:rPr>
              <a:t>Canadian English</a:t>
            </a:r>
            <a:endParaRPr lang="ru-RU" sz="13500" dirty="0"/>
          </a:p>
        </p:txBody>
      </p:sp>
      <p:pic>
        <p:nvPicPr>
          <p:cNvPr id="36866" name="Picture 2" descr="http://photos1.blogger.com/blogger/2838/947/1600/canadaflag.jpg"/>
          <p:cNvPicPr>
            <a:picLocks noChangeAspect="1" noChangeArrowheads="1"/>
          </p:cNvPicPr>
          <p:nvPr/>
        </p:nvPicPr>
        <p:blipFill>
          <a:blip r:embed="rId2" cstate="print"/>
          <a:srcRect/>
          <a:stretch>
            <a:fillRect/>
          </a:stretch>
        </p:blipFill>
        <p:spPr bwMode="auto">
          <a:xfrm>
            <a:off x="0" y="0"/>
            <a:ext cx="9144000" cy="598516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013576" cy="557808"/>
          </a:xfrm>
        </p:spPr>
        <p:txBody>
          <a:bodyPr>
            <a:normAutofit fontScale="90000"/>
          </a:bodyPr>
          <a:lstStyle/>
          <a:p>
            <a:r>
              <a:rPr lang="en-US" sz="4900" dirty="0" smtClean="0">
                <a:solidFill>
                  <a:schemeClr val="tx1"/>
                </a:solidFill>
                <a:latin typeface="Bernard MT Condensed" pitchFamily="18" charset="0"/>
              </a:rPr>
              <a:t>Canadian English</a:t>
            </a:r>
            <a:endParaRPr lang="ru-RU" dirty="0"/>
          </a:p>
        </p:txBody>
      </p:sp>
      <p:sp>
        <p:nvSpPr>
          <p:cNvPr id="3" name="Содержимое 2"/>
          <p:cNvSpPr>
            <a:spLocks noGrp="1"/>
          </p:cNvSpPr>
          <p:nvPr>
            <p:ph idx="1"/>
          </p:nvPr>
        </p:nvSpPr>
        <p:spPr>
          <a:xfrm>
            <a:off x="179512" y="1412776"/>
            <a:ext cx="8507288" cy="5161760"/>
          </a:xfrm>
        </p:spPr>
        <p:txBody>
          <a:bodyPr>
            <a:normAutofit fontScale="70000" lnSpcReduction="20000"/>
          </a:bodyPr>
          <a:lstStyle/>
          <a:p>
            <a:r>
              <a:rPr lang="en-US" dirty="0" smtClean="0"/>
              <a:t>Canadian English is generally similar to northern and western American English.  The one outstanding characteristic is called Canadian rising:</a:t>
            </a:r>
            <a:br>
              <a:rPr lang="en-US" dirty="0" smtClean="0"/>
            </a:br>
            <a:r>
              <a:rPr lang="en-US" dirty="0" smtClean="0"/>
              <a:t>/</a:t>
            </a:r>
            <a:r>
              <a:rPr lang="en-US" dirty="0" err="1" smtClean="0"/>
              <a:t>ai</a:t>
            </a:r>
            <a:r>
              <a:rPr lang="en-US" dirty="0" smtClean="0"/>
              <a:t>/ and /au/ become /</a:t>
            </a:r>
            <a:r>
              <a:rPr lang="en-US" dirty="0" err="1" smtClean="0"/>
              <a:t>œi</a:t>
            </a:r>
            <a:r>
              <a:rPr lang="en-US" dirty="0" smtClean="0"/>
              <a:t>/ and /</a:t>
            </a:r>
            <a:r>
              <a:rPr lang="en-US" dirty="0" err="1" smtClean="0"/>
              <a:t>œu</a:t>
            </a:r>
            <a:r>
              <a:rPr lang="en-US" dirty="0" smtClean="0"/>
              <a:t>/, respectively.  </a:t>
            </a:r>
          </a:p>
          <a:p>
            <a:r>
              <a:rPr lang="en-US" dirty="0" smtClean="0"/>
              <a:t>Americans can listen to the newscaster Peter Jennings for these sounds.</a:t>
            </a:r>
            <a:br>
              <a:rPr lang="en-US" dirty="0" smtClean="0"/>
            </a:br>
            <a:r>
              <a:rPr lang="en-US" dirty="0" smtClean="0"/>
              <a:t/>
            </a:r>
            <a:br>
              <a:rPr lang="en-US" dirty="0" smtClean="0"/>
            </a:br>
            <a:r>
              <a:rPr lang="en-US" dirty="0" smtClean="0"/>
              <a:t>One unusual characteristic found in much Canadian casual speech is the use of sentence final "eh?" even in declarative sentences.</a:t>
            </a:r>
            <a:br>
              <a:rPr lang="en-US" dirty="0" smtClean="0"/>
            </a:br>
            <a:r>
              <a:rPr lang="en-US" dirty="0" smtClean="0"/>
              <a:t/>
            </a:r>
            <a:br>
              <a:rPr lang="en-US" dirty="0" smtClean="0"/>
            </a:br>
            <a:r>
              <a:rPr lang="en-US" dirty="0" smtClean="0"/>
              <a:t>Most Canadians retain </a:t>
            </a:r>
            <a:r>
              <a:rPr lang="en-US" dirty="0" err="1" smtClean="0"/>
              <a:t>r's</a:t>
            </a:r>
            <a:r>
              <a:rPr lang="en-US" dirty="0" smtClean="0"/>
              <a:t> after vowels, but in the Maritimes, they drop their </a:t>
            </a:r>
            <a:r>
              <a:rPr lang="en-US" dirty="0" err="1" smtClean="0"/>
              <a:t>r's</a:t>
            </a:r>
            <a:r>
              <a:rPr lang="en-US" dirty="0" smtClean="0"/>
              <a:t>, just like their New England neighbors to the south.</a:t>
            </a:r>
            <a:br>
              <a:rPr lang="en-US" dirty="0" smtClean="0"/>
            </a:br>
            <a:r>
              <a:rPr lang="en-US" dirty="0" smtClean="0"/>
              <a:t/>
            </a:r>
            <a:br>
              <a:rPr lang="en-US" dirty="0" smtClean="0"/>
            </a:br>
            <a:r>
              <a:rPr lang="en-US" dirty="0" smtClean="0"/>
              <a:t>Newfoundland has a very different dialect, called </a:t>
            </a:r>
            <a:r>
              <a:rPr lang="en-US" dirty="0" err="1" smtClean="0"/>
              <a:t>Newfie</a:t>
            </a:r>
            <a:r>
              <a:rPr lang="en-US" dirty="0" smtClean="0"/>
              <a:t>, that seems to be strongly influenced by Irish immigrants:</a:t>
            </a:r>
            <a:br>
              <a:rPr lang="en-US" dirty="0" smtClean="0"/>
            </a:br>
            <a:r>
              <a:rPr lang="en-US" dirty="0" smtClean="0"/>
              <a:t>/</a:t>
            </a:r>
            <a:r>
              <a:rPr lang="en-US" dirty="0" err="1" smtClean="0"/>
              <a:t>th</a:t>
            </a:r>
            <a:r>
              <a:rPr lang="en-US" dirty="0" smtClean="0"/>
              <a:t>/ and /dh/ &gt; /t/ and /d/ respectively.</a:t>
            </a:r>
          </a:p>
          <a:p>
            <a:r>
              <a:rPr lang="en-US" dirty="0" smtClean="0"/>
              <a:t>am, is, are &gt; </a:t>
            </a:r>
            <a:r>
              <a:rPr lang="en-US" dirty="0" err="1" smtClean="0"/>
              <a:t>be's</a:t>
            </a:r>
            <a:endParaRPr lang="en-US" dirty="0" smtClean="0"/>
          </a:p>
          <a:p>
            <a:r>
              <a:rPr lang="en-US" dirty="0" smtClean="0"/>
              <a:t>I like, we like, etc. &gt; I likes, we likes, etc.</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your attention</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1066800"/>
          </a:xfrm>
        </p:spPr>
        <p:txBody>
          <a:bodyPr>
            <a:normAutofit fontScale="90000"/>
          </a:bodyPr>
          <a:lstStyle/>
          <a:p>
            <a:r>
              <a:rPr lang="en-US" sz="5300" dirty="0" smtClean="0">
                <a:solidFill>
                  <a:schemeClr val="tx1"/>
                </a:solidFill>
                <a:latin typeface="Bernard MT Condensed" pitchFamily="18" charset="0"/>
              </a:rPr>
              <a:t>American English</a:t>
            </a:r>
            <a:r>
              <a:rPr lang="ru-RU" sz="9600" dirty="0" smtClean="0"/>
              <a:t/>
            </a:r>
            <a:br>
              <a:rPr lang="ru-RU" sz="9600" dirty="0" smtClean="0"/>
            </a:br>
            <a:endParaRPr lang="ru-RU" dirty="0"/>
          </a:p>
        </p:txBody>
      </p:sp>
      <p:sp>
        <p:nvSpPr>
          <p:cNvPr id="3" name="Содержимое 2"/>
          <p:cNvSpPr>
            <a:spLocks noGrp="1"/>
          </p:cNvSpPr>
          <p:nvPr>
            <p:ph idx="1"/>
          </p:nvPr>
        </p:nvSpPr>
        <p:spPr>
          <a:xfrm>
            <a:off x="0" y="1196752"/>
            <a:ext cx="9144000" cy="5661248"/>
          </a:xfrm>
        </p:spPr>
        <p:txBody>
          <a:bodyPr>
            <a:normAutofit/>
          </a:bodyPr>
          <a:lstStyle/>
          <a:p>
            <a:r>
              <a:rPr lang="en-US" sz="2000" dirty="0" smtClean="0"/>
              <a:t>It has a number of regional accents but </a:t>
            </a:r>
            <a:br>
              <a:rPr lang="en-US" sz="2000" dirty="0" smtClean="0"/>
            </a:br>
            <a:r>
              <a:rPr lang="en-US" sz="2000" dirty="0" smtClean="0"/>
              <a:t>on the whole they share enough common </a:t>
            </a:r>
            <a:br>
              <a:rPr lang="en-US" sz="2000" dirty="0" smtClean="0"/>
            </a:br>
            <a:r>
              <a:rPr lang="en-US" sz="2000" dirty="0" smtClean="0"/>
              <a:t>features in pronunciation and speech </a:t>
            </a:r>
            <a:br>
              <a:rPr lang="en-US" sz="2000" dirty="0" smtClean="0"/>
            </a:br>
            <a:r>
              <a:rPr lang="en-US" sz="2000" dirty="0" smtClean="0"/>
              <a:t>patterns so that the spoken language </a:t>
            </a:r>
            <a:br>
              <a:rPr lang="en-US" sz="2000" dirty="0" smtClean="0"/>
            </a:br>
            <a:r>
              <a:rPr lang="en-US" sz="2000" dirty="0" smtClean="0"/>
              <a:t>in the USA can be clearly distinguished </a:t>
            </a:r>
            <a:br>
              <a:rPr lang="en-US" sz="2000" dirty="0" smtClean="0"/>
            </a:br>
            <a:r>
              <a:rPr lang="en-US" sz="2000" dirty="0" smtClean="0"/>
              <a:t>from the language spoken in UK or from </a:t>
            </a:r>
            <a:br>
              <a:rPr lang="en-US" sz="2000" dirty="0" smtClean="0"/>
            </a:br>
            <a:r>
              <a:rPr lang="en-US" sz="2000" dirty="0" smtClean="0"/>
              <a:t>other varieties of spoken English.</a:t>
            </a:r>
          </a:p>
          <a:p>
            <a:r>
              <a:rPr lang="en-US" sz="2000" dirty="0" smtClean="0"/>
              <a:t>Common characteristics of regional </a:t>
            </a:r>
            <a:br>
              <a:rPr lang="en-US" sz="2000" dirty="0" smtClean="0"/>
            </a:br>
            <a:r>
              <a:rPr lang="en-US" sz="2000" dirty="0" smtClean="0"/>
              <a:t>American accents include such features </a:t>
            </a:r>
            <a:br>
              <a:rPr lang="en-US" sz="2000" dirty="0" smtClean="0"/>
            </a:br>
            <a:r>
              <a:rPr lang="en-US" sz="2000" dirty="0" smtClean="0"/>
              <a:t>as the sound [r] pronounced in all </a:t>
            </a:r>
            <a:br>
              <a:rPr lang="en-US" sz="2000" dirty="0" smtClean="0"/>
            </a:br>
            <a:r>
              <a:rPr lang="en-US" sz="2000" dirty="0" smtClean="0"/>
              <a:t>positions in words (e.g., hard [</a:t>
            </a:r>
            <a:r>
              <a:rPr lang="en-US" sz="2000" dirty="0" err="1" smtClean="0"/>
              <a:t>ha:rd</a:t>
            </a:r>
            <a:r>
              <a:rPr lang="en-US" sz="2000" dirty="0" smtClean="0"/>
              <a:t>], more [</a:t>
            </a:r>
            <a:r>
              <a:rPr lang="en-US" sz="2000" dirty="0" err="1" smtClean="0"/>
              <a:t>mo:r</a:t>
            </a:r>
            <a:r>
              <a:rPr lang="en-US" sz="2000" dirty="0" smtClean="0"/>
              <a:t>], first [</a:t>
            </a:r>
            <a:r>
              <a:rPr lang="en-US" sz="2000" dirty="0" err="1" smtClean="0"/>
              <a:t>fərst</a:t>
            </a:r>
            <a:r>
              <a:rPr lang="en-US" sz="2000" dirty="0" smtClean="0"/>
              <a:t>]); the sound [æ] in words like "ask, last, class, demand, dance" (whereas British English has [a:] in such cases); the sound [o] that sounds like [a:] in words like "hot, off, rob, gone, sorry, bother, want"; the sound [</a:t>
            </a:r>
            <a:r>
              <a:rPr lang="en-US" sz="2000" dirty="0" err="1" smtClean="0"/>
              <a:t>yu</a:t>
            </a:r>
            <a:r>
              <a:rPr lang="en-US" sz="2000" dirty="0" smtClean="0"/>
              <a:t>:] pronounced as [u:] after the letters "d, n, s, t" (duplicate, news, sue, student, tune).</a:t>
            </a:r>
          </a:p>
          <a:p>
            <a:r>
              <a:rPr lang="en-US" sz="2000" dirty="0" smtClean="0"/>
              <a:t>In writing the letter U is missed, e.g. our – or, </a:t>
            </a:r>
            <a:r>
              <a:rPr lang="en-US" sz="2000" dirty="0" err="1" smtClean="0"/>
              <a:t>colour</a:t>
            </a:r>
            <a:r>
              <a:rPr lang="en-US" sz="2000" dirty="0" smtClean="0"/>
              <a:t> – color.</a:t>
            </a:r>
          </a:p>
          <a:p>
            <a:endParaRPr lang="ru-RU" sz="2400" dirty="0"/>
          </a:p>
        </p:txBody>
      </p:sp>
      <p:pic>
        <p:nvPicPr>
          <p:cNvPr id="57346" name="Picture 2" descr="C:\Users\User\Desktop\5й семестр\лингвострановедение\диалекты\2014-07-11_accents.png"/>
          <p:cNvPicPr>
            <a:picLocks noChangeAspect="1" noChangeArrowheads="1"/>
          </p:cNvPicPr>
          <p:nvPr/>
        </p:nvPicPr>
        <p:blipFill>
          <a:blip r:embed="rId2" cstate="print"/>
          <a:srcRect/>
          <a:stretch>
            <a:fillRect/>
          </a:stretch>
        </p:blipFill>
        <p:spPr bwMode="auto">
          <a:xfrm>
            <a:off x="5076056" y="980728"/>
            <a:ext cx="4067944" cy="326942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661248"/>
            <a:ext cx="8892480" cy="1196752"/>
          </a:xfrm>
        </p:spPr>
        <p:txBody>
          <a:bodyPr>
            <a:normAutofit fontScale="40000" lnSpcReduction="20000"/>
          </a:bodyPr>
          <a:lstStyle/>
          <a:p>
            <a:r>
              <a:rPr lang="en-US" sz="3000" dirty="0" smtClean="0"/>
              <a:t>Standard English is closest to the "northern cities" which stretches from Pennsylvania to Michigan. There's a southern accent called a “twang” that can change depending on where in the south you are. Texas area has a “drawl”, lots of </a:t>
            </a:r>
            <a:r>
              <a:rPr lang="en-US" sz="3000" dirty="0" err="1" smtClean="0"/>
              <a:t>y'all's</a:t>
            </a:r>
            <a:r>
              <a:rPr lang="en-US" sz="3000" dirty="0" smtClean="0"/>
              <a:t> and such. There's a western dialect which is similar to the Californian surfer image of that area. Then there are also a lot of distinct accents. Cali has a stereotype of surfers "</a:t>
            </a:r>
            <a:r>
              <a:rPr lang="en-US" sz="3000" dirty="0" err="1" smtClean="0"/>
              <a:t>yo</a:t>
            </a:r>
            <a:r>
              <a:rPr lang="en-US" sz="3000" dirty="0" smtClean="0"/>
              <a:t> bro", and valley girl "like oh my gosh, totally". Wisconsin's use a instead of o, like a as in hat. So they say Wisconsin like </a:t>
            </a:r>
            <a:r>
              <a:rPr lang="en-US" sz="3000" dirty="0" err="1" smtClean="0"/>
              <a:t>Wiscansin</a:t>
            </a:r>
            <a:r>
              <a:rPr lang="en-US" sz="3000" dirty="0" smtClean="0"/>
              <a:t>. New Jersey and New York talk a lot faster and seemingly rougher, "Aye u, </a:t>
            </a:r>
            <a:r>
              <a:rPr lang="en-US" sz="3000" dirty="0" err="1" smtClean="0"/>
              <a:t>im</a:t>
            </a:r>
            <a:r>
              <a:rPr lang="en-US" sz="3000" dirty="0" smtClean="0"/>
              <a:t> </a:t>
            </a:r>
            <a:r>
              <a:rPr lang="en-US" sz="3000" dirty="0" err="1" smtClean="0"/>
              <a:t>walkin</a:t>
            </a:r>
            <a:r>
              <a:rPr lang="en-US" sz="3000" dirty="0" smtClean="0"/>
              <a:t> ere" etc. West Virginia/Kentucky have almost hillbilly accents. Louisiana has a Cajun accent. They can talk extremely fast as well. </a:t>
            </a:r>
          </a:p>
          <a:p>
            <a:endParaRPr lang="ru-RU" dirty="0"/>
          </a:p>
        </p:txBody>
      </p:sp>
      <p:pic>
        <p:nvPicPr>
          <p:cNvPr id="55298" name="Picture 2" descr="https://upload.wikimedia.org/wikipedia/commons/1/1e/Map_of_USA_showing_state_names.png"/>
          <p:cNvPicPr>
            <a:picLocks noChangeAspect="1" noChangeArrowheads="1"/>
          </p:cNvPicPr>
          <p:nvPr/>
        </p:nvPicPr>
        <p:blipFill>
          <a:blip r:embed="rId2" cstate="print"/>
          <a:srcRect/>
          <a:stretch>
            <a:fillRect/>
          </a:stretch>
        </p:blipFill>
        <p:spPr bwMode="auto">
          <a:xfrm>
            <a:off x="251520" y="404664"/>
            <a:ext cx="8568952" cy="5206784"/>
          </a:xfrm>
          <a:prstGeom prst="rect">
            <a:avLst/>
          </a:prstGeom>
          <a:noFill/>
        </p:spPr>
      </p:pic>
      <p:sp>
        <p:nvSpPr>
          <p:cNvPr id="6" name="Прямоугольник 5"/>
          <p:cNvSpPr/>
          <p:nvPr/>
        </p:nvSpPr>
        <p:spPr>
          <a:xfrm>
            <a:off x="5364088" y="332657"/>
            <a:ext cx="3779912" cy="6494085"/>
          </a:xfrm>
          <a:prstGeom prst="rect">
            <a:avLst/>
          </a:prstGeom>
          <a:solidFill>
            <a:srgbClr val="FFEFEF"/>
          </a:solidFill>
        </p:spPr>
        <p:txBody>
          <a:bodyPr wrap="square">
            <a:spAutoFit/>
          </a:bodyPr>
          <a:lstStyle/>
          <a:p>
            <a:pPr lvl="0"/>
            <a:r>
              <a:rPr lang="en-US" sz="1600" b="1" dirty="0" smtClean="0"/>
              <a:t>Southern and south midland:</a:t>
            </a:r>
            <a:r>
              <a:rPr lang="en-US" sz="1600" dirty="0" smtClean="0"/>
              <a:t/>
            </a:r>
            <a:br>
              <a:rPr lang="en-US" sz="1600" dirty="0" smtClean="0"/>
            </a:br>
            <a:r>
              <a:rPr lang="en-US" sz="1600" dirty="0" smtClean="0"/>
              <a:t>"drawl" [lengthening, fronting, and raising vowels]</a:t>
            </a:r>
            <a:endParaRPr lang="ru-RU" sz="1600" dirty="0" smtClean="0"/>
          </a:p>
          <a:p>
            <a:pPr lvl="0"/>
            <a:r>
              <a:rPr lang="en-US" sz="1600" dirty="0" smtClean="0"/>
              <a:t>/</a:t>
            </a:r>
            <a:r>
              <a:rPr lang="en-US" sz="1600" dirty="0" err="1" smtClean="0"/>
              <a:t>ai</a:t>
            </a:r>
            <a:r>
              <a:rPr lang="en-US" sz="1600" dirty="0" smtClean="0"/>
              <a:t>/ &gt; /æ:/  in find, mind</a:t>
            </a:r>
            <a:endParaRPr lang="ru-RU" sz="1600" dirty="0" smtClean="0"/>
          </a:p>
          <a:p>
            <a:pPr lvl="0"/>
            <a:r>
              <a:rPr lang="en-US" sz="1600" dirty="0" smtClean="0"/>
              <a:t>/</a:t>
            </a:r>
            <a:r>
              <a:rPr lang="en-US" sz="1600" dirty="0" err="1" smtClean="0"/>
              <a:t>oi</a:t>
            </a:r>
            <a:r>
              <a:rPr lang="en-US" sz="1600" dirty="0" smtClean="0"/>
              <a:t>/ &gt; /o/ in boil, oil</a:t>
            </a:r>
            <a:endParaRPr lang="ru-RU" sz="1600" dirty="0" smtClean="0"/>
          </a:p>
          <a:p>
            <a:pPr lvl="0"/>
            <a:r>
              <a:rPr lang="en-US" sz="1600" dirty="0" smtClean="0"/>
              <a:t>/u:/ &gt; /</a:t>
            </a:r>
            <a:r>
              <a:rPr lang="en-US" sz="1600" dirty="0" err="1" smtClean="0"/>
              <a:t>yu</a:t>
            </a:r>
            <a:r>
              <a:rPr lang="en-US" sz="1600" dirty="0" smtClean="0"/>
              <a:t>:/ in due, </a:t>
            </a:r>
            <a:r>
              <a:rPr lang="en-US" sz="1600" dirty="0" err="1" smtClean="0"/>
              <a:t>tuesday</a:t>
            </a:r>
            <a:r>
              <a:rPr lang="en-US" sz="1600" dirty="0" smtClean="0"/>
              <a:t> </a:t>
            </a:r>
            <a:endParaRPr lang="ru-RU" sz="1600" dirty="0" smtClean="0"/>
          </a:p>
          <a:p>
            <a:pPr lvl="0"/>
            <a:r>
              <a:rPr lang="en-US" sz="1600" dirty="0" smtClean="0"/>
              <a:t>au/ &gt; /</a:t>
            </a:r>
            <a:r>
              <a:rPr lang="en-US" sz="1600" dirty="0" err="1" smtClean="0"/>
              <a:t>æu</a:t>
            </a:r>
            <a:r>
              <a:rPr lang="en-US" sz="1600" dirty="0" smtClean="0"/>
              <a:t>/ in out, doubt</a:t>
            </a:r>
            <a:endParaRPr lang="ru-RU" sz="1600" dirty="0" smtClean="0"/>
          </a:p>
          <a:p>
            <a:pPr lvl="0"/>
            <a:r>
              <a:rPr lang="en-US" sz="1600" dirty="0" smtClean="0"/>
              <a:t>/e/ &gt; /</a:t>
            </a:r>
            <a:r>
              <a:rPr lang="en-US" sz="1600" dirty="0" err="1" smtClean="0"/>
              <a:t>ei</a:t>
            </a:r>
            <a:r>
              <a:rPr lang="en-US" sz="1600" dirty="0" smtClean="0"/>
              <a:t>/ in bed, head</a:t>
            </a:r>
            <a:endParaRPr lang="ru-RU" sz="1600" dirty="0" smtClean="0"/>
          </a:p>
          <a:p>
            <a:pPr lvl="0"/>
            <a:r>
              <a:rPr lang="en-US" sz="1600" dirty="0" smtClean="0"/>
              <a:t>/e/ &gt; /</a:t>
            </a:r>
            <a:r>
              <a:rPr lang="en-US" sz="1600" dirty="0" err="1" smtClean="0"/>
              <a:t>i</a:t>
            </a:r>
            <a:r>
              <a:rPr lang="en-US" sz="1600" dirty="0" smtClean="0"/>
              <a:t>/ in pen, ten</a:t>
            </a:r>
            <a:endParaRPr lang="ru-RU" sz="1600" dirty="0" smtClean="0"/>
          </a:p>
          <a:p>
            <a:pPr lvl="0"/>
            <a:r>
              <a:rPr lang="en-US" sz="1600" dirty="0" smtClean="0"/>
              <a:t>greasy &gt; </a:t>
            </a:r>
            <a:r>
              <a:rPr lang="en-US" sz="1600" dirty="0" err="1" smtClean="0"/>
              <a:t>greazy</a:t>
            </a:r>
            <a:r>
              <a:rPr lang="en-US" sz="1600" dirty="0" smtClean="0"/>
              <a:t> </a:t>
            </a:r>
            <a:endParaRPr lang="ru-RU" sz="1600" dirty="0" smtClean="0"/>
          </a:p>
          <a:p>
            <a:pPr lvl="0"/>
            <a:r>
              <a:rPr lang="en-US" sz="1600" dirty="0" smtClean="0"/>
              <a:t>carry &gt; tote</a:t>
            </a:r>
            <a:endParaRPr lang="ru-RU" sz="1600" dirty="0" smtClean="0"/>
          </a:p>
          <a:p>
            <a:pPr lvl="0"/>
            <a:r>
              <a:rPr lang="en-US" sz="1600" dirty="0" smtClean="0"/>
              <a:t>dragged &gt; drug</a:t>
            </a:r>
            <a:endParaRPr lang="ru-RU" sz="1600" dirty="0" smtClean="0"/>
          </a:p>
          <a:p>
            <a:pPr lvl="0"/>
            <a:r>
              <a:rPr lang="en-US" sz="1600" dirty="0" smtClean="0"/>
              <a:t>you &gt; you all, y’all</a:t>
            </a:r>
            <a:endParaRPr lang="ru-RU" sz="1600" dirty="0" smtClean="0"/>
          </a:p>
          <a:p>
            <a:pPr lvl="0"/>
            <a:r>
              <a:rPr lang="en-US" sz="1600" b="1" dirty="0" smtClean="0"/>
              <a:t>Southern:</a:t>
            </a:r>
            <a:r>
              <a:rPr lang="en-US" sz="1600" dirty="0" smtClean="0"/>
              <a:t/>
            </a:r>
            <a:br>
              <a:rPr lang="en-US" sz="1600" dirty="0" smtClean="0"/>
            </a:br>
            <a:r>
              <a:rPr lang="en-US" sz="1600" dirty="0" smtClean="0"/>
              <a:t>help, bulb, wolf &gt; /</a:t>
            </a:r>
            <a:r>
              <a:rPr lang="en-US" sz="1600" dirty="0" err="1" smtClean="0"/>
              <a:t>hep</a:t>
            </a:r>
            <a:r>
              <a:rPr lang="en-US" sz="1600" dirty="0" smtClean="0"/>
              <a:t>/, /</a:t>
            </a:r>
            <a:r>
              <a:rPr lang="en-US" sz="1600" dirty="0" err="1" smtClean="0"/>
              <a:t>bœb</a:t>
            </a:r>
            <a:r>
              <a:rPr lang="en-US" sz="1600" dirty="0" smtClean="0"/>
              <a:t>/, /</a:t>
            </a:r>
            <a:r>
              <a:rPr lang="en-US" sz="1600" dirty="0" err="1" smtClean="0"/>
              <a:t>wuf</a:t>
            </a:r>
            <a:r>
              <a:rPr lang="en-US" sz="1600" dirty="0" smtClean="0"/>
              <a:t>/</a:t>
            </a:r>
            <a:endParaRPr lang="ru-RU" sz="1600" dirty="0" smtClean="0"/>
          </a:p>
          <a:p>
            <a:pPr lvl="0"/>
            <a:r>
              <a:rPr lang="en-US" sz="1600" b="1" dirty="0" smtClean="0"/>
              <a:t>Southern </a:t>
            </a:r>
            <a:r>
              <a:rPr lang="en-US" sz="1600" b="1" dirty="0" err="1" smtClean="0"/>
              <a:t>vs</a:t>
            </a:r>
            <a:r>
              <a:rPr lang="en-US" sz="1600" b="1" dirty="0" smtClean="0"/>
              <a:t> south midland:</a:t>
            </a:r>
            <a:r>
              <a:rPr lang="en-US" sz="1600" dirty="0" smtClean="0"/>
              <a:t/>
            </a:r>
            <a:br>
              <a:rPr lang="en-US" sz="1600" dirty="0" smtClean="0"/>
            </a:br>
            <a:r>
              <a:rPr lang="en-US" sz="1600" dirty="0" smtClean="0"/>
              <a:t>drop </a:t>
            </a:r>
            <a:r>
              <a:rPr lang="en-US" sz="1600" dirty="0" err="1" smtClean="0"/>
              <a:t>r’s</a:t>
            </a:r>
            <a:r>
              <a:rPr lang="en-US" sz="1600" dirty="0" smtClean="0"/>
              <a:t> -- strong, sometimes retroflex, </a:t>
            </a:r>
            <a:r>
              <a:rPr lang="en-US" sz="1600" dirty="0" err="1" smtClean="0"/>
              <a:t>r’s</a:t>
            </a:r>
            <a:r>
              <a:rPr lang="en-US" sz="1600" dirty="0" smtClean="0"/>
              <a:t> </a:t>
            </a:r>
            <a:endParaRPr lang="ru-RU" sz="1600" dirty="0" smtClean="0"/>
          </a:p>
          <a:p>
            <a:pPr lvl="0"/>
            <a:r>
              <a:rPr lang="en-US" sz="1600" dirty="0" smtClean="0"/>
              <a:t>wash: /</a:t>
            </a:r>
            <a:r>
              <a:rPr lang="en-US" sz="1600" dirty="0" err="1" smtClean="0"/>
              <a:t>wa:sh</a:t>
            </a:r>
            <a:r>
              <a:rPr lang="en-US" sz="1600" dirty="0" smtClean="0"/>
              <a:t>/ -- /</a:t>
            </a:r>
            <a:r>
              <a:rPr lang="en-US" sz="1600" dirty="0" err="1" smtClean="0"/>
              <a:t>wosh</a:t>
            </a:r>
            <a:r>
              <a:rPr lang="en-US" sz="1600" dirty="0" smtClean="0"/>
              <a:t>/, /</a:t>
            </a:r>
            <a:r>
              <a:rPr lang="en-US" sz="1600" dirty="0" err="1" smtClean="0"/>
              <a:t>worsh</a:t>
            </a:r>
            <a:r>
              <a:rPr lang="en-US" sz="1600" dirty="0" smtClean="0"/>
              <a:t>/</a:t>
            </a:r>
            <a:endParaRPr lang="ru-RU" sz="1600" dirty="0" smtClean="0"/>
          </a:p>
          <a:p>
            <a:pPr lvl="0"/>
            <a:r>
              <a:rPr lang="en-US" sz="1600" dirty="0" smtClean="0"/>
              <a:t>think: /</a:t>
            </a:r>
            <a:r>
              <a:rPr lang="en-US" sz="1600" dirty="0" err="1" smtClean="0"/>
              <a:t>thingk</a:t>
            </a:r>
            <a:r>
              <a:rPr lang="en-US" sz="1600" dirty="0" smtClean="0"/>
              <a:t>/ -- /</a:t>
            </a:r>
            <a:r>
              <a:rPr lang="en-US" sz="1600" dirty="0" err="1" smtClean="0"/>
              <a:t>theingk</a:t>
            </a:r>
            <a:r>
              <a:rPr lang="en-US" sz="1600" dirty="0" smtClean="0"/>
              <a:t>/</a:t>
            </a:r>
            <a:endParaRPr lang="ru-RU" sz="1600" dirty="0" smtClean="0"/>
          </a:p>
          <a:p>
            <a:pPr lvl="0"/>
            <a:r>
              <a:rPr lang="en-US" sz="1600" dirty="0" smtClean="0"/>
              <a:t>egg: /</a:t>
            </a:r>
            <a:r>
              <a:rPr lang="en-US" sz="1600" dirty="0" err="1" smtClean="0"/>
              <a:t>eg</a:t>
            </a:r>
            <a:r>
              <a:rPr lang="en-US" sz="1600" dirty="0" smtClean="0"/>
              <a:t>/ -- /</a:t>
            </a:r>
            <a:r>
              <a:rPr lang="en-US" sz="1600" dirty="0" err="1" smtClean="0"/>
              <a:t>eig</a:t>
            </a:r>
            <a:r>
              <a:rPr lang="en-US" sz="1600" dirty="0" smtClean="0"/>
              <a:t>/</a:t>
            </a:r>
            <a:endParaRPr lang="ru-RU" sz="1600" dirty="0" smtClean="0"/>
          </a:p>
          <a:p>
            <a:pPr lvl="0"/>
            <a:r>
              <a:rPr lang="en-US" sz="1600" dirty="0" smtClean="0"/>
              <a:t>moon: /</a:t>
            </a:r>
            <a:r>
              <a:rPr lang="en-US" sz="1600" dirty="0" err="1" smtClean="0"/>
              <a:t>mu:n</a:t>
            </a:r>
            <a:r>
              <a:rPr lang="en-US" sz="1600" dirty="0" smtClean="0"/>
              <a:t>/ -- /</a:t>
            </a:r>
            <a:r>
              <a:rPr lang="en-US" sz="1600" dirty="0" err="1" smtClean="0"/>
              <a:t>mü:n</a:t>
            </a:r>
            <a:r>
              <a:rPr lang="en-US" sz="1600" dirty="0" smtClean="0"/>
              <a:t>/</a:t>
            </a:r>
            <a:endParaRPr lang="ru-RU" sz="1600" dirty="0" smtClean="0"/>
          </a:p>
          <a:p>
            <a:pPr lvl="0"/>
            <a:r>
              <a:rPr lang="en-US" sz="1600" dirty="0" smtClean="0"/>
              <a:t>snake doctor -- snake feeder</a:t>
            </a:r>
            <a:endParaRPr lang="ru-RU" sz="1600" dirty="0" smtClean="0"/>
          </a:p>
          <a:p>
            <a:pPr lvl="0"/>
            <a:r>
              <a:rPr lang="en-US" sz="1600" dirty="0" smtClean="0"/>
              <a:t>snap beans -- green beans</a:t>
            </a:r>
            <a:endParaRPr lang="ru-RU" sz="1600" dirty="0" smtClean="0"/>
          </a:p>
          <a:p>
            <a:pPr lvl="0"/>
            <a:r>
              <a:rPr lang="en-US" sz="1600" dirty="0" smtClean="0"/>
              <a:t>goobers -- peanuts</a:t>
            </a:r>
            <a:endParaRPr lang="ru-RU" sz="1600" dirty="0" smtClean="0"/>
          </a:p>
        </p:txBody>
      </p:sp>
      <p:sp>
        <p:nvSpPr>
          <p:cNvPr id="7" name="Прямоугольник 6"/>
          <p:cNvSpPr/>
          <p:nvPr/>
        </p:nvSpPr>
        <p:spPr>
          <a:xfrm>
            <a:off x="0" y="332656"/>
            <a:ext cx="2699792" cy="5262979"/>
          </a:xfrm>
          <a:prstGeom prst="rect">
            <a:avLst/>
          </a:prstGeom>
          <a:solidFill>
            <a:srgbClr val="E3F0F1"/>
          </a:solidFill>
        </p:spPr>
        <p:txBody>
          <a:bodyPr wrap="square">
            <a:spAutoFit/>
          </a:bodyPr>
          <a:lstStyle/>
          <a:p>
            <a:r>
              <a:rPr lang="en-US" sz="1600" b="1" dirty="0" smtClean="0"/>
              <a:t>Northern (</a:t>
            </a:r>
            <a:r>
              <a:rPr lang="en-US" sz="1600" dirty="0" err="1" smtClean="0"/>
              <a:t>Massachussets</a:t>
            </a:r>
            <a:r>
              <a:rPr lang="en-US" sz="1600" dirty="0" smtClean="0"/>
              <a:t>, Connecticut, Vermont, New York, Michigan, Illinois, New York City area etc.)</a:t>
            </a:r>
            <a:r>
              <a:rPr lang="en-US" sz="1600" b="1" dirty="0" smtClean="0"/>
              <a:t> VS north midland (</a:t>
            </a:r>
            <a:r>
              <a:rPr lang="en-US" sz="1600" dirty="0" smtClean="0"/>
              <a:t>Pennsylvania, Ohio, Indiana, Illinois, Iowa, Missouri, Kansas etc.) : </a:t>
            </a:r>
            <a:endParaRPr lang="ru-RU" sz="1600" dirty="0" smtClean="0"/>
          </a:p>
          <a:p>
            <a:r>
              <a:rPr lang="en-US" sz="1600" dirty="0" smtClean="0"/>
              <a:t>fog, hog: /fag/, /hag/ -- /fog/, /hog/ </a:t>
            </a:r>
            <a:endParaRPr lang="ru-RU" sz="1600" dirty="0" smtClean="0"/>
          </a:p>
          <a:p>
            <a:r>
              <a:rPr lang="en-US" sz="1600" dirty="0" smtClean="0"/>
              <a:t>roof: /</a:t>
            </a:r>
            <a:r>
              <a:rPr lang="en-US" sz="1600" dirty="0" err="1" smtClean="0"/>
              <a:t>ruf</a:t>
            </a:r>
            <a:r>
              <a:rPr lang="en-US" sz="1600" dirty="0" smtClean="0"/>
              <a:t>/, /</a:t>
            </a:r>
            <a:r>
              <a:rPr lang="en-US" sz="1600" dirty="0" err="1" smtClean="0"/>
              <a:t>huf</a:t>
            </a:r>
            <a:r>
              <a:rPr lang="en-US" sz="1600" dirty="0" smtClean="0"/>
              <a:t>/ -- /</a:t>
            </a:r>
            <a:r>
              <a:rPr lang="en-US" sz="1600" dirty="0" err="1" smtClean="0"/>
              <a:t>ru:f</a:t>
            </a:r>
            <a:r>
              <a:rPr lang="en-US" sz="1600" dirty="0" smtClean="0"/>
              <a:t>/, /</a:t>
            </a:r>
            <a:r>
              <a:rPr lang="en-US" sz="1600" dirty="0" err="1" smtClean="0"/>
              <a:t>hu:f</a:t>
            </a:r>
            <a:r>
              <a:rPr lang="en-US" sz="1600" dirty="0" smtClean="0"/>
              <a:t>/ </a:t>
            </a:r>
            <a:endParaRPr lang="ru-RU" sz="1600" dirty="0" smtClean="0"/>
          </a:p>
          <a:p>
            <a:r>
              <a:rPr lang="en-US" sz="1600" dirty="0" smtClean="0"/>
              <a:t>cow, house: /</a:t>
            </a:r>
            <a:r>
              <a:rPr lang="en-US" sz="1600" dirty="0" err="1" smtClean="0"/>
              <a:t>kau</a:t>
            </a:r>
            <a:r>
              <a:rPr lang="en-US" sz="1600" dirty="0" smtClean="0"/>
              <a:t>/, /</a:t>
            </a:r>
            <a:r>
              <a:rPr lang="en-US" sz="1600" dirty="0" err="1" smtClean="0"/>
              <a:t>haus</a:t>
            </a:r>
            <a:r>
              <a:rPr lang="en-US" sz="1600" dirty="0" smtClean="0"/>
              <a:t>/ -- /</a:t>
            </a:r>
            <a:r>
              <a:rPr lang="en-US" sz="1600" dirty="0" err="1" smtClean="0"/>
              <a:t>kæu</a:t>
            </a:r>
            <a:r>
              <a:rPr lang="en-US" sz="1600" dirty="0" smtClean="0"/>
              <a:t>/, /</a:t>
            </a:r>
            <a:r>
              <a:rPr lang="en-US" sz="1600" dirty="0" err="1" smtClean="0"/>
              <a:t>hæus</a:t>
            </a:r>
            <a:r>
              <a:rPr lang="en-US" sz="1600" dirty="0" smtClean="0"/>
              <a:t>/ </a:t>
            </a:r>
            <a:endParaRPr lang="ru-RU" sz="1600" dirty="0" smtClean="0"/>
          </a:p>
          <a:p>
            <a:r>
              <a:rPr lang="en-US" sz="1600" dirty="0" smtClean="0"/>
              <a:t>wash: /</a:t>
            </a:r>
            <a:r>
              <a:rPr lang="en-US" sz="1600" dirty="0" err="1" smtClean="0"/>
              <a:t>wa:sh</a:t>
            </a:r>
            <a:r>
              <a:rPr lang="en-US" sz="1600" dirty="0" smtClean="0"/>
              <a:t>/ -- /</a:t>
            </a:r>
            <a:r>
              <a:rPr lang="en-US" sz="1600" dirty="0" err="1" smtClean="0"/>
              <a:t>wosh</a:t>
            </a:r>
            <a:r>
              <a:rPr lang="en-US" sz="1600" dirty="0" smtClean="0"/>
              <a:t>/, /</a:t>
            </a:r>
            <a:r>
              <a:rPr lang="en-US" sz="1600" dirty="0" err="1" smtClean="0"/>
              <a:t>worsh</a:t>
            </a:r>
            <a:r>
              <a:rPr lang="en-US" sz="1600" dirty="0" smtClean="0"/>
              <a:t>/ </a:t>
            </a:r>
            <a:endParaRPr lang="ru-RU" sz="1600" dirty="0" smtClean="0"/>
          </a:p>
          <a:p>
            <a:r>
              <a:rPr lang="en-US" sz="1600" dirty="0" smtClean="0"/>
              <a:t>darning needle -- snake feeder </a:t>
            </a:r>
            <a:endParaRPr lang="ru-RU" sz="1600" dirty="0" smtClean="0"/>
          </a:p>
          <a:p>
            <a:r>
              <a:rPr lang="en-US" sz="1600" dirty="0" smtClean="0"/>
              <a:t>pail -- bucket </a:t>
            </a:r>
            <a:endParaRPr lang="ru-RU" sz="1600" dirty="0" smtClean="0"/>
          </a:p>
          <a:p>
            <a:r>
              <a:rPr lang="en-US" sz="1600" dirty="0" smtClean="0"/>
              <a:t>teeter-totter -- see-saw </a:t>
            </a:r>
            <a:endParaRPr lang="ru-RU" sz="1600" dirty="0" smtClean="0"/>
          </a:p>
          <a:p>
            <a:r>
              <a:rPr lang="en-US" sz="1600" dirty="0" smtClean="0"/>
              <a:t>fire-fly -- lightning-bug</a:t>
            </a:r>
            <a:endParaRPr lang="ru-RU" sz="1600" dirty="0" smtClean="0"/>
          </a:p>
        </p:txBody>
      </p:sp>
      <p:sp>
        <p:nvSpPr>
          <p:cNvPr id="8" name="Прямоугольник 7"/>
          <p:cNvSpPr/>
          <p:nvPr/>
        </p:nvSpPr>
        <p:spPr>
          <a:xfrm>
            <a:off x="2699792" y="332656"/>
            <a:ext cx="2664296" cy="5262979"/>
          </a:xfrm>
          <a:prstGeom prst="rect">
            <a:avLst/>
          </a:prstGeom>
          <a:solidFill>
            <a:srgbClr val="E5FAD2"/>
          </a:solidFill>
        </p:spPr>
        <p:txBody>
          <a:bodyPr wrap="square">
            <a:spAutoFit/>
          </a:bodyPr>
          <a:lstStyle/>
          <a:p>
            <a:pPr lvl="0"/>
            <a:r>
              <a:rPr lang="en-US" sz="1600" b="1" dirty="0" smtClean="0"/>
              <a:t>Eastern New England, Boston area, NYC area</a:t>
            </a:r>
            <a:r>
              <a:rPr lang="en-US" sz="1600" dirty="0" smtClean="0"/>
              <a:t/>
            </a:r>
            <a:br>
              <a:rPr lang="en-US" sz="1600" dirty="0" smtClean="0"/>
            </a:br>
            <a:r>
              <a:rPr lang="en-US" sz="1600" dirty="0" smtClean="0"/>
              <a:t>drop </a:t>
            </a:r>
            <a:r>
              <a:rPr lang="en-US" sz="1600" dirty="0" err="1" smtClean="0"/>
              <a:t>r’s</a:t>
            </a:r>
            <a:r>
              <a:rPr lang="en-US" sz="1600" dirty="0" smtClean="0"/>
              <a:t> </a:t>
            </a:r>
            <a:endParaRPr lang="ru-RU" sz="1600" dirty="0" smtClean="0"/>
          </a:p>
          <a:p>
            <a:pPr lvl="0"/>
            <a:r>
              <a:rPr lang="en-US" sz="1600" dirty="0" smtClean="0"/>
              <a:t>insert transitional </a:t>
            </a:r>
            <a:r>
              <a:rPr lang="en-US" sz="1600" dirty="0" err="1" smtClean="0"/>
              <a:t>r’s</a:t>
            </a:r>
            <a:r>
              <a:rPr lang="en-US" sz="1600" dirty="0" smtClean="0"/>
              <a:t>, as in </a:t>
            </a:r>
            <a:r>
              <a:rPr lang="en-US" sz="1600" dirty="0" err="1" smtClean="0"/>
              <a:t>law’r’n</a:t>
            </a:r>
            <a:r>
              <a:rPr lang="en-US" sz="1600" dirty="0" smtClean="0"/>
              <a:t> </a:t>
            </a:r>
            <a:r>
              <a:rPr lang="en-US" sz="1600" dirty="0" err="1" smtClean="0"/>
              <a:t>awdah</a:t>
            </a:r>
            <a:r>
              <a:rPr lang="en-US" sz="1600" dirty="0" smtClean="0"/>
              <a:t> </a:t>
            </a:r>
            <a:endParaRPr lang="ru-RU" sz="1600" dirty="0" smtClean="0"/>
          </a:p>
          <a:p>
            <a:pPr lvl="0"/>
            <a:r>
              <a:rPr lang="en-US" sz="1600" b="1" dirty="0" smtClean="0"/>
              <a:t>Eastern New England, Boston area, Virginia area</a:t>
            </a:r>
            <a:r>
              <a:rPr lang="en-US" sz="1600" dirty="0" smtClean="0"/>
              <a:t/>
            </a:r>
            <a:br>
              <a:rPr lang="en-US" sz="1600" dirty="0" smtClean="0"/>
            </a:br>
            <a:r>
              <a:rPr lang="en-US" sz="1600" dirty="0" smtClean="0"/>
              <a:t>/æ/ frequently becomes /a/, e.g. in aunt, dance, glass</a:t>
            </a:r>
            <a:endParaRPr lang="ru-RU" sz="1600" dirty="0" smtClean="0"/>
          </a:p>
          <a:p>
            <a:pPr lvl="0"/>
            <a:r>
              <a:rPr lang="en-US" sz="1600" dirty="0" smtClean="0"/>
              <a:t>Mary-marry-merry (/</a:t>
            </a:r>
            <a:r>
              <a:rPr lang="en-US" sz="1600" dirty="0" err="1" smtClean="0"/>
              <a:t>eir</a:t>
            </a:r>
            <a:r>
              <a:rPr lang="en-US" sz="1600" dirty="0" smtClean="0"/>
              <a:t>/-/</a:t>
            </a:r>
            <a:r>
              <a:rPr lang="en-US" sz="1600" dirty="0" err="1" smtClean="0"/>
              <a:t>ær</a:t>
            </a:r>
            <a:r>
              <a:rPr lang="en-US" sz="1600" dirty="0" smtClean="0"/>
              <a:t>/-/</a:t>
            </a:r>
            <a:r>
              <a:rPr lang="en-US" sz="1600" dirty="0" err="1" smtClean="0"/>
              <a:t>er</a:t>
            </a:r>
            <a:r>
              <a:rPr lang="en-US" sz="1600" dirty="0" smtClean="0"/>
              <a:t>/) distinctions preserved only in r-less areas, rapidly disappearing from American speech</a:t>
            </a:r>
          </a:p>
          <a:p>
            <a:pPr lvl="0"/>
            <a:r>
              <a:rPr lang="en-US" sz="1600" dirty="0" smtClean="0"/>
              <a:t>loss of voiceless w: which &gt; /</a:t>
            </a:r>
            <a:r>
              <a:rPr lang="en-US" sz="1600" dirty="0" err="1" smtClean="0"/>
              <a:t>wic</a:t>
            </a:r>
            <a:r>
              <a:rPr lang="en-US" sz="1600" dirty="0" smtClean="0"/>
              <a:t>/</a:t>
            </a:r>
            <a:endParaRPr lang="ru-RU" sz="1600" dirty="0" smtClean="0"/>
          </a:p>
          <a:p>
            <a:pPr lvl="0"/>
            <a:r>
              <a:rPr lang="en-US" sz="1600" dirty="0" smtClean="0"/>
              <a:t>loss of voiceless y: human &gt; /</a:t>
            </a:r>
            <a:r>
              <a:rPr lang="en-US" sz="1600" dirty="0" err="1" smtClean="0"/>
              <a:t>yum'n</a:t>
            </a:r>
            <a:r>
              <a:rPr lang="en-US" sz="1600" dirty="0" smtClean="0"/>
              <a:t>/</a:t>
            </a:r>
            <a:endParaRPr lang="ru-RU" sz="1600" dirty="0" smtClean="0"/>
          </a:p>
          <a:p>
            <a:pPr lvl="0"/>
            <a:endParaRPr lang="ru-RU"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2000"/>
                                        <p:tgtEl>
                                          <p:spTgt spid="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2000"/>
                                        <p:tgtEl>
                                          <p:spTgt spid="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2000"/>
                                        <p:tgtEl>
                                          <p:spTgt spid="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2000"/>
                                        <p:tgtEl>
                                          <p:spTgt spid="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2000"/>
                                        <p:tgtEl>
                                          <p:spTgt spid="8">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2000"/>
                                        <p:tgtEl>
                                          <p:spTgt spid="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2000"/>
                                        <p:tgtEl>
                                          <p:spTgt spid="8">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2000"/>
                                        <p:tgtEl>
                                          <p:spTgt spid="8">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2000"/>
                                        <p:tgtEl>
                                          <p:spTgt spid="8">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Effect transition="in" filter="fade">
                                      <p:cBhvr>
                                        <p:cTn id="54" dur="2000"/>
                                        <p:tgtEl>
                                          <p:spTgt spid="8">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fade">
                                      <p:cBhvr>
                                        <p:cTn id="57" dur="2000"/>
                                        <p:tgtEl>
                                          <p:spTgt spid="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bg/>
                                          </p:spTgt>
                                        </p:tgtEl>
                                        <p:attrNameLst>
                                          <p:attrName>style.visibility</p:attrName>
                                        </p:attrNameLst>
                                      </p:cBhvr>
                                      <p:to>
                                        <p:strVal val="visible"/>
                                      </p:to>
                                    </p:set>
                                    <p:animEffect transition="in" filter="fade">
                                      <p:cBhvr>
                                        <p:cTn id="62" dur="2000"/>
                                        <p:tgtEl>
                                          <p:spTgt spid="6">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Effect transition="in" filter="fade">
                                      <p:cBhvr>
                                        <p:cTn id="65" dur="2000"/>
                                        <p:tgtEl>
                                          <p:spTgt spid="6">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Effect transition="in" filter="fade">
                                      <p:cBhvr>
                                        <p:cTn id="68" dur="2000"/>
                                        <p:tgtEl>
                                          <p:spTgt spid="6">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fade">
                                      <p:cBhvr>
                                        <p:cTn id="71" dur="2000"/>
                                        <p:tgtEl>
                                          <p:spTgt spid="6">
                                            <p:txEl>
                                              <p:pRg st="2" end="2"/>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Effect transition="in" filter="fade">
                                      <p:cBhvr>
                                        <p:cTn id="74" dur="2000"/>
                                        <p:tgtEl>
                                          <p:spTgt spid="6">
                                            <p:txEl>
                                              <p:pRg st="3" end="3"/>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fade">
                                      <p:cBhvr>
                                        <p:cTn id="77" dur="2000"/>
                                        <p:tgtEl>
                                          <p:spTgt spid="6">
                                            <p:txEl>
                                              <p:pRg st="4" end="4"/>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Effect transition="in" filter="fade">
                                      <p:cBhvr>
                                        <p:cTn id="80" dur="2000"/>
                                        <p:tgtEl>
                                          <p:spTgt spid="6">
                                            <p:txEl>
                                              <p:pRg st="5" end="5"/>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animEffect transition="in" filter="fade">
                                      <p:cBhvr>
                                        <p:cTn id="83" dur="2000"/>
                                        <p:tgtEl>
                                          <p:spTgt spid="6">
                                            <p:txEl>
                                              <p:pRg st="6" end="6"/>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Effect transition="in" filter="fade">
                                      <p:cBhvr>
                                        <p:cTn id="86" dur="2000"/>
                                        <p:tgtEl>
                                          <p:spTgt spid="6">
                                            <p:txEl>
                                              <p:pRg st="7" end="7"/>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Effect transition="in" filter="fade">
                                      <p:cBhvr>
                                        <p:cTn id="89" dur="2000"/>
                                        <p:tgtEl>
                                          <p:spTgt spid="6">
                                            <p:txEl>
                                              <p:pRg st="8" end="8"/>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Effect transition="in" filter="fade">
                                      <p:cBhvr>
                                        <p:cTn id="92" dur="2000"/>
                                        <p:tgtEl>
                                          <p:spTgt spid="6">
                                            <p:txEl>
                                              <p:pRg st="9" end="9"/>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
                                            <p:txEl>
                                              <p:pRg st="10" end="10"/>
                                            </p:txEl>
                                          </p:spTgt>
                                        </p:tgtEl>
                                        <p:attrNameLst>
                                          <p:attrName>style.visibility</p:attrName>
                                        </p:attrNameLst>
                                      </p:cBhvr>
                                      <p:to>
                                        <p:strVal val="visible"/>
                                      </p:to>
                                    </p:set>
                                    <p:animEffect transition="in" filter="fade">
                                      <p:cBhvr>
                                        <p:cTn id="95" dur="2000"/>
                                        <p:tgtEl>
                                          <p:spTgt spid="6">
                                            <p:txEl>
                                              <p:pRg st="10" end="10"/>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txEl>
                                              <p:pRg st="11" end="11"/>
                                            </p:txEl>
                                          </p:spTgt>
                                        </p:tgtEl>
                                        <p:attrNameLst>
                                          <p:attrName>style.visibility</p:attrName>
                                        </p:attrNameLst>
                                      </p:cBhvr>
                                      <p:to>
                                        <p:strVal val="visible"/>
                                      </p:to>
                                    </p:set>
                                    <p:animEffect transition="in" filter="fade">
                                      <p:cBhvr>
                                        <p:cTn id="98" dur="2000"/>
                                        <p:tgtEl>
                                          <p:spTgt spid="6">
                                            <p:txEl>
                                              <p:pRg st="11" end="11"/>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
                                            <p:txEl>
                                              <p:pRg st="12" end="12"/>
                                            </p:txEl>
                                          </p:spTgt>
                                        </p:tgtEl>
                                        <p:attrNameLst>
                                          <p:attrName>style.visibility</p:attrName>
                                        </p:attrNameLst>
                                      </p:cBhvr>
                                      <p:to>
                                        <p:strVal val="visible"/>
                                      </p:to>
                                    </p:set>
                                    <p:animEffect transition="in" filter="fade">
                                      <p:cBhvr>
                                        <p:cTn id="101" dur="2000"/>
                                        <p:tgtEl>
                                          <p:spTgt spid="6">
                                            <p:txEl>
                                              <p:pRg st="12" end="12"/>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
                                            <p:txEl>
                                              <p:pRg st="13" end="13"/>
                                            </p:txEl>
                                          </p:spTgt>
                                        </p:tgtEl>
                                        <p:attrNameLst>
                                          <p:attrName>style.visibility</p:attrName>
                                        </p:attrNameLst>
                                      </p:cBhvr>
                                      <p:to>
                                        <p:strVal val="visible"/>
                                      </p:to>
                                    </p:set>
                                    <p:animEffect transition="in" filter="fade">
                                      <p:cBhvr>
                                        <p:cTn id="104" dur="2000"/>
                                        <p:tgtEl>
                                          <p:spTgt spid="6">
                                            <p:txEl>
                                              <p:pRg st="13" end="13"/>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
                                            <p:txEl>
                                              <p:pRg st="14" end="14"/>
                                            </p:txEl>
                                          </p:spTgt>
                                        </p:tgtEl>
                                        <p:attrNameLst>
                                          <p:attrName>style.visibility</p:attrName>
                                        </p:attrNameLst>
                                      </p:cBhvr>
                                      <p:to>
                                        <p:strVal val="visible"/>
                                      </p:to>
                                    </p:set>
                                    <p:animEffect transition="in" filter="fade">
                                      <p:cBhvr>
                                        <p:cTn id="107" dur="2000"/>
                                        <p:tgtEl>
                                          <p:spTgt spid="6">
                                            <p:txEl>
                                              <p:pRg st="14" end="14"/>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
                                            <p:txEl>
                                              <p:pRg st="15" end="15"/>
                                            </p:txEl>
                                          </p:spTgt>
                                        </p:tgtEl>
                                        <p:attrNameLst>
                                          <p:attrName>style.visibility</p:attrName>
                                        </p:attrNameLst>
                                      </p:cBhvr>
                                      <p:to>
                                        <p:strVal val="visible"/>
                                      </p:to>
                                    </p:set>
                                    <p:animEffect transition="in" filter="fade">
                                      <p:cBhvr>
                                        <p:cTn id="110" dur="2000"/>
                                        <p:tgtEl>
                                          <p:spTgt spid="6">
                                            <p:txEl>
                                              <p:pRg st="15" end="15"/>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
                                            <p:txEl>
                                              <p:pRg st="16" end="16"/>
                                            </p:txEl>
                                          </p:spTgt>
                                        </p:tgtEl>
                                        <p:attrNameLst>
                                          <p:attrName>style.visibility</p:attrName>
                                        </p:attrNameLst>
                                      </p:cBhvr>
                                      <p:to>
                                        <p:strVal val="visible"/>
                                      </p:to>
                                    </p:set>
                                    <p:animEffect transition="in" filter="fade">
                                      <p:cBhvr>
                                        <p:cTn id="113" dur="2000"/>
                                        <p:tgtEl>
                                          <p:spTgt spid="6">
                                            <p:txEl>
                                              <p:pRg st="16" end="16"/>
                                            </p:txEl>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
                                            <p:txEl>
                                              <p:pRg st="17" end="17"/>
                                            </p:txEl>
                                          </p:spTgt>
                                        </p:tgtEl>
                                        <p:attrNameLst>
                                          <p:attrName>style.visibility</p:attrName>
                                        </p:attrNameLst>
                                      </p:cBhvr>
                                      <p:to>
                                        <p:strVal val="visible"/>
                                      </p:to>
                                    </p:set>
                                    <p:animEffect transition="in" filter="fade">
                                      <p:cBhvr>
                                        <p:cTn id="116" dur="2000"/>
                                        <p:tgtEl>
                                          <p:spTgt spid="6">
                                            <p:txEl>
                                              <p:pRg st="17" end="17"/>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
                                            <p:txEl>
                                              <p:pRg st="18" end="18"/>
                                            </p:txEl>
                                          </p:spTgt>
                                        </p:tgtEl>
                                        <p:attrNameLst>
                                          <p:attrName>style.visibility</p:attrName>
                                        </p:attrNameLst>
                                      </p:cBhvr>
                                      <p:to>
                                        <p:strVal val="visible"/>
                                      </p:to>
                                    </p:set>
                                    <p:animEffect transition="in" filter="fade">
                                      <p:cBhvr>
                                        <p:cTn id="119" dur="2000"/>
                                        <p:tgtEl>
                                          <p:spTgt spid="6">
                                            <p:txEl>
                                              <p:pRg st="18" end="18"/>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
                                            <p:txEl>
                                              <p:pRg st="19" end="19"/>
                                            </p:txEl>
                                          </p:spTgt>
                                        </p:tgtEl>
                                        <p:attrNameLst>
                                          <p:attrName>style.visibility</p:attrName>
                                        </p:attrNameLst>
                                      </p:cBhvr>
                                      <p:to>
                                        <p:strVal val="visible"/>
                                      </p:to>
                                    </p:set>
                                    <p:animEffect transition="in" filter="fade">
                                      <p:cBhvr>
                                        <p:cTn id="122" dur="20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85184"/>
            <a:ext cx="8229600" cy="1489352"/>
          </a:xfrm>
        </p:spPr>
        <p:txBody>
          <a:bodyPr>
            <a:normAutofit/>
          </a:bodyPr>
          <a:lstStyle/>
          <a:p>
            <a:r>
              <a:rPr lang="en-US" sz="5400" dirty="0" smtClean="0">
                <a:latin typeface="Bernard MT Condensed" pitchFamily="18" charset="0"/>
              </a:rPr>
              <a:t>The dialects in Great Britain</a:t>
            </a:r>
            <a:endParaRPr lang="ru-RU" sz="5400" dirty="0"/>
          </a:p>
        </p:txBody>
      </p:sp>
      <p:pic>
        <p:nvPicPr>
          <p:cNvPr id="2050" name="Picture 2" descr="C:\Users\User\Desktop\5й семестр\лингвострановедение\диалекты\1200px-Flag_of_the_United_Kingdom.svg.png"/>
          <p:cNvPicPr>
            <a:picLocks noChangeAspect="1" noChangeArrowheads="1"/>
          </p:cNvPicPr>
          <p:nvPr/>
        </p:nvPicPr>
        <p:blipFill>
          <a:blip r:embed="rId2" cstate="print"/>
          <a:srcRect/>
          <a:stretch>
            <a:fillRect/>
          </a:stretch>
        </p:blipFill>
        <p:spPr bwMode="auto">
          <a:xfrm>
            <a:off x="0" y="0"/>
            <a:ext cx="9144000"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43000"/>
            <a:ext cx="8208912" cy="1066800"/>
          </a:xfrm>
        </p:spPr>
        <p:txBody>
          <a:bodyPr>
            <a:normAutofit fontScale="90000"/>
          </a:bodyPr>
          <a:lstStyle/>
          <a:p>
            <a:pPr lvl="0" algn="ctr"/>
            <a:r>
              <a:rPr lang="en-US" dirty="0" smtClean="0">
                <a:solidFill>
                  <a:schemeClr val="tx1"/>
                </a:solidFill>
                <a:latin typeface="Bernard MT Condensed" pitchFamily="18" charset="0"/>
              </a:rPr>
              <a:t>The dialects in Great Britain</a:t>
            </a:r>
            <a:r>
              <a:rPr lang="ru-RU" dirty="0" smtClean="0">
                <a:solidFill>
                  <a:schemeClr val="tx1"/>
                </a:solidFill>
              </a:rPr>
              <a:t/>
            </a:r>
            <a:br>
              <a:rPr lang="ru-RU" dirty="0" smtClean="0">
                <a:solidFill>
                  <a:schemeClr val="tx1"/>
                </a:solidFill>
              </a:rPr>
            </a:br>
            <a:endParaRPr lang="ru-RU" dirty="0"/>
          </a:p>
        </p:txBody>
      </p:sp>
      <p:sp>
        <p:nvSpPr>
          <p:cNvPr id="3" name="Содержимое 2"/>
          <p:cNvSpPr>
            <a:spLocks noGrp="1"/>
          </p:cNvSpPr>
          <p:nvPr>
            <p:ph idx="1"/>
          </p:nvPr>
        </p:nvSpPr>
        <p:spPr>
          <a:xfrm>
            <a:off x="251520" y="1556792"/>
            <a:ext cx="8769152" cy="2619736"/>
          </a:xfrm>
        </p:spPr>
        <p:txBody>
          <a:bodyPr>
            <a:normAutofit/>
          </a:bodyPr>
          <a:lstStyle/>
          <a:p>
            <a:pPr>
              <a:buNone/>
            </a:pPr>
            <a:r>
              <a:rPr lang="en-US" dirty="0" smtClean="0"/>
              <a:t/>
            </a:r>
            <a:br>
              <a:rPr lang="en-US" dirty="0" smtClean="0"/>
            </a:br>
            <a:r>
              <a:rPr lang="en-US" sz="3200" dirty="0" smtClean="0"/>
              <a:t>British accents include Received Pronunciation, Cockney, Estuary, Midlands English, West Country, Northern England, Welsh, Scottish, Irish, and many others.</a:t>
            </a:r>
            <a:endParaRPr lang="ru-RU"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2746648" cy="1066800"/>
          </a:xfrm>
        </p:spPr>
        <p:txBody>
          <a:bodyPr/>
          <a:lstStyle/>
          <a:p>
            <a:r>
              <a:rPr lang="en-US" dirty="0" smtClean="0">
                <a:solidFill>
                  <a:schemeClr val="tx1"/>
                </a:solidFill>
                <a:latin typeface="Bernard MT Condensed" pitchFamily="18" charset="0"/>
              </a:rPr>
              <a:t>Southern</a:t>
            </a:r>
            <a:endParaRPr lang="ru-RU" dirty="0">
              <a:solidFill>
                <a:schemeClr val="tx1"/>
              </a:solidFill>
            </a:endParaRPr>
          </a:p>
        </p:txBody>
      </p:sp>
      <p:sp>
        <p:nvSpPr>
          <p:cNvPr id="3" name="Содержимое 2"/>
          <p:cNvSpPr>
            <a:spLocks noGrp="1"/>
          </p:cNvSpPr>
          <p:nvPr>
            <p:ph idx="1"/>
          </p:nvPr>
        </p:nvSpPr>
        <p:spPr>
          <a:xfrm>
            <a:off x="-180528" y="1340768"/>
            <a:ext cx="4608512" cy="4968552"/>
          </a:xfrm>
        </p:spPr>
        <p:txBody>
          <a:bodyPr>
            <a:noAutofit/>
          </a:bodyPr>
          <a:lstStyle/>
          <a:p>
            <a:r>
              <a:rPr lang="en-US" sz="2000" dirty="0" smtClean="0"/>
              <a:t>It includes r-dropping</a:t>
            </a:r>
            <a:r>
              <a:rPr lang="ru-RU" sz="2000" dirty="0" smtClean="0"/>
              <a:t> </a:t>
            </a:r>
            <a:r>
              <a:rPr lang="en-US" sz="2000" dirty="0" smtClean="0"/>
              <a:t>after vowels, unless followed by another vowel.  Instead, vowels are lengthened or have an /'/ off-glide, so fire becomes /</a:t>
            </a:r>
            <a:r>
              <a:rPr lang="en-US" sz="2000" dirty="0" err="1" smtClean="0"/>
              <a:t>fai</a:t>
            </a:r>
            <a:r>
              <a:rPr lang="en-US" sz="2000" dirty="0" smtClean="0"/>
              <a:t>'/, far becomes /</a:t>
            </a:r>
            <a:r>
              <a:rPr lang="en-US" sz="2000" dirty="0" err="1" smtClean="0"/>
              <a:t>fa</a:t>
            </a:r>
            <a:r>
              <a:rPr lang="en-US" sz="2000" dirty="0" smtClean="0"/>
              <a:t>:/, and so on.</a:t>
            </a:r>
          </a:p>
          <a:p>
            <a:r>
              <a:rPr lang="en-US" sz="2000" dirty="0" smtClean="0"/>
              <a:t>regular use of "broad a" (/a:/), where GA (General American) would use /æ/.</a:t>
            </a:r>
          </a:p>
          <a:p>
            <a:r>
              <a:rPr lang="en-US" sz="2000" dirty="0" smtClean="0"/>
              <a:t>"long o" is pronounced /'u/, where GA uses /</a:t>
            </a:r>
            <a:r>
              <a:rPr lang="en-US" sz="2000" dirty="0" err="1" smtClean="0"/>
              <a:t>ou</a:t>
            </a:r>
            <a:r>
              <a:rPr lang="en-US" sz="2000" dirty="0" smtClean="0"/>
              <a:t>/.</a:t>
            </a:r>
          </a:p>
          <a:p>
            <a:r>
              <a:rPr lang="en-US" sz="2000" dirty="0" smtClean="0"/>
              <a:t>final unstressed </a:t>
            </a:r>
            <a:r>
              <a:rPr lang="en-US" sz="2000" dirty="0" err="1" smtClean="0"/>
              <a:t>i</a:t>
            </a:r>
            <a:r>
              <a:rPr lang="en-US" sz="2000" dirty="0" smtClean="0"/>
              <a:t> is pronounced /</a:t>
            </a:r>
            <a:r>
              <a:rPr lang="en-US" sz="2000" dirty="0" err="1" smtClean="0"/>
              <a:t>i</a:t>
            </a:r>
            <a:r>
              <a:rPr lang="en-US" sz="2000" dirty="0" smtClean="0"/>
              <a:t>/, where GA uses /</a:t>
            </a:r>
            <a:r>
              <a:rPr lang="en-US" sz="2000" dirty="0" err="1" smtClean="0"/>
              <a:t>i</a:t>
            </a:r>
            <a:r>
              <a:rPr lang="en-US" sz="2000" dirty="0" smtClean="0"/>
              <a:t>:).</a:t>
            </a:r>
          </a:p>
          <a:p>
            <a:r>
              <a:rPr lang="en-US" sz="2000" dirty="0" smtClean="0"/>
              <a:t>t between vowels retained as /t/ (or a glottal stop, in its variants), where GA changes it to /d/.</a:t>
            </a:r>
          </a:p>
          <a:p>
            <a:endParaRPr lang="ru-RU" sz="2000" dirty="0"/>
          </a:p>
        </p:txBody>
      </p:sp>
      <p:pic>
        <p:nvPicPr>
          <p:cNvPr id="3074" name="Picture 2" descr="C:\Users\User\Desktop\5й семестр\лингвострановедение\диалекты\england-counties-dialects.gif"/>
          <p:cNvPicPr>
            <a:picLocks noChangeAspect="1" noChangeArrowheads="1"/>
          </p:cNvPicPr>
          <p:nvPr/>
        </p:nvPicPr>
        <p:blipFill>
          <a:blip r:embed="rId2" cstate="print"/>
          <a:srcRect/>
          <a:stretch>
            <a:fillRect/>
          </a:stretch>
        </p:blipFill>
        <p:spPr bwMode="auto">
          <a:xfrm>
            <a:off x="4427984" y="548681"/>
            <a:ext cx="4716016" cy="65527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427</TotalTime>
  <Words>1071</Words>
  <Application>Microsoft Office PowerPoint</Application>
  <PresentationFormat>Diavetítés a képernyőre (4:3 oldalarány)</PresentationFormat>
  <Paragraphs>261</Paragraphs>
  <Slides>42</Slides>
  <Notes>0</Notes>
  <HiddenSlides>0</HiddenSlides>
  <MMClips>0</MMClips>
  <ScaleCrop>false</ScaleCrop>
  <HeadingPairs>
    <vt:vector size="4" baseType="variant">
      <vt:variant>
        <vt:lpstr>Téma</vt:lpstr>
      </vt:variant>
      <vt:variant>
        <vt:i4>1</vt:i4>
      </vt:variant>
      <vt:variant>
        <vt:lpstr>Diacímek</vt:lpstr>
      </vt:variant>
      <vt:variant>
        <vt:i4>42</vt:i4>
      </vt:variant>
    </vt:vector>
  </HeadingPairs>
  <TitlesOfParts>
    <vt:vector size="43" baseType="lpstr">
      <vt:lpstr>Городская</vt:lpstr>
      <vt:lpstr>The dialects of English</vt:lpstr>
      <vt:lpstr>PowerPoint bemutató</vt:lpstr>
      <vt:lpstr>Countires with English as a first language</vt:lpstr>
      <vt:lpstr>PowerPoint bemutató</vt:lpstr>
      <vt:lpstr>American English </vt:lpstr>
      <vt:lpstr>PowerPoint bemutató</vt:lpstr>
      <vt:lpstr>PowerPoint bemutató</vt:lpstr>
      <vt:lpstr>The dialects in Great Britain </vt:lpstr>
      <vt:lpstr>Southern</vt:lpstr>
      <vt:lpstr>Received Pronunciation (RP)</vt:lpstr>
      <vt:lpstr>PowerPoint bemutató</vt:lpstr>
      <vt:lpstr>Cockney</vt:lpstr>
      <vt:lpstr>Cockney</vt:lpstr>
      <vt:lpstr>Cockney</vt:lpstr>
      <vt:lpstr>Cockney</vt:lpstr>
      <vt:lpstr>Cockney</vt:lpstr>
      <vt:lpstr>Cockney</vt:lpstr>
      <vt:lpstr>Cockney</vt:lpstr>
      <vt:lpstr>Estuary English </vt:lpstr>
      <vt:lpstr>Estuary English </vt:lpstr>
      <vt:lpstr>East Anglian  </vt:lpstr>
      <vt:lpstr>East Midlands  </vt:lpstr>
      <vt:lpstr>The West Country  </vt:lpstr>
      <vt:lpstr>West Midlands  </vt:lpstr>
      <vt:lpstr>Lancashire  </vt:lpstr>
      <vt:lpstr>Yorkshire  </vt:lpstr>
      <vt:lpstr>Northern</vt:lpstr>
      <vt:lpstr>Wales</vt:lpstr>
      <vt:lpstr>Scotland</vt:lpstr>
      <vt:lpstr>Scotland</vt:lpstr>
      <vt:lpstr>Scotland</vt:lpstr>
      <vt:lpstr>Ireland</vt:lpstr>
      <vt:lpstr>PowerPoint bemutató</vt:lpstr>
      <vt:lpstr>Australian English </vt:lpstr>
      <vt:lpstr>PowerPoint bemutató</vt:lpstr>
      <vt:lpstr>PowerPoint bemutató</vt:lpstr>
      <vt:lpstr>New Zealand English </vt:lpstr>
      <vt:lpstr>PowerPoint bemutató</vt:lpstr>
      <vt:lpstr>The Republic of South Africa </vt:lpstr>
      <vt:lpstr>PowerPoint bemutató</vt:lpstr>
      <vt:lpstr>Canadian English</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dialects of English</dc:title>
  <dc:creator>User</dc:creator>
  <cp:lastModifiedBy>L</cp:lastModifiedBy>
  <cp:revision>46</cp:revision>
  <dcterms:created xsi:type="dcterms:W3CDTF">2017-11-06T07:41:37Z</dcterms:created>
  <dcterms:modified xsi:type="dcterms:W3CDTF">2020-02-09T09:40:56Z</dcterms:modified>
</cp:coreProperties>
</file>