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E97FEE-1E17-4075-8044-E1BBEB573CD6}" type="datetimeFigureOut">
              <a:rPr lang="hu-HU" smtClean="0"/>
              <a:t>2020. 10. 09.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AC26E5-577E-46AD-AB86-F0AD7F8F4D4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12303"/>
          </a:xfrm>
        </p:spPr>
        <p:txBody>
          <a:bodyPr>
            <a:noAutofit/>
          </a:bodyPr>
          <a:lstStyle/>
          <a:p>
            <a:r>
              <a:rPr lang="en-US" sz="5400" dirty="0" smtClean="0"/>
              <a:t>The early Middle Ages</a:t>
            </a:r>
            <a:endParaRPr lang="en-US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Norman Conquest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3806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Norman no</a:t>
            </a:r>
            <a:r>
              <a:rPr lang="hu-HU" dirty="0" smtClean="0"/>
              <a:t>b</a:t>
            </a:r>
            <a:r>
              <a:rPr lang="en-US" dirty="0" smtClean="0"/>
              <a:t>les </a:t>
            </a:r>
            <a:r>
              <a:rPr lang="en-US" dirty="0"/>
              <a:t>in England had to </a:t>
            </a:r>
            <a:r>
              <a:rPr lang="en-US" dirty="0" smtClean="0"/>
              <a:t>choose </a:t>
            </a:r>
            <a:r>
              <a:rPr lang="en-US" dirty="0"/>
              <a:t>between Henry and </a:t>
            </a:r>
            <a:r>
              <a:rPr lang="en-US" dirty="0" smtClean="0"/>
              <a:t>Ro</a:t>
            </a:r>
            <a:r>
              <a:rPr lang="hu-HU" dirty="0" smtClean="0"/>
              <a:t>b</a:t>
            </a:r>
            <a:r>
              <a:rPr lang="en-US" dirty="0" err="1" smtClean="0"/>
              <a:t>er</a:t>
            </a:r>
            <a:r>
              <a:rPr lang="hu-HU" dirty="0"/>
              <a:t>t</a:t>
            </a:r>
            <a:r>
              <a:rPr lang="en-US" dirty="0" smtClean="0"/>
              <a:t>. </a:t>
            </a:r>
            <a:r>
              <a:rPr lang="en-US" dirty="0"/>
              <a:t>This was not easy because most of them held land in Normandy </a:t>
            </a:r>
            <a:r>
              <a:rPr lang="en-US" dirty="0" smtClean="0"/>
              <a:t>too. </a:t>
            </a:r>
            <a:r>
              <a:rPr lang="en-US" dirty="0"/>
              <a:t>In the end they chose Henry because he was in London, with the crown already on his head. </a:t>
            </a:r>
            <a:r>
              <a:rPr lang="en-US" dirty="0" smtClean="0"/>
              <a:t>Rob</a:t>
            </a:r>
            <a:r>
              <a:rPr lang="hu-HU" dirty="0" err="1" smtClean="0"/>
              <a:t>ert</a:t>
            </a:r>
            <a:r>
              <a:rPr lang="en-US" dirty="0" smtClean="0"/>
              <a:t>'s </a:t>
            </a:r>
            <a:r>
              <a:rPr lang="en-US" dirty="0"/>
              <a:t>invasion was a failure and he </a:t>
            </a:r>
            <a:r>
              <a:rPr lang="en-US" dirty="0" smtClean="0"/>
              <a:t>accepted </a:t>
            </a:r>
            <a:r>
              <a:rPr lang="en-US" dirty="0"/>
              <a:t>payment to return to </a:t>
            </a:r>
            <a:r>
              <a:rPr lang="en-US" dirty="0" smtClean="0"/>
              <a:t>Normandy. </a:t>
            </a:r>
            <a:r>
              <a:rPr lang="en-US" dirty="0"/>
              <a:t>But Henry wanted more. He knew </a:t>
            </a:r>
            <a:r>
              <a:rPr lang="en-US" dirty="0" smtClean="0"/>
              <a:t>that </a:t>
            </a:r>
            <a:r>
              <a:rPr lang="en-US" dirty="0"/>
              <a:t>many of his nobles would willingly follow him to Normandy so that they could win back their Norman lands. </a:t>
            </a:r>
            <a:endParaRPr lang="hu-HU" dirty="0" smtClean="0"/>
          </a:p>
          <a:p>
            <a:r>
              <a:rPr lang="en-US" dirty="0" smtClean="0"/>
              <a:t>In 1106 </a:t>
            </a:r>
            <a:r>
              <a:rPr lang="en-US" dirty="0"/>
              <a:t>Henry invaded Normandy and captured </a:t>
            </a:r>
            <a:r>
              <a:rPr lang="en-US" dirty="0" err="1" smtClean="0"/>
              <a:t>Rober</a:t>
            </a:r>
            <a:r>
              <a:rPr lang="hu-HU" dirty="0" smtClean="0"/>
              <a:t>t</a:t>
            </a:r>
            <a:r>
              <a:rPr lang="en-US" dirty="0" smtClean="0"/>
              <a:t>. </a:t>
            </a:r>
            <a:r>
              <a:rPr lang="en-US" dirty="0"/>
              <a:t>Normandy and England were reunited </a:t>
            </a:r>
            <a:r>
              <a:rPr lang="en-US" dirty="0" smtClean="0"/>
              <a:t>under </a:t>
            </a:r>
            <a:r>
              <a:rPr lang="en-US" dirty="0"/>
              <a:t>one ruler</a:t>
            </a:r>
            <a:r>
              <a:rPr lang="en-US" dirty="0" smtClean="0"/>
              <a:t>.</a:t>
            </a:r>
          </a:p>
          <a:p>
            <a:r>
              <a:rPr lang="en-US" dirty="0"/>
              <a:t>Henry l's most important aim was to pass on both Normandy and England to his successor. He spent the rest of his life </a:t>
            </a:r>
            <a:r>
              <a:rPr lang="en-US" dirty="0" smtClean="0"/>
              <a:t>fighting t</a:t>
            </a:r>
            <a:r>
              <a:rPr lang="hu-HU" dirty="0" smtClean="0"/>
              <a:t>o</a:t>
            </a:r>
            <a:r>
              <a:rPr lang="en-US" dirty="0" smtClean="0"/>
              <a:t> </a:t>
            </a:r>
            <a:r>
              <a:rPr lang="en-US" dirty="0"/>
              <a:t>keep Normandy from other </a:t>
            </a:r>
            <a:r>
              <a:rPr lang="en-US" dirty="0" smtClean="0"/>
              <a:t>French </a:t>
            </a:r>
            <a:r>
              <a:rPr lang="en-US" dirty="0"/>
              <a:t>nobles who tried to take it. But in 1120 Henry 's only son was drowned at sea.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40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Henry </a:t>
            </a:r>
            <a:r>
              <a:rPr lang="hu-HU" dirty="0" smtClean="0"/>
              <a:t>II</a:t>
            </a:r>
            <a:r>
              <a:rPr lang="en-US" dirty="0" smtClean="0"/>
              <a:t> </a:t>
            </a:r>
            <a:r>
              <a:rPr lang="en-US" dirty="0"/>
              <a:t>was the first unquestioned ruler of the English throne for a hundred years. He destroyed the castles which many nobles had built </a:t>
            </a:r>
            <a:r>
              <a:rPr lang="en-US" dirty="0" smtClean="0"/>
              <a:t>without </a:t>
            </a:r>
            <a:r>
              <a:rPr lang="en-US" dirty="0"/>
              <a:t>royal permission during </a:t>
            </a:r>
            <a:r>
              <a:rPr lang="en-US" dirty="0" smtClean="0"/>
              <a:t>S</a:t>
            </a:r>
            <a:r>
              <a:rPr lang="hu-HU" dirty="0" smtClean="0"/>
              <a:t>t</a:t>
            </a:r>
            <a:r>
              <a:rPr lang="en-US" dirty="0" err="1" smtClean="0"/>
              <a:t>ephen's</a:t>
            </a:r>
            <a:r>
              <a:rPr lang="en-US" dirty="0" smtClean="0"/>
              <a:t> </a:t>
            </a:r>
            <a:r>
              <a:rPr lang="en-US" dirty="0"/>
              <a:t>reign, and made sure that they lived in manor houses that were </a:t>
            </a:r>
            <a:r>
              <a:rPr lang="en-US" dirty="0" smtClean="0"/>
              <a:t>undefended.</a:t>
            </a:r>
            <a:endParaRPr lang="hu-HU" dirty="0" smtClean="0"/>
          </a:p>
          <a:p>
            <a:r>
              <a:rPr lang="en-US" dirty="0" smtClean="0"/>
              <a:t>The </a:t>
            </a:r>
            <a:r>
              <a:rPr lang="en-US" dirty="0"/>
              <a:t>manor again became the </a:t>
            </a:r>
            <a:r>
              <a:rPr lang="en-US" dirty="0" err="1"/>
              <a:t>centre</a:t>
            </a:r>
            <a:r>
              <a:rPr lang="en-US" dirty="0"/>
              <a:t> of </a:t>
            </a:r>
            <a:r>
              <a:rPr lang="en-US" dirty="0" smtClean="0"/>
              <a:t>local </a:t>
            </a:r>
            <a:r>
              <a:rPr lang="en-US" dirty="0"/>
              <a:t>life and </a:t>
            </a:r>
            <a:r>
              <a:rPr lang="en-US" dirty="0" smtClean="0"/>
              <a:t>administration</a:t>
            </a:r>
            <a:r>
              <a:rPr lang="en-US" dirty="0"/>
              <a:t>. Henry </a:t>
            </a:r>
            <a:r>
              <a:rPr lang="hu-HU" dirty="0" smtClean="0"/>
              <a:t>I</a:t>
            </a:r>
            <a:r>
              <a:rPr lang="en-US" dirty="0" smtClean="0"/>
              <a:t>I </a:t>
            </a:r>
            <a:r>
              <a:rPr lang="en-US" dirty="0"/>
              <a:t>was ruler of far more land than any previous </a:t>
            </a:r>
            <a:r>
              <a:rPr lang="en-US" dirty="0" smtClean="0"/>
              <a:t>king</a:t>
            </a:r>
          </a:p>
          <a:p>
            <a:r>
              <a:rPr lang="en-US" dirty="0"/>
              <a:t>As lord of </a:t>
            </a:r>
            <a:r>
              <a:rPr lang="en-US" dirty="0" smtClean="0"/>
              <a:t>Anjou </a:t>
            </a:r>
            <a:r>
              <a:rPr lang="en-US" dirty="0"/>
              <a:t>he </a:t>
            </a:r>
            <a:r>
              <a:rPr lang="en-US" dirty="0" smtClean="0"/>
              <a:t>added </a:t>
            </a:r>
            <a:r>
              <a:rPr lang="en-US" dirty="0"/>
              <a:t>his father's lands to the </a:t>
            </a:r>
            <a:r>
              <a:rPr lang="en-US" dirty="0" smtClean="0"/>
              <a:t>family </a:t>
            </a:r>
            <a:r>
              <a:rPr lang="en-US" dirty="0"/>
              <a:t>empire. After his marriage to Eleanor of </a:t>
            </a:r>
            <a:r>
              <a:rPr lang="en-US" dirty="0" smtClean="0"/>
              <a:t>Aquitaine </a:t>
            </a:r>
            <a:r>
              <a:rPr lang="en-US" dirty="0"/>
              <a:t>he also ruled the lands south of Anjou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Henry II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26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However, Henry </a:t>
            </a:r>
            <a:r>
              <a:rPr lang="en-US" dirty="0" err="1"/>
              <a:t>quarrelled</a:t>
            </a:r>
            <a:r>
              <a:rPr lang="en-US" dirty="0"/>
              <a:t> with his beautiful and powerful wife, and his sons, Richard and </a:t>
            </a:r>
            <a:r>
              <a:rPr lang="en-US" dirty="0" smtClean="0"/>
              <a:t>John, </a:t>
            </a:r>
            <a:r>
              <a:rPr lang="en-US" dirty="0"/>
              <a:t>took Eleanor's side. It may seem surprising that Richard and </a:t>
            </a:r>
            <a:r>
              <a:rPr lang="en-US" dirty="0" smtClean="0"/>
              <a:t>John </a:t>
            </a:r>
            <a:r>
              <a:rPr lang="en-US" dirty="0"/>
              <a:t>fought against their own father. But in fact they were doing their </a:t>
            </a:r>
            <a:r>
              <a:rPr lang="en-US" dirty="0" smtClean="0"/>
              <a:t>du </a:t>
            </a:r>
            <a:r>
              <a:rPr lang="en-US" dirty="0"/>
              <a:t>y to the king of France, their feudal </a:t>
            </a:r>
            <a:r>
              <a:rPr lang="en-US" dirty="0" smtClean="0"/>
              <a:t>overlord</a:t>
            </a:r>
            <a:r>
              <a:rPr lang="en-US" dirty="0"/>
              <a:t>, in payment for the lands they held from him . In </a:t>
            </a:r>
            <a:r>
              <a:rPr lang="en-US" dirty="0" smtClean="0"/>
              <a:t>1189 </a:t>
            </a:r>
            <a:r>
              <a:rPr lang="en-US" dirty="0"/>
              <a:t>Henry died a broken man, disappointed and defeated by his sons and by the French king</a:t>
            </a:r>
            <a:r>
              <a:rPr lang="en-US" dirty="0" smtClean="0"/>
              <a:t>.</a:t>
            </a:r>
          </a:p>
          <a:p>
            <a:r>
              <a:rPr lang="en-US" dirty="0"/>
              <a:t>Henry was followed by his rebellious son, </a:t>
            </a:r>
            <a:r>
              <a:rPr lang="en-US" dirty="0" smtClean="0"/>
              <a:t>Richard</a:t>
            </a:r>
            <a:r>
              <a:rPr lang="en-US" dirty="0"/>
              <a:t>. </a:t>
            </a:r>
            <a:r>
              <a:rPr lang="en-US" dirty="0" smtClean="0"/>
              <a:t>Richard</a:t>
            </a:r>
            <a:r>
              <a:rPr lang="hu-HU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always been one of England's most popular kings, although he spent hardly any time in England . He was brave, and a good soldier, but his nickname Coeur de Lion, </a:t>
            </a:r>
            <a:r>
              <a:rPr lang="en-US" dirty="0" smtClean="0"/>
              <a:t>"</a:t>
            </a:r>
            <a:r>
              <a:rPr lang="en-US" dirty="0" err="1" smtClean="0"/>
              <a:t>lionheart</a:t>
            </a:r>
            <a:r>
              <a:rPr lang="en-US" dirty="0" smtClean="0"/>
              <a:t> </a:t>
            </a:r>
            <a:r>
              <a:rPr lang="en-US" dirty="0"/>
              <a:t>", shows </a:t>
            </a:r>
            <a:r>
              <a:rPr lang="en-US" dirty="0" smtClean="0"/>
              <a:t>that </a:t>
            </a:r>
            <a:r>
              <a:rPr lang="en-US" dirty="0"/>
              <a:t>his culture, like that of the kings before </a:t>
            </a:r>
            <a:r>
              <a:rPr lang="en-US" dirty="0" smtClean="0"/>
              <a:t>him, </a:t>
            </a:r>
            <a:r>
              <a:rPr lang="en-US" dirty="0"/>
              <a:t>was French . </a:t>
            </a:r>
            <a:r>
              <a:rPr lang="en-US" dirty="0" smtClean="0"/>
              <a:t>Richard </a:t>
            </a:r>
            <a:r>
              <a:rPr lang="en-US" dirty="0"/>
              <a:t>was everyone's idea of the perfect </a:t>
            </a:r>
            <a:r>
              <a:rPr lang="en-US" dirty="0" smtClean="0"/>
              <a:t>feudal </a:t>
            </a:r>
            <a:r>
              <a:rPr lang="en-US" dirty="0"/>
              <a:t>king. He went to the Holy Land to make war on the Muslims and he fought with skill, courage </a:t>
            </a:r>
            <a:r>
              <a:rPr lang="en-US" dirty="0" smtClean="0"/>
              <a:t>and</a:t>
            </a:r>
            <a:r>
              <a:rPr lang="hu-HU" dirty="0" smtClean="0"/>
              <a:t> h</a:t>
            </a:r>
            <a:r>
              <a:rPr lang="en-US" dirty="0" err="1" smtClean="0"/>
              <a:t>onour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922787" cy="484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9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1199</a:t>
            </a:r>
            <a:r>
              <a:rPr lang="hu-HU" dirty="0" smtClean="0"/>
              <a:t> - </a:t>
            </a:r>
            <a:r>
              <a:rPr lang="en-US" b="1" dirty="0" smtClean="0"/>
              <a:t>Richard </a:t>
            </a:r>
            <a:r>
              <a:rPr lang="en-US" b="1" dirty="0"/>
              <a:t>was killed in France. </a:t>
            </a:r>
            <a:endParaRPr lang="hu-HU" b="1" dirty="0" smtClean="0"/>
          </a:p>
          <a:p>
            <a:r>
              <a:rPr lang="en-US" dirty="0"/>
              <a:t>Richard had no son, and he was followed by his brother, </a:t>
            </a:r>
            <a:r>
              <a:rPr lang="en-US" b="1" dirty="0"/>
              <a:t>John</a:t>
            </a:r>
            <a:r>
              <a:rPr lang="en-US" dirty="0"/>
              <a:t>. John had already made himself </a:t>
            </a:r>
            <a:r>
              <a:rPr lang="en-US" dirty="0" smtClean="0"/>
              <a:t>unpopular </a:t>
            </a:r>
            <a:r>
              <a:rPr lang="en-US" dirty="0"/>
              <a:t>with the three most important groups of people, the nobles, the </a:t>
            </a:r>
            <a:r>
              <a:rPr lang="en-US" dirty="0" smtClean="0"/>
              <a:t>merchants </a:t>
            </a:r>
            <a:r>
              <a:rPr lang="en-US" dirty="0"/>
              <a:t>and the Church</a:t>
            </a:r>
            <a:r>
              <a:rPr lang="en-US" dirty="0" smtClean="0"/>
              <a:t>.</a:t>
            </a:r>
            <a:endParaRPr lang="hu-HU" dirty="0" smtClean="0"/>
          </a:p>
          <a:p>
            <a:r>
              <a:rPr lang="en-US" dirty="0"/>
              <a:t>John was unpopular </a:t>
            </a:r>
            <a:r>
              <a:rPr lang="en-US" dirty="0" smtClean="0"/>
              <a:t>mainly </a:t>
            </a:r>
            <a:r>
              <a:rPr lang="en-US" dirty="0"/>
              <a:t>because he was greedy. The feudal lords in England had always run </a:t>
            </a:r>
            <a:r>
              <a:rPr lang="hu-HU" dirty="0" err="1"/>
              <a:t>t</a:t>
            </a:r>
            <a:r>
              <a:rPr lang="en-US" dirty="0" smtClean="0"/>
              <a:t>heir </a:t>
            </a:r>
            <a:r>
              <a:rPr lang="en-US" dirty="0"/>
              <a:t>own law courts and profited from the fines paid by those brought to court. But John took many cases out of </a:t>
            </a:r>
            <a:r>
              <a:rPr lang="en-US" dirty="0" smtClean="0"/>
              <a:t>their </a:t>
            </a:r>
            <a:r>
              <a:rPr lang="en-US" dirty="0"/>
              <a:t>courts and tried them in the king's courts, taking the </a:t>
            </a:r>
            <a:r>
              <a:rPr lang="en-US" dirty="0" smtClean="0"/>
              <a:t>money </a:t>
            </a:r>
            <a:r>
              <a:rPr lang="en-US" dirty="0"/>
              <a:t>for himself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King John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1204 King </a:t>
            </a:r>
            <a:r>
              <a:rPr lang="en-US" dirty="0" smtClean="0"/>
              <a:t>John </a:t>
            </a:r>
            <a:r>
              <a:rPr lang="en-US" dirty="0"/>
              <a:t>became even more unpopular with his nobles. The French king invaded Normandy and the English nobles lost their lands there. John had failed to </a:t>
            </a:r>
            <a:r>
              <a:rPr lang="en-US" dirty="0" smtClean="0"/>
              <a:t>carry </a:t>
            </a:r>
            <a:r>
              <a:rPr lang="en-US" dirty="0"/>
              <a:t>out his duty to them as duke of Normandy. He had taken their money but he had not protected </a:t>
            </a:r>
            <a:r>
              <a:rPr lang="en-US" dirty="0" smtClean="0"/>
              <a:t>their </a:t>
            </a:r>
            <a:r>
              <a:rPr lang="en-US" dirty="0"/>
              <a:t>land.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1209 John </a:t>
            </a:r>
            <a:r>
              <a:rPr lang="en-US" dirty="0" err="1"/>
              <a:t>quarrelled</a:t>
            </a:r>
            <a:r>
              <a:rPr lang="en-US" dirty="0"/>
              <a:t> with the pope </a:t>
            </a:r>
            <a:r>
              <a:rPr lang="en-US" dirty="0" err="1" smtClean="0"/>
              <a:t>ov</a:t>
            </a:r>
            <a:r>
              <a:rPr lang="hu-HU" dirty="0"/>
              <a:t>e</a:t>
            </a:r>
            <a:r>
              <a:rPr lang="en-US" dirty="0" smtClean="0"/>
              <a:t>r </a:t>
            </a:r>
            <a:r>
              <a:rPr lang="en-US" dirty="0"/>
              <a:t>who should be </a:t>
            </a:r>
            <a:r>
              <a:rPr lang="en-US" dirty="0" smtClean="0"/>
              <a:t>Archbishop </a:t>
            </a:r>
            <a:r>
              <a:rPr lang="en-US" dirty="0"/>
              <a:t>of </a:t>
            </a:r>
            <a:r>
              <a:rPr lang="en-US" dirty="0" smtClean="0"/>
              <a:t>Canterbury</a:t>
            </a:r>
            <a:r>
              <a:rPr lang="en-US" dirty="0"/>
              <a:t>. John was in a weak position in England and the pope knew it. </a:t>
            </a:r>
            <a:r>
              <a:rPr lang="en-US" dirty="0" smtClean="0"/>
              <a:t>The </a:t>
            </a:r>
            <a:r>
              <a:rPr lang="en-US" dirty="0"/>
              <a:t>pope </a:t>
            </a:r>
            <a:r>
              <a:rPr lang="en-US" dirty="0" smtClean="0"/>
              <a:t>called </a:t>
            </a:r>
            <a:r>
              <a:rPr lang="en-US" dirty="0"/>
              <a:t>on the king of France to invade </a:t>
            </a:r>
            <a:r>
              <a:rPr lang="en-US" dirty="0" smtClean="0"/>
              <a:t>England, </a:t>
            </a:r>
            <a:r>
              <a:rPr lang="en-US" dirty="0"/>
              <a:t>and closed every church in the country. </a:t>
            </a:r>
            <a:r>
              <a:rPr lang="en-US" dirty="0" smtClean="0"/>
              <a:t>At </a:t>
            </a:r>
            <a:r>
              <a:rPr lang="en-US" dirty="0"/>
              <a:t>a time when most people believed that without the Church they would go to hell, this was a very serious </a:t>
            </a:r>
            <a:r>
              <a:rPr lang="en-US" dirty="0" smtClean="0"/>
              <a:t>matter</a:t>
            </a:r>
            <a:r>
              <a:rPr lang="en-US" dirty="0"/>
              <a:t>. In 1214 John gave in, and accepted the pope's choice of </a:t>
            </a:r>
            <a:r>
              <a:rPr lang="en-US" dirty="0" smtClean="0"/>
              <a:t>archbishop</a:t>
            </a:r>
          </a:p>
          <a:p>
            <a:r>
              <a:rPr lang="en-US" dirty="0"/>
              <a:t>In 1215 John hoped to recapture Normandy. </a:t>
            </a:r>
            <a:r>
              <a:rPr lang="en-US" dirty="0" smtClean="0"/>
              <a:t>H</a:t>
            </a:r>
            <a:r>
              <a:rPr lang="hu-HU" dirty="0" smtClean="0"/>
              <a:t>e</a:t>
            </a:r>
            <a:r>
              <a:rPr lang="en-US" dirty="0" smtClean="0"/>
              <a:t> called </a:t>
            </a:r>
            <a:r>
              <a:rPr lang="en-US" dirty="0"/>
              <a:t>on his lords to </a:t>
            </a:r>
            <a:r>
              <a:rPr lang="en-US" dirty="0" smtClean="0"/>
              <a:t>fight </a:t>
            </a:r>
            <a:r>
              <a:rPr lang="en-US" dirty="0"/>
              <a:t>for him, but they no longer </a:t>
            </a:r>
            <a:r>
              <a:rPr lang="en-US" dirty="0" smtClean="0"/>
              <a:t>trusted </a:t>
            </a:r>
            <a:r>
              <a:rPr lang="en-US" dirty="0"/>
              <a:t>him. They </a:t>
            </a:r>
            <a:r>
              <a:rPr lang="en-US" dirty="0" smtClean="0"/>
              <a:t>marched </a:t>
            </a:r>
            <a:r>
              <a:rPr lang="en-US" dirty="0"/>
              <a:t>to London , where they were joined by angry </a:t>
            </a:r>
            <a:r>
              <a:rPr lang="en-US" dirty="0" smtClean="0"/>
              <a:t>merchants</a:t>
            </a:r>
            <a:r>
              <a:rPr lang="en-US" dirty="0"/>
              <a:t>. Outside </a:t>
            </a:r>
            <a:r>
              <a:rPr lang="en-US" dirty="0" smtClean="0"/>
              <a:t>London </a:t>
            </a:r>
            <a:r>
              <a:rPr lang="en-US" dirty="0"/>
              <a:t>at Runnymede, a few miles up the river. John was forced to sign a new </a:t>
            </a:r>
            <a:r>
              <a:rPr lang="en-US" dirty="0" smtClean="0"/>
              <a:t>agreement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7763"/>
            <a:ext cx="4050804" cy="4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8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new </a:t>
            </a:r>
            <a:r>
              <a:rPr lang="en-US" dirty="0" smtClean="0"/>
              <a:t>agreement </a:t>
            </a:r>
            <a:r>
              <a:rPr lang="en-US" dirty="0"/>
              <a:t>was known as "Magna Carta" , the Great </a:t>
            </a:r>
            <a:r>
              <a:rPr lang="en-US" dirty="0" smtClean="0"/>
              <a:t>Charter</a:t>
            </a:r>
            <a:r>
              <a:rPr lang="en-US" dirty="0"/>
              <a:t>, and was an important symbol of political freedom. The king promised all "freemen" protection from his officers, and the right to a fair and legal </a:t>
            </a:r>
            <a:r>
              <a:rPr lang="en-US" dirty="0" smtClean="0"/>
              <a:t>trial. </a:t>
            </a:r>
          </a:p>
          <a:p>
            <a:r>
              <a:rPr lang="en-US" dirty="0" smtClean="0"/>
              <a:t>Hundreds </a:t>
            </a:r>
            <a:r>
              <a:rPr lang="en-US" dirty="0"/>
              <a:t>of years later, Magna Carta was used by </a:t>
            </a:r>
            <a:r>
              <a:rPr lang="en-US" dirty="0" smtClean="0"/>
              <a:t>Parliament </a:t>
            </a:r>
            <a:r>
              <a:rPr lang="en-US" dirty="0"/>
              <a:t>to protect itself from a powerful king. In fact Magna </a:t>
            </a:r>
            <a:r>
              <a:rPr lang="en-US" dirty="0" smtClean="0"/>
              <a:t>Carta </a:t>
            </a:r>
            <a:r>
              <a:rPr lang="en-US" dirty="0"/>
              <a:t>gave no real </a:t>
            </a:r>
            <a:r>
              <a:rPr lang="en-US" dirty="0" smtClean="0"/>
              <a:t>freedom </a:t>
            </a:r>
            <a:r>
              <a:rPr lang="en-US" dirty="0"/>
              <a:t>to the majority of people in </a:t>
            </a:r>
            <a:r>
              <a:rPr lang="en-US" dirty="0" smtClean="0"/>
              <a:t>England. </a:t>
            </a:r>
            <a:r>
              <a:rPr lang="en-US" dirty="0"/>
              <a:t>The nobles who wrote it and forced King John to sign it had no such </a:t>
            </a:r>
            <a:r>
              <a:rPr lang="en-US" dirty="0" smtClean="0"/>
              <a:t>thing </a:t>
            </a:r>
            <a:r>
              <a:rPr lang="en-US" dirty="0"/>
              <a:t>in </a:t>
            </a:r>
            <a:r>
              <a:rPr lang="en-US" dirty="0" smtClean="0"/>
              <a:t>mind. </a:t>
            </a:r>
            <a:r>
              <a:rPr lang="en-US" dirty="0"/>
              <a:t>They had one main aim: to make sure John did not go beyond </a:t>
            </a:r>
            <a:r>
              <a:rPr lang="hu-HU" dirty="0" smtClean="0"/>
              <a:t>h</a:t>
            </a:r>
            <a:r>
              <a:rPr lang="en-US" dirty="0" smtClean="0"/>
              <a:t>is </a:t>
            </a:r>
            <a:r>
              <a:rPr lang="en-US" dirty="0" err="1" smtClean="0"/>
              <a:t>rigts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smtClean="0"/>
              <a:t>feudal </a:t>
            </a:r>
            <a:r>
              <a:rPr lang="en-US" dirty="0"/>
              <a:t>lord. Magna Carta marks a clear stage in the </a:t>
            </a:r>
            <a:r>
              <a:rPr lang="en-US" dirty="0" smtClean="0"/>
              <a:t>collapse </a:t>
            </a:r>
            <a:r>
              <a:rPr lang="en-US" dirty="0"/>
              <a:t>of English feudalism. Feudal society was based on links </a:t>
            </a:r>
            <a:r>
              <a:rPr lang="en-US" dirty="0" smtClean="0"/>
              <a:t>between </a:t>
            </a:r>
            <a:r>
              <a:rPr lang="en-US" dirty="0"/>
              <a:t>lord and </a:t>
            </a:r>
            <a:r>
              <a:rPr lang="en-US" dirty="0" smtClean="0"/>
              <a:t>vassal</a:t>
            </a:r>
          </a:p>
          <a:p>
            <a:r>
              <a:rPr lang="en-US" dirty="0"/>
              <a:t>The nobles did not allow John's successors to forget this charter and its promises. Every king </a:t>
            </a:r>
            <a:r>
              <a:rPr lang="en-US" dirty="0" err="1"/>
              <a:t>recognised</a:t>
            </a:r>
            <a:r>
              <a:rPr lang="en-US" dirty="0"/>
              <a:t> Magna Carta, until the Middle Ages ended in disorder and a new kind of </a:t>
            </a:r>
            <a:r>
              <a:rPr lang="en-US" dirty="0" smtClean="0"/>
              <a:t>monarchy </a:t>
            </a:r>
            <a:r>
              <a:rPr lang="en-US" dirty="0"/>
              <a:t>came into being in the sixteenth </a:t>
            </a:r>
            <a:r>
              <a:rPr lang="en-US" dirty="0" smtClean="0"/>
              <a:t>century</a:t>
            </a:r>
            <a:r>
              <a:rPr lang="hu-HU" dirty="0" smtClean="0"/>
              <a:t>.</a:t>
            </a:r>
            <a:endParaRPr lang="en-US" dirty="0" smtClean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Magna Carta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6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52" y="1481138"/>
            <a:ext cx="574269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3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William </a:t>
            </a:r>
            <a:r>
              <a:rPr lang="en-US" dirty="0"/>
              <a:t>was now crowned king. </a:t>
            </a:r>
            <a:r>
              <a:rPr lang="en-US" dirty="0" smtClean="0"/>
              <a:t>His </a:t>
            </a:r>
            <a:r>
              <a:rPr lang="en-US" dirty="0"/>
              <a:t>conquest had only just </a:t>
            </a:r>
            <a:r>
              <a:rPr lang="en-US" dirty="0" smtClean="0"/>
              <a:t>begun and </a:t>
            </a:r>
            <a:r>
              <a:rPr lang="en-US" dirty="0"/>
              <a:t>the </a:t>
            </a:r>
            <a:r>
              <a:rPr lang="en-US" dirty="0" smtClean="0"/>
              <a:t>fighting </a:t>
            </a:r>
            <a:r>
              <a:rPr lang="en-US" dirty="0"/>
              <a:t>lasted for </a:t>
            </a:r>
            <a:r>
              <a:rPr lang="en-US" dirty="0" smtClean="0"/>
              <a:t>another </a:t>
            </a:r>
            <a:r>
              <a:rPr lang="en-US" dirty="0"/>
              <a:t>five years. </a:t>
            </a:r>
            <a:r>
              <a:rPr lang="en-US" dirty="0" smtClean="0"/>
              <a:t>There </a:t>
            </a:r>
            <a:r>
              <a:rPr lang="en-US" dirty="0"/>
              <a:t>was an </a:t>
            </a:r>
            <a:r>
              <a:rPr lang="en-US" dirty="0" smtClean="0"/>
              <a:t>Anglo-Saxon </a:t>
            </a:r>
            <a:r>
              <a:rPr lang="en-US" dirty="0"/>
              <a:t>rebellion </a:t>
            </a:r>
            <a:r>
              <a:rPr lang="en-US" dirty="0" smtClean="0"/>
              <a:t>against </a:t>
            </a:r>
            <a:r>
              <a:rPr lang="en-US" dirty="0"/>
              <a:t>the </a:t>
            </a:r>
            <a:r>
              <a:rPr lang="en-US" dirty="0" smtClean="0"/>
              <a:t>Normans </a:t>
            </a:r>
            <a:r>
              <a:rPr lang="en-US" dirty="0"/>
              <a:t>every year </a:t>
            </a:r>
            <a:r>
              <a:rPr lang="en-US" dirty="0" smtClean="0"/>
              <a:t>until </a:t>
            </a:r>
            <a:r>
              <a:rPr lang="en-US" dirty="0"/>
              <a:t>1070. The small Norman army marched from village to village, destroying places it could not </a:t>
            </a:r>
            <a:r>
              <a:rPr lang="en-US" dirty="0" smtClean="0"/>
              <a:t>control and </a:t>
            </a:r>
            <a:r>
              <a:rPr lang="en-US" dirty="0"/>
              <a:t>building forts to guard others. It was a true army of occupation for at least twenty years. The north was </a:t>
            </a:r>
            <a:r>
              <a:rPr lang="en-US" dirty="0" smtClean="0"/>
              <a:t>particularly </a:t>
            </a:r>
            <a:r>
              <a:rPr lang="en-US" dirty="0"/>
              <a:t>hard to control. and the Norman army had no mercy. When the Saxons fought back. the Normans burnt. destroyed and killed</a:t>
            </a:r>
            <a:r>
              <a:rPr lang="en-US" dirty="0" smtClean="0"/>
              <a:t>.</a:t>
            </a:r>
          </a:p>
          <a:p>
            <a:r>
              <a:rPr lang="en-US" dirty="0"/>
              <a:t>By </a:t>
            </a:r>
            <a:r>
              <a:rPr lang="en-US" dirty="0" smtClean="0"/>
              <a:t>1086 twenty </a:t>
            </a:r>
            <a:r>
              <a:rPr lang="en-US" dirty="0"/>
              <a:t>years after the arrival of the Normans, only two of the greater landlords and only two bishops were Saxon, </a:t>
            </a:r>
            <a:r>
              <a:rPr lang="en-US" dirty="0" smtClean="0"/>
              <a:t>William </a:t>
            </a:r>
            <a:r>
              <a:rPr lang="en-US" dirty="0"/>
              <a:t>gave the Saxon </a:t>
            </a:r>
            <a:r>
              <a:rPr lang="en-US" dirty="0" smtClean="0"/>
              <a:t>lands </a:t>
            </a:r>
            <a:r>
              <a:rPr lang="en-US" dirty="0"/>
              <a:t>to his Norman nobles, After each English rebellion there was more land to give away. His army included Norman and </a:t>
            </a:r>
            <a:r>
              <a:rPr lang="en-US" dirty="0" smtClean="0"/>
              <a:t>other </a:t>
            </a:r>
            <a:r>
              <a:rPr lang="en-US" dirty="0"/>
              <a:t>French land seekers.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The Norman </a:t>
            </a:r>
            <a:r>
              <a:rPr lang="hu-HU" dirty="0" err="1"/>
              <a:t>Conquest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91161" cy="4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William </a:t>
            </a:r>
            <a:r>
              <a:rPr lang="en-US" dirty="0"/>
              <a:t>was careful in the way he gave land to his nobles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England as </a:t>
            </a:r>
            <a:r>
              <a:rPr lang="en-US" dirty="0"/>
              <a:t>each new area of land was captured. William gave parts of it as a reward to his captains. This meant that they held separate small pieces of land in different parts of </a:t>
            </a:r>
            <a:r>
              <a:rPr lang="en-US" dirty="0" smtClean="0"/>
              <a:t>the country </a:t>
            </a:r>
            <a:r>
              <a:rPr lang="en-US" dirty="0"/>
              <a:t>so that no noble could easily or quickly gather his </a:t>
            </a:r>
            <a:r>
              <a:rPr lang="en-US" dirty="0" smtClean="0"/>
              <a:t>fighting </a:t>
            </a:r>
            <a:r>
              <a:rPr lang="en-US" dirty="0"/>
              <a:t>men to rebel. </a:t>
            </a:r>
            <a:r>
              <a:rPr lang="en-US" dirty="0" smtClean="0"/>
              <a:t>William </a:t>
            </a:r>
            <a:r>
              <a:rPr lang="en-US" dirty="0"/>
              <a:t>only gave some of his nobles larger estates along the troublesome </a:t>
            </a:r>
            <a:r>
              <a:rPr lang="en-US" dirty="0" smtClean="0"/>
              <a:t>borders </a:t>
            </a:r>
            <a:r>
              <a:rPr lang="en-US" dirty="0"/>
              <a:t>with Wales and Scotland.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same time he kept </a:t>
            </a:r>
            <a:r>
              <a:rPr lang="en-US" dirty="0" smtClean="0"/>
              <a:t>enough </a:t>
            </a:r>
            <a:r>
              <a:rPr lang="en-US" dirty="0"/>
              <a:t>land for himself to make sure he was much stronger than his nobles, Of all the farmland of England he gave </a:t>
            </a:r>
            <a:r>
              <a:rPr lang="en-US" dirty="0" smtClean="0"/>
              <a:t>half </a:t>
            </a:r>
            <a:r>
              <a:rPr lang="en-US" dirty="0"/>
              <a:t>to the Norman nobles, a quarter to the </a:t>
            </a:r>
            <a:r>
              <a:rPr lang="en-US" dirty="0" smtClean="0"/>
              <a:t>Church</a:t>
            </a:r>
            <a:r>
              <a:rPr lang="en-US" dirty="0"/>
              <a:t>, </a:t>
            </a:r>
            <a:r>
              <a:rPr lang="en-US" dirty="0" smtClean="0"/>
              <a:t>and kept </a:t>
            </a:r>
            <a:r>
              <a:rPr lang="en-US" dirty="0"/>
              <a:t>a fifth himself. He kept </a:t>
            </a:r>
            <a:r>
              <a:rPr lang="en-US" dirty="0" smtClean="0"/>
              <a:t>the </a:t>
            </a:r>
            <a:r>
              <a:rPr lang="en-US" dirty="0"/>
              <a:t>Saxon system of </a:t>
            </a:r>
            <a:r>
              <a:rPr lang="en-US" dirty="0" smtClean="0"/>
              <a:t>sheriffs</a:t>
            </a:r>
            <a:r>
              <a:rPr lang="en-US" dirty="0"/>
              <a:t>, and used </a:t>
            </a:r>
            <a:r>
              <a:rPr lang="en-US" dirty="0" smtClean="0"/>
              <a:t>these </a:t>
            </a:r>
            <a:r>
              <a:rPr lang="en-US" dirty="0"/>
              <a:t>as a balance to local nobles.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Feudalism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03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William </a:t>
            </a:r>
            <a:r>
              <a:rPr lang="en-US" dirty="0" err="1"/>
              <a:t>organised</a:t>
            </a:r>
            <a:r>
              <a:rPr lang="en-US" dirty="0"/>
              <a:t> his English kingdom according to the feudal system which had already begun to develop in England before his arrival.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word </a:t>
            </a:r>
            <a:r>
              <a:rPr lang="en-US" sz="3000" b="1" i="1" dirty="0"/>
              <a:t>"feudalism" </a:t>
            </a:r>
            <a:r>
              <a:rPr lang="en-US" dirty="0"/>
              <a:t>comes from the </a:t>
            </a:r>
            <a:r>
              <a:rPr lang="en-US" dirty="0" smtClean="0"/>
              <a:t>French word </a:t>
            </a:r>
            <a:r>
              <a:rPr lang="en-US" b="1" dirty="0" smtClean="0"/>
              <a:t>feu</a:t>
            </a:r>
            <a:r>
              <a:rPr lang="en-US" dirty="0"/>
              <a:t>, which the Normans used to refer to land held in return for duty or service to a </a:t>
            </a:r>
            <a:r>
              <a:rPr lang="en-US" dirty="0" smtClean="0"/>
              <a:t>lord.</a:t>
            </a:r>
          </a:p>
          <a:p>
            <a:r>
              <a:rPr lang="en-US" dirty="0" smtClean="0"/>
              <a:t>The </a:t>
            </a:r>
            <a:r>
              <a:rPr lang="en-US" dirty="0"/>
              <a:t>basis of feudal society was the holding of land, and its main purpose was economic. </a:t>
            </a:r>
            <a:endParaRPr lang="en-US" dirty="0" smtClean="0"/>
          </a:p>
          <a:p>
            <a:r>
              <a:rPr lang="en-US" dirty="0" smtClean="0"/>
              <a:t>The central </a:t>
            </a:r>
            <a:r>
              <a:rPr lang="en-US" dirty="0"/>
              <a:t>idea was that all land was owned by the king but it was held by </a:t>
            </a:r>
            <a:r>
              <a:rPr lang="en-US" dirty="0" smtClean="0"/>
              <a:t>others called </a:t>
            </a:r>
            <a:r>
              <a:rPr lang="en-US" sz="3300" b="1" dirty="0"/>
              <a:t>"</a:t>
            </a:r>
            <a:r>
              <a:rPr lang="en-US" sz="3300" b="1" dirty="0" smtClean="0"/>
              <a:t>vassals</a:t>
            </a:r>
            <a:r>
              <a:rPr lang="en-US" sz="3300" b="1" dirty="0"/>
              <a:t>", </a:t>
            </a:r>
            <a:r>
              <a:rPr lang="en-US" dirty="0"/>
              <a:t>in </a:t>
            </a:r>
            <a:r>
              <a:rPr lang="en-US" dirty="0" smtClean="0"/>
              <a:t>return </a:t>
            </a:r>
            <a:r>
              <a:rPr lang="en-US" dirty="0"/>
              <a:t>for services and goods. </a:t>
            </a:r>
            <a:r>
              <a:rPr lang="en-US" dirty="0" smtClean="0"/>
              <a:t>The </a:t>
            </a:r>
            <a:r>
              <a:rPr lang="en-US" dirty="0"/>
              <a:t>king gave large estates to his main nobles in return for a promise to serve him in war for up to forty days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3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nobles also had to give him part of the produce of the land 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greater nobles gave part of </a:t>
            </a:r>
            <a:r>
              <a:rPr lang="en-US" dirty="0" smtClean="0"/>
              <a:t>their </a:t>
            </a:r>
            <a:r>
              <a:rPr lang="en-US" dirty="0"/>
              <a:t>lands to lesser nobles, </a:t>
            </a:r>
            <a:r>
              <a:rPr lang="en-US" dirty="0" smtClean="0"/>
              <a:t>knights and </a:t>
            </a:r>
            <a:r>
              <a:rPr lang="en-US" dirty="0"/>
              <a:t>other </a:t>
            </a:r>
            <a:r>
              <a:rPr lang="en-US" i="1" dirty="0"/>
              <a:t>"freemen". </a:t>
            </a:r>
            <a:r>
              <a:rPr lang="en-US" dirty="0"/>
              <a:t>Some freemen paid for the land by doing </a:t>
            </a:r>
            <a:r>
              <a:rPr lang="en-US" dirty="0" smtClean="0"/>
              <a:t>military service, while </a:t>
            </a:r>
            <a:r>
              <a:rPr lang="en-US" dirty="0"/>
              <a:t>others paid rent. </a:t>
            </a:r>
            <a:endParaRPr lang="en-US" dirty="0" smtClean="0"/>
          </a:p>
          <a:p>
            <a:r>
              <a:rPr lang="en-US" dirty="0" smtClean="0"/>
              <a:t>The noble </a:t>
            </a:r>
            <a:r>
              <a:rPr lang="en-US" dirty="0"/>
              <a:t>kept </a:t>
            </a:r>
            <a:r>
              <a:rPr lang="en-US" i="1" dirty="0"/>
              <a:t>"serfs" </a:t>
            </a:r>
            <a:r>
              <a:rPr lang="en-US" dirty="0"/>
              <a:t>to work on his own land. These were not free to leave the estate, and were often little better than slaves. At each level a man had to promise loyalty and service to his lord. This promise was usually made with the lord sitting on his chair and his vassal </a:t>
            </a:r>
            <a:r>
              <a:rPr lang="en-US" dirty="0" smtClean="0"/>
              <a:t>kneeling </a:t>
            </a:r>
            <a:r>
              <a:rPr lang="en-US" dirty="0"/>
              <a:t>before him, his hands placed between those of his lord.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was called </a:t>
            </a:r>
            <a:r>
              <a:rPr lang="en-US" sz="3300" b="1" i="1" dirty="0" smtClean="0"/>
              <a:t>”homage”.</a:t>
            </a:r>
            <a:endParaRPr lang="hu-HU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“Homage”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8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 smtClean="0"/>
              <a:t>noble died </a:t>
            </a:r>
            <a:r>
              <a:rPr lang="en-US" dirty="0"/>
              <a:t>his son usually </a:t>
            </a:r>
            <a:r>
              <a:rPr lang="en-US" dirty="0" smtClean="0"/>
              <a:t>took over </a:t>
            </a:r>
            <a:r>
              <a:rPr lang="en-US" dirty="0"/>
              <a:t>his estate. But first he had to </a:t>
            </a:r>
            <a:r>
              <a:rPr lang="en-US" dirty="0" smtClean="0"/>
              <a:t>receive </a:t>
            </a:r>
            <a:r>
              <a:rPr lang="en-US" dirty="0"/>
              <a:t>permission from the king and make a spec </a:t>
            </a:r>
            <a:r>
              <a:rPr lang="en-US" dirty="0" smtClean="0"/>
              <a:t>al </a:t>
            </a:r>
            <a:r>
              <a:rPr lang="en-US" dirty="0"/>
              <a:t>payment.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he was still a child the king </a:t>
            </a:r>
            <a:r>
              <a:rPr lang="en-US" dirty="0" smtClean="0"/>
              <a:t>would </a:t>
            </a:r>
            <a:r>
              <a:rPr lang="en-US" dirty="0"/>
              <a:t>often </a:t>
            </a:r>
            <a:r>
              <a:rPr lang="en-US" dirty="0" smtClean="0"/>
              <a:t>take </a:t>
            </a:r>
            <a:r>
              <a:rPr lang="en-US" dirty="0"/>
              <a:t>the produce of </a:t>
            </a:r>
            <a:r>
              <a:rPr lang="en-US" dirty="0" smtClean="0"/>
              <a:t>the estate until </a:t>
            </a:r>
            <a:r>
              <a:rPr lang="en-US" dirty="0"/>
              <a:t>the boy was </a:t>
            </a:r>
            <a:r>
              <a:rPr lang="en-US" dirty="0" smtClean="0"/>
              <a:t>old enough </a:t>
            </a:r>
            <a:r>
              <a:rPr lang="en-US" dirty="0"/>
              <a:t>to look after the estate himself. In </a:t>
            </a:r>
            <a:r>
              <a:rPr lang="en-US" dirty="0" smtClean="0"/>
              <a:t>this </a:t>
            </a:r>
            <a:r>
              <a:rPr lang="en-US" dirty="0"/>
              <a:t>way the king could </a:t>
            </a:r>
            <a:r>
              <a:rPr lang="en-US" dirty="0" smtClean="0"/>
              <a:t>benefit </a:t>
            </a:r>
            <a:r>
              <a:rPr lang="en-US" dirty="0"/>
              <a:t>from the death of a noble.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1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William gave </a:t>
            </a:r>
            <a:r>
              <a:rPr lang="en-US" dirty="0" smtClean="0"/>
              <a:t>out </a:t>
            </a:r>
            <a:r>
              <a:rPr lang="en-US" dirty="0"/>
              <a:t>land all over England to his </a:t>
            </a:r>
            <a:r>
              <a:rPr lang="en-US" dirty="0" smtClean="0"/>
              <a:t>nobles.</a:t>
            </a:r>
          </a:p>
          <a:p>
            <a:r>
              <a:rPr lang="en-US" dirty="0" smtClean="0"/>
              <a:t>By </a:t>
            </a:r>
            <a:r>
              <a:rPr lang="en-US" dirty="0"/>
              <a:t>1086 he wanted to </a:t>
            </a:r>
            <a:r>
              <a:rPr lang="en-US" dirty="0" smtClean="0"/>
              <a:t>know exactly </a:t>
            </a:r>
            <a:r>
              <a:rPr lang="en-US" dirty="0"/>
              <a:t>who owned </a:t>
            </a:r>
            <a:r>
              <a:rPr lang="en-US" dirty="0" smtClean="0"/>
              <a:t>which </a:t>
            </a:r>
            <a:r>
              <a:rPr lang="en-US" dirty="0"/>
              <a:t>piece of </a:t>
            </a:r>
            <a:r>
              <a:rPr lang="en-US" dirty="0" smtClean="0"/>
              <a:t>land and </a:t>
            </a:r>
            <a:r>
              <a:rPr lang="en-US" dirty="0"/>
              <a:t>how much it was worth. He needed this information so </a:t>
            </a:r>
            <a:r>
              <a:rPr lang="en-US" dirty="0" smtClean="0"/>
              <a:t>that </a:t>
            </a:r>
            <a:r>
              <a:rPr lang="en-US" dirty="0"/>
              <a:t>he could plan his </a:t>
            </a:r>
            <a:r>
              <a:rPr lang="en-US" dirty="0" smtClean="0"/>
              <a:t>economy find out how </a:t>
            </a:r>
            <a:r>
              <a:rPr lang="en-US" dirty="0"/>
              <a:t>much was produced and how much he </a:t>
            </a:r>
            <a:r>
              <a:rPr lang="en-US" dirty="0" smtClean="0"/>
              <a:t>could </a:t>
            </a:r>
            <a:r>
              <a:rPr lang="en-US" dirty="0"/>
              <a:t>ask in tax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</a:t>
            </a:r>
            <a:r>
              <a:rPr lang="en-US" dirty="0"/>
              <a:t>therefore sent a team of </a:t>
            </a:r>
            <a:r>
              <a:rPr lang="en-US" dirty="0" smtClean="0"/>
              <a:t>people </a:t>
            </a:r>
            <a:r>
              <a:rPr lang="en-US" dirty="0"/>
              <a:t>all through England to make a complete economic survey. His men asked all kinds of questions at </a:t>
            </a:r>
            <a:r>
              <a:rPr lang="en-US" dirty="0" smtClean="0"/>
              <a:t>each settlement</a:t>
            </a:r>
          </a:p>
          <a:p>
            <a:r>
              <a:rPr lang="en-US" dirty="0" smtClean="0"/>
              <a:t>This </a:t>
            </a:r>
            <a:r>
              <a:rPr lang="en-US" dirty="0"/>
              <a:t>survey was the only one of its kind in Europe. Not surprisingly, it was most unpopular with the people, because </a:t>
            </a:r>
            <a:r>
              <a:rPr lang="en-US" dirty="0" smtClean="0"/>
              <a:t>they </a:t>
            </a:r>
            <a:r>
              <a:rPr lang="en-US" dirty="0"/>
              <a:t>felt </a:t>
            </a:r>
            <a:r>
              <a:rPr lang="en-US" dirty="0" smtClean="0"/>
              <a:t>they </a:t>
            </a:r>
            <a:r>
              <a:rPr lang="en-US" dirty="0"/>
              <a:t>could not escape </a:t>
            </a:r>
            <a:r>
              <a:rPr lang="en-US" dirty="0" smtClean="0"/>
              <a:t>from its </a:t>
            </a:r>
            <a:r>
              <a:rPr lang="en-US" dirty="0"/>
              <a:t>findings. It so reminded them of the </a:t>
            </a:r>
            <a:r>
              <a:rPr lang="en-US" dirty="0" smtClean="0"/>
              <a:t>paintings </a:t>
            </a:r>
            <a:r>
              <a:rPr lang="en-US" dirty="0"/>
              <a:t>of the Day of Judgement, or "</a:t>
            </a:r>
            <a:r>
              <a:rPr lang="en-US" dirty="0" smtClean="0"/>
              <a:t>doom</a:t>
            </a:r>
            <a:r>
              <a:rPr lang="en-US" dirty="0"/>
              <a:t>". on the walls of </a:t>
            </a:r>
            <a:r>
              <a:rPr lang="en-US" dirty="0" smtClean="0"/>
              <a:t>their </a:t>
            </a:r>
            <a:r>
              <a:rPr lang="en-US" dirty="0"/>
              <a:t>churches that they called it the </a:t>
            </a:r>
            <a:r>
              <a:rPr lang="en-US" sz="3100" b="1" i="1" dirty="0"/>
              <a:t>"Domesday" Book</a:t>
            </a:r>
            <a:endParaRPr lang="hu-HU" sz="3100" b="1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Domesday Book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44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511728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81289"/>
            <a:ext cx="5699929" cy="293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When </a:t>
            </a:r>
            <a:r>
              <a:rPr lang="en-US" dirty="0" smtClean="0"/>
              <a:t>William (The </a:t>
            </a:r>
            <a:r>
              <a:rPr lang="en-US" dirty="0" err="1" smtClean="0"/>
              <a:t>Conquerer</a:t>
            </a:r>
            <a:r>
              <a:rPr lang="en-US" dirty="0" smtClean="0"/>
              <a:t>) died</a:t>
            </a:r>
            <a:r>
              <a:rPr lang="en-US" dirty="0"/>
              <a:t>, in 1087, he left the Duchy of </a:t>
            </a:r>
            <a:r>
              <a:rPr lang="en-US" dirty="0" smtClean="0"/>
              <a:t>Normandy </a:t>
            </a:r>
            <a:r>
              <a:rPr lang="en-US" dirty="0"/>
              <a:t>to </a:t>
            </a:r>
            <a:r>
              <a:rPr lang="en-US" dirty="0" smtClean="0"/>
              <a:t>his elder son, </a:t>
            </a:r>
            <a:r>
              <a:rPr lang="en-US" sz="2900" b="1" i="1" dirty="0"/>
              <a:t>Robert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gave England to his second </a:t>
            </a:r>
            <a:r>
              <a:rPr lang="en-US" dirty="0" smtClean="0"/>
              <a:t>son, </a:t>
            </a:r>
            <a:r>
              <a:rPr lang="en-US" b="1" i="1" dirty="0" smtClean="0"/>
              <a:t>William</a:t>
            </a:r>
            <a:r>
              <a:rPr lang="en-US" dirty="0"/>
              <a:t>, known as "Rufus" (</a:t>
            </a:r>
            <a:r>
              <a:rPr lang="en-US" dirty="0" smtClean="0"/>
              <a:t>Latin </a:t>
            </a:r>
            <a:r>
              <a:rPr lang="en-US" dirty="0"/>
              <a:t>for red) because of his red hair and red face. </a:t>
            </a:r>
            <a:r>
              <a:rPr lang="en-US" dirty="0" smtClean="0"/>
              <a:t>When Robert </a:t>
            </a:r>
            <a:r>
              <a:rPr lang="en-US" dirty="0"/>
              <a:t>went to fight </a:t>
            </a:r>
            <a:r>
              <a:rPr lang="en-US" dirty="0" smtClean="0"/>
              <a:t>the </a:t>
            </a:r>
            <a:r>
              <a:rPr lang="en-US" dirty="0"/>
              <a:t>Muslims in </a:t>
            </a:r>
            <a:r>
              <a:rPr lang="en-US" dirty="0" smtClean="0"/>
              <a:t>the </a:t>
            </a:r>
            <a:r>
              <a:rPr lang="en-US" dirty="0"/>
              <a:t>Holy </a:t>
            </a:r>
            <a:r>
              <a:rPr lang="en-US" dirty="0" smtClean="0"/>
              <a:t>Land</a:t>
            </a:r>
            <a:r>
              <a:rPr lang="en-US" dirty="0"/>
              <a:t>, he left </a:t>
            </a:r>
            <a:r>
              <a:rPr lang="en-US" dirty="0" smtClean="0"/>
              <a:t>William(Rufus</a:t>
            </a:r>
            <a:r>
              <a:rPr lang="en-US" dirty="0"/>
              <a:t>) in charge of </a:t>
            </a:r>
            <a:r>
              <a:rPr lang="en-US" dirty="0" smtClean="0"/>
              <a:t>Normandy</a:t>
            </a:r>
            <a:r>
              <a:rPr lang="en-US" dirty="0"/>
              <a:t>. After all, </a:t>
            </a:r>
            <a:r>
              <a:rPr lang="en-US" dirty="0" smtClean="0"/>
              <a:t>the management </a:t>
            </a:r>
            <a:r>
              <a:rPr lang="en-US" dirty="0"/>
              <a:t>of Normandy and England was a family </a:t>
            </a:r>
            <a:r>
              <a:rPr lang="en-US" dirty="0" smtClean="0"/>
              <a:t>business.</a:t>
            </a:r>
          </a:p>
          <a:p>
            <a:r>
              <a:rPr lang="en-US" dirty="0" smtClean="0"/>
              <a:t>William </a:t>
            </a:r>
            <a:r>
              <a:rPr lang="en-US" dirty="0"/>
              <a:t>Rufus </a:t>
            </a:r>
            <a:r>
              <a:rPr lang="en-US" dirty="0" smtClean="0"/>
              <a:t>died </a:t>
            </a:r>
            <a:r>
              <a:rPr lang="en-US" dirty="0"/>
              <a:t>in a hunting </a:t>
            </a:r>
            <a:r>
              <a:rPr lang="en-US" dirty="0" smtClean="0"/>
              <a:t>accident </a:t>
            </a:r>
            <a:r>
              <a:rPr lang="en-US" dirty="0"/>
              <a:t>in </a:t>
            </a:r>
            <a:r>
              <a:rPr lang="en-US" dirty="0" smtClean="0"/>
              <a:t>1100.</a:t>
            </a:r>
          </a:p>
          <a:p>
            <a:r>
              <a:rPr lang="en-US" dirty="0" smtClean="0"/>
              <a:t>He </a:t>
            </a:r>
            <a:r>
              <a:rPr lang="en-US" dirty="0"/>
              <a:t>had not </a:t>
            </a:r>
            <a:r>
              <a:rPr lang="en-US" dirty="0" smtClean="0"/>
              <a:t>married</a:t>
            </a:r>
            <a:r>
              <a:rPr lang="en-US" dirty="0"/>
              <a:t>, and therefore had no son to take the crown . At the time of William 's death, </a:t>
            </a:r>
            <a:r>
              <a:rPr lang="en-US" dirty="0" smtClean="0"/>
              <a:t>Robert </a:t>
            </a:r>
            <a:r>
              <a:rPr lang="en-US" dirty="0"/>
              <a:t>was on his way </a:t>
            </a:r>
            <a:r>
              <a:rPr lang="en-US" dirty="0" smtClean="0"/>
              <a:t>home </a:t>
            </a:r>
            <a:r>
              <a:rPr lang="en-US" dirty="0"/>
              <a:t>to Normandy from the Holy </a:t>
            </a:r>
            <a:r>
              <a:rPr lang="en-US" dirty="0" smtClean="0"/>
              <a:t>Land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Their </a:t>
            </a:r>
            <a:r>
              <a:rPr lang="en-US" dirty="0"/>
              <a:t>younger </a:t>
            </a:r>
            <a:r>
              <a:rPr lang="en-US" dirty="0" smtClean="0"/>
              <a:t>brother </a:t>
            </a:r>
            <a:r>
              <a:rPr lang="en-US" sz="3200" b="1" i="1" dirty="0" smtClean="0"/>
              <a:t>Henry</a:t>
            </a:r>
            <a:r>
              <a:rPr lang="en-US" dirty="0" smtClean="0"/>
              <a:t>  knew </a:t>
            </a:r>
            <a:r>
              <a:rPr lang="en-US" dirty="0"/>
              <a:t>that if he wanted the </a:t>
            </a:r>
            <a:r>
              <a:rPr lang="en-US" dirty="0" smtClean="0"/>
              <a:t>English crown </a:t>
            </a:r>
            <a:r>
              <a:rPr lang="en-US" dirty="0"/>
              <a:t>he </a:t>
            </a:r>
            <a:r>
              <a:rPr lang="en-US" dirty="0" smtClean="0"/>
              <a:t>would </a:t>
            </a:r>
            <a:r>
              <a:rPr lang="en-US" dirty="0"/>
              <a:t>have to act very </a:t>
            </a:r>
            <a:r>
              <a:rPr lang="en-US" dirty="0" smtClean="0"/>
              <a:t>quickly</a:t>
            </a:r>
            <a:r>
              <a:rPr lang="en-US" dirty="0"/>
              <a:t>. He had been with </a:t>
            </a:r>
            <a:r>
              <a:rPr lang="en-US" dirty="0" smtClean="0"/>
              <a:t>William </a:t>
            </a:r>
            <a:r>
              <a:rPr lang="en-US" dirty="0"/>
              <a:t>at the time of the </a:t>
            </a:r>
            <a:r>
              <a:rPr lang="en-US" dirty="0" smtClean="0"/>
              <a:t>accident</a:t>
            </a:r>
            <a:r>
              <a:rPr lang="en-US" dirty="0"/>
              <a:t>. He </a:t>
            </a:r>
            <a:r>
              <a:rPr lang="en-US" dirty="0" smtClean="0"/>
              <a:t>rode </a:t>
            </a:r>
            <a:r>
              <a:rPr lang="en-US" dirty="0"/>
              <a:t>to Winchester and took charge of the king's treasury. He then rode to </a:t>
            </a:r>
            <a:r>
              <a:rPr lang="en-US" dirty="0" smtClean="0"/>
              <a:t>Westminster</a:t>
            </a:r>
            <a:r>
              <a:rPr lang="en-US" dirty="0"/>
              <a:t>. where he was crowned king three </a:t>
            </a:r>
            <a:r>
              <a:rPr lang="en-US" dirty="0" smtClean="0"/>
              <a:t>days </a:t>
            </a:r>
            <a:r>
              <a:rPr lang="en-US" dirty="0"/>
              <a:t>later. </a:t>
            </a:r>
            <a:r>
              <a:rPr lang="en-US" dirty="0" smtClean="0"/>
              <a:t>Robert </a:t>
            </a:r>
            <a:r>
              <a:rPr lang="en-US" dirty="0"/>
              <a:t>was very </a:t>
            </a:r>
            <a:r>
              <a:rPr lang="en-US" dirty="0" smtClean="0"/>
              <a:t>angry </a:t>
            </a:r>
            <a:r>
              <a:rPr lang="en-US" dirty="0"/>
              <a:t>and </a:t>
            </a:r>
            <a:r>
              <a:rPr lang="en-US" dirty="0" smtClean="0"/>
              <a:t>prepared </a:t>
            </a:r>
            <a:r>
              <a:rPr lang="en-US" dirty="0"/>
              <a:t>to invade. </a:t>
            </a:r>
            <a:r>
              <a:rPr lang="en-US" dirty="0" smtClean="0"/>
              <a:t>But it </a:t>
            </a:r>
            <a:r>
              <a:rPr lang="en-US" dirty="0"/>
              <a:t>rook him a year to </a:t>
            </a:r>
            <a:r>
              <a:rPr lang="en-US" dirty="0" err="1"/>
              <a:t>organise</a:t>
            </a:r>
            <a:r>
              <a:rPr lang="en-US" dirty="0"/>
              <a:t> an army.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Kinghsip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103612" cy="31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6090"/>
            <a:ext cx="2890588" cy="38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4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</TotalTime>
  <Words>1958</Words>
  <Application>Microsoft Office PowerPoint</Application>
  <PresentationFormat>Diavetítés a képernyőre (4:3 oldalarány)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Sétatér</vt:lpstr>
      <vt:lpstr>The early Middle Ages</vt:lpstr>
      <vt:lpstr>The Norman Conquest </vt:lpstr>
      <vt:lpstr>Feudalism</vt:lpstr>
      <vt:lpstr>PowerPoint bemutató</vt:lpstr>
      <vt:lpstr>“Homage”</vt:lpstr>
      <vt:lpstr>PowerPoint bemutató</vt:lpstr>
      <vt:lpstr>Domesday Book</vt:lpstr>
      <vt:lpstr>PowerPoint bemutató</vt:lpstr>
      <vt:lpstr>Kinghsip</vt:lpstr>
      <vt:lpstr>PowerPoint bemutató</vt:lpstr>
      <vt:lpstr>Henry II</vt:lpstr>
      <vt:lpstr>PowerPoint bemutató</vt:lpstr>
      <vt:lpstr>King John</vt:lpstr>
      <vt:lpstr>PowerPoint bemutató</vt:lpstr>
      <vt:lpstr>Magna Carta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Middle Ages</dc:title>
  <dc:creator>L</dc:creator>
  <cp:lastModifiedBy>L</cp:lastModifiedBy>
  <cp:revision>24</cp:revision>
  <dcterms:created xsi:type="dcterms:W3CDTF">2020-09-13T08:37:46Z</dcterms:created>
  <dcterms:modified xsi:type="dcterms:W3CDTF">2020-10-09T20:16:37Z</dcterms:modified>
</cp:coreProperties>
</file>