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2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43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9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3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5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5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4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0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5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2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books”">
            <a:extLst>
              <a:ext uri="{FF2B5EF4-FFF2-40B4-BE49-F238E27FC236}">
                <a16:creationId xmlns:a16="http://schemas.microsoft.com/office/drawing/2014/main" id="{1128BA79-5FA1-41FD-B291-54F0BBF09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D807594-D160-4027-9061-7DB278788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hu-HU"/>
              <a:t>Significant People in The American Literature</a:t>
            </a:r>
          </a:p>
        </p:txBody>
      </p:sp>
    </p:spTree>
    <p:extLst>
      <p:ext uri="{BB962C8B-B14F-4D97-AF65-F5344CB8AC3E}">
        <p14:creationId xmlns:p14="http://schemas.microsoft.com/office/powerpoint/2010/main" val="35121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43EA48-69AF-4826-B2AA-5CE0385F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3" y="338759"/>
            <a:ext cx="3313648" cy="1456083"/>
          </a:xfrm>
        </p:spPr>
        <p:txBody>
          <a:bodyPr/>
          <a:lstStyle/>
          <a:p>
            <a:r>
              <a:rPr lang="hu-HU" sz="4000"/>
              <a:t>Stephen</a:t>
            </a:r>
            <a:r>
              <a:rPr lang="hu-HU"/>
              <a:t> King</a:t>
            </a:r>
            <a:br>
              <a:rPr lang="hu-HU"/>
            </a:br>
            <a:r>
              <a:rPr lang="hu-HU" sz="2400"/>
              <a:t>1947 -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D57492-35D2-49F4-ACAB-AC2C5402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3" y="1596060"/>
            <a:ext cx="3684709" cy="3996357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hu-HU">
                <a:effectLst/>
              </a:rPr>
              <a:t>He </a:t>
            </a:r>
            <a:r>
              <a:rPr lang="en-US">
                <a:effectLst/>
              </a:rPr>
              <a:t>is an American author of horror, </a:t>
            </a:r>
            <a:r>
              <a:rPr lang="hu-HU">
                <a:effectLst/>
              </a:rPr>
              <a:t>horror </a:t>
            </a:r>
            <a:r>
              <a:rPr lang="en-US">
                <a:effectLst/>
              </a:rPr>
              <a:t>fiction, suspense, and fantasy novels. His books have sold more than 350 million copies, many of which have been adapted into feature films, miniseries, television series, and comic books.</a:t>
            </a:r>
            <a:r>
              <a:rPr lang="hu-HU">
                <a:effectLst/>
              </a:rPr>
              <a:t> His most iconic book: The Shining</a:t>
            </a:r>
            <a:endParaRPr lang="hu-HU"/>
          </a:p>
        </p:txBody>
      </p:sp>
      <p:pic>
        <p:nvPicPr>
          <p:cNvPr id="9218" name="Picture 2" descr="Képtalálat a következőre: „stephen king”">
            <a:extLst>
              <a:ext uri="{FF2B5EF4-FFF2-40B4-BE49-F238E27FC236}">
                <a16:creationId xmlns:a16="http://schemas.microsoft.com/office/drawing/2014/main" id="{7337C114-01A1-4855-8D7A-CE838DE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83" y="755374"/>
            <a:ext cx="3700670" cy="555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Képtalálat a következőre: „stephen king the shining”">
            <a:extLst>
              <a:ext uri="{FF2B5EF4-FFF2-40B4-BE49-F238E27FC236}">
                <a16:creationId xmlns:a16="http://schemas.microsoft.com/office/drawing/2014/main" id="{C7D73BF4-FE8B-422A-99A6-B1E82F65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57" y="755374"/>
            <a:ext cx="1925144" cy="296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Kapcsolódó kép">
            <a:extLst>
              <a:ext uri="{FF2B5EF4-FFF2-40B4-BE49-F238E27FC236}">
                <a16:creationId xmlns:a16="http://schemas.microsoft.com/office/drawing/2014/main" id="{F0868170-C158-479E-BA5C-62CAD35C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816" y="1596060"/>
            <a:ext cx="1983298" cy="303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8" name="Picture 12" descr="Kapcsolódó kép">
            <a:extLst>
              <a:ext uri="{FF2B5EF4-FFF2-40B4-BE49-F238E27FC236}">
                <a16:creationId xmlns:a16="http://schemas.microsoft.com/office/drawing/2014/main" id="{FCAB743A-A162-4E53-8693-4B18AB46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75" y="3530877"/>
            <a:ext cx="1521217" cy="237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001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F1630-A35B-4C98-BFAD-0C96A0C8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4557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hu-HU"/>
              <a:t>A couple of the most famous books in the classic American litreture</a:t>
            </a:r>
            <a:r>
              <a:rPr lang="hu-HU" sz="6000"/>
              <a:t>:</a:t>
            </a:r>
            <a:endParaRPr lang="hu-HU"/>
          </a:p>
        </p:txBody>
      </p:sp>
      <p:pic>
        <p:nvPicPr>
          <p:cNvPr id="10244" name="Picture 4" descr="Képtalálat a következőre: „scarlet letter”">
            <a:extLst>
              <a:ext uri="{FF2B5EF4-FFF2-40B4-BE49-F238E27FC236}">
                <a16:creationId xmlns:a16="http://schemas.microsoft.com/office/drawing/2014/main" id="{4ECF3D5E-3E37-469B-9711-FDA947A9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0" y="1601857"/>
            <a:ext cx="1915868" cy="292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Kapcsolódó kép">
            <a:extLst>
              <a:ext uri="{FF2B5EF4-FFF2-40B4-BE49-F238E27FC236}">
                <a16:creationId xmlns:a16="http://schemas.microsoft.com/office/drawing/2014/main" id="{A9E85F6A-8439-493A-9451-613D4DE2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63" y="1694622"/>
            <a:ext cx="2165350" cy="3237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Képtalálat a következőre: „to kill a mockingbird”">
            <a:extLst>
              <a:ext uri="{FF2B5EF4-FFF2-40B4-BE49-F238E27FC236}">
                <a16:creationId xmlns:a16="http://schemas.microsoft.com/office/drawing/2014/main" id="{0AC806C1-6BBC-4DE2-B32E-37DB54F0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52" y="1921565"/>
            <a:ext cx="2277659" cy="3237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0" name="Picture 10" descr="Képtalálat a következőre: „the catcher in the rye”">
            <a:extLst>
              <a:ext uri="{FF2B5EF4-FFF2-40B4-BE49-F238E27FC236}">
                <a16:creationId xmlns:a16="http://schemas.microsoft.com/office/drawing/2014/main" id="{B4903057-36B2-4F7D-B259-89DEE821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53" y="1802295"/>
            <a:ext cx="2277659" cy="36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94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F8BAD7-551E-464E-AA2B-3F9E14199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78" y="1059543"/>
            <a:ext cx="4286736" cy="4688114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literature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body of written works produced in the English language in the </a:t>
            </a:r>
            <a:r>
              <a:rPr lang="hu-HU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history of American </a:t>
            </a:r>
            <a:r>
              <a:rPr lang="hu-HU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begins with the arrival of English-speaking Europeans in what would become the United States. At first American literature was naturally a colonial literature, by authors who were Englishmen</a:t>
            </a:r>
            <a:r>
              <a:rPr lang="hu-HU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 Smith, a soldier of fortune, is credited with initiating American literature. All 17th-century American writings were in the manner of British writings of the same period</a:t>
            </a:r>
            <a:r>
              <a:rPr lang="en-US">
                <a:effectLst/>
              </a:rPr>
              <a:t>.</a:t>
            </a:r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16ACE09-385D-4183-871B-E2E65355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2" y="279400"/>
            <a:ext cx="5207794" cy="629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187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DE164-48CD-45FE-80D5-A704F391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>
                <a:effectLst/>
              </a:rPr>
              <a:t>Map of Virginia from John Smith's </a:t>
            </a:r>
            <a:r>
              <a:rPr lang="en-US">
                <a:effectLst/>
              </a:rPr>
              <a:t>The Generall Historie of Virginia</a:t>
            </a:r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23F8DB0-6B7E-4C2C-825C-D1AD08E7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1879601"/>
            <a:ext cx="6386286" cy="460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749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EBD8B43B-74ED-4EDC-82F2-9E6B7157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2" y="696686"/>
            <a:ext cx="5922434" cy="547188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>
                <a:effectLst/>
              </a:rPr>
              <a:t>I</a:t>
            </a:r>
            <a:r>
              <a:rPr lang="hu-HU">
                <a:effectLst/>
              </a:rPr>
              <a:t>n America </a:t>
            </a:r>
            <a:r>
              <a:rPr lang="en-US">
                <a:effectLst/>
              </a:rPr>
              <a:t>in the early years of the 18th century, some writers, such as Cotton</a:t>
            </a:r>
            <a:r>
              <a:rPr lang="hu-HU">
                <a:effectLst/>
              </a:rPr>
              <a:t> </a:t>
            </a:r>
            <a:r>
              <a:rPr lang="en-US">
                <a:effectLst/>
              </a:rPr>
              <a:t>Mather, carried on the older traditions. His huge history and biography</a:t>
            </a:r>
            <a:r>
              <a:rPr lang="hu-HU">
                <a:effectLst/>
              </a:rPr>
              <a:t> </a:t>
            </a:r>
            <a:r>
              <a:rPr lang="en-US">
                <a:effectLst/>
              </a:rPr>
              <a:t>of Puritan New England</a:t>
            </a:r>
            <a:r>
              <a:rPr lang="hu-HU" u="sng">
                <a:effectLst/>
              </a:rPr>
              <a:t>,</a:t>
            </a:r>
            <a:r>
              <a:rPr lang="en-US">
                <a:effectLst/>
              </a:rPr>
              <a:t> </a:t>
            </a:r>
            <a:r>
              <a:rPr lang="en-US" i="1">
                <a:effectLst/>
              </a:rPr>
              <a:t>Magnalia Christi Americana</a:t>
            </a:r>
            <a:r>
              <a:rPr lang="hu-HU" i="1">
                <a:effectLst/>
              </a:rPr>
              <a:t>. </a:t>
            </a:r>
            <a:r>
              <a:rPr lang="hu-HU">
                <a:effectLst/>
              </a:rPr>
              <a:t>And then </a:t>
            </a:r>
            <a:r>
              <a:rPr lang="en-US">
                <a:effectLst/>
              </a:rPr>
              <a:t>The Revolutionary period also contained political writings, including those by colonists Samuel Adams, Josiah Quincy, John Dickinson, and Joseph Galloway, the last being a loyalist to the crown. Two key figures were Benjamin Franklin and Thomas Paine.</a:t>
            </a:r>
            <a:endParaRPr lang="hu-HU"/>
          </a:p>
        </p:txBody>
      </p:sp>
      <p:sp>
        <p:nvSpPr>
          <p:cNvPr id="7" name="AutoShape 8" descr="Képtalálat a következőre: „abraham lincoln”">
            <a:extLst>
              <a:ext uri="{FF2B5EF4-FFF2-40B4-BE49-F238E27FC236}">
                <a16:creationId xmlns:a16="http://schemas.microsoft.com/office/drawing/2014/main" id="{B94526D0-7D71-4F68-B7FE-A99CD6D904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2" name="Picture 10" descr="Képtalálat a következőre: „abraham lincoln”">
            <a:extLst>
              <a:ext uri="{FF2B5EF4-FFF2-40B4-BE49-F238E27FC236}">
                <a16:creationId xmlns:a16="http://schemas.microsoft.com/office/drawing/2014/main" id="{691C1F58-668D-4017-9782-A78FCABB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9" y="382814"/>
            <a:ext cx="4692272" cy="609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Title page from Thomas Paine's pamphlet Common Sense, 1776.">
            <a:extLst>
              <a:ext uri="{FF2B5EF4-FFF2-40B4-BE49-F238E27FC236}">
                <a16:creationId xmlns:a16="http://schemas.microsoft.com/office/drawing/2014/main" id="{9B4491FF-81AB-454E-861D-2E7ACF0F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71" y="3429000"/>
            <a:ext cx="2109926" cy="292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45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7470D1-2181-40BA-85C9-08E65866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948491" cy="1257300"/>
          </a:xfrm>
        </p:spPr>
        <p:txBody>
          <a:bodyPr>
            <a:normAutofit fontScale="90000"/>
          </a:bodyPr>
          <a:lstStyle/>
          <a:p>
            <a:r>
              <a:rPr lang="hu-HU" b="1" i="0">
                <a:effectLst/>
              </a:rPr>
              <a:t>The First American Novel</a:t>
            </a:r>
            <a:br>
              <a:rPr lang="hu-HU" b="1" i="0">
                <a:effectLst/>
              </a:rPr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2257F8-E9A7-482B-97F2-393E2237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4761291" cy="3714749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>
                <a:effectLst/>
              </a:rPr>
              <a:t>In the late 18th and early 19th centuries, the first American novels were published. It's hard to overstate the influence of Mark Twain. Ernest Hemingway once wrote, "All modern </a:t>
            </a:r>
            <a:r>
              <a:rPr lang="en-US" b="1">
                <a:effectLst/>
              </a:rPr>
              <a:t>American</a:t>
            </a:r>
            <a:r>
              <a:rPr lang="en-US">
                <a:effectLst/>
              </a:rPr>
              <a:t> literature comes from one book by Mark Twain called Huckleberry Finn," and many critics now cite this work as the </a:t>
            </a:r>
            <a:r>
              <a:rPr lang="en-US" b="1">
                <a:effectLst/>
              </a:rPr>
              <a:t>first</a:t>
            </a:r>
            <a:r>
              <a:rPr lang="en-US">
                <a:effectLst/>
              </a:rPr>
              <a:t> "</a:t>
            </a:r>
            <a:r>
              <a:rPr lang="en-US" b="1">
                <a:effectLst/>
              </a:rPr>
              <a:t>Great American Novel</a:t>
            </a:r>
            <a:r>
              <a:rPr lang="en-US">
                <a:effectLst/>
              </a:rPr>
              <a:t>."</a:t>
            </a:r>
            <a:endParaRPr lang="hu-HU"/>
          </a:p>
        </p:txBody>
      </p:sp>
      <p:pic>
        <p:nvPicPr>
          <p:cNvPr id="4098" name="Picture 2" descr="Képtalálat a következőre: „mark twain”">
            <a:extLst>
              <a:ext uri="{FF2B5EF4-FFF2-40B4-BE49-F238E27FC236}">
                <a16:creationId xmlns:a16="http://schemas.microsoft.com/office/drawing/2014/main" id="{086A92DF-9FA4-4135-A1F5-D1700665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0" y="159954"/>
            <a:ext cx="4908984" cy="631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821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53FF19-91B9-4957-AB15-3EF878A6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54" y="437322"/>
            <a:ext cx="3976257" cy="1344268"/>
          </a:xfrm>
        </p:spPr>
        <p:txBody>
          <a:bodyPr>
            <a:normAutofit fontScale="90000"/>
          </a:bodyPr>
          <a:lstStyle/>
          <a:p>
            <a:r>
              <a:rPr lang="hu-HU" i="0">
                <a:effectLst/>
              </a:rPr>
              <a:t>Mark Twain</a:t>
            </a:r>
            <a:br>
              <a:rPr lang="hu-HU" i="0">
                <a:effectLst/>
              </a:rPr>
            </a:br>
            <a:r>
              <a:rPr lang="hu-HU" sz="2700" i="0">
                <a:effectLst/>
              </a:rPr>
              <a:t>1835 - 1910</a:t>
            </a:r>
            <a:br>
              <a:rPr lang="hu-HU" i="0">
                <a:effectLst/>
              </a:rPr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1F9854-69ED-4CB6-AF54-ADB6953B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26" y="1345094"/>
            <a:ext cx="2849823" cy="426720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hu-HU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known by his pen name </a:t>
            </a:r>
            <a:r>
              <a:rPr lang="en-US" sz="20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 Twain</a:t>
            </a: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was an American writer, humorist, entrepreneur, publisher, and lecturer.  Willia</a:t>
            </a:r>
            <a:r>
              <a:rPr lang="hu-HU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Faulkner called him "the father of American literature"His novels include </a:t>
            </a:r>
            <a:r>
              <a:rPr lang="en-US" sz="200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Adventures of Tom Sawyer</a:t>
            </a:r>
            <a:r>
              <a:rPr lang="hu-HU" sz="200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its sequel, the </a:t>
            </a:r>
            <a:r>
              <a:rPr lang="en-US" sz="200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Adventures of Huckleberry Finn</a:t>
            </a:r>
            <a:r>
              <a:rPr lang="hu-HU" sz="200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Twain in 1907">
            <a:extLst>
              <a:ext uri="{FF2B5EF4-FFF2-40B4-BE49-F238E27FC236}">
                <a16:creationId xmlns:a16="http://schemas.microsoft.com/office/drawing/2014/main" id="{1BD86D0E-4E3C-4A75-87C4-BC73DD4D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57" y="1081239"/>
            <a:ext cx="3684934" cy="4943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Képtalálat a következőre: „mark twain books”">
            <a:extLst>
              <a:ext uri="{FF2B5EF4-FFF2-40B4-BE49-F238E27FC236}">
                <a16:creationId xmlns:a16="http://schemas.microsoft.com/office/drawing/2014/main" id="{0D7BAA8E-0B96-487B-8FC1-82946C45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96" y="1231777"/>
            <a:ext cx="2036698" cy="311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Képtalálat a következőre: „mark twain tom sawyer”">
            <a:extLst>
              <a:ext uri="{FF2B5EF4-FFF2-40B4-BE49-F238E27FC236}">
                <a16:creationId xmlns:a16="http://schemas.microsoft.com/office/drawing/2014/main" id="{9614DDC6-B12A-41F2-9808-75009005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7" y="2574595"/>
            <a:ext cx="1720493" cy="275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792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954E78-0A3B-4CAC-9978-8E81728A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88" y="649356"/>
            <a:ext cx="3485927" cy="1257300"/>
          </a:xfrm>
        </p:spPr>
        <p:txBody>
          <a:bodyPr>
            <a:normAutofit fontScale="90000"/>
          </a:bodyPr>
          <a:lstStyle/>
          <a:p>
            <a:r>
              <a:rPr lang="hu-HU" i="0">
                <a:effectLst/>
              </a:rPr>
              <a:t>Edgar Allan Poe</a:t>
            </a:r>
            <a:br>
              <a:rPr lang="hu-HU" i="0">
                <a:effectLst/>
              </a:rPr>
            </a:br>
            <a:r>
              <a:rPr lang="hu-HU" sz="2700" i="0">
                <a:effectLst/>
              </a:rPr>
              <a:t>1809 - 1849</a:t>
            </a:r>
            <a:br>
              <a:rPr lang="hu-HU" i="0">
                <a:effectLst/>
              </a:rPr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372BD3-9397-4DCC-9C47-444E1553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4" y="1906656"/>
            <a:ext cx="2690796" cy="3714749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hu-HU">
                <a:effectLst/>
              </a:rPr>
              <a:t>He </a:t>
            </a:r>
            <a:r>
              <a:rPr lang="en-US">
                <a:effectLst/>
              </a:rPr>
              <a:t>was an American writer, editor, and literary critic. Poe is best known for his poetry and short stories, particularly his tales of mystery</a:t>
            </a:r>
            <a:r>
              <a:rPr lang="hu-HU">
                <a:effectLst/>
              </a:rPr>
              <a:t>.</a:t>
            </a:r>
          </a:p>
          <a:p>
            <a:pPr marL="36900" indent="0">
              <a:buNone/>
            </a:pPr>
            <a:r>
              <a:rPr lang="hu-HU">
                <a:effectLst/>
              </a:rPr>
              <a:t>Most famous work: The Raven</a:t>
            </a:r>
            <a:endParaRPr lang="hu-HU"/>
          </a:p>
        </p:txBody>
      </p:sp>
      <p:pic>
        <p:nvPicPr>
          <p:cNvPr id="5122" name="Picture 2" descr="Képtalálat a következőre: „edgar allan poe”">
            <a:extLst>
              <a:ext uri="{FF2B5EF4-FFF2-40B4-BE49-F238E27FC236}">
                <a16:creationId xmlns:a16="http://schemas.microsoft.com/office/drawing/2014/main" id="{34608AE8-7494-4E86-9EB6-275B8E32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74" y="649356"/>
            <a:ext cx="4274479" cy="535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éptalálat a következőre: „edgar allan poe the raVEN”">
            <a:extLst>
              <a:ext uri="{FF2B5EF4-FFF2-40B4-BE49-F238E27FC236}">
                <a16:creationId xmlns:a16="http://schemas.microsoft.com/office/drawing/2014/main" id="{D87F3B74-03AF-4578-B1DA-C9A10539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24" y="752075"/>
            <a:ext cx="2009982" cy="3011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éptalálat a következőre: „edgar allan poe books”">
            <a:extLst>
              <a:ext uri="{FF2B5EF4-FFF2-40B4-BE49-F238E27FC236}">
                <a16:creationId xmlns:a16="http://schemas.microsoft.com/office/drawing/2014/main" id="{3ABD05B0-AB6B-47C0-BA74-74A4FA51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00" y="3021496"/>
            <a:ext cx="1797877" cy="269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93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éptalálat a következőre: „A Farewell to Arms.”">
            <a:extLst>
              <a:ext uri="{FF2B5EF4-FFF2-40B4-BE49-F238E27FC236}">
                <a16:creationId xmlns:a16="http://schemas.microsoft.com/office/drawing/2014/main" id="{39CB1CF8-3355-49C4-97EF-70FAED1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58" y="440735"/>
            <a:ext cx="2071725" cy="298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36A3E1F-0042-45D4-83FE-A76C3F71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17" y="609600"/>
            <a:ext cx="2982344" cy="1257300"/>
          </a:xfrm>
        </p:spPr>
        <p:txBody>
          <a:bodyPr>
            <a:normAutofit fontScale="90000"/>
          </a:bodyPr>
          <a:lstStyle/>
          <a:p>
            <a:r>
              <a:rPr lang="hu-HU" i="0">
                <a:effectLst/>
              </a:rPr>
              <a:t>Ernest Hemingway</a:t>
            </a:r>
            <a:br>
              <a:rPr lang="hu-HU" i="0">
                <a:effectLst/>
              </a:rPr>
            </a:br>
            <a:r>
              <a:rPr lang="hu-HU" sz="2700" i="0">
                <a:effectLst/>
              </a:rPr>
              <a:t>1899 - 1961</a:t>
            </a:r>
            <a:br>
              <a:rPr lang="hu-HU" i="0">
                <a:effectLst/>
              </a:rPr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E7006C-D9F5-4C33-AFF4-6EC89047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17" y="1866900"/>
            <a:ext cx="3260640" cy="4479234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hu-HU">
                <a:effectLst/>
              </a:rPr>
              <a:t>He </a:t>
            </a:r>
            <a:r>
              <a:rPr lang="en-US">
                <a:effectLst/>
              </a:rPr>
              <a:t>was an American journalist, novelist, short-story writer, and sportsman. His economical and understated style—which he termed the iceberg theory—had a strong influence on 20th-century fiction</a:t>
            </a:r>
            <a:r>
              <a:rPr lang="hu-HU">
                <a:effectLst/>
              </a:rPr>
              <a:t>. Most famous work: A Farewell to Arms.</a:t>
            </a:r>
            <a:endParaRPr lang="hu-HU"/>
          </a:p>
        </p:txBody>
      </p:sp>
      <p:pic>
        <p:nvPicPr>
          <p:cNvPr id="7170" name="Picture 2" descr="Képtalálat a következőre: „Ernest Hemingway”">
            <a:extLst>
              <a:ext uri="{FF2B5EF4-FFF2-40B4-BE49-F238E27FC236}">
                <a16:creationId xmlns:a16="http://schemas.microsoft.com/office/drawing/2014/main" id="{8D3D4747-2967-4978-BB49-C9136F08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9" y="1189383"/>
            <a:ext cx="4520418" cy="459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Képtalálat a következőre: „ernest hemingway books”">
            <a:extLst>
              <a:ext uri="{FF2B5EF4-FFF2-40B4-BE49-F238E27FC236}">
                <a16:creationId xmlns:a16="http://schemas.microsoft.com/office/drawing/2014/main" id="{F666F2BB-1256-43FA-B076-AEDB3605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62" y="3137452"/>
            <a:ext cx="1923321" cy="291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39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DAC0D4-DBB3-4448-853D-EAA2A394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69" y="464655"/>
            <a:ext cx="2717301" cy="1204291"/>
          </a:xfrm>
        </p:spPr>
        <p:txBody>
          <a:bodyPr>
            <a:normAutofit fontScale="90000"/>
          </a:bodyPr>
          <a:lstStyle/>
          <a:p>
            <a:r>
              <a:rPr lang="hu-HU" i="0">
                <a:effectLst/>
              </a:rPr>
              <a:t>F. Scott Fitzgerald</a:t>
            </a:r>
            <a:br>
              <a:rPr lang="hu-HU" i="0">
                <a:effectLst/>
              </a:rPr>
            </a:br>
            <a:r>
              <a:rPr lang="hu-HU" sz="2700" i="0">
                <a:effectLst/>
              </a:rPr>
              <a:t>1896 - 1940</a:t>
            </a:r>
            <a:endParaRPr lang="hu-HU" sz="27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87D63C-D2CB-4087-9D5A-B1856E0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69" y="1895060"/>
            <a:ext cx="3326901" cy="3949147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hu-HU">
                <a:effectLst/>
              </a:rPr>
              <a:t>He </a:t>
            </a:r>
            <a:r>
              <a:rPr lang="en-US">
                <a:effectLst/>
              </a:rPr>
              <a:t>was an American fiction writer</a:t>
            </a:r>
            <a:r>
              <a:rPr lang="hu-HU">
                <a:effectLst/>
              </a:rPr>
              <a:t>. </a:t>
            </a:r>
            <a:r>
              <a:rPr lang="en-US">
                <a:effectLst/>
              </a:rPr>
              <a:t>While he achieved popular success, fame, and fortune in his lifetime, he did not receive much critical acclaim until after his death.</a:t>
            </a:r>
            <a:r>
              <a:rPr lang="hu-HU">
                <a:effectLst/>
              </a:rPr>
              <a:t> </a:t>
            </a:r>
            <a:r>
              <a:rPr lang="en-US">
                <a:effectLst/>
              </a:rPr>
              <a:t>Fitzgerald is now widely regarded as one of the greatest American writers of the 20th century.</a:t>
            </a:r>
            <a:r>
              <a:rPr lang="hu-HU">
                <a:effectLst/>
              </a:rPr>
              <a:t> Most famous work: The Great Gatsby</a:t>
            </a:r>
            <a:endParaRPr lang="hu-HU"/>
          </a:p>
        </p:txBody>
      </p:sp>
      <p:pic>
        <p:nvPicPr>
          <p:cNvPr id="8194" name="Picture 2" descr="Képtalálat a következőre: „f.scott fitzgerald”">
            <a:extLst>
              <a:ext uri="{FF2B5EF4-FFF2-40B4-BE49-F238E27FC236}">
                <a16:creationId xmlns:a16="http://schemas.microsoft.com/office/drawing/2014/main" id="{B5FFD9CD-3F7A-43B4-B91F-33E92447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33" y="464655"/>
            <a:ext cx="3495329" cy="552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Képtalálat a következőre: „f scott fitzgerald the great gatsby”">
            <a:extLst>
              <a:ext uri="{FF2B5EF4-FFF2-40B4-BE49-F238E27FC236}">
                <a16:creationId xmlns:a16="http://schemas.microsoft.com/office/drawing/2014/main" id="{957D9A4B-EF5E-4CF4-AA0E-9D080DCF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28" y="787451"/>
            <a:ext cx="2105301" cy="320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Képtalálat a következőre: „f scott fitzgerald books”">
            <a:extLst>
              <a:ext uri="{FF2B5EF4-FFF2-40B4-BE49-F238E27FC236}">
                <a16:creationId xmlns:a16="http://schemas.microsoft.com/office/drawing/2014/main" id="{7576D9D0-AB16-4ECE-ACBA-DFF7AA10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151" y="2580861"/>
            <a:ext cx="1683155" cy="256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569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52441"/>
      </a:dk2>
      <a:lt2>
        <a:srgbClr val="E3E2E8"/>
      </a:lt2>
      <a:accent1>
        <a:srgbClr val="9CA57D"/>
      </a:accent1>
      <a:accent2>
        <a:srgbClr val="ABA175"/>
      </a:accent2>
      <a:accent3>
        <a:srgbClr val="BD9A84"/>
      </a:accent3>
      <a:accent4>
        <a:srgbClr val="BA7F80"/>
      </a:accent4>
      <a:accent5>
        <a:srgbClr val="C491A7"/>
      </a:accent5>
      <a:accent6>
        <a:srgbClr val="BA7FB1"/>
      </a:accent6>
      <a:hlink>
        <a:srgbClr val="7969AE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545</Words>
  <Application>Microsoft Office PowerPoint</Application>
  <PresentationFormat>Szélesvásznú</PresentationFormat>
  <Paragraphs>18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Goudy Old Style</vt:lpstr>
      <vt:lpstr>Wingdings 2</vt:lpstr>
      <vt:lpstr>SlateVTI</vt:lpstr>
      <vt:lpstr>Significant People in The American Literature</vt:lpstr>
      <vt:lpstr>PowerPoint-bemutató</vt:lpstr>
      <vt:lpstr>Map of Virginia from John Smith's The Generall Historie of Virginia</vt:lpstr>
      <vt:lpstr>PowerPoint-bemutató</vt:lpstr>
      <vt:lpstr>The First American Novel </vt:lpstr>
      <vt:lpstr>Mark Twain 1835 - 1910 </vt:lpstr>
      <vt:lpstr>Edgar Allan Poe 1809 - 1849 </vt:lpstr>
      <vt:lpstr>Ernest Hemingway 1899 - 1961 </vt:lpstr>
      <vt:lpstr>F. Scott Fitzgerald 1896 - 1940</vt:lpstr>
      <vt:lpstr>Stephen King 1947 - </vt:lpstr>
      <vt:lpstr>A couple of the most famous books in the classic American litreture: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People in The American Literature</dc:title>
  <dc:creator>dell</dc:creator>
  <cp:lastModifiedBy>dell</cp:lastModifiedBy>
  <cp:revision>13</cp:revision>
  <dcterms:created xsi:type="dcterms:W3CDTF">2019-11-14T19:53:03Z</dcterms:created>
  <dcterms:modified xsi:type="dcterms:W3CDTF">2019-11-15T10:53:20Z</dcterms:modified>
</cp:coreProperties>
</file>