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 roundtripDataSignature="AMtx7mhc9rbyG8+Zd31bD4/fBqbSh4uG8Q==" r:id="rId23"/>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más Vrábel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34" y="7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3367122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554677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44903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613778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4185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2470107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3047029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39399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3737193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22E630D-D911-4714-854B-5209CC412534}" type="datetimeFigureOut">
              <a:rPr lang="en-US" smtClean="0"/>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3701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22E630D-D911-4714-854B-5209CC412534}" type="datetimeFigureOut">
              <a:rPr lang="en-US" smtClean="0"/>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215032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22E630D-D911-4714-854B-5209CC412534}" type="datetimeFigureOut">
              <a:rPr lang="en-US" smtClean="0"/>
              <a:t>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635999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22E630D-D911-4714-854B-5209CC412534}" type="datetimeFigureOut">
              <a:rPr lang="en-US" smtClean="0"/>
              <a:t>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66141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E630D-D911-4714-854B-5209CC412534}" type="datetimeFigureOut">
              <a:rPr lang="en-US" smtClean="0"/>
              <a:t>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392882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22E630D-D911-4714-854B-5209CC412534}" type="datetimeFigureOut">
              <a:rPr lang="en-US" smtClean="0"/>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86376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22E630D-D911-4714-854B-5209CC412534}" type="datetimeFigureOut">
              <a:rPr lang="en-US" smtClean="0"/>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9C3E85-E8F6-4499-86C3-4F870B00F66F}" type="slidenum">
              <a:rPr lang="en-US" smtClean="0"/>
              <a:t>‹#›</a:t>
            </a:fld>
            <a:endParaRPr lang="en-US"/>
          </a:p>
        </p:txBody>
      </p:sp>
    </p:spTree>
    <p:extLst>
      <p:ext uri="{BB962C8B-B14F-4D97-AF65-F5344CB8AC3E}">
        <p14:creationId xmlns:p14="http://schemas.microsoft.com/office/powerpoint/2010/main" val="170483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2E630D-D911-4714-854B-5209CC412534}" type="datetimeFigureOut">
              <a:rPr lang="en-US" smtClean="0"/>
              <a:t>11/8/2020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D9C3E85-E8F6-4499-86C3-4F870B00F66F}" type="slidenum">
              <a:rPr lang="en-US" smtClean="0"/>
              <a:t>‹#›</a:t>
            </a:fld>
            <a:endParaRPr lang="en-US"/>
          </a:p>
        </p:txBody>
      </p:sp>
    </p:spTree>
    <p:extLst>
      <p:ext uri="{BB962C8B-B14F-4D97-AF65-F5344CB8AC3E}">
        <p14:creationId xmlns:p14="http://schemas.microsoft.com/office/powerpoint/2010/main" val="24620160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GENERAL CHARACTERISTICS OF SPEECH SOUNDS.</a:t>
            </a:r>
            <a:br>
              <a:rPr lang="en-US" dirty="0"/>
            </a:br>
            <a:r>
              <a:rPr lang="en-US" dirty="0"/>
              <a:t>ENGLISH CONSONANTS</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67734"/>
            <a:ext cx="2890266" cy="2890266"/>
          </a:xfrm>
          <a:prstGeom prst="rect">
            <a:avLst/>
          </a:prstGeom>
        </p:spPr>
      </p:pic>
    </p:spTree>
    <p:extLst>
      <p:ext uri="{BB962C8B-B14F-4D97-AF65-F5344CB8AC3E}">
        <p14:creationId xmlns:p14="http://schemas.microsoft.com/office/powerpoint/2010/main" val="514689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56064" y="318254"/>
            <a:ext cx="2535936" cy="646331"/>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Main trends in phoneme theory</a:t>
            </a:r>
          </a:p>
        </p:txBody>
      </p:sp>
      <p:sp>
        <p:nvSpPr>
          <p:cNvPr id="3" name="TextBox 2"/>
          <p:cNvSpPr txBox="1"/>
          <p:nvPr/>
        </p:nvSpPr>
        <p:spPr>
          <a:xfrm>
            <a:off x="3913819" y="318254"/>
            <a:ext cx="4007828" cy="369332"/>
          </a:xfrm>
          <a:prstGeom prst="rect">
            <a:avLst/>
          </a:prstGeom>
          <a:noFill/>
        </p:spPr>
        <p:txBody>
          <a:bodyPr wrap="none" rtlCol="0">
            <a:spAutoFit/>
          </a:bodyPr>
          <a:lstStyle/>
          <a:p>
            <a:r>
              <a:rPr lang="en-US" dirty="0"/>
              <a:t>Use of phoneme fall into four classes</a:t>
            </a:r>
          </a:p>
        </p:txBody>
      </p:sp>
      <p:sp>
        <p:nvSpPr>
          <p:cNvPr id="4" name="TextBox 3"/>
          <p:cNvSpPr txBox="1"/>
          <p:nvPr/>
        </p:nvSpPr>
        <p:spPr>
          <a:xfrm>
            <a:off x="384048" y="1325880"/>
            <a:ext cx="2871216"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t>“Psychological” </a:t>
            </a:r>
            <a:r>
              <a:rPr lang="en-US" dirty="0"/>
              <a:t>view regards the phoneme as an ideal “mental image” or target at which the speaker aims.</a:t>
            </a:r>
          </a:p>
        </p:txBody>
      </p:sp>
      <p:sp>
        <p:nvSpPr>
          <p:cNvPr id="5" name="TextBox 4"/>
          <p:cNvSpPr txBox="1"/>
          <p:nvPr/>
        </p:nvSpPr>
        <p:spPr>
          <a:xfrm>
            <a:off x="4343401" y="1325880"/>
            <a:ext cx="4078224"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t>“Functional” </a:t>
            </a:r>
            <a:r>
              <a:rPr lang="en-US" dirty="0"/>
              <a:t>view regards the phoneme as the minimal sound unit by which meanings may be differentiated without much regard to the actual pronounced speech sounds.</a:t>
            </a:r>
          </a:p>
        </p:txBody>
      </p:sp>
      <p:sp>
        <p:nvSpPr>
          <p:cNvPr id="6" name="TextBox 5"/>
          <p:cNvSpPr txBox="1"/>
          <p:nvPr/>
        </p:nvSpPr>
        <p:spPr>
          <a:xfrm>
            <a:off x="498730" y="3626168"/>
            <a:ext cx="384467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t>“Abstract” </a:t>
            </a:r>
            <a:r>
              <a:rPr lang="en-US" dirty="0"/>
              <a:t>view of phoneme regards phonemes as independent of acoustic and psychological properties associated with them.</a:t>
            </a:r>
          </a:p>
        </p:txBody>
      </p:sp>
      <p:sp>
        <p:nvSpPr>
          <p:cNvPr id="7" name="TextBox 6"/>
          <p:cNvSpPr txBox="1"/>
          <p:nvPr/>
        </p:nvSpPr>
        <p:spPr>
          <a:xfrm>
            <a:off x="5157920" y="3487668"/>
            <a:ext cx="2763727"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a:t>“Physical” </a:t>
            </a:r>
            <a:r>
              <a:rPr lang="en-US" dirty="0"/>
              <a:t>view regards the phoneme as a “family of related sounds satisfying certain conditions.”</a:t>
            </a:r>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1443" y="4710113"/>
            <a:ext cx="3810851" cy="1931790"/>
          </a:xfrm>
          <a:prstGeom prst="rect">
            <a:avLst/>
          </a:prstGeom>
        </p:spPr>
      </p:pic>
    </p:spTree>
    <p:extLst>
      <p:ext uri="{BB962C8B-B14F-4D97-AF65-F5344CB8AC3E}">
        <p14:creationId xmlns:p14="http://schemas.microsoft.com/office/powerpoint/2010/main" val="35119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46336" y="345686"/>
            <a:ext cx="2645664" cy="646331"/>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Methods of phonological analysis</a:t>
            </a:r>
          </a:p>
        </p:txBody>
      </p:sp>
      <p:sp>
        <p:nvSpPr>
          <p:cNvPr id="3" name="Прямоугольник 2"/>
          <p:cNvSpPr/>
          <p:nvPr/>
        </p:nvSpPr>
        <p:spPr>
          <a:xfrm>
            <a:off x="146304" y="391852"/>
            <a:ext cx="4315968" cy="116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1400" dirty="0"/>
              <a:t>The aim of the phonological analysis is, firstly, to determine which differences of sounds are phonemic and which are non-phonemic and, secondly, to find the inventory of the phonemes of this or that language.</a:t>
            </a:r>
          </a:p>
        </p:txBody>
      </p:sp>
      <p:sp>
        <p:nvSpPr>
          <p:cNvPr id="4" name="Прямоугольник 3"/>
          <p:cNvSpPr/>
          <p:nvPr/>
        </p:nvSpPr>
        <p:spPr>
          <a:xfrm>
            <a:off x="4521708" y="416921"/>
            <a:ext cx="4965192" cy="1169551"/>
          </a:xfrm>
          <a:prstGeom prst="rect">
            <a:avLst/>
          </a:prstGeom>
        </p:spPr>
        <p:txBody>
          <a:bodyPr wrap="square">
            <a:spAutoFit/>
          </a:bodyPr>
          <a:lstStyle/>
          <a:p>
            <a:r>
              <a:rPr lang="en-US" sz="1400" dirty="0"/>
              <a:t>For an unknown language the procedure of identifying the phonemes of a language as the smallest language units has several stages. The first step is to determine the minimum recurrent segments and to record them graphically by means of allophonic transcription.</a:t>
            </a:r>
          </a:p>
        </p:txBody>
      </p:sp>
      <p:sp>
        <p:nvSpPr>
          <p:cNvPr id="5" name="Прямоугольник 4"/>
          <p:cNvSpPr/>
          <p:nvPr/>
        </p:nvSpPr>
        <p:spPr>
          <a:xfrm>
            <a:off x="5707847" y="4321015"/>
            <a:ext cx="5161321" cy="1323439"/>
          </a:xfrm>
          <a:prstGeom prst="rect">
            <a:avLst/>
          </a:prstGeom>
        </p:spPr>
        <p:txBody>
          <a:bodyPr wrap="square">
            <a:spAutoFit/>
          </a:bodyPr>
          <a:lstStyle/>
          <a:p>
            <a:pPr algn="ctr"/>
            <a:r>
              <a:rPr lang="en-US" sz="1600" dirty="0"/>
              <a:t>If more or less similar speech sounds occur in different positions and never occur in the same phonetic context they are allophones of one and the same phoneme. In this case their distribution is </a:t>
            </a:r>
            <a:r>
              <a:rPr lang="en-US" sz="1600" b="1" dirty="0"/>
              <a:t>complementary</a:t>
            </a:r>
            <a:r>
              <a:rPr lang="en-US" sz="1600" dirty="0"/>
              <a:t>.</a:t>
            </a:r>
          </a:p>
        </p:txBody>
      </p:sp>
      <p:sp>
        <p:nvSpPr>
          <p:cNvPr id="6" name="Прямоугольник 5"/>
          <p:cNvSpPr/>
          <p:nvPr/>
        </p:nvSpPr>
        <p:spPr>
          <a:xfrm>
            <a:off x="2152261" y="1857763"/>
            <a:ext cx="6096000" cy="1077218"/>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r>
              <a:rPr lang="en-US" sz="1600" dirty="0"/>
              <a:t>The next step is the arranging of sounds into functionally similar groups. According to the  distributing method all the sounds pronounced by native speaker are grouped into  phonemes according to two laws of phoneme and allophonic distribution.</a:t>
            </a:r>
          </a:p>
        </p:txBody>
      </p:sp>
      <p:sp>
        <p:nvSpPr>
          <p:cNvPr id="7" name="Прямоугольник 6"/>
          <p:cNvSpPr/>
          <p:nvPr/>
        </p:nvSpPr>
        <p:spPr>
          <a:xfrm>
            <a:off x="228600" y="3078726"/>
            <a:ext cx="4233672" cy="830997"/>
          </a:xfrm>
          <a:prstGeom prst="rect">
            <a:avLst/>
          </a:prstGeom>
        </p:spPr>
        <p:txBody>
          <a:bodyPr wrap="square">
            <a:spAutoFit/>
          </a:bodyPr>
          <a:lstStyle/>
          <a:p>
            <a:pPr algn="ctr"/>
            <a:r>
              <a:rPr lang="en-US" sz="1600" b="1" dirty="0"/>
              <a:t>The first law</a:t>
            </a:r>
            <a:r>
              <a:rPr lang="en-US" sz="1600" dirty="0"/>
              <a:t>: allophones of different phonemes occur in the same phonetic context.</a:t>
            </a:r>
          </a:p>
        </p:txBody>
      </p:sp>
      <p:sp>
        <p:nvSpPr>
          <p:cNvPr id="8" name="Прямоугольник 7"/>
          <p:cNvSpPr/>
          <p:nvPr/>
        </p:nvSpPr>
        <p:spPr>
          <a:xfrm>
            <a:off x="6093760" y="3039771"/>
            <a:ext cx="3763472" cy="83099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en-US" sz="1600" b="1" dirty="0"/>
              <a:t>The second law</a:t>
            </a:r>
            <a:r>
              <a:rPr lang="en-US" sz="1600" dirty="0"/>
              <a:t>: allophones of the same phoneme never occur in the same phonetic context. </a:t>
            </a:r>
          </a:p>
        </p:txBody>
      </p:sp>
      <p:sp>
        <p:nvSpPr>
          <p:cNvPr id="9" name="Прямоугольник 8"/>
          <p:cNvSpPr/>
          <p:nvPr/>
        </p:nvSpPr>
        <p:spPr>
          <a:xfrm>
            <a:off x="640702" y="4452304"/>
            <a:ext cx="4183225"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1600" dirty="0"/>
              <a:t>If more or less different sounds occur in the same phonetic context they should be allophones of different phonemes. In this case their distribution is </a:t>
            </a:r>
            <a:r>
              <a:rPr lang="en-US" sz="1600" b="1" dirty="0"/>
              <a:t>contrastive</a:t>
            </a:r>
            <a:r>
              <a:rPr lang="en-US" sz="1600" dirty="0"/>
              <a:t>.</a:t>
            </a:r>
          </a:p>
        </p:txBody>
      </p:sp>
    </p:spTree>
    <p:extLst>
      <p:ext uri="{BB962C8B-B14F-4D97-AF65-F5344CB8AC3E}">
        <p14:creationId xmlns:p14="http://schemas.microsoft.com/office/powerpoint/2010/main" val="91082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74352" y="400550"/>
            <a:ext cx="2517648" cy="92333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The system of English phonemes. Consonants.</a:t>
            </a:r>
          </a:p>
        </p:txBody>
      </p:sp>
      <p:sp>
        <p:nvSpPr>
          <p:cNvPr id="3" name="TextBox 2"/>
          <p:cNvSpPr txBox="1"/>
          <p:nvPr/>
        </p:nvSpPr>
        <p:spPr>
          <a:xfrm>
            <a:off x="566927" y="1133856"/>
            <a:ext cx="4233671"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A speech sound is produced as a result of definite, coordinated movements and positions of speech organs, so the articulation of the sound consist of articulatory features.</a:t>
            </a:r>
          </a:p>
        </p:txBody>
      </p:sp>
      <p:sp>
        <p:nvSpPr>
          <p:cNvPr id="4" name="TextBox 3"/>
          <p:cNvSpPr txBox="1"/>
          <p:nvPr/>
        </p:nvSpPr>
        <p:spPr>
          <a:xfrm>
            <a:off x="2683763" y="3324416"/>
            <a:ext cx="7644384"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a:t>Grouping speech sounds according to their major articulatory features is called articulatory classification. According to the specific character of the work of the speech organs, sounds in practically all languages are divided into vowels and consonants.</a:t>
            </a:r>
          </a:p>
        </p:txBody>
      </p:sp>
    </p:spTree>
    <p:extLst>
      <p:ext uri="{BB962C8B-B14F-4D97-AF65-F5344CB8AC3E}">
        <p14:creationId xmlns:p14="http://schemas.microsoft.com/office/powerpoint/2010/main" val="2970978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63952" y="141839"/>
            <a:ext cx="7458456" cy="369332"/>
          </a:xfrm>
          <a:prstGeom prst="rect">
            <a:avLst/>
          </a:prstGeom>
        </p:spPr>
        <p:txBody>
          <a:bodyPr wrap="square">
            <a:spAutoFit/>
          </a:bodyPr>
          <a:lstStyle/>
          <a:p>
            <a:r>
              <a:rPr lang="en-US" dirty="0"/>
              <a:t>There are some differences between vowels and consonants</a:t>
            </a:r>
          </a:p>
        </p:txBody>
      </p:sp>
      <p:sp>
        <p:nvSpPr>
          <p:cNvPr id="3" name="Прямоугольник 2"/>
          <p:cNvSpPr/>
          <p:nvPr/>
        </p:nvSpPr>
        <p:spPr>
          <a:xfrm>
            <a:off x="123444" y="591003"/>
            <a:ext cx="3031236"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1400" dirty="0"/>
              <a:t>The most substantial articulatory difference between vowels and consonants is that in the articulation of vowels the air passes freely through the mouth cavity, while in making consonants an obstruction is formed in the mouth cavity and the airflow exhaled from the lungs meets a narrowing or a complete obstruction formed by the speech organs.</a:t>
            </a:r>
          </a:p>
        </p:txBody>
      </p:sp>
      <p:sp>
        <p:nvSpPr>
          <p:cNvPr id="4" name="Прямоугольник 3"/>
          <p:cNvSpPr/>
          <p:nvPr/>
        </p:nvSpPr>
        <p:spPr>
          <a:xfrm>
            <a:off x="123444" y="5661910"/>
            <a:ext cx="7284720" cy="7386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en-US" sz="1400" dirty="0"/>
              <a:t>Functional differences between vowels and consonants are defined by their role in syllable formation: vowels are syllable forming elements, consonants are units which function at the margins of syllables, either singly or in clusters.</a:t>
            </a:r>
          </a:p>
        </p:txBody>
      </p:sp>
      <p:sp>
        <p:nvSpPr>
          <p:cNvPr id="5" name="Прямоугольник 4"/>
          <p:cNvSpPr/>
          <p:nvPr/>
        </p:nvSpPr>
        <p:spPr>
          <a:xfrm>
            <a:off x="4026408" y="792158"/>
            <a:ext cx="6096000" cy="738664"/>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r>
              <a:rPr lang="en-US" sz="1400" dirty="0"/>
              <a:t>Consonants articulations are relatively easy to feel, and as a result are most conveniently described in terms of place and manner of articulation.</a:t>
            </a:r>
          </a:p>
        </p:txBody>
      </p:sp>
      <p:sp>
        <p:nvSpPr>
          <p:cNvPr id="6" name="Прямоугольник 5"/>
          <p:cNvSpPr/>
          <p:nvPr/>
        </p:nvSpPr>
        <p:spPr>
          <a:xfrm>
            <a:off x="3765804" y="1754052"/>
            <a:ext cx="6096000" cy="116955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r>
              <a:rPr lang="en-US" sz="1400" dirty="0"/>
              <a:t>Vowels have no place of obstruction, the whole of speech apparatus takes place in their formation, while the articulation of consonants can be localized, an obstruction or narrowing for each consonant is made in a definite place of the speech</a:t>
            </a:r>
          </a:p>
          <a:p>
            <a:r>
              <a:rPr lang="en-US" sz="1400" dirty="0"/>
              <a:t>apparatus.</a:t>
            </a:r>
          </a:p>
        </p:txBody>
      </p:sp>
      <p:sp>
        <p:nvSpPr>
          <p:cNvPr id="7" name="Прямоугольник 6"/>
          <p:cNvSpPr/>
          <p:nvPr/>
        </p:nvSpPr>
        <p:spPr>
          <a:xfrm>
            <a:off x="6096000" y="3072592"/>
            <a:ext cx="6096000" cy="954107"/>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r>
              <a:rPr lang="en-US" sz="1400" dirty="0"/>
              <a:t>The particular quality of Vs depends on the volume and shape of the mouth resonator, as well as on the shape and the size of the resonator opening. The mouth resonator is changed by the movements of the tongue and the lips.</a:t>
            </a:r>
          </a:p>
        </p:txBody>
      </p:sp>
      <p:sp>
        <p:nvSpPr>
          <p:cNvPr id="8" name="Прямоугольник 7"/>
          <p:cNvSpPr/>
          <p:nvPr/>
        </p:nvSpPr>
        <p:spPr>
          <a:xfrm>
            <a:off x="123444" y="3581708"/>
            <a:ext cx="5692140" cy="116955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400" dirty="0"/>
              <a:t>The particular quality of Cs depends on the kind of noise that results when the tongue or the lips obstruct the air passage. The kind of noise produced depends in its turn on the type of obstruction, on the shape and the type of the narrowing. The</a:t>
            </a:r>
          </a:p>
          <a:p>
            <a:r>
              <a:rPr lang="en-US" sz="1400" dirty="0"/>
              <a:t>vocal cords also determine the quality of consonants.</a:t>
            </a:r>
          </a:p>
        </p:txBody>
      </p:sp>
      <p:sp>
        <p:nvSpPr>
          <p:cNvPr id="9" name="Прямоугольник 8"/>
          <p:cNvSpPr/>
          <p:nvPr/>
        </p:nvSpPr>
        <p:spPr>
          <a:xfrm>
            <a:off x="6096000" y="4474972"/>
            <a:ext cx="5160264" cy="73866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400" dirty="0"/>
              <a:t>From the acoustic point of view, vowels are called the sounds of voice, they have high acoustic energy, consonants are the sounds of noise which have low acoustic energy</a:t>
            </a:r>
          </a:p>
        </p:txBody>
      </p:sp>
    </p:spTree>
    <p:extLst>
      <p:ext uri="{BB962C8B-B14F-4D97-AF65-F5344CB8AC3E}">
        <p14:creationId xmlns:p14="http://schemas.microsoft.com/office/powerpoint/2010/main" val="3979268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83496" y="299966"/>
            <a:ext cx="2508504" cy="92333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The general characteristics of consonants</a:t>
            </a:r>
          </a:p>
        </p:txBody>
      </p:sp>
      <p:sp>
        <p:nvSpPr>
          <p:cNvPr id="3" name="TextBox 2"/>
          <p:cNvSpPr txBox="1"/>
          <p:nvPr/>
        </p:nvSpPr>
        <p:spPr>
          <a:xfrm>
            <a:off x="4151376" y="299966"/>
            <a:ext cx="3057247"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dirty="0"/>
              <a:t>Consonants are divided into</a:t>
            </a:r>
          </a:p>
        </p:txBody>
      </p:sp>
      <p:sp>
        <p:nvSpPr>
          <p:cNvPr id="6" name="TextBox 5"/>
          <p:cNvSpPr txBox="1"/>
          <p:nvPr/>
        </p:nvSpPr>
        <p:spPr>
          <a:xfrm>
            <a:off x="2916936" y="848392"/>
            <a:ext cx="1128835"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a:t>occlusive</a:t>
            </a:r>
          </a:p>
        </p:txBody>
      </p:sp>
      <p:sp>
        <p:nvSpPr>
          <p:cNvPr id="7" name="TextBox 6"/>
          <p:cNvSpPr txBox="1"/>
          <p:nvPr/>
        </p:nvSpPr>
        <p:spPr>
          <a:xfrm>
            <a:off x="6857388" y="848392"/>
            <a:ext cx="1460656"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a:t>constructive</a:t>
            </a:r>
          </a:p>
        </p:txBody>
      </p:sp>
      <p:sp>
        <p:nvSpPr>
          <p:cNvPr id="8" name="TextBox 7"/>
          <p:cNvSpPr txBox="1"/>
          <p:nvPr/>
        </p:nvSpPr>
        <p:spPr>
          <a:xfrm>
            <a:off x="817913" y="1500295"/>
            <a:ext cx="1951789"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a:t>noise consonants</a:t>
            </a:r>
          </a:p>
        </p:txBody>
      </p:sp>
      <p:sp>
        <p:nvSpPr>
          <p:cNvPr id="10" name="TextBox 9"/>
          <p:cNvSpPr txBox="1"/>
          <p:nvPr/>
        </p:nvSpPr>
        <p:spPr>
          <a:xfrm>
            <a:off x="175227" y="2671872"/>
            <a:ext cx="105523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plosives</a:t>
            </a:r>
          </a:p>
        </p:txBody>
      </p:sp>
      <p:sp>
        <p:nvSpPr>
          <p:cNvPr id="14" name="Прямоугольник 13"/>
          <p:cNvSpPr/>
          <p:nvPr/>
        </p:nvSpPr>
        <p:spPr>
          <a:xfrm>
            <a:off x="8509777" y="1469621"/>
            <a:ext cx="1173719"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a:t>sonorants</a:t>
            </a:r>
          </a:p>
        </p:txBody>
      </p:sp>
      <p:sp>
        <p:nvSpPr>
          <p:cNvPr id="16" name="TextBox 15"/>
          <p:cNvSpPr txBox="1"/>
          <p:nvPr/>
        </p:nvSpPr>
        <p:spPr>
          <a:xfrm>
            <a:off x="9683496" y="2649320"/>
            <a:ext cx="87075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a:t>lateral</a:t>
            </a:r>
          </a:p>
        </p:txBody>
      </p:sp>
      <p:cxnSp>
        <p:nvCxnSpPr>
          <p:cNvPr id="18" name="Прямая со стрелкой 17"/>
          <p:cNvCxnSpPr/>
          <p:nvPr/>
        </p:nvCxnSpPr>
        <p:spPr>
          <a:xfrm flipH="1">
            <a:off x="3720560" y="669298"/>
            <a:ext cx="430816" cy="179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endCxn id="7" idx="0"/>
          </p:cNvCxnSpPr>
          <p:nvPr/>
        </p:nvCxnSpPr>
        <p:spPr>
          <a:xfrm>
            <a:off x="7208623" y="669298"/>
            <a:ext cx="379093" cy="179094"/>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a:stCxn id="6" idx="2"/>
          </p:cNvCxnSpPr>
          <p:nvPr/>
        </p:nvCxnSpPr>
        <p:spPr>
          <a:xfrm>
            <a:off x="3481354" y="1217724"/>
            <a:ext cx="971774" cy="282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6" idx="2"/>
          </p:cNvCxnSpPr>
          <p:nvPr/>
        </p:nvCxnSpPr>
        <p:spPr>
          <a:xfrm flipH="1">
            <a:off x="2196950" y="1217724"/>
            <a:ext cx="1284404" cy="282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a:stCxn id="8" idx="2"/>
            <a:endCxn id="10" idx="0"/>
          </p:cNvCxnSpPr>
          <p:nvPr/>
        </p:nvCxnSpPr>
        <p:spPr>
          <a:xfrm flipH="1">
            <a:off x="702842" y="1869627"/>
            <a:ext cx="1090966" cy="8022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8" idx="2"/>
            <a:endCxn id="11" idx="0"/>
          </p:cNvCxnSpPr>
          <p:nvPr/>
        </p:nvCxnSpPr>
        <p:spPr>
          <a:xfrm>
            <a:off x="1793808" y="1869627"/>
            <a:ext cx="1337488" cy="779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a:stCxn id="7" idx="2"/>
            <a:endCxn id="12" idx="0"/>
          </p:cNvCxnSpPr>
          <p:nvPr/>
        </p:nvCxnSpPr>
        <p:spPr>
          <a:xfrm flipH="1">
            <a:off x="6843337" y="1217724"/>
            <a:ext cx="744379" cy="282571"/>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a:stCxn id="7" idx="2"/>
            <a:endCxn id="14" idx="0"/>
          </p:cNvCxnSpPr>
          <p:nvPr/>
        </p:nvCxnSpPr>
        <p:spPr>
          <a:xfrm>
            <a:off x="7587716" y="1217724"/>
            <a:ext cx="1508921" cy="251897"/>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a:stCxn id="14" idx="2"/>
            <a:endCxn id="15" idx="0"/>
          </p:cNvCxnSpPr>
          <p:nvPr/>
        </p:nvCxnSpPr>
        <p:spPr>
          <a:xfrm flipH="1">
            <a:off x="8088014" y="1838953"/>
            <a:ext cx="1008623" cy="810367"/>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a:stCxn id="14" idx="2"/>
            <a:endCxn id="16" idx="0"/>
          </p:cNvCxnSpPr>
          <p:nvPr/>
        </p:nvCxnSpPr>
        <p:spPr>
          <a:xfrm>
            <a:off x="9096637" y="1838953"/>
            <a:ext cx="1022235" cy="810367"/>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057400" y="4198351"/>
            <a:ext cx="756938" cy="369332"/>
          </a:xfrm>
          <a:prstGeom prst="rect">
            <a:avLst/>
          </a:prstGeom>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a:t>labial</a:t>
            </a:r>
          </a:p>
        </p:txBody>
      </p:sp>
      <p:sp>
        <p:nvSpPr>
          <p:cNvPr id="45" name="Прямоугольник 44"/>
          <p:cNvSpPr/>
          <p:nvPr/>
        </p:nvSpPr>
        <p:spPr>
          <a:xfrm>
            <a:off x="5302022" y="4198351"/>
            <a:ext cx="875561"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a:t>lingual</a:t>
            </a:r>
          </a:p>
        </p:txBody>
      </p:sp>
      <p:sp>
        <p:nvSpPr>
          <p:cNvPr id="46" name="Прямоугольник 45"/>
          <p:cNvSpPr/>
          <p:nvPr/>
        </p:nvSpPr>
        <p:spPr>
          <a:xfrm>
            <a:off x="8665267" y="4097669"/>
            <a:ext cx="862737" cy="369332"/>
          </a:xfrm>
          <a:prstGeom prst="rect">
            <a:avLst/>
          </a:prstGeom>
          <a:ln>
            <a:solidFill>
              <a:schemeClr val="accent2">
                <a:lumMod val="50000"/>
              </a:schemeClr>
            </a:solidFill>
          </a:ln>
        </p:spPr>
        <p:style>
          <a:lnRef idx="2">
            <a:schemeClr val="accent2"/>
          </a:lnRef>
          <a:fillRef idx="1">
            <a:schemeClr val="lt1"/>
          </a:fillRef>
          <a:effectRef idx="0">
            <a:schemeClr val="accent2"/>
          </a:effectRef>
          <a:fontRef idx="minor">
            <a:schemeClr val="dk1"/>
          </a:fontRef>
        </p:style>
        <p:txBody>
          <a:bodyPr wrap="none">
            <a:spAutoFit/>
          </a:bodyPr>
          <a:lstStyle/>
          <a:p>
            <a:r>
              <a:rPr lang="en-US" dirty="0"/>
              <a:t>glottal</a:t>
            </a:r>
          </a:p>
        </p:txBody>
      </p:sp>
      <p:sp>
        <p:nvSpPr>
          <p:cNvPr id="47" name="TextBox 46"/>
          <p:cNvSpPr txBox="1"/>
          <p:nvPr/>
        </p:nvSpPr>
        <p:spPr>
          <a:xfrm>
            <a:off x="1106499" y="4956048"/>
            <a:ext cx="950901" cy="369332"/>
          </a:xfrm>
          <a:prstGeom prst="rect">
            <a:avLst/>
          </a:prstGeom>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a:t>bilabial</a:t>
            </a:r>
          </a:p>
        </p:txBody>
      </p:sp>
      <p:sp>
        <p:nvSpPr>
          <p:cNvPr id="48" name="Прямоугольник 47"/>
          <p:cNvSpPr/>
          <p:nvPr/>
        </p:nvSpPr>
        <p:spPr>
          <a:xfrm>
            <a:off x="2412189" y="4956048"/>
            <a:ext cx="1438214" cy="369332"/>
          </a:xfrm>
          <a:prstGeom prst="rect">
            <a:avLst/>
          </a:prstGeom>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wrap="none">
            <a:spAutoFit/>
          </a:bodyPr>
          <a:lstStyle/>
          <a:p>
            <a:r>
              <a:rPr lang="en-US" dirty="0" err="1"/>
              <a:t>labio</a:t>
            </a:r>
            <a:r>
              <a:rPr lang="en-US" dirty="0"/>
              <a:t>-dental</a:t>
            </a:r>
          </a:p>
        </p:txBody>
      </p:sp>
      <p:sp>
        <p:nvSpPr>
          <p:cNvPr id="49" name="TextBox 48"/>
          <p:cNvSpPr txBox="1"/>
          <p:nvPr/>
        </p:nvSpPr>
        <p:spPr>
          <a:xfrm>
            <a:off x="4074023" y="5286578"/>
            <a:ext cx="1300356"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err="1"/>
              <a:t>forelingual</a:t>
            </a:r>
            <a:endParaRPr lang="en-US" dirty="0"/>
          </a:p>
        </p:txBody>
      </p:sp>
      <p:sp>
        <p:nvSpPr>
          <p:cNvPr id="50" name="Прямоугольник 49"/>
          <p:cNvSpPr/>
          <p:nvPr/>
        </p:nvSpPr>
        <p:spPr>
          <a:xfrm>
            <a:off x="6019761" y="5286578"/>
            <a:ext cx="1511952"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err="1"/>
              <a:t>mediolingual</a:t>
            </a:r>
            <a:endParaRPr lang="en-US" dirty="0"/>
          </a:p>
        </p:txBody>
      </p:sp>
      <p:sp>
        <p:nvSpPr>
          <p:cNvPr id="51" name="Прямоугольник 50"/>
          <p:cNvSpPr/>
          <p:nvPr/>
        </p:nvSpPr>
        <p:spPr>
          <a:xfrm>
            <a:off x="5061571" y="5860345"/>
            <a:ext cx="1356462"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err="1"/>
              <a:t>backlingual</a:t>
            </a:r>
            <a:endParaRPr lang="en-US" dirty="0"/>
          </a:p>
        </p:txBody>
      </p:sp>
      <p:cxnSp>
        <p:nvCxnSpPr>
          <p:cNvPr id="53" name="Прямая со стрелкой 52"/>
          <p:cNvCxnSpPr>
            <a:stCxn id="3" idx="2"/>
            <a:endCxn id="44" idx="0"/>
          </p:cNvCxnSpPr>
          <p:nvPr/>
        </p:nvCxnSpPr>
        <p:spPr>
          <a:xfrm flipH="1">
            <a:off x="2435869" y="669298"/>
            <a:ext cx="3244131" cy="3529053"/>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045771" y="1500295"/>
            <a:ext cx="117371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a:t>sonorants</a:t>
            </a:r>
          </a:p>
        </p:txBody>
      </p:sp>
      <p:sp>
        <p:nvSpPr>
          <p:cNvPr id="11" name="TextBox 10"/>
          <p:cNvSpPr txBox="1"/>
          <p:nvPr/>
        </p:nvSpPr>
        <p:spPr>
          <a:xfrm>
            <a:off x="2542032" y="2649320"/>
            <a:ext cx="1178528"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dirty="0"/>
              <a:t>affricates</a:t>
            </a:r>
          </a:p>
        </p:txBody>
      </p:sp>
      <p:cxnSp>
        <p:nvCxnSpPr>
          <p:cNvPr id="55" name="Прямая со стрелкой 54"/>
          <p:cNvCxnSpPr>
            <a:stCxn id="44" idx="2"/>
            <a:endCxn id="48" idx="0"/>
          </p:cNvCxnSpPr>
          <p:nvPr/>
        </p:nvCxnSpPr>
        <p:spPr>
          <a:xfrm>
            <a:off x="2435869" y="4567683"/>
            <a:ext cx="695427" cy="388365"/>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a:stCxn id="44" idx="2"/>
            <a:endCxn id="47" idx="0"/>
          </p:cNvCxnSpPr>
          <p:nvPr/>
        </p:nvCxnSpPr>
        <p:spPr>
          <a:xfrm flipH="1">
            <a:off x="1581950" y="4567683"/>
            <a:ext cx="853919" cy="388365"/>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Прямая со стрелкой 58"/>
          <p:cNvCxnSpPr>
            <a:stCxn id="3" idx="2"/>
            <a:endCxn id="45" idx="0"/>
          </p:cNvCxnSpPr>
          <p:nvPr/>
        </p:nvCxnSpPr>
        <p:spPr>
          <a:xfrm>
            <a:off x="5680000" y="669298"/>
            <a:ext cx="59803" cy="3529053"/>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1" name="Прямая со стрелкой 60"/>
          <p:cNvCxnSpPr>
            <a:stCxn id="45" idx="2"/>
            <a:endCxn id="49" idx="0"/>
          </p:cNvCxnSpPr>
          <p:nvPr/>
        </p:nvCxnSpPr>
        <p:spPr>
          <a:xfrm flipH="1">
            <a:off x="4724201" y="4567683"/>
            <a:ext cx="1015602" cy="71889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Прямая со стрелкой 62"/>
          <p:cNvCxnSpPr>
            <a:stCxn id="45" idx="2"/>
            <a:endCxn id="51" idx="0"/>
          </p:cNvCxnSpPr>
          <p:nvPr/>
        </p:nvCxnSpPr>
        <p:spPr>
          <a:xfrm flipH="1">
            <a:off x="5739802" y="4567683"/>
            <a:ext cx="1" cy="129266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5" name="Прямая со стрелкой 64"/>
          <p:cNvCxnSpPr>
            <a:stCxn id="45" idx="2"/>
            <a:endCxn id="50" idx="0"/>
          </p:cNvCxnSpPr>
          <p:nvPr/>
        </p:nvCxnSpPr>
        <p:spPr>
          <a:xfrm>
            <a:off x="5739803" y="4567683"/>
            <a:ext cx="1035934" cy="71889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7" name="Прямая со стрелкой 66"/>
          <p:cNvCxnSpPr>
            <a:stCxn id="3" idx="2"/>
            <a:endCxn id="46" idx="0"/>
          </p:cNvCxnSpPr>
          <p:nvPr/>
        </p:nvCxnSpPr>
        <p:spPr>
          <a:xfrm>
            <a:off x="5680000" y="669298"/>
            <a:ext cx="3416636" cy="3428371"/>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819840" y="1500295"/>
            <a:ext cx="204699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a:t>noise consonants</a:t>
            </a:r>
          </a:p>
        </p:txBody>
      </p:sp>
      <p:sp>
        <p:nvSpPr>
          <p:cNvPr id="15" name="TextBox 14"/>
          <p:cNvSpPr txBox="1"/>
          <p:nvPr/>
        </p:nvSpPr>
        <p:spPr>
          <a:xfrm>
            <a:off x="7587716" y="2649320"/>
            <a:ext cx="1000595"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dirty="0"/>
              <a:t>medical</a:t>
            </a:r>
          </a:p>
        </p:txBody>
      </p:sp>
    </p:spTree>
    <p:extLst>
      <p:ext uri="{BB962C8B-B14F-4D97-AF65-F5344CB8AC3E}">
        <p14:creationId xmlns:p14="http://schemas.microsoft.com/office/powerpoint/2010/main" val="309071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446277" y="382262"/>
            <a:ext cx="2745723" cy="92333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Modifications of consonants in connected speech</a:t>
            </a:r>
          </a:p>
        </p:txBody>
      </p:sp>
      <p:sp>
        <p:nvSpPr>
          <p:cNvPr id="3" name="Прямоугольник 2"/>
          <p:cNvSpPr/>
          <p:nvPr/>
        </p:nvSpPr>
        <p:spPr>
          <a:xfrm>
            <a:off x="502920" y="382262"/>
            <a:ext cx="6931152" cy="1323439"/>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1600" dirty="0"/>
              <a:t>Language in everyday use is not conducted in terms of isolated, separate units; it is performed in connected sequences of larger units, in words, phrases and longer utterances. Consonants are modified according to the place of articulation. Assimilation takes place when a sound changes its character in order to become more like a </a:t>
            </a:r>
            <a:r>
              <a:rPr lang="en-US" sz="1600" dirty="0" err="1"/>
              <a:t>neighbouring</a:t>
            </a:r>
            <a:r>
              <a:rPr lang="en-US" sz="1600" dirty="0"/>
              <a:t> sound.</a:t>
            </a:r>
          </a:p>
        </p:txBody>
      </p:sp>
      <p:sp>
        <p:nvSpPr>
          <p:cNvPr id="4" name="Прямоугольник 3"/>
          <p:cNvSpPr/>
          <p:nvPr/>
        </p:nvSpPr>
        <p:spPr>
          <a:xfrm>
            <a:off x="3276600" y="2532210"/>
            <a:ext cx="6096000" cy="28007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r>
              <a:rPr lang="en-US" sz="1600" dirty="0"/>
              <a:t>The manner of articulation is also changed as a result of assimilation, which includes:</a:t>
            </a:r>
          </a:p>
          <a:p>
            <a:pPr marL="285750" indent="-285750">
              <a:buFontTx/>
              <a:buChar char="-"/>
            </a:pPr>
            <a:r>
              <a:rPr lang="en-US" sz="1600" b="1" dirty="0"/>
              <a:t>loss of </a:t>
            </a:r>
            <a:r>
              <a:rPr lang="en-US" sz="1600" b="1" dirty="0" err="1"/>
              <a:t>plosion</a:t>
            </a:r>
            <a:r>
              <a:rPr lang="en-US" sz="1600" dirty="0"/>
              <a:t>. In the sequence of two plosive consonants the former loses its </a:t>
            </a:r>
            <a:r>
              <a:rPr lang="en-US" sz="1600" dirty="0" err="1"/>
              <a:t>plosion</a:t>
            </a:r>
            <a:r>
              <a:rPr lang="en-US" sz="1600" dirty="0"/>
              <a:t>.</a:t>
            </a:r>
          </a:p>
          <a:p>
            <a:pPr marL="285750" indent="-285750">
              <a:buFontTx/>
              <a:buChar char="-"/>
            </a:pPr>
            <a:r>
              <a:rPr lang="en-US" sz="1600" b="1" dirty="0"/>
              <a:t>nasal </a:t>
            </a:r>
            <a:r>
              <a:rPr lang="en-US" sz="1600" b="1" dirty="0" err="1"/>
              <a:t>plosion</a:t>
            </a:r>
            <a:r>
              <a:rPr lang="en-US" sz="1600" dirty="0"/>
              <a:t>. In the sequence of a plosive followed by a nasal sonorant the manner of articulation of the plosive sound and the work of the soft palate are involved, which results in the nasal character of </a:t>
            </a:r>
            <a:r>
              <a:rPr lang="en-US" sz="1600" dirty="0" err="1"/>
              <a:t>plosion</a:t>
            </a:r>
            <a:r>
              <a:rPr lang="en-US" sz="1600" dirty="0"/>
              <a:t> release. </a:t>
            </a:r>
          </a:p>
          <a:p>
            <a:pPr marL="285750" indent="-285750">
              <a:buFontTx/>
              <a:buChar char="-"/>
            </a:pPr>
            <a:r>
              <a:rPr lang="en-US" sz="1600" b="1" dirty="0"/>
              <a:t>lateral </a:t>
            </a:r>
            <a:r>
              <a:rPr lang="en-US" sz="1600" b="1" dirty="0" err="1"/>
              <a:t>plosion</a:t>
            </a:r>
            <a:r>
              <a:rPr lang="en-US" sz="1600" dirty="0"/>
              <a:t>. In the sequence of a plosive followed by the lateral sonorant the noise production of the plosive stop is changed into that of the lateral stop.</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001" y="2778372"/>
            <a:ext cx="2697854" cy="2554605"/>
          </a:xfrm>
          <a:prstGeom prst="rect">
            <a:avLst/>
          </a:prstGeom>
        </p:spPr>
      </p:pic>
    </p:spTree>
    <p:extLst>
      <p:ext uri="{BB962C8B-B14F-4D97-AF65-F5344CB8AC3E}">
        <p14:creationId xmlns:p14="http://schemas.microsoft.com/office/powerpoint/2010/main" val="220117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59992"/>
            <a:ext cx="8596668" cy="1320800"/>
          </a:xfrm>
        </p:spPr>
        <p:txBody>
          <a:bodyPr/>
          <a:lstStyle/>
          <a:p>
            <a:r>
              <a:rPr lang="en-US" dirty="0"/>
              <a:t>PLAN</a:t>
            </a:r>
          </a:p>
        </p:txBody>
      </p:sp>
      <p:sp>
        <p:nvSpPr>
          <p:cNvPr id="3" name="Объект 2"/>
          <p:cNvSpPr>
            <a:spLocks noGrp="1"/>
          </p:cNvSpPr>
          <p:nvPr>
            <p:ph idx="1"/>
          </p:nvPr>
        </p:nvSpPr>
        <p:spPr>
          <a:xfrm>
            <a:off x="677334" y="1828801"/>
            <a:ext cx="8596668" cy="4212562"/>
          </a:xfrm>
        </p:spPr>
        <p:txBody>
          <a:bodyPr>
            <a:normAutofit/>
          </a:bodyPr>
          <a:lstStyle/>
          <a:p>
            <a:pPr marL="0" indent="0">
              <a:buNone/>
            </a:pPr>
            <a:endParaRPr lang="en-US" dirty="0"/>
          </a:p>
          <a:p>
            <a:r>
              <a:rPr lang="en-US" dirty="0"/>
              <a:t>1. Aspects of speech sounds.</a:t>
            </a:r>
          </a:p>
          <a:p>
            <a:r>
              <a:rPr lang="en-US" dirty="0"/>
              <a:t>2. General characteristics of phonemes.</a:t>
            </a:r>
          </a:p>
          <a:p>
            <a:r>
              <a:rPr lang="en-US" dirty="0"/>
              <a:t>3. Notation.</a:t>
            </a:r>
          </a:p>
          <a:p>
            <a:r>
              <a:rPr lang="en-US" dirty="0"/>
              <a:t>4. Main trends in phoneme theory.</a:t>
            </a:r>
          </a:p>
          <a:p>
            <a:r>
              <a:rPr lang="en-US" dirty="0"/>
              <a:t>5. Methods of phonological analysis.</a:t>
            </a:r>
          </a:p>
          <a:p>
            <a:r>
              <a:rPr lang="en-US" dirty="0"/>
              <a:t>6. The system of English phonemes. Consonants.</a:t>
            </a:r>
          </a:p>
          <a:p>
            <a:r>
              <a:rPr lang="en-US" dirty="0"/>
              <a:t>7. The general characteristics of consonants.</a:t>
            </a:r>
          </a:p>
          <a:p>
            <a:r>
              <a:rPr lang="en-US" dirty="0"/>
              <a:t>8. Modifications of consonants in connected speech.</a:t>
            </a:r>
          </a:p>
        </p:txBody>
      </p:sp>
    </p:spTree>
    <p:extLst>
      <p:ext uri="{BB962C8B-B14F-4D97-AF65-F5344CB8AC3E}">
        <p14:creationId xmlns:p14="http://schemas.microsoft.com/office/powerpoint/2010/main" val="210927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24256" y="584538"/>
            <a:ext cx="4706112"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dirty="0"/>
              <a:t>Speech sounds are produced by </a:t>
            </a:r>
            <a:r>
              <a:rPr lang="en-US" i="1" dirty="0"/>
              <a:t>man's organs of speech</a:t>
            </a:r>
            <a:r>
              <a:rPr lang="en-US" dirty="0"/>
              <a:t>. They travel in sound waves and are perceived by human's hearing mechanism as sounds of language functioning as units capable of differentiating meanings of the words.</a:t>
            </a:r>
          </a:p>
        </p:txBody>
      </p:sp>
      <p:sp>
        <p:nvSpPr>
          <p:cNvPr id="5" name="Прямоугольник 4"/>
          <p:cNvSpPr/>
          <p:nvPr/>
        </p:nvSpPr>
        <p:spPr>
          <a:xfrm>
            <a:off x="5675376" y="584538"/>
            <a:ext cx="4706112"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dirty="0"/>
              <a:t>Speech sounds differ from each other in their </a:t>
            </a:r>
            <a:r>
              <a:rPr lang="en-US" u="sng" dirty="0"/>
              <a:t>physical/acoustic properties</a:t>
            </a:r>
            <a:r>
              <a:rPr lang="en-US" dirty="0"/>
              <a:t>, in the way they are produced by the organs of speech and in their features which take part or do not take part in differentiating the meaning.</a:t>
            </a:r>
          </a:p>
        </p:txBody>
      </p:sp>
      <p:sp>
        <p:nvSpPr>
          <p:cNvPr id="6" name="Прямоугольник 5"/>
          <p:cNvSpPr/>
          <p:nvPr/>
        </p:nvSpPr>
        <p:spPr>
          <a:xfrm>
            <a:off x="3607308" y="2959298"/>
            <a:ext cx="3691128" cy="1477328"/>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en-US" dirty="0"/>
              <a:t>We distinguish four aspects:</a:t>
            </a:r>
          </a:p>
          <a:p>
            <a:pPr marL="285750" indent="-285750" algn="ctr">
              <a:buFontTx/>
              <a:buChar char="-"/>
            </a:pPr>
            <a:r>
              <a:rPr lang="en-US" dirty="0"/>
              <a:t>Articulatory</a:t>
            </a:r>
          </a:p>
          <a:p>
            <a:pPr marL="285750" indent="-285750" algn="ctr">
              <a:buFontTx/>
              <a:buChar char="-"/>
            </a:pPr>
            <a:r>
              <a:rPr lang="en-US" dirty="0"/>
              <a:t>Acoustic</a:t>
            </a:r>
          </a:p>
          <a:p>
            <a:pPr marL="285750" indent="-285750" algn="ctr">
              <a:buFontTx/>
              <a:buChar char="-"/>
            </a:pPr>
            <a:r>
              <a:rPr lang="en-US" dirty="0"/>
              <a:t>Auditory</a:t>
            </a:r>
          </a:p>
          <a:p>
            <a:pPr marL="285750" indent="-285750" algn="ctr">
              <a:buFontTx/>
              <a:buChar char="-"/>
            </a:pPr>
            <a:r>
              <a:rPr lang="en-US" dirty="0"/>
              <a:t>Functional </a:t>
            </a:r>
          </a:p>
        </p:txBody>
      </p:sp>
      <p:sp>
        <p:nvSpPr>
          <p:cNvPr id="7" name="Прямоугольник 6"/>
          <p:cNvSpPr/>
          <p:nvPr/>
        </p:nvSpPr>
        <p:spPr>
          <a:xfrm>
            <a:off x="2877312" y="4912542"/>
            <a:ext cx="5151120" cy="923330"/>
          </a:xfrm>
          <a:prstGeom prst="rect">
            <a:avLst/>
          </a:prstGeom>
        </p:spPr>
        <p:txBody>
          <a:bodyPr wrap="square">
            <a:spAutoFit/>
          </a:bodyPr>
          <a:lstStyle/>
          <a:p>
            <a:pPr algn="ctr"/>
            <a:r>
              <a:rPr lang="en-US" i="1" dirty="0"/>
              <a:t>None of them can be separated in the actual process of communication but they can be singled out for linguistic analysis.</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8432" y="4436626"/>
            <a:ext cx="4070604" cy="2290393"/>
          </a:xfrm>
          <a:prstGeom prst="rect">
            <a:avLst/>
          </a:prstGeom>
        </p:spPr>
      </p:pic>
    </p:spTree>
    <p:extLst>
      <p:ext uri="{BB962C8B-B14F-4D97-AF65-F5344CB8AC3E}">
        <p14:creationId xmlns:p14="http://schemas.microsoft.com/office/powerpoint/2010/main" val="778059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3672" y="689140"/>
            <a:ext cx="5510784"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US" sz="1600" dirty="0"/>
              <a:t>Every speech sound is a complex of definite coordinated and differentiated movements and positions of speech organs. The movements and positions necessary for the production of a speech sound constitute its articulation.</a:t>
            </a:r>
          </a:p>
        </p:txBody>
      </p:sp>
      <p:sp>
        <p:nvSpPr>
          <p:cNvPr id="3" name="Прямоугольник 2"/>
          <p:cNvSpPr/>
          <p:nvPr/>
        </p:nvSpPr>
        <p:spPr>
          <a:xfrm>
            <a:off x="698311" y="319808"/>
            <a:ext cx="4681090" cy="369332"/>
          </a:xfrm>
          <a:prstGeom prst="rect">
            <a:avLst/>
          </a:prstGeom>
        </p:spPr>
        <p:txBody>
          <a:bodyPr wrap="none">
            <a:spAutoFit/>
          </a:bodyPr>
          <a:lstStyle/>
          <a:p>
            <a:pPr algn="ctr"/>
            <a:r>
              <a:rPr lang="en-US" b="1" dirty="0">
                <a:solidFill>
                  <a:schemeClr val="accent2"/>
                </a:solidFill>
              </a:rPr>
              <a:t>The articulatory/sound production aspect</a:t>
            </a:r>
          </a:p>
        </p:txBody>
      </p:sp>
      <p:sp>
        <p:nvSpPr>
          <p:cNvPr id="4" name="Прямоугольник 3"/>
          <p:cNvSpPr/>
          <p:nvPr/>
        </p:nvSpPr>
        <p:spPr>
          <a:xfrm>
            <a:off x="7030043" y="870356"/>
            <a:ext cx="2319866" cy="369332"/>
          </a:xfrm>
          <a:prstGeom prst="rect">
            <a:avLst/>
          </a:prstGeom>
        </p:spPr>
        <p:txBody>
          <a:bodyPr wrap="none">
            <a:spAutoFit/>
          </a:bodyPr>
          <a:lstStyle/>
          <a:p>
            <a:r>
              <a:rPr lang="en-US" b="1" dirty="0">
                <a:solidFill>
                  <a:schemeClr val="accent2"/>
                </a:solidFill>
              </a:rPr>
              <a:t>The acoustic aspect</a:t>
            </a:r>
          </a:p>
        </p:txBody>
      </p:sp>
      <p:sp>
        <p:nvSpPr>
          <p:cNvPr id="5" name="Прямоугольник 4"/>
          <p:cNvSpPr/>
          <p:nvPr/>
        </p:nvSpPr>
        <p:spPr>
          <a:xfrm>
            <a:off x="6181344" y="1391991"/>
            <a:ext cx="4498848" cy="2308324"/>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en-US" sz="1600" dirty="0"/>
              <a:t>Every speech sound is a complex of acoustic effects and has its Physical properties - it is a physical phenomenon, a kind of moving matter and energy. The Physical properties of speech sounds consist of: </a:t>
            </a:r>
          </a:p>
          <a:p>
            <a:pPr marL="342900" indent="-342900" algn="ctr">
              <a:buAutoNum type="arabicParenR"/>
            </a:pPr>
            <a:r>
              <a:rPr lang="en-US" sz="1600" i="1" dirty="0"/>
              <a:t>Frequency</a:t>
            </a:r>
          </a:p>
          <a:p>
            <a:pPr marL="342900" indent="-342900" algn="ctr">
              <a:buAutoNum type="arabicParenR"/>
            </a:pPr>
            <a:r>
              <a:rPr lang="en-US" sz="1600" i="1" dirty="0"/>
              <a:t>Spectrum</a:t>
            </a:r>
          </a:p>
          <a:p>
            <a:pPr marL="342900" indent="-342900" algn="ctr">
              <a:buAutoNum type="arabicParenR"/>
            </a:pPr>
            <a:r>
              <a:rPr lang="en-US" sz="1600" i="1" dirty="0"/>
              <a:t>Intensity</a:t>
            </a:r>
          </a:p>
          <a:p>
            <a:pPr marL="342900" indent="-342900" algn="ctr">
              <a:buAutoNum type="arabicParenR"/>
            </a:pPr>
            <a:r>
              <a:rPr lang="en-US" sz="1600" i="1" dirty="0"/>
              <a:t>Duration</a:t>
            </a:r>
          </a:p>
        </p:txBody>
      </p:sp>
      <p:sp>
        <p:nvSpPr>
          <p:cNvPr id="6" name="Прямоугольник 5"/>
          <p:cNvSpPr/>
          <p:nvPr/>
        </p:nvSpPr>
        <p:spPr>
          <a:xfrm>
            <a:off x="873038" y="2733069"/>
            <a:ext cx="4331635" cy="369332"/>
          </a:xfrm>
          <a:prstGeom prst="rect">
            <a:avLst/>
          </a:prstGeom>
        </p:spPr>
        <p:txBody>
          <a:bodyPr wrap="none">
            <a:spAutoFit/>
          </a:bodyPr>
          <a:lstStyle/>
          <a:p>
            <a:r>
              <a:rPr lang="en-US" b="1" dirty="0">
                <a:solidFill>
                  <a:schemeClr val="accent2"/>
                </a:solidFill>
              </a:rPr>
              <a:t>The auditory/sound-perception aspect</a:t>
            </a:r>
          </a:p>
        </p:txBody>
      </p:sp>
      <p:sp>
        <p:nvSpPr>
          <p:cNvPr id="7" name="Прямоугольник 6"/>
          <p:cNvSpPr/>
          <p:nvPr/>
        </p:nvSpPr>
        <p:spPr>
          <a:xfrm>
            <a:off x="633983" y="3256963"/>
            <a:ext cx="4809744" cy="132343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1600" dirty="0"/>
              <a:t>Involves the mechanism of hearing. It is a kind of psychological mechanism which reacts to the physical properties of speech sounds, selecting from a great amount of information only the one which is linguistically relevant</a:t>
            </a:r>
          </a:p>
        </p:txBody>
      </p:sp>
      <p:sp>
        <p:nvSpPr>
          <p:cNvPr id="8" name="Прямоугольник 7"/>
          <p:cNvSpPr/>
          <p:nvPr/>
        </p:nvSpPr>
        <p:spPr>
          <a:xfrm>
            <a:off x="4794845" y="4889844"/>
            <a:ext cx="4285147" cy="369332"/>
          </a:xfrm>
          <a:prstGeom prst="rect">
            <a:avLst/>
          </a:prstGeom>
        </p:spPr>
        <p:txBody>
          <a:bodyPr wrap="none">
            <a:spAutoFit/>
          </a:bodyPr>
          <a:lstStyle/>
          <a:p>
            <a:r>
              <a:rPr lang="en-US" b="1" dirty="0">
                <a:solidFill>
                  <a:schemeClr val="accent2"/>
                </a:solidFill>
              </a:rPr>
              <a:t>The functional/linguistic/social aspect</a:t>
            </a:r>
          </a:p>
        </p:txBody>
      </p:sp>
      <p:sp>
        <p:nvSpPr>
          <p:cNvPr id="9" name="Прямоугольник 8"/>
          <p:cNvSpPr/>
          <p:nvPr/>
        </p:nvSpPr>
        <p:spPr>
          <a:xfrm>
            <a:off x="4939532" y="5259176"/>
            <a:ext cx="4181021" cy="83099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en-US" sz="1600" dirty="0"/>
              <a:t>Is called so because of the role the sounds</a:t>
            </a:r>
          </a:p>
          <a:p>
            <a:pPr algn="ctr"/>
            <a:r>
              <a:rPr lang="en-US" sz="1600" dirty="0"/>
              <a:t>of language play in its functioning as medium of human communication.</a:t>
            </a:r>
          </a:p>
        </p:txBody>
      </p:sp>
    </p:spTree>
    <p:extLst>
      <p:ext uri="{BB962C8B-B14F-4D97-AF65-F5344CB8AC3E}">
        <p14:creationId xmlns:p14="http://schemas.microsoft.com/office/powerpoint/2010/main" val="4090352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12843" y="308848"/>
            <a:ext cx="7287771" cy="646331"/>
          </a:xfrm>
          <a:prstGeom prst="rect">
            <a:avLst/>
          </a:prstGeom>
        </p:spPr>
        <p:txBody>
          <a:bodyPr wrap="square">
            <a:spAutoFit/>
          </a:bodyPr>
          <a:lstStyle/>
          <a:p>
            <a:pPr algn="ctr"/>
            <a:r>
              <a:rPr lang="en-US" dirty="0"/>
              <a:t>When we talk about the sounds of a language,</a:t>
            </a:r>
          </a:p>
          <a:p>
            <a:pPr algn="ctr"/>
            <a:r>
              <a:rPr lang="en-US" u="sng" dirty="0"/>
              <a:t>the term "sound" can be interpreted in two rather different ways</a:t>
            </a:r>
            <a:r>
              <a:rPr lang="en-US" dirty="0"/>
              <a:t>. </a:t>
            </a:r>
          </a:p>
        </p:txBody>
      </p:sp>
      <p:sp>
        <p:nvSpPr>
          <p:cNvPr id="3" name="Прямоугольник 2"/>
          <p:cNvSpPr/>
          <p:nvPr/>
        </p:nvSpPr>
        <p:spPr>
          <a:xfrm>
            <a:off x="3952971" y="1086562"/>
            <a:ext cx="3807517" cy="369332"/>
          </a:xfrm>
          <a:prstGeom prst="rect">
            <a:avLst/>
          </a:prstGeom>
        </p:spPr>
        <p:txBody>
          <a:bodyPr wrap="none">
            <a:spAutoFit/>
          </a:bodyPr>
          <a:lstStyle/>
          <a:p>
            <a:r>
              <a:rPr lang="en-US" dirty="0"/>
              <a:t>A linguist uses two separate terms:</a:t>
            </a:r>
          </a:p>
        </p:txBody>
      </p:sp>
      <p:sp>
        <p:nvSpPr>
          <p:cNvPr id="4" name="Прямоугольник 3"/>
          <p:cNvSpPr/>
          <p:nvPr/>
        </p:nvSpPr>
        <p:spPr>
          <a:xfrm>
            <a:off x="396240" y="1934063"/>
            <a:ext cx="4779264" cy="61555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b="1" dirty="0">
                <a:solidFill>
                  <a:schemeClr val="accent2"/>
                </a:solidFill>
              </a:rPr>
              <a:t>"phoneme" </a:t>
            </a:r>
            <a:r>
              <a:rPr lang="en-US" sz="1600" dirty="0"/>
              <a:t>is used to mean "sound" in its contrastive sense</a:t>
            </a:r>
          </a:p>
        </p:txBody>
      </p:sp>
      <p:sp>
        <p:nvSpPr>
          <p:cNvPr id="5" name="Прямоугольник 4"/>
          <p:cNvSpPr/>
          <p:nvPr/>
        </p:nvSpPr>
        <p:spPr>
          <a:xfrm>
            <a:off x="6135624" y="1934063"/>
            <a:ext cx="4544568" cy="135421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b="1" dirty="0">
                <a:solidFill>
                  <a:schemeClr val="accent2"/>
                </a:solidFill>
              </a:rPr>
              <a:t>"allophone" </a:t>
            </a:r>
            <a:r>
              <a:rPr lang="en-US" sz="1600" dirty="0"/>
              <a:t>is used for sounds which are variants of a phoneme. They usually occur in different positions in the word, cannot contrast with each other and cannot be used to make meaningful distinctions.</a:t>
            </a:r>
          </a:p>
        </p:txBody>
      </p:sp>
      <p:sp>
        <p:nvSpPr>
          <p:cNvPr id="6" name="Прямоугольник 5"/>
          <p:cNvSpPr/>
          <p:nvPr/>
        </p:nvSpPr>
        <p:spPr>
          <a:xfrm>
            <a:off x="3826555" y="4135781"/>
            <a:ext cx="3662381" cy="1754326"/>
          </a:xfrm>
          <a:prstGeom prst="rect">
            <a:avLst/>
          </a:prstGeom>
        </p:spPr>
        <p:txBody>
          <a:bodyPr wrap="square">
            <a:spAutoFit/>
          </a:bodyPr>
          <a:lstStyle/>
          <a:p>
            <a:pPr algn="ctr"/>
            <a:r>
              <a:rPr lang="en-US" i="1" dirty="0"/>
              <a:t>Phoneme is a minimal abstract unit realized in speech sounds opposable to other phonemes of the same language to distinguish the meaning of morphemes and words.</a:t>
            </a:r>
          </a:p>
        </p:txBody>
      </p:sp>
      <p:sp>
        <p:nvSpPr>
          <p:cNvPr id="7" name="Прямоугольник 6"/>
          <p:cNvSpPr/>
          <p:nvPr/>
        </p:nvSpPr>
        <p:spPr>
          <a:xfrm>
            <a:off x="2083308" y="2696367"/>
            <a:ext cx="1405128"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dirty="0"/>
              <a:t>tie — die</a:t>
            </a:r>
          </a:p>
          <a:p>
            <a:pPr algn="ctr"/>
            <a:r>
              <a:rPr lang="en-US" dirty="0"/>
              <a:t>seat — seed</a:t>
            </a: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45" y="4236412"/>
            <a:ext cx="3106126" cy="1553063"/>
          </a:xfrm>
          <a:prstGeom prst="rect">
            <a:avLst/>
          </a:prstGeom>
        </p:spPr>
      </p:pic>
      <p:sp>
        <p:nvSpPr>
          <p:cNvPr id="9" name="Прямоугольник 8"/>
          <p:cNvSpPr/>
          <p:nvPr/>
        </p:nvSpPr>
        <p:spPr>
          <a:xfrm>
            <a:off x="9457356" y="177465"/>
            <a:ext cx="2734644" cy="646331"/>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General characteristics of phonemes</a:t>
            </a:r>
          </a:p>
        </p:txBody>
      </p:sp>
    </p:spTree>
    <p:extLst>
      <p:ext uri="{BB962C8B-B14F-4D97-AF65-F5344CB8AC3E}">
        <p14:creationId xmlns:p14="http://schemas.microsoft.com/office/powerpoint/2010/main" val="2667548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5216" y="451807"/>
            <a:ext cx="3877056" cy="286232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b="1" dirty="0">
                <a:solidFill>
                  <a:schemeClr val="accent2"/>
                </a:solidFill>
              </a:rPr>
              <a:t>Phoneme is a </a:t>
            </a:r>
            <a:r>
              <a:rPr lang="en-US" b="1" i="1" dirty="0">
                <a:solidFill>
                  <a:schemeClr val="accent2"/>
                </a:solidFill>
              </a:rPr>
              <a:t>functional unit.</a:t>
            </a:r>
          </a:p>
          <a:p>
            <a:pPr algn="just"/>
            <a:endParaRPr lang="en-US" b="1" i="1" dirty="0">
              <a:solidFill>
                <a:schemeClr val="accent2"/>
              </a:solidFill>
            </a:endParaRPr>
          </a:p>
          <a:p>
            <a:pPr algn="just"/>
            <a:r>
              <a:rPr lang="en-US" dirty="0"/>
              <a:t>Function is usually understood to mean </a:t>
            </a:r>
            <a:r>
              <a:rPr lang="en-US" u="sng" dirty="0"/>
              <a:t>discriminatory</a:t>
            </a:r>
            <a:r>
              <a:rPr lang="uk-UA" u="sng" dirty="0"/>
              <a:t> </a:t>
            </a:r>
            <a:r>
              <a:rPr lang="en-US" u="sng" dirty="0"/>
              <a:t>function </a:t>
            </a:r>
            <a:r>
              <a:rPr lang="en-US" dirty="0"/>
              <a:t>(the role of the various components of the phonetic system of the language in distinguishing one morpheme from another, one word from another or also one</a:t>
            </a:r>
            <a:r>
              <a:rPr lang="uk-UA" dirty="0"/>
              <a:t> </a:t>
            </a:r>
            <a:r>
              <a:rPr lang="en-US" dirty="0"/>
              <a:t>utterance from another).</a:t>
            </a:r>
          </a:p>
        </p:txBody>
      </p:sp>
      <p:sp>
        <p:nvSpPr>
          <p:cNvPr id="3" name="Прямоугольник 2"/>
          <p:cNvSpPr/>
          <p:nvPr/>
        </p:nvSpPr>
        <p:spPr>
          <a:xfrm>
            <a:off x="5593080" y="214063"/>
            <a:ext cx="6096000" cy="92333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a:r>
              <a:rPr lang="en-US" dirty="0"/>
              <a:t>The opposition of phonemes in the same phonetic environment differentiates</a:t>
            </a:r>
            <a:r>
              <a:rPr lang="uk-UA" dirty="0"/>
              <a:t> </a:t>
            </a:r>
            <a:r>
              <a:rPr lang="en-US" dirty="0"/>
              <a:t>the meaning of morphemes and words</a:t>
            </a:r>
          </a:p>
        </p:txBody>
      </p:sp>
      <p:sp>
        <p:nvSpPr>
          <p:cNvPr id="4" name="Прямоугольник 3"/>
          <p:cNvSpPr/>
          <p:nvPr/>
        </p:nvSpPr>
        <p:spPr>
          <a:xfrm>
            <a:off x="5894832" y="2896888"/>
            <a:ext cx="5492496"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dirty="0"/>
              <a:t>Sometimes the opposition of phonemes serves to distinguish the meaning of the</a:t>
            </a:r>
            <a:r>
              <a:rPr lang="uk-UA" dirty="0"/>
              <a:t> </a:t>
            </a:r>
            <a:r>
              <a:rPr lang="en-US" dirty="0"/>
              <a:t>whole phrases</a:t>
            </a:r>
          </a:p>
        </p:txBody>
      </p:sp>
      <p:sp>
        <p:nvSpPr>
          <p:cNvPr id="5" name="Прямоугольник 4"/>
          <p:cNvSpPr/>
          <p:nvPr/>
        </p:nvSpPr>
        <p:spPr>
          <a:xfrm>
            <a:off x="1243584" y="5220155"/>
            <a:ext cx="4572000" cy="1477328"/>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just"/>
            <a:r>
              <a:rPr lang="en-US" dirty="0"/>
              <a:t>The sets of speech sounds, that is the allophones belonging to the same phoneme are</a:t>
            </a:r>
            <a:r>
              <a:rPr lang="uk-UA" dirty="0"/>
              <a:t> </a:t>
            </a:r>
            <a:r>
              <a:rPr lang="en-US" dirty="0"/>
              <a:t>not identical in their articulatory content though there remains some phonetic similarity between them.</a:t>
            </a:r>
          </a:p>
        </p:txBody>
      </p:sp>
      <p:sp>
        <p:nvSpPr>
          <p:cNvPr id="6" name="Прямоугольник 5"/>
          <p:cNvSpPr/>
          <p:nvPr/>
        </p:nvSpPr>
        <p:spPr>
          <a:xfrm>
            <a:off x="7632192" y="1282803"/>
            <a:ext cx="2017776" cy="1200329"/>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a:spAutoFit/>
          </a:bodyPr>
          <a:lstStyle/>
          <a:p>
            <a:pPr algn="ctr"/>
            <a:r>
              <a:rPr lang="en-US" dirty="0"/>
              <a:t>said – says</a:t>
            </a:r>
          </a:p>
          <a:p>
            <a:pPr algn="ctr"/>
            <a:r>
              <a:rPr lang="en-US" dirty="0"/>
              <a:t>sleeper – sleepy</a:t>
            </a:r>
          </a:p>
          <a:p>
            <a:pPr algn="ctr"/>
            <a:r>
              <a:rPr lang="en-US" dirty="0"/>
              <a:t>bath – path</a:t>
            </a:r>
          </a:p>
          <a:p>
            <a:pPr algn="ctr"/>
            <a:r>
              <a:rPr lang="en-US" dirty="0"/>
              <a:t>light – like</a:t>
            </a:r>
          </a:p>
        </p:txBody>
      </p:sp>
      <p:sp>
        <p:nvSpPr>
          <p:cNvPr id="7" name="Прямоугольник 6"/>
          <p:cNvSpPr/>
          <p:nvPr/>
        </p:nvSpPr>
        <p:spPr>
          <a:xfrm>
            <a:off x="7315200" y="3827298"/>
            <a:ext cx="2785872" cy="646331"/>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a:spAutoFit/>
          </a:bodyPr>
          <a:lstStyle/>
          <a:p>
            <a:pPr algn="ctr"/>
            <a:r>
              <a:rPr lang="en-US" dirty="0"/>
              <a:t>He was heard badly</a:t>
            </a:r>
          </a:p>
          <a:p>
            <a:pPr algn="ctr"/>
            <a:r>
              <a:rPr lang="en-US" dirty="0"/>
              <a:t>He was hurt badly. </a:t>
            </a:r>
          </a:p>
        </p:txBody>
      </p:sp>
      <p:sp>
        <p:nvSpPr>
          <p:cNvPr id="8" name="Прямоугольник 7"/>
          <p:cNvSpPr/>
          <p:nvPr/>
        </p:nvSpPr>
        <p:spPr>
          <a:xfrm>
            <a:off x="6757416" y="4738338"/>
            <a:ext cx="3901440" cy="646331"/>
          </a:xfrm>
          <a:prstGeom prst="rect">
            <a:avLst/>
          </a:prstGeom>
        </p:spPr>
        <p:txBody>
          <a:bodyPr wrap="square">
            <a:spAutoFit/>
          </a:bodyPr>
          <a:lstStyle/>
          <a:p>
            <a:pPr algn="ctr"/>
            <a:r>
              <a:rPr lang="en-US" dirty="0"/>
              <a:t>Thus we may say that the</a:t>
            </a:r>
            <a:r>
              <a:rPr lang="uk-UA" dirty="0"/>
              <a:t> </a:t>
            </a:r>
            <a:r>
              <a:rPr lang="en-US" dirty="0"/>
              <a:t>phoneme can fulfil the </a:t>
            </a:r>
            <a:r>
              <a:rPr lang="en-US" b="1" dirty="0">
                <a:solidFill>
                  <a:schemeClr val="accent2"/>
                </a:solidFill>
              </a:rPr>
              <a:t>distinctive function</a:t>
            </a:r>
            <a:r>
              <a:rPr lang="en-US" dirty="0"/>
              <a:t>.</a:t>
            </a:r>
          </a:p>
        </p:txBody>
      </p:sp>
      <p:sp>
        <p:nvSpPr>
          <p:cNvPr id="9" name="Прямоугольник 8"/>
          <p:cNvSpPr/>
          <p:nvPr/>
        </p:nvSpPr>
        <p:spPr>
          <a:xfrm>
            <a:off x="1527048" y="3653562"/>
            <a:ext cx="4005072" cy="1477328"/>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en-US" dirty="0"/>
              <a:t>Secondly, the phoneme is </a:t>
            </a:r>
            <a:r>
              <a:rPr lang="en-US" i="1" dirty="0"/>
              <a:t>material, real and objective</a:t>
            </a:r>
            <a:r>
              <a:rPr lang="en-US" dirty="0"/>
              <a:t>. That means that it is realized in speech of all English-speaking people in the form of speech sounds, its allophones.</a:t>
            </a:r>
          </a:p>
        </p:txBody>
      </p:sp>
    </p:spTree>
    <p:extLst>
      <p:ext uri="{BB962C8B-B14F-4D97-AF65-F5344CB8AC3E}">
        <p14:creationId xmlns:p14="http://schemas.microsoft.com/office/powerpoint/2010/main" val="983485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71344" y="229311"/>
            <a:ext cx="5867400" cy="830997"/>
          </a:xfrm>
          <a:prstGeom prst="rect">
            <a:avLst/>
          </a:prstGeom>
        </p:spPr>
        <p:txBody>
          <a:bodyPr wrap="square">
            <a:spAutoFit/>
          </a:bodyPr>
          <a:lstStyle/>
          <a:p>
            <a:pPr algn="ctr"/>
            <a:r>
              <a:rPr lang="en-US" sz="1600" dirty="0"/>
              <a:t>Allophones of the same phoneme, no matter how different their articulation may be, </a:t>
            </a:r>
            <a:r>
              <a:rPr lang="en-US" sz="1600" i="1" dirty="0"/>
              <a:t>function as the same linguistic unit.</a:t>
            </a:r>
          </a:p>
        </p:txBody>
      </p:sp>
      <p:sp>
        <p:nvSpPr>
          <p:cNvPr id="3" name="Прямоугольник 2"/>
          <p:cNvSpPr/>
          <p:nvPr/>
        </p:nvSpPr>
        <p:spPr>
          <a:xfrm>
            <a:off x="5945124" y="4521735"/>
            <a:ext cx="3855720" cy="10772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1600" dirty="0"/>
              <a:t>The articulatory features which do not served to distinguish meaning are called </a:t>
            </a:r>
            <a:r>
              <a:rPr lang="en-US" sz="1600" b="1" dirty="0">
                <a:solidFill>
                  <a:schemeClr val="accent2"/>
                </a:solidFill>
              </a:rPr>
              <a:t>non-distinctive</a:t>
            </a:r>
            <a:r>
              <a:rPr lang="en-US" sz="1600" dirty="0"/>
              <a:t>, </a:t>
            </a:r>
            <a:r>
              <a:rPr lang="en-US" sz="1600" b="1" dirty="0">
                <a:solidFill>
                  <a:schemeClr val="accent2"/>
                </a:solidFill>
              </a:rPr>
              <a:t>irrelevant</a:t>
            </a:r>
            <a:r>
              <a:rPr lang="en-US" sz="1600" dirty="0"/>
              <a:t> or </a:t>
            </a:r>
            <a:r>
              <a:rPr lang="en-US" sz="1600" b="1" dirty="0">
                <a:solidFill>
                  <a:schemeClr val="accent2"/>
                </a:solidFill>
              </a:rPr>
              <a:t>redundant</a:t>
            </a:r>
            <a:r>
              <a:rPr lang="en-US" sz="1600" dirty="0"/>
              <a:t>.</a:t>
            </a:r>
          </a:p>
        </p:txBody>
      </p:sp>
      <p:sp>
        <p:nvSpPr>
          <p:cNvPr id="4" name="Прямоугольник 3"/>
          <p:cNvSpPr/>
          <p:nvPr/>
        </p:nvSpPr>
        <p:spPr>
          <a:xfrm>
            <a:off x="265176" y="1272462"/>
            <a:ext cx="4413504" cy="181588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1600" dirty="0"/>
              <a:t>At the same time native speakers realize that allophones of each phoneme possess a set of distinctive features, that makes this phoneme functionally different from all other phonemes of the language. This functionally irrelevant feature is called </a:t>
            </a:r>
            <a:r>
              <a:rPr lang="en-US" sz="1600" b="1" dirty="0">
                <a:solidFill>
                  <a:schemeClr val="accent2"/>
                </a:solidFill>
              </a:rPr>
              <a:t>invariant of the phoneme</a:t>
            </a:r>
            <a:r>
              <a:rPr lang="en-US" sz="1600" dirty="0"/>
              <a:t>.</a:t>
            </a:r>
          </a:p>
        </p:txBody>
      </p:sp>
      <p:sp>
        <p:nvSpPr>
          <p:cNvPr id="5" name="Прямоугольник 4"/>
          <p:cNvSpPr/>
          <p:nvPr/>
        </p:nvSpPr>
        <p:spPr>
          <a:xfrm>
            <a:off x="5853684" y="1272462"/>
            <a:ext cx="3596640" cy="181588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1600" dirty="0"/>
              <a:t>Neither of the articulatory features that form the invariant of the phoneme can be changed without effect on the meaning. The articulatory features that form the invariant of the phoneme are called </a:t>
            </a:r>
            <a:r>
              <a:rPr lang="en-US" sz="1600" b="1" dirty="0">
                <a:solidFill>
                  <a:schemeClr val="accent2"/>
                </a:solidFill>
              </a:rPr>
              <a:t>distinctive</a:t>
            </a:r>
            <a:r>
              <a:rPr lang="en-US" sz="1600" dirty="0"/>
              <a:t> or </a:t>
            </a:r>
            <a:r>
              <a:rPr lang="en-US" sz="1600" b="1" dirty="0">
                <a:solidFill>
                  <a:schemeClr val="accent2"/>
                </a:solidFill>
              </a:rPr>
              <a:t>relevant</a:t>
            </a:r>
            <a:r>
              <a:rPr lang="en-US" sz="1600" dirty="0"/>
              <a:t>.</a:t>
            </a:r>
          </a:p>
        </p:txBody>
      </p:sp>
      <p:sp>
        <p:nvSpPr>
          <p:cNvPr id="6" name="Прямоугольник 5"/>
          <p:cNvSpPr/>
          <p:nvPr/>
        </p:nvSpPr>
        <p:spPr>
          <a:xfrm>
            <a:off x="1906524" y="3512652"/>
            <a:ext cx="7894320" cy="584775"/>
          </a:xfrm>
          <a:prstGeom prst="rect">
            <a:avLst/>
          </a:prstGeom>
        </p:spPr>
        <p:txBody>
          <a:bodyPr wrap="square">
            <a:spAutoFit/>
          </a:bodyPr>
          <a:lstStyle/>
          <a:p>
            <a:pPr algn="ctr"/>
            <a:r>
              <a:rPr lang="en-US" sz="1600" dirty="0"/>
              <a:t>To extract a relevant feature of the phoneme we have to oppose it to some other phoneme in the same phonetic context. </a:t>
            </a:r>
          </a:p>
        </p:txBody>
      </p:sp>
      <p:sp>
        <p:nvSpPr>
          <p:cNvPr id="7" name="Прямоугольник 6"/>
          <p:cNvSpPr/>
          <p:nvPr/>
        </p:nvSpPr>
        <p:spPr>
          <a:xfrm>
            <a:off x="638556" y="4412110"/>
            <a:ext cx="4040124" cy="132343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1600" dirty="0"/>
              <a:t>If the opposed sounds differ in one articulatory feature and this difference brings about changes in the meaning of the words the contrasting features are called </a:t>
            </a:r>
            <a:r>
              <a:rPr lang="en-US" sz="1600" b="1" dirty="0">
                <a:solidFill>
                  <a:schemeClr val="accent2"/>
                </a:solidFill>
              </a:rPr>
              <a:t>relevant</a:t>
            </a:r>
            <a:r>
              <a:rPr lang="en-US" sz="1600" dirty="0"/>
              <a:t>.</a:t>
            </a:r>
          </a:p>
        </p:txBody>
      </p:sp>
    </p:spTree>
    <p:extLst>
      <p:ext uri="{BB962C8B-B14F-4D97-AF65-F5344CB8AC3E}">
        <p14:creationId xmlns:p14="http://schemas.microsoft.com/office/powerpoint/2010/main" val="757134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96824" y="871556"/>
            <a:ext cx="3380232"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dirty="0"/>
              <a:t>If an allophone of some phoneme is replaced by an allophone of a different phoneme the mistake is called </a:t>
            </a:r>
            <a:r>
              <a:rPr lang="en-US" b="1" i="1" dirty="0">
                <a:solidFill>
                  <a:schemeClr val="tx1"/>
                </a:solidFill>
              </a:rPr>
              <a:t>phonological</a:t>
            </a:r>
            <a:r>
              <a:rPr lang="en-US" dirty="0"/>
              <a:t>, because the meaning changes.</a:t>
            </a:r>
          </a:p>
        </p:txBody>
      </p:sp>
      <p:sp>
        <p:nvSpPr>
          <p:cNvPr id="4" name="Прямоугольник 3"/>
          <p:cNvSpPr/>
          <p:nvPr/>
        </p:nvSpPr>
        <p:spPr>
          <a:xfrm>
            <a:off x="4892040" y="1010055"/>
            <a:ext cx="4337304"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dirty="0"/>
              <a:t>If an allophone of the phoneme is replaced by another allophone of the same phoneme the mistake is called </a:t>
            </a:r>
            <a:r>
              <a:rPr lang="en-US" b="1" i="1" dirty="0"/>
              <a:t>phonetic</a:t>
            </a:r>
            <a:r>
              <a:rPr lang="en-US" dirty="0"/>
              <a:t> as far as the meaning stays the same.</a:t>
            </a:r>
          </a:p>
        </p:txBody>
      </p:sp>
      <p:sp>
        <p:nvSpPr>
          <p:cNvPr id="5" name="Прямоугольник 4"/>
          <p:cNvSpPr/>
          <p:nvPr/>
        </p:nvSpPr>
        <p:spPr>
          <a:xfrm>
            <a:off x="1330841" y="2746423"/>
            <a:ext cx="1850186" cy="92333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endParaRPr lang="en-US" dirty="0"/>
          </a:p>
          <a:p>
            <a:r>
              <a:rPr lang="en-US" dirty="0"/>
              <a:t>     beat – bit     </a:t>
            </a:r>
          </a:p>
          <a:p>
            <a:endParaRPr lang="en-US"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6595" y="3208088"/>
            <a:ext cx="4454213" cy="2316886"/>
          </a:xfrm>
          <a:prstGeom prst="rect">
            <a:avLst/>
          </a:prstGeom>
        </p:spPr>
      </p:pic>
    </p:spTree>
    <p:extLst>
      <p:ext uri="{BB962C8B-B14F-4D97-AF65-F5344CB8AC3E}">
        <p14:creationId xmlns:p14="http://schemas.microsoft.com/office/powerpoint/2010/main" val="168754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436608" y="126230"/>
            <a:ext cx="2755392" cy="369332"/>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dirty="0"/>
              <a:t>Notation.</a:t>
            </a:r>
          </a:p>
        </p:txBody>
      </p:sp>
      <p:sp>
        <p:nvSpPr>
          <p:cNvPr id="3" name="Прямоугольник 2"/>
          <p:cNvSpPr/>
          <p:nvPr/>
        </p:nvSpPr>
        <p:spPr>
          <a:xfrm>
            <a:off x="5376671" y="2431827"/>
            <a:ext cx="4892039" cy="1077218"/>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ctr"/>
            <a:r>
              <a:rPr lang="en-US" sz="1600" dirty="0">
                <a:solidFill>
                  <a:schemeClr val="tx1"/>
                </a:solidFill>
              </a:rPr>
              <a:t>The second type, the </a:t>
            </a:r>
            <a:r>
              <a:rPr lang="en-US" sz="1600" b="1" dirty="0">
                <a:solidFill>
                  <a:schemeClr val="tx1"/>
                </a:solidFill>
              </a:rPr>
              <a:t>narrow</a:t>
            </a:r>
            <a:r>
              <a:rPr lang="en-US" sz="1600" dirty="0">
                <a:solidFill>
                  <a:schemeClr val="tx1"/>
                </a:solidFill>
              </a:rPr>
              <a:t> or </a:t>
            </a:r>
            <a:r>
              <a:rPr lang="en-US" sz="1600" b="1" dirty="0">
                <a:solidFill>
                  <a:schemeClr val="tx1"/>
                </a:solidFill>
              </a:rPr>
              <a:t>allophonic</a:t>
            </a:r>
            <a:r>
              <a:rPr lang="en-US" sz="1600" dirty="0">
                <a:solidFill>
                  <a:schemeClr val="tx1"/>
                </a:solidFill>
              </a:rPr>
              <a:t> transcription, suggests special symbols including some information about articulatory activity of particular allophonic features.</a:t>
            </a:r>
          </a:p>
        </p:txBody>
      </p:sp>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l="12905" t="11950" r="12238" b="12333"/>
          <a:stretch/>
        </p:blipFill>
        <p:spPr>
          <a:xfrm>
            <a:off x="996696" y="4315968"/>
            <a:ext cx="2386584" cy="2414016"/>
          </a:xfrm>
          <a:prstGeom prst="rect">
            <a:avLst/>
          </a:prstGeom>
        </p:spPr>
      </p:pic>
      <p:sp>
        <p:nvSpPr>
          <p:cNvPr id="6" name="Прямоугольник 5"/>
          <p:cNvSpPr/>
          <p:nvPr/>
        </p:nvSpPr>
        <p:spPr>
          <a:xfrm>
            <a:off x="614172" y="310896"/>
            <a:ext cx="3151632"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US" b="1" dirty="0"/>
              <a:t>Transcription</a:t>
            </a:r>
            <a:r>
              <a:rPr lang="en-US" dirty="0"/>
              <a:t> is a set of symbols representing speech sounds.</a:t>
            </a:r>
          </a:p>
        </p:txBody>
      </p:sp>
      <p:sp>
        <p:nvSpPr>
          <p:cNvPr id="7" name="Прямоугольник 6"/>
          <p:cNvSpPr/>
          <p:nvPr/>
        </p:nvSpPr>
        <p:spPr>
          <a:xfrm>
            <a:off x="4291584" y="310896"/>
            <a:ext cx="4541520" cy="107721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dirty="0"/>
              <a:t>The symbolization of sounds naturally differs according to whether the aim is to indicate the phoneme or to reflect the modifications of its allophones as well.</a:t>
            </a:r>
          </a:p>
        </p:txBody>
      </p:sp>
      <p:sp>
        <p:nvSpPr>
          <p:cNvPr id="8" name="Прямоугольник 7"/>
          <p:cNvSpPr/>
          <p:nvPr/>
        </p:nvSpPr>
        <p:spPr>
          <a:xfrm>
            <a:off x="7542970" y="3725761"/>
            <a:ext cx="4649030"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dirty="0"/>
              <a:t>The first type was introduced by D. Jones.</a:t>
            </a:r>
          </a:p>
        </p:txBody>
      </p:sp>
      <p:sp>
        <p:nvSpPr>
          <p:cNvPr id="9" name="Прямоугольник 8"/>
          <p:cNvSpPr/>
          <p:nvPr/>
        </p:nvSpPr>
        <p:spPr>
          <a:xfrm>
            <a:off x="614172" y="1632739"/>
            <a:ext cx="8944356" cy="584775"/>
          </a:xfrm>
          <a:prstGeom prst="rect">
            <a:avLst/>
          </a:prstGeom>
        </p:spPr>
        <p:txBody>
          <a:bodyPr wrap="square">
            <a:spAutoFit/>
          </a:bodyPr>
          <a:lstStyle/>
          <a:p>
            <a:pPr algn="ctr"/>
            <a:r>
              <a:rPr lang="en-US" sz="1600" dirty="0"/>
              <a:t>The International Phonetic Association has given accepted values to an inventory of symbols, mainly alphabetic but with additions. </a:t>
            </a:r>
          </a:p>
        </p:txBody>
      </p:sp>
      <p:sp>
        <p:nvSpPr>
          <p:cNvPr id="10" name="Прямоугольник 9"/>
          <p:cNvSpPr/>
          <p:nvPr/>
        </p:nvSpPr>
        <p:spPr>
          <a:xfrm>
            <a:off x="614172" y="2410193"/>
            <a:ext cx="4643628" cy="1077218"/>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ctr"/>
            <a:r>
              <a:rPr lang="en-US" sz="1600" dirty="0">
                <a:solidFill>
                  <a:schemeClr val="tx1"/>
                </a:solidFill>
              </a:rPr>
              <a:t>The first type of transcription is called the </a:t>
            </a:r>
            <a:r>
              <a:rPr lang="en-US" sz="1600" b="1" dirty="0">
                <a:solidFill>
                  <a:schemeClr val="tx1"/>
                </a:solidFill>
              </a:rPr>
              <a:t>broad</a:t>
            </a:r>
            <a:r>
              <a:rPr lang="en-US" sz="1600" dirty="0">
                <a:solidFill>
                  <a:schemeClr val="tx1"/>
                </a:solidFill>
              </a:rPr>
              <a:t> or </a:t>
            </a:r>
            <a:r>
              <a:rPr lang="en-US" sz="1600" b="1" dirty="0">
                <a:solidFill>
                  <a:schemeClr val="tx1"/>
                </a:solidFill>
              </a:rPr>
              <a:t>phonemic</a:t>
            </a:r>
            <a:r>
              <a:rPr lang="en-US" sz="1600" dirty="0">
                <a:solidFill>
                  <a:schemeClr val="tx1"/>
                </a:solidFill>
              </a:rPr>
              <a:t> transcription, which provides special symbols for all the phonemes of a language.</a:t>
            </a:r>
          </a:p>
        </p:txBody>
      </p:sp>
      <p:sp>
        <p:nvSpPr>
          <p:cNvPr id="11" name="Прямоугольник 10"/>
          <p:cNvSpPr/>
          <p:nvPr/>
        </p:nvSpPr>
        <p:spPr>
          <a:xfrm>
            <a:off x="3765804" y="4153779"/>
            <a:ext cx="2854452" cy="1569660"/>
          </a:xfrm>
          <a:prstGeom prst="rect">
            <a:avLst/>
          </a:prstGeom>
        </p:spPr>
        <p:txBody>
          <a:bodyPr wrap="square">
            <a:spAutoFit/>
          </a:bodyPr>
          <a:lstStyle/>
          <a:p>
            <a:pPr algn="just"/>
            <a:r>
              <a:rPr lang="en-US" sz="1600" i="1" dirty="0"/>
              <a:t>The broad transcription is mainly used for practical purposes like studying a foreign language while the narrow is used for the researches. </a:t>
            </a: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91960" y="4383655"/>
            <a:ext cx="1414720" cy="22786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2109681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258</TotalTime>
  <Words>1909</Words>
  <Application>Microsoft Office PowerPoint</Application>
  <PresentationFormat>Широкоэкранный</PresentationFormat>
  <Paragraphs>126</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Trebuchet MS</vt:lpstr>
      <vt:lpstr>Wingdings 3</vt:lpstr>
      <vt:lpstr>Аспект</vt:lpstr>
      <vt:lpstr>GENERAL CHARACTERISTICS OF SPEECH SOUNDS. ENGLISH CONSONANTS</vt:lpstr>
      <vt:lpstr>PLAN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CHARACTERISTICS OF SPEECH SOUNDS ENGLISH CONSONANTS</dc:title>
  <dc:creator>KATE</dc:creator>
  <cp:lastModifiedBy>Tomash Vrabel</cp:lastModifiedBy>
  <cp:revision>22</cp:revision>
  <dcterms:created xsi:type="dcterms:W3CDTF">2020-09-22T17:27:07Z</dcterms:created>
  <dcterms:modified xsi:type="dcterms:W3CDTF">2020-11-08T18:34:58Z</dcterms:modified>
</cp:coreProperties>
</file>