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2" r:id="rId27"/>
    <p:sldId id="313" r:id="rId28"/>
    <p:sldId id="314" r:id="rId29"/>
    <p:sldId id="315" r:id="rId30"/>
    <p:sldId id="316" r:id="rId31"/>
    <p:sldId id="317" r:id="rId32"/>
    <p:sldId id="256" r:id="rId33"/>
    <p:sldId id="257" r:id="rId34"/>
    <p:sldId id="258" r:id="rId35"/>
    <p:sldId id="259" r:id="rId36"/>
    <p:sldId id="260" r:id="rId37"/>
    <p:sldId id="265" r:id="rId38"/>
    <p:sldId id="266" r:id="rId39"/>
    <p:sldId id="267" r:id="rId40"/>
    <p:sldId id="261" r:id="rId41"/>
    <p:sldId id="262" r:id="rId42"/>
    <p:sldId id="264" r:id="rId43"/>
    <p:sldId id="268" r:id="rId44"/>
    <p:sldId id="269" r:id="rId45"/>
    <p:sldId id="270" r:id="rId46"/>
    <p:sldId id="271" r:id="rId47"/>
    <p:sldId id="272" r:id="rId48"/>
    <p:sldId id="273" r:id="rId49"/>
    <p:sldId id="277" r:id="rId50"/>
    <p:sldId id="275" r:id="rId51"/>
    <p:sldId id="274" r:id="rId52"/>
    <p:sldId id="276" r:id="rId53"/>
    <p:sldId id="278" r:id="rId54"/>
    <p:sldId id="282" r:id="rId55"/>
    <p:sldId id="279" r:id="rId56"/>
    <p:sldId id="280" r:id="rId57"/>
    <p:sldId id="281" r:id="rId58"/>
    <p:sldId id="283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4FEB1-18BE-44DA-AD81-120055DB214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5A342-EABB-40C3-A701-B8581623E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857EB0-E64B-4DEE-83FD-1959BC746618}" type="slidenum">
              <a:rPr lang="en-NZ" smtClean="0"/>
              <a:pPr/>
              <a:t>1</a:t>
            </a:fld>
            <a:endParaRPr lang="en-N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1B3093-3E12-4368-8590-286E8DC4B17A}" type="slidenum">
              <a:rPr lang="en-NZ" smtClean="0"/>
              <a:pPr/>
              <a:t>10</a:t>
            </a:fld>
            <a:endParaRPr lang="en-N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092B9D-ED9D-46CD-A08C-0DC355048220}" type="slidenum">
              <a:rPr lang="en-NZ" smtClean="0"/>
              <a:pPr/>
              <a:t>11</a:t>
            </a:fld>
            <a:endParaRPr lang="en-N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751D98-EDCF-4A16-A3D2-82B185CF6C23}" type="slidenum">
              <a:rPr lang="en-NZ" smtClean="0"/>
              <a:pPr/>
              <a:t>12</a:t>
            </a:fld>
            <a:endParaRPr lang="en-N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08A3FB-FE12-4BF9-9D28-4FABE9E852E0}" type="slidenum">
              <a:rPr lang="en-NZ" smtClean="0"/>
              <a:pPr/>
              <a:t>13</a:t>
            </a:fld>
            <a:endParaRPr lang="en-N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9CB439-5169-4542-AA63-D544AEAF4C11}" type="slidenum">
              <a:rPr lang="en-NZ" smtClean="0"/>
              <a:pPr/>
              <a:t>14</a:t>
            </a:fld>
            <a:endParaRPr lang="en-N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A50E99-9867-47D4-BEB8-6E12ED8F4BD5}" type="slidenum">
              <a:rPr lang="en-NZ" smtClean="0"/>
              <a:pPr/>
              <a:t>15</a:t>
            </a:fld>
            <a:endParaRPr lang="en-N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D776D3-F064-4A46-9446-03E92D95F4CD}" type="slidenum">
              <a:rPr lang="en-NZ" smtClean="0"/>
              <a:pPr/>
              <a:t>16</a:t>
            </a:fld>
            <a:endParaRPr lang="en-N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202445-EC86-4A57-A330-BA5A529AEB05}" type="slidenum">
              <a:rPr lang="en-NZ" smtClean="0"/>
              <a:pPr/>
              <a:t>17</a:t>
            </a:fld>
            <a:endParaRPr lang="en-N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4DEE6B-A2BD-4FCF-9E5F-3D54185A5D72}" type="slidenum">
              <a:rPr lang="en-NZ" smtClean="0"/>
              <a:pPr/>
              <a:t>18</a:t>
            </a:fld>
            <a:endParaRPr lang="en-N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CE2E9-1833-4D29-9B13-9EFDC0167824}" type="slidenum">
              <a:rPr lang="en-NZ" smtClean="0"/>
              <a:pPr/>
              <a:t>19</a:t>
            </a:fld>
            <a:endParaRPr lang="en-N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0CBB5-82EA-44CC-BEC1-0004D7C95AF8}" type="slidenum">
              <a:rPr lang="en-NZ" smtClean="0"/>
              <a:pPr/>
              <a:t>2</a:t>
            </a:fld>
            <a:endParaRPr lang="en-N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DE485C-9A62-429F-B4DA-1F0DB18E35F4}" type="slidenum">
              <a:rPr lang="en-NZ" smtClean="0"/>
              <a:pPr/>
              <a:t>20</a:t>
            </a:fld>
            <a:endParaRPr lang="en-N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7788FF-0FE7-4205-92D2-D040CEC44147}" type="slidenum">
              <a:rPr lang="en-NZ" smtClean="0"/>
              <a:pPr/>
              <a:t>21</a:t>
            </a:fld>
            <a:endParaRPr lang="en-N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F7BC86-4CF1-4DF7-A714-2B5CB75212A0}" type="slidenum">
              <a:rPr lang="en-NZ" smtClean="0"/>
              <a:pPr/>
              <a:t>22</a:t>
            </a:fld>
            <a:endParaRPr lang="en-N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AC682-3C55-4D69-BBD7-57430F8E6868}" type="slidenum">
              <a:rPr lang="en-NZ" smtClean="0"/>
              <a:pPr/>
              <a:t>23</a:t>
            </a:fld>
            <a:endParaRPr lang="en-N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C52683-2B36-4928-ADDA-0263C0CB3D03}" type="slidenum">
              <a:rPr lang="en-NZ" smtClean="0"/>
              <a:pPr/>
              <a:t>24</a:t>
            </a:fld>
            <a:endParaRPr lang="en-N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45076F-AB59-44F4-B05E-680E17D9DE52}" type="slidenum">
              <a:rPr lang="en-NZ" smtClean="0"/>
              <a:pPr/>
              <a:t>25</a:t>
            </a:fld>
            <a:endParaRPr lang="en-N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BEAA72-5932-41FE-B97A-E4AB416F692C}" type="slidenum">
              <a:rPr lang="en-NZ" smtClean="0"/>
              <a:pPr/>
              <a:t>26</a:t>
            </a:fld>
            <a:endParaRPr lang="en-N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FC21B7-EFAC-4ED1-B19F-090103B1B00E}" type="slidenum">
              <a:rPr lang="en-NZ" smtClean="0"/>
              <a:pPr/>
              <a:t>27</a:t>
            </a:fld>
            <a:endParaRPr lang="en-N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EE2DD6-7D3E-49A5-846F-982976BB0FBA}" type="slidenum">
              <a:rPr lang="en-NZ" smtClean="0"/>
              <a:pPr/>
              <a:t>28</a:t>
            </a:fld>
            <a:endParaRPr lang="en-N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8BFABA-C4A4-4411-A959-22B6BBBBA185}" type="slidenum">
              <a:rPr lang="en-NZ" smtClean="0"/>
              <a:pPr/>
              <a:t>3</a:t>
            </a:fld>
            <a:endParaRPr lang="en-N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6227E9-CDC2-4915-89E9-4DF22BAED8CD}" type="slidenum">
              <a:rPr lang="en-NZ" smtClean="0"/>
              <a:pPr/>
              <a:t>4</a:t>
            </a:fld>
            <a:endParaRPr lang="en-N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DAA2D8-4770-45B5-9579-92D08370F9BB}" type="slidenum">
              <a:rPr lang="en-NZ" smtClean="0"/>
              <a:pPr/>
              <a:t>5</a:t>
            </a:fld>
            <a:endParaRPr lang="en-N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41F2E3-3184-44CA-926A-99A7429BEED6}" type="slidenum">
              <a:rPr lang="en-NZ" smtClean="0"/>
              <a:pPr/>
              <a:t>6</a:t>
            </a:fld>
            <a:endParaRPr lang="en-N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60D81A-D84C-49CE-A7F0-BCE7FDDDE76A}" type="slidenum">
              <a:rPr lang="en-NZ" smtClean="0"/>
              <a:pPr/>
              <a:t>7</a:t>
            </a:fld>
            <a:endParaRPr lang="en-N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4806AC-5ECC-4E36-B995-3FA9088F396D}" type="slidenum">
              <a:rPr lang="en-NZ" smtClean="0"/>
              <a:pPr/>
              <a:t>8</a:t>
            </a:fld>
            <a:endParaRPr lang="en-N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1FA9D0-93A5-46D0-9B34-72FCDF094B0A}" type="slidenum">
              <a:rPr lang="en-NZ" smtClean="0"/>
              <a:pPr/>
              <a:t>9</a:t>
            </a:fld>
            <a:endParaRPr lang="en-N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7F2-A8B4-48D4-9C9F-B6A8F0362902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1B32-2EA6-48B2-8460-F3D349687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7F2-A8B4-48D4-9C9F-B6A8F0362902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1B32-2EA6-48B2-8460-F3D349687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7F2-A8B4-48D4-9C9F-B6A8F0362902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1B32-2EA6-48B2-8460-F3D349687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07742-CADD-48BB-BFDD-151CB88E2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8D48-77CA-4710-80BC-0CBA0FC4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F69FC-F556-4D56-AA01-95D4FB8AF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7F2-A8B4-48D4-9C9F-B6A8F0362902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1B32-2EA6-48B2-8460-F3D349687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7F2-A8B4-48D4-9C9F-B6A8F0362902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1B32-2EA6-48B2-8460-F3D349687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7F2-A8B4-48D4-9C9F-B6A8F0362902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1B32-2EA6-48B2-8460-F3D349687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7F2-A8B4-48D4-9C9F-B6A8F0362902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1B32-2EA6-48B2-8460-F3D349687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7F2-A8B4-48D4-9C9F-B6A8F0362902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1B32-2EA6-48B2-8460-F3D349687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7F2-A8B4-48D4-9C9F-B6A8F0362902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1B32-2EA6-48B2-8460-F3D349687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7F2-A8B4-48D4-9C9F-B6A8F0362902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1B32-2EA6-48B2-8460-F3D349687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A2DB7F2-A8B4-48D4-9C9F-B6A8F0362902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CC81B32-2EA6-48B2-8460-F3D349687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A2DB7F2-A8B4-48D4-9C9F-B6A8F0362902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CC81B32-2EA6-48B2-8460-F3D349687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z.about.com/d/ancienthistory/1/0/j/F/Janus.jpg&amp;imgrefurl=http://ancienthistory.about.com/od/romeancientrome/ig/Ancient-Rome/Janus.-3yb.htm&amp;h=802&amp;w=796&amp;sz=94&amp;hl=en&amp;start=15&amp;um=1&amp;usg=__HX49XwrTuQtTdE1oPOp2fL609EE=&amp;tbnid=U3hdGQPjEaEdIM:&amp;tbnh=143&amp;tbnw=142&amp;prev=/images?q=%22Janus%22&amp;um=1&amp;hl=en&amp;safe=active&amp;sa=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96DlM3N5KQ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719263"/>
            <a:ext cx="7696200" cy="1649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smtClean="0"/>
              <a:t>Introduction to </a:t>
            </a:r>
            <a:br>
              <a:rPr lang="en-US" sz="6000" smtClean="0"/>
            </a:br>
            <a:r>
              <a:rPr lang="en-US" sz="6000" smtClean="0"/>
              <a:t>Shakespeare’s </a:t>
            </a:r>
            <a:r>
              <a:rPr lang="en-US" sz="6000" i="1" smtClean="0"/>
              <a:t>Othello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4775" y="4040188"/>
            <a:ext cx="6397625" cy="1752600"/>
          </a:xfrm>
        </p:spPr>
        <p:txBody>
          <a:bodyPr/>
          <a:lstStyle/>
          <a:p>
            <a:pPr eaLnBrk="1" hangingPunct="1"/>
            <a:r>
              <a:rPr lang="en-US" sz="2000" i="1" smtClean="0"/>
              <a:t>Then must you speak </a:t>
            </a:r>
          </a:p>
          <a:p>
            <a:pPr eaLnBrk="1" hangingPunct="1"/>
            <a:r>
              <a:rPr lang="en-US" sz="2000" i="1" smtClean="0"/>
              <a:t>Of one that loved not wisely, but too well…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Iambic Pentameter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Iamb: 		</a:t>
            </a:r>
            <a:r>
              <a:rPr lang="en-US" smtClean="0">
                <a:solidFill>
                  <a:schemeClr val="hlink"/>
                </a:solidFill>
              </a:rPr>
              <a:t>unstressed</a:t>
            </a:r>
            <a:r>
              <a:rPr lang="en-US" smtClean="0"/>
              <a:t> syllable, </a:t>
            </a:r>
            <a:r>
              <a:rPr lang="en-US" smtClean="0">
                <a:solidFill>
                  <a:schemeClr val="hlink"/>
                </a:solidFill>
              </a:rPr>
              <a:t>stressed</a:t>
            </a:r>
            <a:r>
              <a:rPr lang="en-US" smtClean="0"/>
              <a:t> 			syllable  </a:t>
            </a:r>
            <a:r>
              <a:rPr lang="en-US" smtClean="0">
                <a:latin typeface="Stencil" pitchFamily="82" charset="0"/>
              </a:rPr>
              <a:t>˘  /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Pentameter: 	Lines of five iambic feet; 10 			syllables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Example: 	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</a:t>
            </a:r>
            <a:r>
              <a:rPr lang="en-US" smtClean="0">
                <a:latin typeface="Stencil" pitchFamily="82" charset="0"/>
              </a:rPr>
              <a:t>˘    /      ˘      /       ˘       /  ˘     /   ˘      /</a:t>
            </a: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400" i="1" smtClean="0"/>
              <a:t>But soft, what light through yonder window breaks?</a:t>
            </a:r>
            <a:r>
              <a:rPr lang="en-US" i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Blank Verse vs. Free Verse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Blank Verse: 	</a:t>
            </a:r>
            <a:r>
              <a:rPr lang="en-US" sz="2800" smtClean="0">
                <a:solidFill>
                  <a:schemeClr val="hlink"/>
                </a:solidFill>
              </a:rPr>
              <a:t>Unrhymed</a:t>
            </a:r>
            <a:r>
              <a:rPr lang="en-US" sz="2800" smtClean="0"/>
              <a:t> iambic pentameter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				</a:t>
            </a:r>
            <a:r>
              <a:rPr lang="en-US" sz="2000" i="1" smtClean="0"/>
              <a:t>One equal temper of heroic hearts,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/>
              <a:t>				Made weak by time and fate, but strong in will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/>
              <a:t>				To strive, to seek, to find, and not to yield.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Free Verse:	No regular </a:t>
            </a:r>
            <a:r>
              <a:rPr lang="en-US" smtClean="0">
                <a:solidFill>
                  <a:schemeClr val="hlink"/>
                </a:solidFill>
              </a:rPr>
              <a:t>meter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	</a:t>
            </a:r>
            <a:r>
              <a:rPr lang="en-US" sz="2000" i="1" smtClean="0"/>
              <a:t>One’s-Self I sing, a simple separate person, 				Yet utter the word Democratic, the word En-	Masse.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 </a:t>
            </a:r>
            <a:r>
              <a:rPr lang="en-US" smtClean="0"/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Sonnet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14 line poem, usually written in </a:t>
            </a:r>
            <a:r>
              <a:rPr lang="en-US" sz="2400" smtClean="0">
                <a:solidFill>
                  <a:schemeClr val="hlink"/>
                </a:solidFill>
              </a:rPr>
              <a:t>iambic pentameter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organized in three </a:t>
            </a:r>
            <a:r>
              <a:rPr lang="en-US" sz="2400" b="1" smtClean="0">
                <a:solidFill>
                  <a:schemeClr val="hlink"/>
                </a:solidFill>
              </a:rPr>
              <a:t>quatrains</a:t>
            </a:r>
            <a:r>
              <a:rPr lang="en-US" sz="2400" smtClean="0"/>
              <a:t> and a </a:t>
            </a:r>
            <a:r>
              <a:rPr lang="en-US" sz="2400" b="1" smtClean="0">
                <a:solidFill>
                  <a:schemeClr val="hlink"/>
                </a:solidFill>
              </a:rPr>
              <a:t>couplet</a:t>
            </a:r>
            <a:endParaRPr lang="en-US" sz="2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typical rhyme scheme </a:t>
            </a:r>
            <a:r>
              <a:rPr lang="en-US" sz="2400" b="1" smtClean="0"/>
              <a:t>abab cdcd efef gg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four-part organization has greater </a:t>
            </a:r>
            <a:r>
              <a:rPr lang="en-US" sz="2400" smtClean="0">
                <a:solidFill>
                  <a:schemeClr val="hlink"/>
                </a:solidFill>
              </a:rPr>
              <a:t>flexibility</a:t>
            </a:r>
            <a:r>
              <a:rPr lang="en-US" sz="2400" smtClean="0"/>
              <a:t> about where </a:t>
            </a:r>
            <a:r>
              <a:rPr lang="en-US" sz="2400" smtClean="0">
                <a:solidFill>
                  <a:schemeClr val="hlink"/>
                </a:solidFill>
              </a:rPr>
              <a:t>thematic</a:t>
            </a:r>
            <a:r>
              <a:rPr lang="en-US" sz="2400" smtClean="0"/>
              <a:t> breaks occur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most pronounced break or turn comes with </a:t>
            </a:r>
            <a:r>
              <a:rPr lang="en-US" sz="2400" smtClean="0">
                <a:solidFill>
                  <a:schemeClr val="hlink"/>
                </a:solidFill>
              </a:rPr>
              <a:t>concluding couplet</a:t>
            </a:r>
            <a:endParaRPr lang="en-US" sz="24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Sonnet: Quatrain and Couplet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13" y="2190750"/>
            <a:ext cx="7697787" cy="3940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Quatrain</a:t>
            </a:r>
            <a:r>
              <a:rPr lang="en-US" smtClean="0">
                <a:solidFill>
                  <a:schemeClr val="hlink"/>
                </a:solidFill>
              </a:rPr>
              <a:t>: 	four-line</a:t>
            </a:r>
            <a:r>
              <a:rPr lang="en-US" smtClean="0"/>
              <a:t> verse stanza, 				usually rhymed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Couplet:	a pair of </a:t>
            </a:r>
            <a:r>
              <a:rPr lang="en-US" smtClean="0">
                <a:solidFill>
                  <a:schemeClr val="hlink"/>
                </a:solidFill>
              </a:rPr>
              <a:t>rhyming</a:t>
            </a:r>
            <a:r>
              <a:rPr lang="en-US" smtClean="0"/>
              <a:t> verse lines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Aside, Monologue, and Soliloquy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Aside: a character’s remark, either </a:t>
            </a:r>
            <a:r>
              <a:rPr lang="hu-HU" sz="2800" dirty="0" smtClean="0"/>
              <a:t> </a:t>
            </a:r>
            <a:r>
              <a:rPr lang="en-US" sz="2800" dirty="0" smtClean="0"/>
              <a:t>to the audience or another </a:t>
            </a:r>
            <a:r>
              <a:rPr lang="hu-HU" sz="2800" dirty="0" smtClean="0"/>
              <a:t> </a:t>
            </a:r>
            <a:r>
              <a:rPr lang="en-US" sz="2800" dirty="0" smtClean="0"/>
              <a:t>character, that other characters on stage are </a:t>
            </a:r>
            <a:r>
              <a:rPr lang="en-US" sz="2800" dirty="0" smtClean="0">
                <a:solidFill>
                  <a:schemeClr val="hlink"/>
                </a:solidFill>
              </a:rPr>
              <a:t>not supposed to hear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Monologue</a:t>
            </a:r>
            <a:r>
              <a:rPr lang="en-US" sz="2800" dirty="0" smtClean="0"/>
              <a:t>:</a:t>
            </a:r>
            <a:r>
              <a:rPr lang="hu-HU" sz="2800" dirty="0" smtClean="0"/>
              <a:t> </a:t>
            </a:r>
            <a:r>
              <a:rPr lang="en-US" sz="2800" dirty="0" smtClean="0"/>
              <a:t>an </a:t>
            </a:r>
            <a:r>
              <a:rPr lang="en-US" sz="2800" dirty="0" smtClean="0"/>
              <a:t>extended speech by a </a:t>
            </a:r>
            <a:r>
              <a:rPr lang="en-US" sz="2800" dirty="0" smtClean="0">
                <a:solidFill>
                  <a:schemeClr val="hlink"/>
                </a:solidFill>
              </a:rPr>
              <a:t>single</a:t>
            </a:r>
            <a:r>
              <a:rPr lang="hu-HU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character</a:t>
            </a:r>
            <a:r>
              <a:rPr lang="en-US" sz="2800" dirty="0" smtClean="0"/>
              <a:t> that is uninterrupted by others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Soliloquy: a speech a character gives when s/he </a:t>
            </a:r>
            <a:r>
              <a:rPr lang="en-US" sz="2800" dirty="0" smtClean="0">
                <a:solidFill>
                  <a:schemeClr val="hlink"/>
                </a:solidFill>
              </a:rPr>
              <a:t>is alone on stage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Foil</a:t>
            </a:r>
            <a:r>
              <a:rPr lang="hu-HU" smtClean="0"/>
              <a:t> - Ellentét</a:t>
            </a:r>
            <a:r>
              <a:rPr lang="en-US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229600" cy="40116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 		A character whose </a:t>
            </a:r>
            <a:r>
              <a:rPr lang="en-US" smtClean="0">
                <a:solidFill>
                  <a:schemeClr val="hlink"/>
                </a:solidFill>
              </a:rPr>
              <a:t>personality</a:t>
            </a:r>
            <a:r>
              <a:rPr lang="en-US" smtClean="0"/>
              <a:t> or 	</a:t>
            </a:r>
            <a:r>
              <a:rPr lang="en-US" smtClean="0">
                <a:solidFill>
                  <a:schemeClr val="hlink"/>
                </a:solidFill>
              </a:rPr>
              <a:t>attitudes</a:t>
            </a:r>
            <a:r>
              <a:rPr lang="hu-HU" smtClean="0"/>
              <a:t> </a:t>
            </a:r>
            <a:r>
              <a:rPr lang="en-US" smtClean="0"/>
              <a:t>are in sharp contrast to</a:t>
            </a:r>
            <a:r>
              <a:rPr lang="hu-HU" smtClean="0"/>
              <a:t> </a:t>
            </a:r>
            <a:r>
              <a:rPr lang="en-US" smtClean="0"/>
              <a:t>those of another character in the same work</a:t>
            </a:r>
            <a:r>
              <a:rPr lang="hu-HU" smtClean="0"/>
              <a:t>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Allusion</a:t>
            </a:r>
            <a:r>
              <a:rPr lang="hu-HU" smtClean="0"/>
              <a:t> – Célzás, hivatkozás</a:t>
            </a:r>
            <a:endParaRPr lang="en-US" smtClean="0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01825"/>
            <a:ext cx="8229600" cy="4229100"/>
          </a:xfrm>
        </p:spPr>
        <p:txBody>
          <a:bodyPr/>
          <a:lstStyle/>
          <a:p>
            <a:pPr eaLnBrk="1" hangingPunct="1"/>
            <a:r>
              <a:rPr lang="en-US" smtClean="0"/>
              <a:t>Allusion: 	reference to an event, 	person, place, or another work of literature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Shakespeare’s work contains numerous allusions to </a:t>
            </a:r>
            <a:r>
              <a:rPr lang="en-US" smtClean="0">
                <a:solidFill>
                  <a:schemeClr val="hlink"/>
                </a:solidFill>
              </a:rPr>
              <a:t>Greek and Roman mythology</a:t>
            </a:r>
            <a:r>
              <a:rPr lang="en-US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Allusion: Janus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422775" cy="4724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400" smtClean="0"/>
              <a:t>Roman god of </a:t>
            </a:r>
            <a:r>
              <a:rPr lang="en-US" sz="2400" smtClean="0">
                <a:solidFill>
                  <a:schemeClr val="hlink"/>
                </a:solidFill>
              </a:rPr>
              <a:t>gates and doors</a:t>
            </a:r>
            <a:r>
              <a:rPr lang="en-US" sz="2400" smtClean="0"/>
              <a:t>, beginnings and endings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 smtClean="0"/>
              <a:t>Depicted with a </a:t>
            </a:r>
            <a:r>
              <a:rPr lang="en-US" sz="2400" smtClean="0">
                <a:solidFill>
                  <a:schemeClr val="hlink"/>
                </a:solidFill>
              </a:rPr>
              <a:t>double-faced head</a:t>
            </a:r>
            <a:r>
              <a:rPr lang="en-US" sz="2400" smtClean="0"/>
              <a:t>, each looking in opposite directions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 smtClean="0"/>
              <a:t>Worshipped at the beginning of the harvest time, planting, </a:t>
            </a:r>
            <a:r>
              <a:rPr lang="en-US" sz="2400" smtClean="0">
                <a:solidFill>
                  <a:schemeClr val="hlink"/>
                </a:solidFill>
              </a:rPr>
              <a:t>marriage</a:t>
            </a:r>
            <a:r>
              <a:rPr lang="hu-HU" sz="2400" smtClean="0">
                <a:solidFill>
                  <a:schemeClr val="hlink"/>
                </a:solidFill>
              </a:rPr>
              <a:t>,</a:t>
            </a:r>
            <a:r>
              <a:rPr lang="en-US" sz="2400" smtClean="0">
                <a:solidFill>
                  <a:srgbClr val="FFFF00"/>
                </a:solidFill>
              </a:rPr>
              <a:t>,</a:t>
            </a:r>
            <a:r>
              <a:rPr lang="en-US" sz="2400" smtClean="0"/>
              <a:t> birth, and other types of beginnings</a:t>
            </a:r>
            <a:r>
              <a:rPr lang="hu-HU" sz="2400" smtClean="0"/>
              <a:t>.</a:t>
            </a:r>
            <a:endParaRPr lang="en-US" sz="240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smtClean="0"/>
              <a:t>Also represents the transition </a:t>
            </a:r>
            <a:r>
              <a:rPr lang="hu-HU" sz="2400" smtClean="0"/>
              <a:t>(átmenet) </a:t>
            </a:r>
            <a:r>
              <a:rPr lang="en-US" sz="2400" smtClean="0"/>
              <a:t>between </a:t>
            </a:r>
            <a:r>
              <a:rPr lang="en-US" sz="2400" smtClean="0">
                <a:solidFill>
                  <a:schemeClr val="hlink"/>
                </a:solidFill>
              </a:rPr>
              <a:t>primitive life and civilization</a:t>
            </a:r>
            <a:r>
              <a:rPr lang="en-US" sz="2400" smtClean="0"/>
              <a:t>, between the countryside and the city, peace and war, and the growing-up of young people</a:t>
            </a:r>
            <a:r>
              <a:rPr lang="hu-HU" sz="2400" smtClean="0"/>
              <a:t>.</a:t>
            </a:r>
            <a:r>
              <a:rPr lang="en-US" sz="2400" smtClean="0"/>
              <a:t> </a:t>
            </a:r>
          </a:p>
        </p:txBody>
      </p:sp>
      <p:pic>
        <p:nvPicPr>
          <p:cNvPr id="20484" name="Picture 7" descr="Janu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828800"/>
            <a:ext cx="35067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Tragedy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smtClean="0"/>
              <a:t>A serious play representing the </a:t>
            </a:r>
            <a:r>
              <a:rPr lang="en-US" sz="2800" smtClean="0">
                <a:solidFill>
                  <a:schemeClr val="hlink"/>
                </a:solidFill>
              </a:rPr>
              <a:t>disastrous downfall</a:t>
            </a:r>
            <a:r>
              <a:rPr lang="en-US" sz="2800" smtClean="0"/>
              <a:t> of the hero</a:t>
            </a:r>
            <a:r>
              <a:rPr lang="hu-HU" sz="2800" smtClean="0"/>
              <a:t>.</a:t>
            </a:r>
            <a:r>
              <a:rPr lang="en-US" sz="280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smtClean="0"/>
              <a:t>Achieves a catharsis by arousing </a:t>
            </a:r>
            <a:r>
              <a:rPr lang="en-US" sz="2800" smtClean="0">
                <a:solidFill>
                  <a:schemeClr val="hlink"/>
                </a:solidFill>
              </a:rPr>
              <a:t>pity</a:t>
            </a:r>
            <a:r>
              <a:rPr lang="en-US" sz="2800" smtClean="0"/>
              <a:t> and </a:t>
            </a:r>
            <a:r>
              <a:rPr lang="en-US" sz="2800" smtClean="0">
                <a:solidFill>
                  <a:schemeClr val="hlink"/>
                </a:solidFill>
              </a:rPr>
              <a:t>terror</a:t>
            </a:r>
            <a:r>
              <a:rPr lang="en-US" sz="2800" smtClean="0"/>
              <a:t> in the audience</a:t>
            </a:r>
            <a:r>
              <a:rPr lang="hu-HU" sz="2800" smtClean="0"/>
              <a:t>.</a:t>
            </a:r>
            <a:r>
              <a:rPr lang="en-US" sz="280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smtClean="0"/>
              <a:t>Hero is led into fatal calamity </a:t>
            </a:r>
            <a:r>
              <a:rPr lang="hu-HU" sz="2800" smtClean="0"/>
              <a:t>(végzetes csapás) </a:t>
            </a:r>
            <a:r>
              <a:rPr lang="en-US" sz="2800" smtClean="0"/>
              <a:t>by </a:t>
            </a:r>
            <a:r>
              <a:rPr lang="en-US" sz="2800" i="1" smtClean="0">
                <a:solidFill>
                  <a:schemeClr val="hlink"/>
                </a:solidFill>
              </a:rPr>
              <a:t>hamartia</a:t>
            </a:r>
            <a:r>
              <a:rPr lang="en-US" sz="2800" i="1" smtClean="0"/>
              <a:t> </a:t>
            </a:r>
            <a:r>
              <a:rPr lang="en-US" sz="2800" smtClean="0"/>
              <a:t>(tragic flaw or error) which often takes the form of </a:t>
            </a:r>
            <a:r>
              <a:rPr lang="en-US" sz="2800" i="1" smtClean="0">
                <a:solidFill>
                  <a:schemeClr val="hlink"/>
                </a:solidFill>
              </a:rPr>
              <a:t>hubris</a:t>
            </a:r>
            <a:r>
              <a:rPr lang="en-US" sz="2800" smtClean="0"/>
              <a:t> (excessive pride leading to divine retribution</a:t>
            </a:r>
            <a:r>
              <a:rPr lang="hu-HU" sz="2800" smtClean="0"/>
              <a:t> – isteni megtorlás)</a:t>
            </a:r>
            <a:endParaRPr lang="en-US" sz="2800" smtClean="0"/>
          </a:p>
          <a:p>
            <a:pPr algn="just" eaLnBrk="1" hangingPunct="1">
              <a:lnSpc>
                <a:spcPct val="90000"/>
              </a:lnSpc>
            </a:pPr>
            <a:r>
              <a:rPr lang="en-US" sz="2800" smtClean="0"/>
              <a:t>Tragic effect depends upon audience’s awareness of the </a:t>
            </a:r>
            <a:r>
              <a:rPr lang="en-US" sz="2800" smtClean="0">
                <a:solidFill>
                  <a:schemeClr val="hlink"/>
                </a:solidFill>
              </a:rPr>
              <a:t>admirable qualities</a:t>
            </a:r>
            <a:r>
              <a:rPr lang="en-US" sz="2800" smtClean="0"/>
              <a:t> of the hero which are wasted in the disaster</a:t>
            </a:r>
            <a:r>
              <a:rPr lang="hu-HU" sz="2800" smtClean="0"/>
              <a:t>.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Classical Tragic Hero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tragic hero is a </a:t>
            </a:r>
            <a:r>
              <a:rPr lang="en-US" sz="2800" smtClean="0">
                <a:solidFill>
                  <a:schemeClr val="hlink"/>
                </a:solidFill>
              </a:rPr>
              <a:t>good man</a:t>
            </a:r>
            <a:r>
              <a:rPr lang="en-US" sz="2800" smtClean="0"/>
              <a:t>, important to society</a:t>
            </a:r>
          </a:p>
          <a:p>
            <a:pPr eaLnBrk="1" hangingPunct="1"/>
            <a:r>
              <a:rPr lang="en-US" sz="2800" smtClean="0"/>
              <a:t>The hero suffers a fall brought about by </a:t>
            </a:r>
            <a:r>
              <a:rPr lang="en-US" sz="2800" smtClean="0">
                <a:solidFill>
                  <a:schemeClr val="hlink"/>
                </a:solidFill>
              </a:rPr>
              <a:t>something in his nature</a:t>
            </a:r>
          </a:p>
          <a:p>
            <a:pPr eaLnBrk="1" hangingPunct="1"/>
            <a:r>
              <a:rPr lang="en-US" sz="2800" smtClean="0"/>
              <a:t>The fall provokes the emotions of pity and fear in the reader </a:t>
            </a:r>
          </a:p>
          <a:p>
            <a:pPr eaLnBrk="1" hangingPunct="1"/>
            <a:r>
              <a:rPr lang="en-US" sz="2800" smtClean="0"/>
              <a:t>The tragic character comes to some kind of </a:t>
            </a:r>
            <a:r>
              <a:rPr lang="en-US" sz="2800" smtClean="0">
                <a:solidFill>
                  <a:schemeClr val="hlink"/>
                </a:solidFill>
              </a:rPr>
              <a:t>understanding</a:t>
            </a:r>
            <a:r>
              <a:rPr lang="en-US" sz="2800" smtClean="0"/>
              <a:t> or new recognition of what has happened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William Shakespeare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343400" cy="46482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Born in April </a:t>
            </a:r>
            <a:r>
              <a:rPr lang="en-US" sz="2400" dirty="0" smtClean="0">
                <a:solidFill>
                  <a:schemeClr val="hlink"/>
                </a:solidFill>
              </a:rPr>
              <a:t>1564</a:t>
            </a:r>
            <a:r>
              <a:rPr lang="en-US" sz="2400" dirty="0" smtClean="0"/>
              <a:t> in Stratford-on-Avon</a:t>
            </a:r>
          </a:p>
          <a:p>
            <a:pPr algn="just" eaLnBrk="1" hangingPunct="1">
              <a:lnSpc>
                <a:spcPct val="80000"/>
              </a:lnSpc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Received a classical education including Latin, Greek, history, </a:t>
            </a:r>
            <a:r>
              <a:rPr lang="en-US" sz="2400" dirty="0" smtClean="0"/>
              <a:t>math</a:t>
            </a:r>
            <a:r>
              <a:rPr lang="hu-HU" sz="2400" dirty="0" smtClean="0"/>
              <a:t>s</a:t>
            </a:r>
            <a:r>
              <a:rPr lang="en-US" sz="2400" dirty="0" smtClean="0"/>
              <a:t>, </a:t>
            </a:r>
            <a:r>
              <a:rPr lang="en-US" sz="2400" dirty="0" smtClean="0"/>
              <a:t>astronomy, and music</a:t>
            </a:r>
          </a:p>
          <a:p>
            <a:pPr algn="just" eaLnBrk="1" hangingPunct="1">
              <a:lnSpc>
                <a:spcPct val="80000"/>
              </a:lnSpc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Most likely began as an </a:t>
            </a:r>
            <a:r>
              <a:rPr lang="en-US" sz="2400" dirty="0" smtClean="0">
                <a:solidFill>
                  <a:schemeClr val="hlink"/>
                </a:solidFill>
              </a:rPr>
              <a:t>actor</a:t>
            </a:r>
          </a:p>
          <a:p>
            <a:pPr algn="just" eaLnBrk="1" hangingPunct="1">
              <a:lnSpc>
                <a:spcPct val="80000"/>
              </a:lnSpc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Wrote </a:t>
            </a:r>
            <a:r>
              <a:rPr lang="en-US" sz="2400" dirty="0" smtClean="0">
                <a:solidFill>
                  <a:schemeClr val="hlink"/>
                </a:solidFill>
              </a:rPr>
              <a:t>38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plays, including comedies, histories, tragedies, and romances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Wrote 4 </a:t>
            </a:r>
            <a:r>
              <a:rPr lang="en-US" sz="2400" dirty="0" smtClean="0">
                <a:solidFill>
                  <a:schemeClr val="hlink"/>
                </a:solidFill>
              </a:rPr>
              <a:t>lengthy poems</a:t>
            </a:r>
            <a:r>
              <a:rPr lang="en-US" sz="2400" dirty="0" smtClean="0"/>
              <a:t> and a sonnet cycle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 </a:t>
            </a:r>
          </a:p>
        </p:txBody>
      </p:sp>
      <p:pic>
        <p:nvPicPr>
          <p:cNvPr id="4100" name="Picture 6" descr="Shakespeare Portra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2046288"/>
            <a:ext cx="3233738" cy="3765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Tragic Flaw</a:t>
            </a:r>
            <a:r>
              <a:rPr lang="hu-HU" smtClean="0"/>
              <a:t> – Tragikus hiba</a:t>
            </a:r>
            <a:r>
              <a:rPr lang="en-US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19313"/>
            <a:ext cx="8229600" cy="40116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en-US" smtClean="0">
                <a:solidFill>
                  <a:schemeClr val="hlink"/>
                </a:solidFill>
              </a:rPr>
              <a:t>Defect of character</a:t>
            </a:r>
            <a:r>
              <a:rPr lang="en-US" smtClean="0"/>
              <a:t> that leads to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the hero’s disastrous downfall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Othello Terminology: Moor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40188" cy="4724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hlink"/>
                </a:solidFill>
              </a:rPr>
              <a:t>Muslim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smtClean="0"/>
              <a:t>person of </a:t>
            </a:r>
            <a:r>
              <a:rPr lang="en-US" sz="2400" smtClean="0">
                <a:solidFill>
                  <a:schemeClr val="hlink"/>
                </a:solidFill>
              </a:rPr>
              <a:t>Arab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chemeClr val="hlink"/>
                </a:solidFill>
              </a:rPr>
              <a:t>Berber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smtClean="0"/>
              <a:t>descent from northwest Africa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 smtClean="0"/>
              <a:t>Moors invaded </a:t>
            </a:r>
            <a:r>
              <a:rPr lang="en-US" sz="2400" smtClean="0">
                <a:solidFill>
                  <a:schemeClr val="hlink"/>
                </a:solidFill>
              </a:rPr>
              <a:t>Spain</a:t>
            </a:r>
            <a:r>
              <a:rPr lang="en-US" sz="2400" smtClean="0"/>
              <a:t> and established a civilization in Andalusia lasting from the 8</a:t>
            </a:r>
            <a:r>
              <a:rPr lang="en-US" sz="2400" baseline="30000" smtClean="0"/>
              <a:t>th</a:t>
            </a:r>
            <a:r>
              <a:rPr lang="en-US" sz="2400" smtClean="0"/>
              <a:t> - 15th centuries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 smtClean="0"/>
              <a:t>Term Moor comes from the Greek work </a:t>
            </a:r>
            <a:r>
              <a:rPr lang="en-US" sz="2400" i="1" smtClean="0"/>
              <a:t>mauros </a:t>
            </a:r>
            <a:r>
              <a:rPr lang="en-US" sz="2400" smtClean="0"/>
              <a:t>meaning </a:t>
            </a:r>
            <a:r>
              <a:rPr lang="en-US" sz="2400" smtClean="0">
                <a:solidFill>
                  <a:schemeClr val="hlink"/>
                </a:solidFill>
              </a:rPr>
              <a:t>dark or very black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 smtClean="0"/>
              <a:t>In Renaissance drama, Moors often symbolized something other than </a:t>
            </a:r>
            <a:r>
              <a:rPr lang="en-US" sz="2400" smtClean="0">
                <a:solidFill>
                  <a:schemeClr val="hlink"/>
                </a:solidFill>
              </a:rPr>
              <a:t>human</a:t>
            </a:r>
            <a:r>
              <a:rPr lang="en-US" sz="2400" smtClean="0"/>
              <a:t> - and often, indeed, something </a:t>
            </a:r>
            <a:r>
              <a:rPr lang="en-US" sz="2400" smtClean="0">
                <a:solidFill>
                  <a:schemeClr val="hlink"/>
                </a:solidFill>
              </a:rPr>
              <a:t>devilish</a:t>
            </a:r>
            <a:r>
              <a:rPr lang="en-US" sz="2400" smtClean="0"/>
              <a:t>.  </a:t>
            </a:r>
          </a:p>
        </p:txBody>
      </p:sp>
      <p:pic>
        <p:nvPicPr>
          <p:cNvPr id="24580" name="Picture 9" descr="Picture of Mo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057400"/>
            <a:ext cx="269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Othello Terminology: Cuckold</a:t>
            </a:r>
          </a:p>
        </p:txBody>
      </p:sp>
      <p:sp>
        <p:nvSpPr>
          <p:cNvPr id="2560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man whose wife is </a:t>
            </a:r>
            <a:r>
              <a:rPr lang="en-US" smtClean="0">
                <a:solidFill>
                  <a:schemeClr val="hlink"/>
                </a:solidFill>
              </a:rPr>
              <a:t>unfaithful</a:t>
            </a:r>
            <a:r>
              <a:rPr lang="en-US" smtClean="0"/>
              <a:t> to him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Represented with </a:t>
            </a:r>
            <a:r>
              <a:rPr lang="en-US" smtClean="0">
                <a:solidFill>
                  <a:schemeClr val="hlink"/>
                </a:solidFill>
              </a:rPr>
              <a:t>horns</a:t>
            </a:r>
            <a:r>
              <a:rPr lang="en-US" smtClean="0"/>
              <a:t> growing out of his </a:t>
            </a:r>
            <a:r>
              <a:rPr lang="en-US" smtClean="0">
                <a:solidFill>
                  <a:schemeClr val="hlink"/>
                </a:solidFill>
              </a:rPr>
              <a:t>forehead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/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/>
              <a:t>		“That cuckold lives in bliss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/>
              <a:t>		Who, certain of his fate, loves not his wronger;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/>
              <a:t>		But O, what damned minutes tells he o’er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/>
              <a:t>		Who dotes, yet doubts; suspects, yet strongly loves!”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/>
              <a:t>							(3.3.197-200)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/>
              <a:t>		“I have a pain upon my forehead, here” (326).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Othello</a:t>
            </a:r>
            <a:r>
              <a:rPr lang="en-US" smtClean="0"/>
              <a:t>: A Tragedy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mtClean="0"/>
              <a:t>Written in </a:t>
            </a:r>
            <a:r>
              <a:rPr lang="en-US" smtClean="0">
                <a:solidFill>
                  <a:schemeClr val="hlink"/>
                </a:solidFill>
              </a:rPr>
              <a:t>1604</a:t>
            </a:r>
          </a:p>
          <a:p>
            <a:pPr algn="just" eaLnBrk="1" hangingPunct="1"/>
            <a:r>
              <a:rPr lang="en-US" smtClean="0"/>
              <a:t>One of the major tragedies - after </a:t>
            </a:r>
            <a:r>
              <a:rPr lang="en-US" i="1" smtClean="0"/>
              <a:t>Hamlet</a:t>
            </a:r>
            <a:r>
              <a:rPr lang="en-US" smtClean="0"/>
              <a:t> and before </a:t>
            </a:r>
            <a:r>
              <a:rPr lang="en-US" i="1" smtClean="0"/>
              <a:t>King Lear</a:t>
            </a:r>
            <a:r>
              <a:rPr lang="en-US" smtClean="0"/>
              <a:t> and </a:t>
            </a:r>
            <a:r>
              <a:rPr lang="en-US" i="1" smtClean="0"/>
              <a:t>Macbeth</a:t>
            </a:r>
            <a:r>
              <a:rPr lang="en-US" smtClean="0"/>
              <a:t> </a:t>
            </a:r>
          </a:p>
          <a:p>
            <a:pPr algn="just" eaLnBrk="1" hangingPunct="1"/>
            <a:r>
              <a:rPr lang="en-US" smtClean="0"/>
              <a:t>Fascination</a:t>
            </a:r>
            <a:r>
              <a:rPr lang="hu-HU" smtClean="0"/>
              <a:t> (megigézés)</a:t>
            </a:r>
            <a:r>
              <a:rPr lang="en-US" smtClean="0"/>
              <a:t> with </a:t>
            </a:r>
            <a:r>
              <a:rPr lang="en-US" smtClean="0">
                <a:solidFill>
                  <a:schemeClr val="hlink"/>
                </a:solidFill>
              </a:rPr>
              <a:t>evil</a:t>
            </a:r>
            <a:r>
              <a:rPr lang="en-US" smtClean="0"/>
              <a:t> </a:t>
            </a:r>
          </a:p>
          <a:p>
            <a:pPr algn="just" eaLnBrk="1" hangingPunct="1"/>
            <a:r>
              <a:rPr lang="en-US" smtClean="0"/>
              <a:t>Study the </a:t>
            </a:r>
            <a:r>
              <a:rPr lang="en-US" smtClean="0">
                <a:solidFill>
                  <a:schemeClr val="hlink"/>
                </a:solidFill>
              </a:rPr>
              <a:t>devastating</a:t>
            </a:r>
            <a:r>
              <a:rPr lang="en-US" smtClean="0"/>
              <a:t> effects of the </a:t>
            </a:r>
            <a:r>
              <a:rPr lang="en-US" smtClean="0">
                <a:solidFill>
                  <a:schemeClr val="hlink"/>
                </a:solidFill>
              </a:rPr>
              <a:t>deadly sins</a:t>
            </a:r>
            <a:r>
              <a:rPr lang="en-US" smtClean="0"/>
              <a:t> of the spirit: ambitious pride, ingratitude</a:t>
            </a:r>
            <a:r>
              <a:rPr lang="hu-HU" smtClean="0"/>
              <a:t> (hálátlanság)</a:t>
            </a:r>
            <a:r>
              <a:rPr lang="en-US" smtClean="0"/>
              <a:t>, wrath</a:t>
            </a:r>
            <a:r>
              <a:rPr lang="hu-HU" smtClean="0"/>
              <a:t> (harag)</a:t>
            </a:r>
            <a:r>
              <a:rPr lang="en-US" smtClean="0"/>
              <a:t>, jealousy and vengeful</a:t>
            </a:r>
            <a:r>
              <a:rPr lang="hu-HU" smtClean="0"/>
              <a:t> (bosszúálló)</a:t>
            </a:r>
            <a:r>
              <a:rPr lang="en-US" smtClean="0"/>
              <a:t> hate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Othello</a:t>
            </a:r>
            <a:r>
              <a:rPr lang="en-US" smtClean="0"/>
              <a:t>: Setting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3505200" cy="4378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Journey from </a:t>
            </a:r>
            <a:r>
              <a:rPr lang="en-US" sz="2800" smtClean="0">
                <a:solidFill>
                  <a:schemeClr val="hlink"/>
                </a:solidFill>
              </a:rPr>
              <a:t>Venice, Italy</a:t>
            </a:r>
            <a:r>
              <a:rPr lang="en-US" sz="2800" smtClean="0"/>
              <a:t> to </a:t>
            </a:r>
            <a:r>
              <a:rPr lang="en-US" sz="2800" smtClean="0">
                <a:solidFill>
                  <a:schemeClr val="hlink"/>
                </a:solidFill>
              </a:rPr>
              <a:t>Cyprus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hlink"/>
                </a:solidFill>
              </a:rPr>
              <a:t>Venice</a:t>
            </a:r>
            <a:r>
              <a:rPr lang="en-US" sz="2800" smtClean="0"/>
              <a:t> = order, rule of reason ?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hlink"/>
                </a:solidFill>
              </a:rPr>
              <a:t>Cyprus</a:t>
            </a:r>
            <a:r>
              <a:rPr lang="en-US" sz="2800" smtClean="0"/>
              <a:t> = disorder, rule of passion 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</p:txBody>
      </p:sp>
      <p:pic>
        <p:nvPicPr>
          <p:cNvPr id="27652" name="Picture 4" descr="Venice to Cypr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1188" y="2190750"/>
            <a:ext cx="4191000" cy="2963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8138" y="609600"/>
            <a:ext cx="8770937" cy="5438775"/>
            <a:chOff x="338138" y="609600"/>
            <a:chExt cx="8770693" cy="5438775"/>
          </a:xfrm>
        </p:grpSpPr>
        <p:pic>
          <p:nvPicPr>
            <p:cNvPr id="2867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138" y="609600"/>
              <a:ext cx="8467725" cy="407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6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6331" y="4572000"/>
              <a:ext cx="8572500" cy="147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Othello</a:t>
            </a:r>
            <a:r>
              <a:rPr lang="en-US" smtClean="0"/>
              <a:t>: Poetic Images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876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Focused on the </a:t>
            </a:r>
            <a:r>
              <a:rPr lang="en-US" sz="2400" dirty="0" smtClean="0">
                <a:solidFill>
                  <a:schemeClr val="hlink"/>
                </a:solidFill>
              </a:rPr>
              <a:t>natural world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Most important pattern – contrast of </a:t>
            </a:r>
            <a:r>
              <a:rPr lang="en-US" sz="2400" dirty="0" smtClean="0">
                <a:solidFill>
                  <a:schemeClr val="hlink"/>
                </a:solidFill>
              </a:rPr>
              <a:t>light and dark, black and white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One cluster is domestic and animal: goats, monkeys, wolves, baboons</a:t>
            </a:r>
            <a:r>
              <a:rPr lang="hu-HU" sz="2400" dirty="0" smtClean="0"/>
              <a:t> (pávián)</a:t>
            </a:r>
            <a:r>
              <a:rPr lang="en-US" sz="2400" dirty="0" smtClean="0"/>
              <a:t>, guinea hens</a:t>
            </a:r>
            <a:r>
              <a:rPr lang="hu-HU" sz="2400" dirty="0" smtClean="0"/>
              <a:t> (gyöngytyúk)</a:t>
            </a:r>
            <a:r>
              <a:rPr lang="en-US" sz="2400" dirty="0" smtClean="0"/>
              <a:t>, wildcats, spiders, flies, asses, dogs, horses, sheep, serpents, and toads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Other images include </a:t>
            </a:r>
            <a:r>
              <a:rPr lang="en-US" sz="2400" dirty="0" smtClean="0">
                <a:solidFill>
                  <a:schemeClr val="hlink"/>
                </a:solidFill>
              </a:rPr>
              <a:t>green-eyed monsters,</a:t>
            </a:r>
            <a:r>
              <a:rPr lang="en-US" sz="2400" dirty="0" smtClean="0"/>
              <a:t> devils, poisons, money purses, tarnished jewels, music </a:t>
            </a:r>
            <a:r>
              <a:rPr lang="en-US" sz="2400" dirty="0" err="1" smtClean="0"/>
              <a:t>untuned</a:t>
            </a:r>
            <a:r>
              <a:rPr lang="en-US" sz="2400" dirty="0" smtClean="0"/>
              <a:t>, and light </a:t>
            </a:r>
            <a:r>
              <a:rPr lang="en-US" sz="2400" dirty="0" smtClean="0">
                <a:solidFill>
                  <a:schemeClr val="hlink"/>
                </a:solidFill>
              </a:rPr>
              <a:t>extinguished</a:t>
            </a:r>
          </a:p>
        </p:txBody>
      </p:sp>
      <p:pic>
        <p:nvPicPr>
          <p:cNvPr id="30724" name="Picture 4" descr="Othello and Desdemo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1905000"/>
            <a:ext cx="3035300" cy="4656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Othello</a:t>
            </a:r>
            <a:r>
              <a:rPr lang="en-US" smtClean="0"/>
              <a:t>: the Villain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800" smtClean="0"/>
              <a:t>Delights in </a:t>
            </a:r>
            <a:r>
              <a:rPr lang="en-US" sz="2800" smtClean="0">
                <a:solidFill>
                  <a:schemeClr val="hlink"/>
                </a:solidFill>
              </a:rPr>
              <a:t>evil</a:t>
            </a:r>
            <a:r>
              <a:rPr lang="en-US" sz="2800" smtClean="0"/>
              <a:t> for its own sake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hlink"/>
                </a:solidFill>
              </a:rPr>
              <a:t>Conscienceless</a:t>
            </a:r>
            <a:r>
              <a:rPr lang="en-US" sz="2800" smtClean="0"/>
              <a:t>, sinister, and amused by his own </a:t>
            </a:r>
            <a:r>
              <a:rPr lang="en-US" sz="2800" smtClean="0">
                <a:solidFill>
                  <a:schemeClr val="hlink"/>
                </a:solidFill>
              </a:rPr>
              <a:t>cunning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smtClean="0"/>
              <a:t>Related to </a:t>
            </a:r>
            <a:r>
              <a:rPr lang="en-US" sz="2800" smtClean="0">
                <a:solidFill>
                  <a:schemeClr val="hlink"/>
                </a:solidFill>
              </a:rPr>
              <a:t>Vice</a:t>
            </a:r>
            <a:r>
              <a:rPr lang="hu-HU" sz="2800" smtClean="0">
                <a:solidFill>
                  <a:schemeClr val="hlink"/>
                </a:solidFill>
              </a:rPr>
              <a:t> (bűn)</a:t>
            </a:r>
            <a:r>
              <a:rPr lang="en-US" sz="2800" smtClean="0"/>
              <a:t>, the figure of personified </a:t>
            </a:r>
            <a:r>
              <a:rPr lang="en-US" sz="2800" smtClean="0">
                <a:solidFill>
                  <a:schemeClr val="hlink"/>
                </a:solidFill>
              </a:rPr>
              <a:t>evil</a:t>
            </a:r>
            <a:r>
              <a:rPr lang="en-US" sz="2800" smtClean="0"/>
              <a:t>, from the medieval morality play whose role is to win Humankind away from virtue and corrupt him with worldly enticements </a:t>
            </a:r>
            <a:r>
              <a:rPr lang="hu-HU" sz="2800" smtClean="0"/>
              <a:t>(csábítás)</a:t>
            </a:r>
            <a:endParaRPr lang="en-US" sz="2800" smtClean="0"/>
          </a:p>
          <a:p>
            <a:pPr algn="just" eaLnBrk="1" hangingPunct="1">
              <a:lnSpc>
                <a:spcPct val="80000"/>
              </a:lnSpc>
            </a:pPr>
            <a:r>
              <a:rPr lang="en-US" sz="2800" smtClean="0"/>
              <a:t>Takes audience into his </a:t>
            </a:r>
            <a:r>
              <a:rPr lang="en-US" sz="2800" smtClean="0">
                <a:solidFill>
                  <a:schemeClr val="hlink"/>
                </a:solidFill>
              </a:rPr>
              <a:t>confidence</a:t>
            </a:r>
            <a:r>
              <a:rPr lang="en-US" sz="2800" smtClean="0"/>
              <a:t>, boasts in soliloquy of his </a:t>
            </a:r>
            <a:r>
              <a:rPr lang="en-US" sz="2800" smtClean="0">
                <a:solidFill>
                  <a:schemeClr val="hlink"/>
                </a:solidFill>
              </a:rPr>
              <a:t>cleverness</a:t>
            </a:r>
            <a:r>
              <a:rPr lang="en-US" sz="2800" smtClean="0"/>
              <a:t>, exults in the triumph of </a:t>
            </a:r>
            <a:r>
              <a:rPr lang="en-US" sz="2800" smtClean="0">
                <a:solidFill>
                  <a:schemeClr val="hlink"/>
                </a:solidFill>
              </a:rPr>
              <a:t>evil</a:t>
            </a:r>
            <a:r>
              <a:rPr lang="en-US" sz="2800" smtClean="0"/>
              <a:t>, and improvises plans with daring and resourcefulness</a:t>
            </a:r>
            <a:r>
              <a:rPr lang="hu-HU" sz="2800" smtClean="0"/>
              <a:t> (találékonyság)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i="1" smtClean="0"/>
              <a:t>Othello: </a:t>
            </a:r>
            <a:r>
              <a:rPr lang="en-US" sz="4000" smtClean="0"/>
              <a:t>Thematic Ideas</a:t>
            </a:r>
            <a:r>
              <a:rPr lang="en-US" sz="4000" i="1" smtClean="0"/>
              <a:t> </a:t>
            </a:r>
            <a:endParaRPr lang="en-US" sz="4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lvl="2" eaLnBrk="1" hangingPunct="1"/>
            <a:r>
              <a:rPr lang="en-US" sz="3200" dirty="0" smtClean="0"/>
              <a:t>Nature of love and marriage</a:t>
            </a:r>
          </a:p>
          <a:p>
            <a:pPr lvl="2" eaLnBrk="1" hangingPunct="1"/>
            <a:r>
              <a:rPr lang="en-US" sz="3200" dirty="0" smtClean="0"/>
              <a:t>Nature of jealousy </a:t>
            </a:r>
          </a:p>
          <a:p>
            <a:pPr lvl="2" eaLnBrk="1" hangingPunct="1"/>
            <a:r>
              <a:rPr lang="en-US" sz="3200" dirty="0" smtClean="0"/>
              <a:t>Nature and use of language</a:t>
            </a:r>
          </a:p>
          <a:p>
            <a:pPr lvl="2" eaLnBrk="1" hangingPunct="1"/>
            <a:r>
              <a:rPr lang="en-US" sz="3200" dirty="0" smtClean="0"/>
              <a:t>Male mistrust of women</a:t>
            </a:r>
          </a:p>
          <a:p>
            <a:pPr lvl="2" eaLnBrk="1" hangingPunct="1"/>
            <a:r>
              <a:rPr lang="en-US" sz="3200" dirty="0" smtClean="0"/>
              <a:t>Deception</a:t>
            </a:r>
            <a:r>
              <a:rPr lang="hu-HU" sz="3200" dirty="0" smtClean="0"/>
              <a:t> (megtévesztés)</a:t>
            </a:r>
            <a:r>
              <a:rPr lang="en-US" sz="3200" dirty="0" smtClean="0"/>
              <a:t> / Honesty </a:t>
            </a:r>
          </a:p>
          <a:p>
            <a:pPr lvl="2" eaLnBrk="1" hangingPunct="1"/>
            <a:r>
              <a:rPr lang="en-US" sz="3200" dirty="0" smtClean="0"/>
              <a:t>Importance of reputation</a:t>
            </a:r>
            <a:r>
              <a:rPr lang="en-US" dirty="0" smtClean="0"/>
              <a:t> 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The Plot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sz="2400" dirty="0" smtClean="0"/>
              <a:t>The plot is simple. A man, disappointed of promotion which he thought he had a right to expect, determines on revenge and in part secures it. By a series of careful moves he persuaded the General (Othello) of the adultery of the General's wife (Desdemona) with the lieutenant (</a:t>
            </a:r>
            <a:r>
              <a:rPr lang="en-GB" sz="2400" dirty="0" err="1" smtClean="0"/>
              <a:t>Cassio</a:t>
            </a:r>
            <a:r>
              <a:rPr lang="en-GB" sz="2400" dirty="0" smtClean="0"/>
              <a:t>) who has been promoted ahead of him. </a:t>
            </a:r>
            <a:endParaRPr lang="hu-HU" sz="2400" dirty="0" smtClean="0"/>
          </a:p>
          <a:p>
            <a:pPr algn="just"/>
            <a:r>
              <a:rPr lang="en-GB" sz="2400" dirty="0" smtClean="0"/>
              <a:t>As a result, the general first kills his wife then himself, but the ensign (</a:t>
            </a:r>
            <a:r>
              <a:rPr lang="en-GB" sz="2400" dirty="0" err="1" smtClean="0"/>
              <a:t>Iago</a:t>
            </a:r>
            <a:r>
              <a:rPr lang="en-GB" sz="2400" dirty="0" smtClean="0"/>
              <a:t>) fails in the second part of his design, since the plot is disclosed. </a:t>
            </a:r>
            <a:endParaRPr lang="hu-HU" sz="2400" dirty="0" smtClean="0"/>
          </a:p>
          <a:p>
            <a:pPr algn="just"/>
            <a:r>
              <a:rPr lang="en-GB" sz="2400" dirty="0" err="1" smtClean="0"/>
              <a:t>Cassio</a:t>
            </a:r>
            <a:r>
              <a:rPr lang="en-GB" sz="2400" dirty="0" smtClean="0"/>
              <a:t> receives yet a further promotion and </a:t>
            </a:r>
            <a:r>
              <a:rPr lang="en-GB" sz="2400" dirty="0" err="1" smtClean="0"/>
              <a:t>Iago</a:t>
            </a:r>
            <a:r>
              <a:rPr lang="en-GB" sz="2400" dirty="0" smtClean="0"/>
              <a:t> is left facing trial and torture. The plot "scheme" is concerned with one of the strangest and most distressing of human emotions - jealousy - and this is what makes the plot powerful.</a:t>
            </a:r>
            <a:endParaRPr lang="en-NZ" sz="2400" dirty="0" smtClean="0"/>
          </a:p>
          <a:p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Shakespeare Vocabulary 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40188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Verse vs. Prose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Meter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Foot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Iambic Pentameter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Blank Verse vs. Free Verse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Sonnet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Quatrain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Couplet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828800"/>
            <a:ext cx="4040187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Aside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Monologue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Soliloquy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Allusion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Foil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Tragedy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Tragic Hero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Tragic Flaw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Famous Jealous people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6856413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Themes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The play’s central theme is love </a:t>
            </a:r>
          </a:p>
          <a:p>
            <a:pPr lvl="1"/>
            <a:r>
              <a:rPr lang="en-GB" sz="2400" smtClean="0"/>
              <a:t>destruction of love = hate </a:t>
            </a:r>
          </a:p>
          <a:p>
            <a:pPr lvl="1"/>
            <a:r>
              <a:rPr lang="en-GB" sz="2400" smtClean="0"/>
              <a:t>love and hate together arouse jealousy. </a:t>
            </a:r>
            <a:endParaRPr lang="en-NZ" sz="2400" smtClean="0"/>
          </a:p>
          <a:p>
            <a:r>
              <a:rPr lang="en-GB" sz="2800" smtClean="0"/>
              <a:t>The central conflict is between men and women and this is presented through a series of parallel and contrasting couples.</a:t>
            </a:r>
            <a:endParaRPr lang="en-NZ" sz="2800" smtClean="0"/>
          </a:p>
          <a:p>
            <a:r>
              <a:rPr lang="en-GB" sz="2800" smtClean="0"/>
              <a:t>Desdemona/Othello, Emilia/Iago, Bianca/Cassio and </a:t>
            </a:r>
            <a:r>
              <a:rPr lang="en-GB" sz="2800" b="1" i="1" smtClean="0"/>
              <a:t>a number of fantasy couples</a:t>
            </a:r>
            <a:r>
              <a:rPr lang="en-GB" sz="2800" smtClean="0"/>
              <a:t>: </a:t>
            </a:r>
          </a:p>
          <a:p>
            <a:pPr lvl="1"/>
            <a:r>
              <a:rPr lang="en-GB" sz="2400" smtClean="0"/>
              <a:t>Roderigo/Desdemona, Cassio/Desdemona, Othello/Emilia.</a:t>
            </a:r>
            <a:endParaRPr lang="en-NZ" sz="2400" smtClean="0"/>
          </a:p>
          <a:p>
            <a:endParaRPr lang="en-N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8077200" cy="1673352"/>
          </a:xfrm>
        </p:spPr>
        <p:txBody>
          <a:bodyPr/>
          <a:lstStyle/>
          <a:p>
            <a:r>
              <a:rPr lang="en-US" dirty="0" smtClean="0"/>
              <a:t>A deep exploration of the central issues in </a:t>
            </a:r>
            <a:r>
              <a:rPr lang="en-US" i="1" dirty="0" smtClean="0"/>
              <a:t>Othello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thello-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86000"/>
            <a:ext cx="3581400" cy="273977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Shakespeare’s </a:t>
            </a:r>
            <a:r>
              <a:rPr lang="en-US" i="1" dirty="0" smtClean="0"/>
              <a:t>Othello </a:t>
            </a:r>
            <a:r>
              <a:rPr lang="en-US" dirty="0" smtClean="0"/>
              <a:t>was based on </a:t>
            </a:r>
            <a:r>
              <a:rPr lang="en-US" dirty="0" err="1" smtClean="0"/>
              <a:t>Giraldi</a:t>
            </a:r>
            <a:r>
              <a:rPr lang="en-US" dirty="0" smtClean="0"/>
              <a:t> </a:t>
            </a:r>
            <a:r>
              <a:rPr lang="en-US" dirty="0" err="1" smtClean="0"/>
              <a:t>Cinthio’s</a:t>
            </a:r>
            <a:r>
              <a:rPr lang="en-US" dirty="0" smtClean="0"/>
              <a:t> </a:t>
            </a:r>
            <a:r>
              <a:rPr lang="en-US" i="1" dirty="0" err="1" smtClean="0"/>
              <a:t>Gli</a:t>
            </a:r>
            <a:r>
              <a:rPr lang="en-US" i="1" dirty="0" smtClean="0"/>
              <a:t> </a:t>
            </a:r>
            <a:r>
              <a:rPr lang="en-US" i="1" dirty="0" err="1" smtClean="0"/>
              <a:t>Hecatommithi</a:t>
            </a:r>
            <a:endParaRPr lang="en-US" i="1" dirty="0" smtClean="0"/>
          </a:p>
          <a:p>
            <a:pPr lvl="1"/>
            <a:r>
              <a:rPr lang="en-US" dirty="0" smtClean="0"/>
              <a:t>The main plot was derived from </a:t>
            </a:r>
            <a:r>
              <a:rPr lang="en-US" dirty="0" err="1" smtClean="0"/>
              <a:t>Cinthio’s</a:t>
            </a:r>
            <a:r>
              <a:rPr lang="en-US" dirty="0" smtClean="0"/>
              <a:t> short story, but Shakespeare adapted it drastically.</a:t>
            </a:r>
          </a:p>
          <a:p>
            <a:pPr lvl="1"/>
            <a:r>
              <a:rPr lang="en-US" i="1" dirty="0" err="1" smtClean="0"/>
              <a:t>Gli</a:t>
            </a:r>
            <a:r>
              <a:rPr lang="en-US" i="1" dirty="0" smtClean="0"/>
              <a:t> </a:t>
            </a:r>
            <a:r>
              <a:rPr lang="en-US" i="1" dirty="0" err="1" smtClean="0"/>
              <a:t>Hecatommithi</a:t>
            </a:r>
            <a:r>
              <a:rPr lang="en-US" dirty="0" smtClean="0"/>
              <a:t> major theme was that mixed-race marriages cannot work</a:t>
            </a:r>
          </a:p>
          <a:p>
            <a:pPr lvl="2"/>
            <a:r>
              <a:rPr lang="en-US" i="1" dirty="0" smtClean="0"/>
              <a:t>Othello </a:t>
            </a:r>
            <a:r>
              <a:rPr lang="en-US" dirty="0" smtClean="0"/>
              <a:t>has more complex characterization and deals with many other issues.</a:t>
            </a:r>
            <a:endParaRPr lang="en-US" i="1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first printed copy of </a:t>
            </a:r>
            <a:r>
              <a:rPr lang="en-US" i="1" dirty="0" smtClean="0"/>
              <a:t>Othello </a:t>
            </a:r>
            <a:r>
              <a:rPr lang="en-US" dirty="0" smtClean="0"/>
              <a:t> came in 1622, called the First quarto.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dirty="0" smtClean="0"/>
              <a:t>	*It was printed from a scribal transcript by      Shakespeare</a:t>
            </a:r>
          </a:p>
          <a:p>
            <a:pPr>
              <a:buNone/>
            </a:pPr>
            <a:r>
              <a:rPr lang="en-US" dirty="0" smtClean="0"/>
              <a:t>The First folio was printed one year later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dirty="0" smtClean="0"/>
              <a:t>	*Printed from a transcript by Ralph Crane</a:t>
            </a:r>
          </a:p>
          <a:p>
            <a:pPr>
              <a:buNone/>
            </a:pPr>
            <a:r>
              <a:rPr lang="en-US" dirty="0" smtClean="0"/>
              <a:t>The Second quarto was printed in 1630</a:t>
            </a:r>
          </a:p>
          <a:p>
            <a:pPr>
              <a:buNone/>
            </a:pPr>
            <a:r>
              <a:rPr lang="en-US" dirty="0" smtClean="0"/>
              <a:t>The Second folio was printed in 1632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Contemporary performance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contemporary audiences, the question becomes whether or not white actors can or should play Othello?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issues in </a:t>
            </a:r>
            <a:r>
              <a:rPr lang="en-US" i="1" dirty="0" smtClean="0"/>
              <a:t>Othello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Race</a:t>
            </a:r>
          </a:p>
          <a:p>
            <a:endParaRPr lang="en-US" dirty="0" smtClean="0"/>
          </a:p>
          <a:p>
            <a:r>
              <a:rPr lang="en-US" dirty="0" smtClean="0"/>
              <a:t>Gender and sexuality</a:t>
            </a:r>
          </a:p>
          <a:p>
            <a:endParaRPr lang="en-US" dirty="0" smtClean="0"/>
          </a:p>
          <a:p>
            <a:r>
              <a:rPr lang="en-US" dirty="0" smtClean="0"/>
              <a:t>Class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context of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In the 1560’s some seamen actively participated in slave trade. </a:t>
            </a:r>
          </a:p>
          <a:p>
            <a:pPr algn="just"/>
            <a:r>
              <a:rPr lang="en-US" dirty="0" smtClean="0"/>
              <a:t>Queen Elizabeth in 1601 issued an edict expelling Africans from the country for taking jobs away.</a:t>
            </a:r>
          </a:p>
          <a:p>
            <a:pPr algn="just"/>
            <a:r>
              <a:rPr lang="en-US" dirty="0" smtClean="0"/>
              <a:t>During the Elizabethan era there was a blend of cultural experiences that hadn’t previously been experienced which led to a fear of Africans and other foreigners</a:t>
            </a:r>
          </a:p>
          <a:p>
            <a:pPr lvl="1" algn="just"/>
            <a:r>
              <a:rPr lang="en-US" dirty="0" smtClean="0"/>
              <a:t>Shakespeare was able to transform the fear into plays of great social significance.</a:t>
            </a:r>
          </a:p>
          <a:p>
            <a:pPr algn="just"/>
            <a:r>
              <a:rPr lang="en-US" dirty="0" smtClean="0"/>
              <a:t>In the late 16</a:t>
            </a:r>
            <a:r>
              <a:rPr lang="en-US" baseline="30000" dirty="0" smtClean="0"/>
              <a:t>th</a:t>
            </a:r>
            <a:r>
              <a:rPr lang="en-US" dirty="0" smtClean="0"/>
              <a:t> century Africans function in three different ways to society</a:t>
            </a:r>
          </a:p>
          <a:p>
            <a:pPr lvl="1"/>
            <a:r>
              <a:rPr lang="en-US" dirty="0" smtClean="0"/>
              <a:t>1: Household servants</a:t>
            </a:r>
          </a:p>
          <a:p>
            <a:pPr lvl="1"/>
            <a:r>
              <a:rPr lang="en-US" dirty="0" smtClean="0"/>
              <a:t>2: Prostitutes</a:t>
            </a:r>
          </a:p>
          <a:p>
            <a:pPr lvl="1"/>
            <a:r>
              <a:rPr lang="en-US" dirty="0" smtClean="0"/>
              <a:t>3: Court entertainers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context of race—defining racial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Moor—Originally: a native or inhabitant of ancient Mauretania, a region of North Africa corresponding to parts of present-day Morocco and Algeria. Later usually: a member of a Muslim people of mixed Berber and Arab descent inhabiting north-western Africa (now mainly present-day Mauritania), who in the 8</a:t>
            </a:r>
            <a:r>
              <a:rPr lang="en-US" baseline="30000" dirty="0" smtClean="0"/>
              <a:t>th</a:t>
            </a:r>
            <a:r>
              <a:rPr lang="en-US" dirty="0" smtClean="0"/>
              <a:t> cent. </a:t>
            </a:r>
            <a:r>
              <a:rPr lang="hu-HU" dirty="0" smtClean="0"/>
              <a:t>c</a:t>
            </a:r>
            <a:r>
              <a:rPr lang="en-US" dirty="0" err="1" smtClean="0"/>
              <a:t>onquered</a:t>
            </a:r>
            <a:r>
              <a:rPr lang="en-US" dirty="0" smtClean="0"/>
              <a:t> Spain. In the Middle Ages, and as late as the 17</a:t>
            </a:r>
            <a:r>
              <a:rPr lang="en-US" baseline="30000" dirty="0" smtClean="0"/>
              <a:t>th</a:t>
            </a:r>
            <a:r>
              <a:rPr lang="en-US" dirty="0" smtClean="0"/>
              <a:t> century, the Moors were widely supposed to be mostly black or very dark-skinned, although the existence of ‘white moors’ was recognized.</a:t>
            </a:r>
          </a:p>
          <a:p>
            <a:pPr algn="just"/>
            <a:r>
              <a:rPr lang="en-US" dirty="0" smtClean="0"/>
              <a:t>Black—Having an extremely dark skin; strictly applied to negroes and </a:t>
            </a:r>
            <a:r>
              <a:rPr lang="en-US" dirty="0" err="1" smtClean="0"/>
              <a:t>negritos</a:t>
            </a:r>
            <a:r>
              <a:rPr lang="en-US" dirty="0" smtClean="0"/>
              <a:t>, and other dark-skinned races; often, loosely, to non-European races, little darker than man Europeans.</a:t>
            </a:r>
          </a:p>
          <a:p>
            <a:pPr>
              <a:buNone/>
            </a:pPr>
            <a:r>
              <a:rPr lang="en-US" dirty="0" smtClean="0"/>
              <a:t>			Definitions from the Oxford English Dictionary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Moor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Etymologically, Moors were people native of Mauritania—a region in ancient Morocco.</a:t>
            </a:r>
          </a:p>
          <a:p>
            <a:pPr algn="just"/>
            <a:r>
              <a:rPr lang="en-US" dirty="0" smtClean="0"/>
              <a:t>Often pertained</a:t>
            </a:r>
            <a:r>
              <a:rPr lang="hu-HU" dirty="0" smtClean="0"/>
              <a:t> (vonatkozik)</a:t>
            </a:r>
            <a:r>
              <a:rPr lang="en-US" dirty="0" smtClean="0"/>
              <a:t> to people from Africa</a:t>
            </a:r>
          </a:p>
          <a:p>
            <a:pPr algn="just"/>
            <a:r>
              <a:rPr lang="en-US" dirty="0" smtClean="0"/>
              <a:t>Moors other times are referred to as Arabians, Turks, and Spaniards.</a:t>
            </a:r>
          </a:p>
          <a:p>
            <a:pPr algn="just"/>
            <a:r>
              <a:rPr lang="en-US" dirty="0" smtClean="0"/>
              <a:t>Moor also could signal religious affiliations</a:t>
            </a:r>
            <a:r>
              <a:rPr lang="hu-HU" dirty="0" smtClean="0"/>
              <a:t> (hovatartozás)</a:t>
            </a:r>
            <a:r>
              <a:rPr lang="en-US" dirty="0" smtClean="0"/>
              <a:t>, not just race and regional affiliations.</a:t>
            </a:r>
          </a:p>
          <a:p>
            <a:pPr algn="just"/>
            <a:r>
              <a:rPr lang="en-US" dirty="0" smtClean="0"/>
              <a:t>During Shakespeare's time, not coincidentally, Moors became very complex, not fitting one single mold but carrying signs of many cultural traditions.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Verse vs. Prose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Verse: 	Poetic language that includes 			</a:t>
            </a:r>
            <a:r>
              <a:rPr lang="en-US" smtClean="0">
                <a:solidFill>
                  <a:schemeClr val="hlink"/>
                </a:solidFill>
              </a:rPr>
              <a:t>meter</a:t>
            </a:r>
            <a:r>
              <a:rPr lang="en-US" smtClean="0"/>
              <a:t> and sometimes </a:t>
            </a:r>
            <a:r>
              <a:rPr lang="en-US" smtClean="0">
                <a:solidFill>
                  <a:schemeClr val="hlink"/>
                </a:solidFill>
              </a:rPr>
              <a:t>rhyme</a:t>
            </a:r>
            <a:r>
              <a:rPr lang="en-US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organized in lines with a 				consistent number of syllables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Prose:	Ordinary </a:t>
            </a:r>
            <a:r>
              <a:rPr lang="en-US" smtClean="0">
                <a:solidFill>
                  <a:schemeClr val="hlink"/>
                </a:solidFill>
              </a:rPr>
              <a:t>written language</a:t>
            </a:r>
            <a:r>
              <a:rPr lang="en-US" smtClean="0"/>
              <a:t> with no 		meter or rhyme; organized in 			</a:t>
            </a:r>
            <a:r>
              <a:rPr lang="en-US" smtClean="0">
                <a:solidFill>
                  <a:schemeClr val="hlink"/>
                </a:solidFill>
              </a:rPr>
              <a:t>sentences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as it pertains to </a:t>
            </a:r>
            <a:r>
              <a:rPr lang="en-US" i="1" dirty="0" smtClean="0"/>
              <a:t>Othello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race should we suppose Othello to belong?</a:t>
            </a:r>
          </a:p>
          <a:p>
            <a:pPr lvl="1"/>
            <a:r>
              <a:rPr lang="en-US" dirty="0" smtClean="0"/>
              <a:t>Shakespearian experts believed that Othello was Oriental </a:t>
            </a:r>
            <a:r>
              <a:rPr lang="hu-HU" dirty="0" smtClean="0"/>
              <a:t> (Keleti) </a:t>
            </a:r>
            <a:r>
              <a:rPr lang="en-US" dirty="0" smtClean="0"/>
              <a:t>as recently as 1941.</a:t>
            </a:r>
          </a:p>
          <a:p>
            <a:pPr lvl="1"/>
            <a:r>
              <a:rPr lang="en-US" dirty="0" smtClean="0"/>
              <a:t>Elizabethans did not make careful distinctions between Moors and Negroes.</a:t>
            </a:r>
          </a:p>
          <a:p>
            <a:pPr lvl="2"/>
            <a:r>
              <a:rPr lang="en-US" dirty="0" smtClean="0"/>
              <a:t>The term Moor was applied to Arabs, Berbers, Syrians and Negroes in Shakespeare’s time.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Othello’s appearance is regularly and consistently described as though he’s black or of African descent.</a:t>
            </a:r>
          </a:p>
          <a:p>
            <a:pPr algn="just"/>
            <a:r>
              <a:rPr lang="en-US" dirty="0" smtClean="0"/>
              <a:t>Other passages do not describe his appearance, but they help show his racial identity:</a:t>
            </a:r>
          </a:p>
          <a:p>
            <a:pPr algn="just">
              <a:buNone/>
            </a:pPr>
            <a:r>
              <a:rPr lang="en-US" dirty="0" smtClean="0"/>
              <a:t>	     </a:t>
            </a:r>
            <a:r>
              <a:rPr lang="en-US" sz="2600" dirty="0" err="1" smtClean="0"/>
              <a:t>Barbantio</a:t>
            </a:r>
            <a:r>
              <a:rPr lang="en-US" sz="2600" dirty="0" smtClean="0"/>
              <a:t> accuses Othello of using magic, and        	Elizabethans associated Moors with witchcraft.</a:t>
            </a:r>
          </a:p>
          <a:p>
            <a:pPr lvl="1" algn="just"/>
            <a:r>
              <a:rPr lang="en-US" sz="2600" dirty="0" err="1" smtClean="0"/>
              <a:t>Iago</a:t>
            </a:r>
            <a:r>
              <a:rPr lang="en-US" sz="2600" dirty="0" smtClean="0"/>
              <a:t> calls Othello the devil, Barbary Horse</a:t>
            </a:r>
            <a:r>
              <a:rPr lang="hu-HU" sz="2600" dirty="0" smtClean="0"/>
              <a:t> (Berber Ló)</a:t>
            </a:r>
            <a:r>
              <a:rPr lang="en-US" sz="2600" dirty="0" smtClean="0"/>
              <a:t> and </a:t>
            </a:r>
            <a:r>
              <a:rPr lang="hu-HU" sz="2600" dirty="0" smtClean="0"/>
              <a:t>L</a:t>
            </a:r>
            <a:r>
              <a:rPr lang="en-US" sz="2600" dirty="0" err="1" smtClean="0"/>
              <a:t>ascivious</a:t>
            </a:r>
            <a:r>
              <a:rPr lang="en-US" sz="2600" dirty="0" smtClean="0"/>
              <a:t> Moor</a:t>
            </a:r>
            <a:r>
              <a:rPr lang="hu-HU" sz="2600" dirty="0" smtClean="0"/>
              <a:t> (Buja Mór)</a:t>
            </a:r>
            <a:endParaRPr lang="en-US" sz="2600" dirty="0" smtClean="0"/>
          </a:p>
          <a:p>
            <a:pPr lvl="1" algn="just"/>
            <a:r>
              <a:rPr lang="en-US" sz="2600" dirty="0" smtClean="0"/>
              <a:t>In </a:t>
            </a:r>
            <a:r>
              <a:rPr lang="en-US" sz="2600" i="1" dirty="0" smtClean="0"/>
              <a:t>Titus Andronicus</a:t>
            </a:r>
            <a:r>
              <a:rPr lang="en-US" sz="2600" dirty="0" smtClean="0"/>
              <a:t>, a Shakespeare play, Aaron is black and referred to as a Moor </a:t>
            </a:r>
          </a:p>
          <a:p>
            <a:pPr lvl="2" algn="just"/>
            <a:r>
              <a:rPr lang="en-US" dirty="0" smtClean="0"/>
              <a:t>Elizabethan’s thought devils took the form of Moors and Negroes</a:t>
            </a:r>
          </a:p>
          <a:p>
            <a:pPr lvl="2" algn="just"/>
            <a:r>
              <a:rPr lang="en-US" dirty="0" smtClean="0"/>
              <a:t>Barbary Horses are from Northern Africa</a:t>
            </a:r>
          </a:p>
          <a:p>
            <a:pPr lvl="2" algn="just"/>
            <a:r>
              <a:rPr lang="en-US" dirty="0" smtClean="0"/>
              <a:t>Lascivious Moor: people born in hot countries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Racist attitudes toward </a:t>
            </a:r>
            <a:r>
              <a:rPr lang="en-US" i="1" dirty="0" smtClean="0"/>
              <a:t>Othello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sz="2800" dirty="0" smtClean="0"/>
              <a:t>Characters in Othello rarely refer to Othello by his real name; they instead call him the Moor or some racist variation.</a:t>
            </a:r>
          </a:p>
          <a:p>
            <a:pPr algn="just">
              <a:buNone/>
            </a:pPr>
            <a:r>
              <a:rPr lang="en-US" sz="2800" dirty="0" err="1" smtClean="0"/>
              <a:t>Iago</a:t>
            </a:r>
            <a:r>
              <a:rPr lang="en-US" sz="2800" dirty="0" smtClean="0"/>
              <a:t>: refers to Othello as the Moor more than 20 times, by name only 5.</a:t>
            </a:r>
          </a:p>
          <a:p>
            <a:pPr algn="just">
              <a:buNone/>
            </a:pPr>
            <a:r>
              <a:rPr lang="en-US" sz="2800" dirty="0" err="1" smtClean="0"/>
              <a:t>Roderigo</a:t>
            </a:r>
            <a:r>
              <a:rPr lang="en-US" sz="2800" dirty="0" smtClean="0"/>
              <a:t>: does not refer to Othello by name, calling him the Moor twice and </a:t>
            </a:r>
            <a:r>
              <a:rPr lang="en-US" sz="2800" dirty="0" err="1" smtClean="0"/>
              <a:t>thicklips</a:t>
            </a:r>
            <a:r>
              <a:rPr lang="en-US" sz="2800" dirty="0" smtClean="0"/>
              <a:t> once.</a:t>
            </a:r>
          </a:p>
          <a:p>
            <a:pPr algn="just">
              <a:buNone/>
            </a:pPr>
            <a:r>
              <a:rPr lang="en-US" sz="2800" dirty="0" err="1" smtClean="0"/>
              <a:t>Brabantio</a:t>
            </a:r>
            <a:r>
              <a:rPr lang="en-US" sz="2800" dirty="0" smtClean="0"/>
              <a:t> and Emilia also never refer to Othello by name, calling him the Moor instead.</a:t>
            </a:r>
          </a:p>
          <a:p>
            <a:pPr algn="just">
              <a:buNone/>
            </a:pPr>
            <a:r>
              <a:rPr lang="en-US" sz="2800" dirty="0" smtClean="0"/>
              <a:t>Othello’s </a:t>
            </a:r>
            <a:r>
              <a:rPr lang="en-US" sz="2800" dirty="0" err="1" smtClean="0"/>
              <a:t>Africanness</a:t>
            </a:r>
            <a:r>
              <a:rPr lang="en-US" sz="2800" dirty="0" smtClean="0"/>
              <a:t> becomes essential to the play because he is perceived by other characters as an other. A deeper look into these characters and how they refer to Othello further supports their racist attitudes.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Iago’s</a:t>
            </a:r>
            <a:r>
              <a:rPr lang="en-US" dirty="0" smtClean="0"/>
              <a:t> attitude toward Othello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to Othello in racist terms constantly:</a:t>
            </a:r>
          </a:p>
          <a:p>
            <a:pPr>
              <a:buNone/>
            </a:pPr>
            <a:r>
              <a:rPr lang="en-US" dirty="0" smtClean="0"/>
              <a:t>	“an old black ram” (I.i.111)</a:t>
            </a:r>
          </a:p>
          <a:p>
            <a:pPr>
              <a:buNone/>
            </a:pPr>
            <a:r>
              <a:rPr lang="en-US" dirty="0" smtClean="0"/>
              <a:t>	“the devil” (I.i.91)</a:t>
            </a:r>
          </a:p>
          <a:p>
            <a:pPr>
              <a:buNone/>
            </a:pPr>
            <a:r>
              <a:rPr lang="en-US" dirty="0" smtClean="0"/>
              <a:t>	“Barbary horse” (I.i.111)</a:t>
            </a:r>
          </a:p>
          <a:p>
            <a:pPr>
              <a:buNone/>
            </a:pPr>
            <a:r>
              <a:rPr lang="en-US" dirty="0" smtClean="0"/>
              <a:t>	He also says that Othello marring Desdemona is making “the beast with two backs” (</a:t>
            </a:r>
            <a:r>
              <a:rPr lang="en-US" dirty="0" smtClean="0"/>
              <a:t>I.i.115-116)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en-US" dirty="0" smtClean="0"/>
              <a:t> </a:t>
            </a:r>
            <a:r>
              <a:rPr lang="en-US" dirty="0" smtClean="0"/>
              <a:t>is</a:t>
            </a:r>
            <a:r>
              <a:rPr lang="hu-HU" dirty="0" smtClean="0"/>
              <a:t> </a:t>
            </a:r>
            <a:r>
              <a:rPr lang="en-US" sz="2000" dirty="0" smtClean="0"/>
              <a:t>a</a:t>
            </a:r>
            <a:r>
              <a:rPr lang="en-US" sz="2000" dirty="0" smtClean="0"/>
              <a:t> euphemistic metaphor for two persons engaged in sexual intercourse</a:t>
            </a:r>
            <a:r>
              <a:rPr lang="en-US" sz="2000" dirty="0" smtClean="0"/>
              <a:t>.</a:t>
            </a:r>
            <a:endParaRPr lang="hu-HU" sz="2000" dirty="0" smtClean="0"/>
          </a:p>
          <a:p>
            <a:pPr>
              <a:buNone/>
            </a:pPr>
            <a:r>
              <a:rPr lang="en-US" sz="2000" dirty="0" smtClean="0"/>
              <a:t>I am one, sir, that comes to tell you your daughter and the Moor are now making the beast with two backs.</a:t>
            </a:r>
            <a:endParaRPr lang="en-US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Roderigo’s</a:t>
            </a:r>
            <a:r>
              <a:rPr lang="en-US" dirty="0" smtClean="0"/>
              <a:t> </a:t>
            </a:r>
            <a:r>
              <a:rPr lang="en-US" dirty="0" err="1" smtClean="0"/>
              <a:t>attituded</a:t>
            </a:r>
            <a:r>
              <a:rPr lang="en-US" dirty="0" smtClean="0"/>
              <a:t> toward Othello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Desdemona’s marriage to </a:t>
            </a:r>
            <a:r>
              <a:rPr lang="en-US" dirty="0" err="1" smtClean="0"/>
              <a:t>Othellos</a:t>
            </a:r>
            <a:r>
              <a:rPr lang="en-US" dirty="0" smtClean="0"/>
              <a:t> is a “gross revolt” (I.i.134).</a:t>
            </a:r>
            <a:r>
              <a:rPr lang="hu-HU" dirty="0" smtClean="0"/>
              <a:t> (teljes lázadás)</a:t>
            </a:r>
            <a:endParaRPr lang="en-US" dirty="0" smtClean="0"/>
          </a:p>
          <a:p>
            <a:pPr algn="just"/>
            <a:r>
              <a:rPr lang="en-US" dirty="0" smtClean="0"/>
              <a:t>Their marriage is also “gross clasps of a lascivious Moor” (I.i.126).</a:t>
            </a:r>
          </a:p>
          <a:p>
            <a:pPr algn="just"/>
            <a:r>
              <a:rPr lang="en-US" dirty="0" err="1" smtClean="0"/>
              <a:t>Roderigo</a:t>
            </a:r>
            <a:r>
              <a:rPr lang="en-US" dirty="0" smtClean="0"/>
              <a:t> and </a:t>
            </a:r>
            <a:r>
              <a:rPr lang="en-US" dirty="0" err="1" smtClean="0"/>
              <a:t>Iago</a:t>
            </a:r>
            <a:r>
              <a:rPr lang="en-US" dirty="0" smtClean="0"/>
              <a:t> confirm the Elizabethan stereotypes, implying that Othello’s blackness connotes ugliness, lust, bestiality, treachery, and the demonic.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Brabantio’s</a:t>
            </a:r>
            <a:r>
              <a:rPr lang="en-US" dirty="0" smtClean="0"/>
              <a:t> view of his new </a:t>
            </a:r>
            <a:br>
              <a:rPr lang="en-US" dirty="0" smtClean="0"/>
            </a:br>
            <a:r>
              <a:rPr lang="en-US" dirty="0" smtClean="0"/>
              <a:t>son-in-law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Brabantio</a:t>
            </a:r>
            <a:r>
              <a:rPr lang="en-US" dirty="0" smtClean="0"/>
              <a:t> has a positive relationship with Othello until he elopes with his daughter.</a:t>
            </a:r>
          </a:p>
          <a:p>
            <a:pPr lvl="1" algn="just"/>
            <a:r>
              <a:rPr lang="en-US" dirty="0" smtClean="0"/>
              <a:t>He does not want a black man marrying his daughter.</a:t>
            </a:r>
          </a:p>
          <a:p>
            <a:pPr lvl="1" algn="just"/>
            <a:r>
              <a:rPr lang="en-US" dirty="0" smtClean="0"/>
              <a:t>Accuses him of being a “foul thief,” “damned,” and of attracting Desdemona through witchcraft.</a:t>
            </a:r>
          </a:p>
          <a:p>
            <a:pPr lvl="1" algn="just"/>
            <a:r>
              <a:rPr lang="en-US" dirty="0" smtClean="0"/>
              <a:t>Being a bond slave and pagan (I.ii.99)</a:t>
            </a:r>
          </a:p>
          <a:p>
            <a:pPr lvl="1" algn="just"/>
            <a:r>
              <a:rPr lang="en-US" dirty="0" smtClean="0"/>
              <a:t>Calls Othello a thing, not a person.</a:t>
            </a:r>
          </a:p>
          <a:p>
            <a:pPr lvl="2" algn="just"/>
            <a:r>
              <a:rPr lang="en-US" dirty="0" err="1" smtClean="0"/>
              <a:t>Lodovico</a:t>
            </a:r>
            <a:r>
              <a:rPr lang="en-US" dirty="0" smtClean="0"/>
              <a:t> also calls Othello a thing when he demands his corpse to be hid at the end of the play.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Emilia’s subtle racist attitude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Emilia does not seem to have any racist attitudes toward Othello throughout the entire play…until the end</a:t>
            </a:r>
            <a:r>
              <a:rPr lang="hu-HU" dirty="0" smtClean="0"/>
              <a:t> </a:t>
            </a:r>
            <a:r>
              <a:rPr lang="en-US" dirty="0" smtClean="0"/>
              <a:t>—</a:t>
            </a:r>
          </a:p>
          <a:p>
            <a:pPr algn="just"/>
            <a:r>
              <a:rPr lang="en-US" dirty="0" smtClean="0"/>
              <a:t>When Othello tells her he murdered </a:t>
            </a:r>
            <a:r>
              <a:rPr lang="en-US" dirty="0" err="1" smtClean="0"/>
              <a:t>Desdemon</a:t>
            </a:r>
            <a:r>
              <a:rPr lang="hu-HU" dirty="0" smtClean="0"/>
              <a:t>a</a:t>
            </a:r>
            <a:r>
              <a:rPr lang="en-US" dirty="0" smtClean="0"/>
              <a:t>, Emilia snaps with racial fiery: “O, the more angel she, and you the blacker devil!” (V.ii.129-131).</a:t>
            </a:r>
          </a:p>
          <a:p>
            <a:pPr algn="just"/>
            <a:r>
              <a:rPr lang="en-US" dirty="0" smtClean="0"/>
              <a:t>This quote implies that she always thought of Othello as a devil, now he is a blacker devil.</a:t>
            </a:r>
          </a:p>
          <a:p>
            <a:pPr lvl="1" algn="just"/>
            <a:r>
              <a:rPr lang="en-US" dirty="0" smtClean="0"/>
              <a:t>Her accusation of him being a blacker devil implies that being black is negative in her view.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Desdemona’s view on her husband’s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Although Desdemona is married to him, she makes it clear that it is not because of his physical appearance:</a:t>
            </a:r>
          </a:p>
          <a:p>
            <a:pPr lvl="1" algn="just"/>
            <a:r>
              <a:rPr lang="en-US" dirty="0" smtClean="0"/>
              <a:t>“I saw Othello’s visage in his mind” (I.iii.252).</a:t>
            </a:r>
          </a:p>
          <a:p>
            <a:pPr lvl="1" algn="just"/>
            <a:r>
              <a:rPr lang="en-US" dirty="0" smtClean="0"/>
              <a:t>She marries him because of his stories and his mind, so she was able to overlook his blackness.</a:t>
            </a:r>
          </a:p>
          <a:p>
            <a:pPr lvl="2" algn="just"/>
            <a:r>
              <a:rPr lang="en-US" dirty="0" smtClean="0"/>
              <a:t>This still shows she has a racist attitude.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Love, Sex, and Marriage—</a:t>
            </a:r>
            <a:br>
              <a:rPr lang="en-US" dirty="0" smtClean="0"/>
            </a:br>
            <a:r>
              <a:rPr lang="en-US" dirty="0" smtClean="0"/>
              <a:t>historical context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Family during Elizabethan and Jacobean England and its three major traits:</a:t>
            </a:r>
          </a:p>
          <a:p>
            <a:pPr lvl="1" algn="just"/>
            <a:r>
              <a:rPr lang="en-US" dirty="0" smtClean="0"/>
              <a:t>Matrix of procreation</a:t>
            </a:r>
            <a:r>
              <a:rPr lang="hu-HU" dirty="0" smtClean="0"/>
              <a:t> (nemzés)</a:t>
            </a:r>
            <a:r>
              <a:rPr lang="en-US" dirty="0" smtClean="0"/>
              <a:t> and education of the young</a:t>
            </a:r>
          </a:p>
          <a:p>
            <a:pPr lvl="1" algn="just"/>
            <a:r>
              <a:rPr lang="en-US" dirty="0" smtClean="0"/>
              <a:t>Focus on economic activity—production and consumption</a:t>
            </a:r>
          </a:p>
          <a:p>
            <a:pPr lvl="1" algn="just"/>
            <a:r>
              <a:rPr lang="en-US" dirty="0" smtClean="0"/>
              <a:t>Site for the exercise of patriarchal authority and the reproduction of age and gender hierarchies.</a:t>
            </a:r>
          </a:p>
          <a:p>
            <a:pPr lvl="1" algn="just">
              <a:buNone/>
            </a:pPr>
            <a:r>
              <a:rPr lang="en-US" sz="3200" dirty="0" smtClean="0"/>
              <a:t>In a rapidly growing metropolis, additional freedom and wider circle of acquaintances that London society offered wives and husbands created temptation the tested sexual morels to the limit.</a:t>
            </a:r>
          </a:p>
          <a:p>
            <a:pPr lvl="1" algn="just">
              <a:buNone/>
            </a:pPr>
            <a:endParaRPr lang="en-US" sz="3200" dirty="0" smtClean="0"/>
          </a:p>
          <a:p>
            <a:pPr lvl="1" algn="just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Sexuality in Shakespeare’s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There was an obsession with chastity of women.</a:t>
            </a:r>
          </a:p>
          <a:p>
            <a:pPr algn="just"/>
            <a:r>
              <a:rPr lang="en-US" dirty="0" smtClean="0"/>
              <a:t>The phenomenon of heterosexual jealousy</a:t>
            </a:r>
          </a:p>
          <a:p>
            <a:pPr lvl="1" algn="just"/>
            <a:r>
              <a:rPr lang="en-US" dirty="0" smtClean="0"/>
              <a:t>There was anxiety and violence engendered in men because of the regulation of women’s sexuality.</a:t>
            </a:r>
          </a:p>
          <a:p>
            <a:pPr lvl="1" algn="just"/>
            <a:r>
              <a:rPr lang="en-US" dirty="0" smtClean="0"/>
              <a:t>In any society where women are constructed as others by men, jealousy and paranoia will be present.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Prose				Verse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</a:t>
            </a:r>
            <a:r>
              <a:rPr lang="en-US" sz="2400" i="1" smtClean="0"/>
              <a:t>“Sir, he’s rash and very sudden in choler, and haply may strike at you. Provoke him that he may, for even out of that will I cause these of Cyprus to mutiny, whose qualification shall come into no true taste again but by the displanting of Cassio” (2.1.294-298).</a:t>
            </a:r>
            <a:r>
              <a:rPr lang="en-US" smtClean="0"/>
              <a:t> 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i="1" smtClean="0"/>
              <a:t>“Most potent, grave, and reverend signoirs,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i="1" smtClean="0"/>
              <a:t>My very noble and approved good masters: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i="1" smtClean="0"/>
              <a:t>That I have ta’en away this old man’s daughter,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i="1" smtClean="0"/>
              <a:t>It is most true; true I have married her”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						(1.3.91-94).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Love, Sex, and Marriage—</a:t>
            </a:r>
            <a:br>
              <a:rPr lang="en-US" dirty="0" smtClean="0"/>
            </a:br>
            <a:r>
              <a:rPr lang="en-US" dirty="0" smtClean="0"/>
              <a:t>women in Shakespeare’s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Women were mistreated during the time of Shakespeare, and these rules applied to all women other than aristocratic women:</a:t>
            </a:r>
          </a:p>
          <a:p>
            <a:pPr lvl="1"/>
            <a:r>
              <a:rPr lang="en-US" dirty="0" smtClean="0"/>
              <a:t>Women were excluded from universities and learned professions</a:t>
            </a:r>
          </a:p>
          <a:p>
            <a:pPr lvl="1"/>
            <a:r>
              <a:rPr lang="en-US" dirty="0" smtClean="0"/>
              <a:t>Married women lost the right to their own property.</a:t>
            </a:r>
          </a:p>
          <a:p>
            <a:pPr lvl="1"/>
            <a:r>
              <a:rPr lang="en-US" dirty="0" smtClean="0"/>
              <a:t>Wife beating was accepted and often used to solve a domestic dispute.</a:t>
            </a:r>
          </a:p>
          <a:p>
            <a:pPr lvl="2"/>
            <a:r>
              <a:rPr lang="en-US" dirty="0" smtClean="0"/>
              <a:t>A man who was beaten by his wife failed to live up to his patriarchal expectations, and he was looked down upon.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Love, Sex, and Marriage in </a:t>
            </a:r>
            <a:r>
              <a:rPr lang="en-US" i="1" dirty="0" smtClean="0"/>
              <a:t>Othello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0409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Often in Shakespeare’s work, men marginalize women to privilege their manly virtues. Also, women and men mistreat whores to privilege the feminine virtue of chastity. </a:t>
            </a:r>
          </a:p>
          <a:p>
            <a:pPr algn="just"/>
            <a:r>
              <a:rPr lang="en-US" sz="2000" dirty="0" smtClean="0"/>
              <a:t>Othello’s love for Desdemona, and vice versa, is pure, but as the play progresses Othello’s love gets tarnished.</a:t>
            </a:r>
          </a:p>
          <a:p>
            <a:pPr algn="just"/>
            <a:r>
              <a:rPr lang="en-US" sz="2000" dirty="0" smtClean="0"/>
              <a:t>Emilia mediates between wife and whore; between Desdemona and Bianca.</a:t>
            </a:r>
          </a:p>
          <a:p>
            <a:pPr algn="just"/>
            <a:r>
              <a:rPr lang="en-US" sz="2000" dirty="0" smtClean="0"/>
              <a:t>Morality is legislated by property owner</a:t>
            </a:r>
          </a:p>
          <a:p>
            <a:pPr lvl="1" algn="just"/>
            <a:r>
              <a:rPr lang="en-US" sz="2000" dirty="0" smtClean="0"/>
              <a:t>If you own the world—as men d0—you can make the rules, so men define right as what they do and wrong as what women do.</a:t>
            </a:r>
          </a:p>
          <a:p>
            <a:pPr lvl="1" algn="just"/>
            <a:r>
              <a:rPr lang="en-US" sz="2000" dirty="0" err="1" smtClean="0"/>
              <a:t>Rodergio</a:t>
            </a:r>
            <a:r>
              <a:rPr lang="en-US" sz="2000" dirty="0" smtClean="0"/>
              <a:t> and </a:t>
            </a:r>
            <a:r>
              <a:rPr lang="en-US" sz="2000" dirty="0" err="1" smtClean="0"/>
              <a:t>Iago</a:t>
            </a:r>
            <a:r>
              <a:rPr lang="en-US" sz="2000" dirty="0" smtClean="0"/>
              <a:t> speaking of marriage and money at the beginning of the play instantly defines Desdemona as a prize.</a:t>
            </a:r>
          </a:p>
          <a:p>
            <a:pPr lvl="1" algn="just"/>
            <a:r>
              <a:rPr lang="en-US" sz="2000" dirty="0" smtClean="0"/>
              <a:t>Desdemona ultimately gives in, not because of Othello’s manliness and strength, but rather because of her true love for Othello.</a:t>
            </a:r>
            <a:endParaRPr lang="en-US" sz="2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(Erotic?) love in </a:t>
            </a:r>
            <a:r>
              <a:rPr lang="en-US" i="1" dirty="0" smtClean="0"/>
              <a:t>Othello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A core element in </a:t>
            </a:r>
            <a:r>
              <a:rPr lang="en-US" i="1" dirty="0" smtClean="0"/>
              <a:t>Othello</a:t>
            </a:r>
            <a:r>
              <a:rPr lang="en-US" dirty="0" smtClean="0"/>
              <a:t> is an intense focus on the sexual relationship between and man and a woman (Othello and Desdemona).</a:t>
            </a:r>
          </a:p>
          <a:p>
            <a:pPr lvl="1" algn="just"/>
            <a:r>
              <a:rPr lang="en-US" dirty="0" smtClean="0"/>
              <a:t>Many readers think Desdemona is too good to be true—she’s too innocent to be a wife, but she’s too wifely to be innocent</a:t>
            </a:r>
          </a:p>
          <a:p>
            <a:pPr lvl="1" algn="just"/>
            <a:r>
              <a:rPr lang="en-US" dirty="0" smtClean="0"/>
              <a:t>When Desdemona explains her transfer of feeling from her father to husband, shows in archetypal terms how a girl becomes a woman.</a:t>
            </a:r>
          </a:p>
          <a:p>
            <a:pPr lvl="1" algn="just"/>
            <a:r>
              <a:rPr lang="en-US" dirty="0" smtClean="0"/>
              <a:t>The marriage of an old man and a young woman was generally used in a farce, but Shakespeare inverts expectations and intensifies the response.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voices in </a:t>
            </a:r>
            <a:r>
              <a:rPr lang="en-US" i="1" dirty="0" smtClean="0"/>
              <a:t>Othello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 revealing conversation between Desdemona and </a:t>
            </a:r>
            <a:r>
              <a:rPr lang="en-US" dirty="0" err="1" smtClean="0"/>
              <a:t>Emila</a:t>
            </a:r>
            <a:r>
              <a:rPr lang="en-US" dirty="0" smtClean="0"/>
              <a:t> comes when Desdemona prepare for bed in Act V.</a:t>
            </a:r>
          </a:p>
          <a:p>
            <a:pPr lvl="1" algn="just"/>
            <a:r>
              <a:rPr lang="en-US" dirty="0" smtClean="0"/>
              <a:t>The women talk about men and women</a:t>
            </a:r>
          </a:p>
          <a:p>
            <a:pPr lvl="1" algn="just"/>
            <a:r>
              <a:rPr lang="en-US" dirty="0" smtClean="0"/>
              <a:t>The women are alone when they have this talk, so their private freedom makes them feel protected from men.</a:t>
            </a:r>
          </a:p>
          <a:p>
            <a:pPr lvl="1" algn="just"/>
            <a:r>
              <a:rPr lang="en-US" dirty="0" smtClean="0"/>
              <a:t>The conversation </a:t>
            </a:r>
            <a:r>
              <a:rPr lang="hu-HU" dirty="0" smtClean="0"/>
              <a:t>here </a:t>
            </a:r>
            <a:r>
              <a:rPr lang="en-US" dirty="0" smtClean="0"/>
              <a:t>reveals Desdemona’s </a:t>
            </a:r>
            <a:r>
              <a:rPr lang="en-US" dirty="0" err="1" smtClean="0"/>
              <a:t>na</a:t>
            </a:r>
            <a:r>
              <a:rPr lang="hu-HU" dirty="0" smtClean="0"/>
              <a:t>i</a:t>
            </a:r>
            <a:r>
              <a:rPr lang="en-US" dirty="0" err="1" smtClean="0"/>
              <a:t>ve</a:t>
            </a:r>
            <a:r>
              <a:rPr lang="en-US" dirty="0" smtClean="0"/>
              <a:t> purity and Emilia’s pragmatism.</a:t>
            </a:r>
          </a:p>
          <a:p>
            <a:pPr lvl="1" algn="just"/>
            <a:r>
              <a:rPr lang="en-US" dirty="0" smtClean="0"/>
              <a:t>The women talk about this subject because their husbands simply will not listen to them about it.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 and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Ideas about the nature of mankind, government, the society organization and the inferiority of women were widely debated.</a:t>
            </a:r>
          </a:p>
          <a:p>
            <a:pPr algn="just"/>
            <a:r>
              <a:rPr lang="en-US" dirty="0" smtClean="0"/>
              <a:t>Standards prescribed for political order did not always meet social realities. </a:t>
            </a:r>
          </a:p>
          <a:p>
            <a:pPr algn="just"/>
            <a:r>
              <a:rPr lang="en-US" dirty="0" smtClean="0"/>
              <a:t>Man had an ability to recognize virtue was an endowment from God.</a:t>
            </a:r>
          </a:p>
          <a:p>
            <a:pPr algn="just"/>
            <a:r>
              <a:rPr lang="en-US" dirty="0" smtClean="0"/>
              <a:t>The inferiority of women was ‘proved’ through passages from the Christian Bible.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a surge of social mobility that occurred at the boundaries between ruling and subject classes in late 16</a:t>
            </a:r>
            <a:r>
              <a:rPr lang="en-US" baseline="30000" dirty="0" smtClean="0"/>
              <a:t>th</a:t>
            </a:r>
            <a:r>
              <a:rPr lang="en-US" dirty="0" smtClean="0"/>
              <a:t> century England.</a:t>
            </a:r>
          </a:p>
          <a:p>
            <a:pPr lvl="1"/>
            <a:r>
              <a:rPr lang="en-US" dirty="0" smtClean="0"/>
              <a:t>A commander’s lieutenant is a sign of his powers.</a:t>
            </a:r>
          </a:p>
          <a:p>
            <a:pPr lvl="2"/>
            <a:r>
              <a:rPr lang="en-US" dirty="0" smtClean="0"/>
              <a:t>By choosing a subordinate captain, the captain is choosing a replacement for himself, so it’s an important role.</a:t>
            </a:r>
          </a:p>
          <a:p>
            <a:pPr lvl="3"/>
            <a:r>
              <a:rPr lang="en-US" dirty="0" err="1" smtClean="0"/>
              <a:t>Iago</a:t>
            </a:r>
            <a:r>
              <a:rPr lang="en-US" dirty="0" smtClean="0"/>
              <a:t> makes clear from the beginning of the play the he covets </a:t>
            </a:r>
            <a:r>
              <a:rPr lang="en-US" dirty="0" err="1" smtClean="0"/>
              <a:t>Cassio’s</a:t>
            </a:r>
            <a:r>
              <a:rPr lang="en-US" dirty="0" smtClean="0"/>
              <a:t> lieutenancy position. 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Shakespeare was Christian, wrote for a predominately Christian audience, and </a:t>
            </a:r>
            <a:r>
              <a:rPr lang="en-US" i="1" dirty="0" smtClean="0"/>
              <a:t>Othello </a:t>
            </a:r>
            <a:r>
              <a:rPr lang="en-US" dirty="0" smtClean="0"/>
              <a:t>had a Christian setting.</a:t>
            </a:r>
          </a:p>
          <a:p>
            <a:pPr algn="just"/>
            <a:r>
              <a:rPr lang="en-US" dirty="0" smtClean="0"/>
              <a:t>The play has been interpreted with Othello representing God, </a:t>
            </a:r>
            <a:r>
              <a:rPr lang="en-US" dirty="0" err="1" smtClean="0"/>
              <a:t>Cassio</a:t>
            </a:r>
            <a:r>
              <a:rPr lang="en-US" dirty="0" smtClean="0"/>
              <a:t> is the figure of Adam, Desdemona is Christ and </a:t>
            </a:r>
            <a:r>
              <a:rPr lang="en-US" dirty="0" err="1" smtClean="0"/>
              <a:t>Iago</a:t>
            </a:r>
            <a:r>
              <a:rPr lang="en-US" dirty="0" smtClean="0"/>
              <a:t> is Satan.</a:t>
            </a:r>
          </a:p>
          <a:p>
            <a:pPr lvl="1" algn="just"/>
            <a:r>
              <a:rPr lang="en-US" dirty="0" smtClean="0"/>
              <a:t>Many of the speeches in the play have a Christian ring—</a:t>
            </a:r>
          </a:p>
          <a:p>
            <a:pPr lvl="2" algn="just"/>
            <a:r>
              <a:rPr lang="en-US" dirty="0" smtClean="0"/>
              <a:t>“I would not kill thy unprepared spirit” V.ii.31</a:t>
            </a:r>
          </a:p>
          <a:p>
            <a:pPr lvl="2" algn="just"/>
            <a:r>
              <a:rPr lang="en-US" dirty="0" smtClean="0"/>
              <a:t>“I am not what I am”</a:t>
            </a:r>
          </a:p>
          <a:p>
            <a:pPr lvl="2" algn="just"/>
            <a:r>
              <a:rPr lang="en-US" dirty="0" smtClean="0"/>
              <a:t>“sorrow’s heavenly. /It strikes where it dot love” V.ii.20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Otherness in a play about an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Othello is considered an other in the play for a variety of reasons.</a:t>
            </a:r>
          </a:p>
          <a:p>
            <a:pPr lvl="1"/>
            <a:r>
              <a:rPr lang="en-US" dirty="0" smtClean="0"/>
              <a:t>He has to assimilate to Christianity</a:t>
            </a:r>
          </a:p>
          <a:p>
            <a:pPr lvl="1"/>
            <a:r>
              <a:rPr lang="en-US" dirty="0" smtClean="0"/>
              <a:t>He is of different race</a:t>
            </a:r>
          </a:p>
          <a:p>
            <a:pPr lvl="2"/>
            <a:r>
              <a:rPr lang="en-US" dirty="0" err="1" smtClean="0"/>
              <a:t>Iago</a:t>
            </a:r>
            <a:r>
              <a:rPr lang="en-US" dirty="0" smtClean="0"/>
              <a:t> plays on his race and uses stereotypes to distance Othello and make him seem an outsider to other characters.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It has often been debated whether or not Othello should be played by a black actor. He sometimes was played by a white actor whose face was painted black: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http://www.youtube.com/watch?v=F96DlM3N5KQ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6600" b="1" i="1" dirty="0" smtClean="0"/>
              <a:t>OTHELLO</a:t>
            </a:r>
            <a:endParaRPr lang="en-US" b="1" i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7638" y="3124200"/>
            <a:ext cx="5029200" cy="1752600"/>
          </a:xfrm>
        </p:spPr>
        <p:txBody>
          <a:bodyPr/>
          <a:lstStyle/>
          <a:p>
            <a:pPr algn="l"/>
            <a:r>
              <a:rPr lang="en-US" b="1" smtClean="0"/>
              <a:t>By William Shakespeare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191000"/>
            <a:ext cx="5667375" cy="2362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00"/>
            <a:ext cx="2184400" cy="2378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Verse vs. Prose: Usage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Poetic style of verse used for </a:t>
            </a:r>
            <a:r>
              <a:rPr lang="en-US" smtClean="0">
                <a:solidFill>
                  <a:schemeClr val="hlink"/>
                </a:solidFill>
              </a:rPr>
              <a:t>high status</a:t>
            </a:r>
            <a:r>
              <a:rPr lang="en-US" smtClean="0"/>
              <a:t> characters, great affairs of war and state, and </a:t>
            </a:r>
            <a:r>
              <a:rPr lang="en-US" smtClean="0">
                <a:solidFill>
                  <a:schemeClr val="hlink"/>
                </a:solidFill>
              </a:rPr>
              <a:t>tragic</a:t>
            </a:r>
            <a:r>
              <a:rPr lang="en-US" smtClean="0"/>
              <a:t> moments. </a:t>
            </a:r>
          </a:p>
          <a:p>
            <a:pPr eaLnBrk="1" hangingPunct="1"/>
            <a:r>
              <a:rPr lang="en-US" smtClean="0"/>
              <a:t>Prose used for </a:t>
            </a:r>
            <a:r>
              <a:rPr lang="en-US" smtClean="0">
                <a:solidFill>
                  <a:schemeClr val="hlink"/>
                </a:solidFill>
              </a:rPr>
              <a:t>low status</a:t>
            </a:r>
            <a:r>
              <a:rPr lang="en-US" smtClean="0"/>
              <a:t> characters (servants, clowns, drunks, villains),  proclamations, written challenges, </a:t>
            </a:r>
            <a:r>
              <a:rPr lang="en-US" smtClean="0">
                <a:solidFill>
                  <a:schemeClr val="hlink"/>
                </a:solidFill>
              </a:rPr>
              <a:t>accusations</a:t>
            </a:r>
            <a:r>
              <a:rPr lang="en-US" smtClean="0"/>
              <a:t>, letters, </a:t>
            </a:r>
            <a:r>
              <a:rPr lang="en-US" smtClean="0">
                <a:solidFill>
                  <a:schemeClr val="hlink"/>
                </a:solidFill>
              </a:rPr>
              <a:t>comedic moments</a:t>
            </a:r>
            <a:r>
              <a:rPr lang="en-US" smtClean="0"/>
              <a:t>, and to express madness.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pPr algn="l">
              <a:defRPr/>
            </a:pPr>
            <a:r>
              <a:rPr lang="en-US" sz="6000" b="1" smtClean="0"/>
              <a:t>Iago’s Motives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267200"/>
          </a:xfrm>
          <a:noFill/>
        </p:spPr>
        <p:txBody>
          <a:bodyPr/>
          <a:lstStyle/>
          <a:p>
            <a:r>
              <a:rPr lang="en-US" sz="3600" b="1" dirty="0" smtClean="0"/>
              <a:t>Ambition</a:t>
            </a:r>
          </a:p>
          <a:p>
            <a:r>
              <a:rPr lang="en-US" sz="3600" b="1" dirty="0" smtClean="0"/>
              <a:t>Envy of </a:t>
            </a:r>
            <a:r>
              <a:rPr lang="en-US" sz="3600" b="1" dirty="0" err="1" smtClean="0"/>
              <a:t>Cassio’s</a:t>
            </a:r>
            <a:r>
              <a:rPr lang="en-US" sz="3600" b="1" dirty="0" smtClean="0"/>
              <a:t> promotion</a:t>
            </a:r>
          </a:p>
          <a:p>
            <a:r>
              <a:rPr lang="en-US" sz="3600" b="1" dirty="0" smtClean="0"/>
              <a:t>Sexual jealousy of Othello</a:t>
            </a:r>
          </a:p>
          <a:p>
            <a:r>
              <a:rPr lang="en-US" sz="3600" b="1" dirty="0" smtClean="0"/>
              <a:t>Profit from robbing </a:t>
            </a:r>
            <a:r>
              <a:rPr lang="en-US" sz="3600" b="1" dirty="0" err="1" smtClean="0"/>
              <a:t>Roderigo</a:t>
            </a:r>
            <a:endParaRPr lang="en-US" sz="3600" b="1" dirty="0" smtClean="0"/>
          </a:p>
          <a:p>
            <a:r>
              <a:rPr lang="en-US" sz="3600" b="1" dirty="0" smtClean="0"/>
              <a:t>Pleasure of deceiving </a:t>
            </a:r>
            <a:r>
              <a:rPr lang="en-US" sz="3600" b="1" dirty="0" err="1" smtClean="0"/>
              <a:t>Roderigo</a:t>
            </a:r>
            <a:r>
              <a:rPr lang="en-US" sz="3600" b="1" dirty="0" smtClean="0"/>
              <a:t> and Othello</a:t>
            </a: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28600"/>
            <a:ext cx="3238500" cy="2333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3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6000" b="1" smtClean="0"/>
              <a:t> Iago’s Motives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3600" b="1" dirty="0" smtClean="0"/>
              <a:t>Sexual jealousy of  </a:t>
            </a:r>
            <a:r>
              <a:rPr lang="en-US" sz="3600" b="1" dirty="0" err="1" smtClean="0"/>
              <a:t>Cassio</a:t>
            </a:r>
            <a:endParaRPr lang="en-US" sz="3600" b="1" dirty="0" smtClean="0"/>
          </a:p>
          <a:p>
            <a:r>
              <a:rPr lang="en-US" sz="3600" b="1" dirty="0" smtClean="0"/>
              <a:t>Love for Desdemona</a:t>
            </a:r>
          </a:p>
          <a:p>
            <a:r>
              <a:rPr lang="en-US" sz="3600" b="1" dirty="0" smtClean="0"/>
              <a:t>Hatred of </a:t>
            </a:r>
            <a:r>
              <a:rPr lang="en-US" sz="3600" b="1" dirty="0" err="1" smtClean="0"/>
              <a:t>Cassio’s</a:t>
            </a:r>
            <a:r>
              <a:rPr lang="en-US" sz="3600" b="1" dirty="0" smtClean="0"/>
              <a:t> handsomeness</a:t>
            </a:r>
          </a:p>
          <a:p>
            <a:r>
              <a:rPr lang="en-US" sz="3600" b="1" dirty="0" smtClean="0"/>
              <a:t>Hatred of Othello</a:t>
            </a:r>
          </a:p>
          <a:p>
            <a:r>
              <a:rPr lang="en-US" sz="3600" b="1" dirty="0" smtClean="0"/>
              <a:t>“Motiveless malignity”</a:t>
            </a:r>
          </a:p>
        </p:txBody>
      </p:sp>
      <p:pic>
        <p:nvPicPr>
          <p:cNvPr id="14340" name="Picture 5" descr="iago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 l="47342"/>
          <a:stretch>
            <a:fillRect/>
          </a:stretch>
        </p:blipFill>
        <p:spPr bwMode="auto">
          <a:xfrm>
            <a:off x="6096000" y="3581400"/>
            <a:ext cx="2222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6600" b="1" smtClean="0"/>
              <a:t>        Iago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Intelligent</a:t>
            </a:r>
          </a:p>
          <a:p>
            <a:r>
              <a:rPr lang="en-US" b="1" dirty="0" smtClean="0"/>
              <a:t>Cunning</a:t>
            </a:r>
          </a:p>
          <a:p>
            <a:r>
              <a:rPr lang="en-US" b="1" dirty="0" smtClean="0"/>
              <a:t>Capable of tempting and</a:t>
            </a:r>
            <a:r>
              <a:rPr lang="hu-HU" b="1" dirty="0" smtClean="0"/>
              <a:t> </a:t>
            </a:r>
            <a:r>
              <a:rPr lang="en-US" b="1" dirty="0" smtClean="0"/>
              <a:t>controlling characters around him</a:t>
            </a:r>
          </a:p>
          <a:p>
            <a:r>
              <a:rPr lang="en-US" b="1" dirty="0" smtClean="0"/>
              <a:t>Villain without conscience</a:t>
            </a:r>
          </a:p>
          <a:p>
            <a:r>
              <a:rPr lang="en-US" b="1" dirty="0" smtClean="0"/>
              <a:t>Diabolically evil while appearing to be honest, trustworthy</a:t>
            </a:r>
          </a:p>
        </p:txBody>
      </p:sp>
      <p:pic>
        <p:nvPicPr>
          <p:cNvPr id="15364" name="Picture 5" descr="iago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 l="47342"/>
          <a:stretch>
            <a:fillRect/>
          </a:stretch>
        </p:blipFill>
        <p:spPr bwMode="auto">
          <a:xfrm>
            <a:off x="6477000" y="0"/>
            <a:ext cx="2222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600" b="1" smtClean="0"/>
              <a:t>Iago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Reduces human  nature to its least                           attractive traits</a:t>
            </a:r>
          </a:p>
          <a:p>
            <a:r>
              <a:rPr lang="en-US" b="1" dirty="0" smtClean="0"/>
              <a:t>Coarse, blunt</a:t>
            </a:r>
          </a:p>
          <a:p>
            <a:r>
              <a:rPr lang="en-US" b="1" dirty="0" smtClean="0"/>
              <a:t>Suspicious view of human nature - allows him to locate weakness in others; encourage its dominance of whole personality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762500"/>
            <a:ext cx="3276600" cy="209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3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239000" cy="9906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4800" b="1" dirty="0" err="1" smtClean="0"/>
              <a:t>Iago’s</a:t>
            </a:r>
            <a:r>
              <a:rPr lang="en-US" sz="4800" b="1" dirty="0" smtClean="0"/>
              <a:t> Techniques   for Deception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3581400"/>
          </a:xfrm>
          <a:noFill/>
        </p:spPr>
        <p:txBody>
          <a:bodyPr/>
          <a:lstStyle/>
          <a:p>
            <a:r>
              <a:rPr lang="en-US" b="1" dirty="0" smtClean="0"/>
              <a:t>Instigates others to act</a:t>
            </a:r>
          </a:p>
          <a:p>
            <a:r>
              <a:rPr lang="en-US" b="1" dirty="0" smtClean="0"/>
              <a:t>Pretends to speak only out of the best motives</a:t>
            </a:r>
          </a:p>
          <a:p>
            <a:r>
              <a:rPr lang="en-US" b="1" dirty="0" smtClean="0"/>
              <a:t>Works through insinuation rather than through explicit lies</a:t>
            </a:r>
          </a:p>
        </p:txBody>
      </p:sp>
      <p:pic>
        <p:nvPicPr>
          <p:cNvPr id="17412" name="Picture 5" descr="iago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 l="47342"/>
          <a:stretch>
            <a:fillRect/>
          </a:stretch>
        </p:blipFill>
        <p:spPr bwMode="auto">
          <a:xfrm>
            <a:off x="6781800" y="4343400"/>
            <a:ext cx="18018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600" b="1" smtClean="0"/>
              <a:t>Othello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b="1" smtClean="0"/>
              <a:t>Greatness</a:t>
            </a:r>
          </a:p>
          <a:p>
            <a:r>
              <a:rPr lang="en-US" b="1" smtClean="0"/>
              <a:t>Tragic hero</a:t>
            </a:r>
          </a:p>
          <a:p>
            <a:r>
              <a:rPr lang="en-US" b="1" smtClean="0"/>
              <a:t>Virtues carried to excess	</a:t>
            </a:r>
          </a:p>
          <a:p>
            <a:pPr lvl="1"/>
            <a:r>
              <a:rPr lang="en-US" b="1" smtClean="0"/>
              <a:t>Loves - “too well”</a:t>
            </a:r>
          </a:p>
          <a:p>
            <a:pPr lvl="1"/>
            <a:r>
              <a:rPr lang="en-US" b="1" smtClean="0"/>
              <a:t>Trusts - too much</a:t>
            </a:r>
          </a:p>
          <a:p>
            <a:pPr lvl="1"/>
            <a:r>
              <a:rPr lang="en-US" b="1" smtClean="0"/>
              <a:t>Great sense of moral virtue - punishes sin</a:t>
            </a:r>
          </a:p>
          <a:p>
            <a:pPr lvl="1"/>
            <a:r>
              <a:rPr lang="en-US" b="1" smtClean="0"/>
              <a:t>Sensitive nature - vivid fantasies</a:t>
            </a:r>
          </a:p>
        </p:txBody>
      </p:sp>
      <p:pic>
        <p:nvPicPr>
          <p:cNvPr id="18436" name="Picture 4" descr="iago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 r="49236"/>
          <a:stretch>
            <a:fillRect/>
          </a:stretch>
        </p:blipFill>
        <p:spPr bwMode="auto">
          <a:xfrm>
            <a:off x="6324600" y="1524000"/>
            <a:ext cx="21431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3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600" b="1" smtClean="0"/>
              <a:t>Othello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48768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smtClean="0"/>
              <a:t>“Free and open nature”</a:t>
            </a:r>
          </a:p>
          <a:p>
            <a:pPr>
              <a:lnSpc>
                <a:spcPct val="90000"/>
              </a:lnSpc>
            </a:pPr>
            <a:r>
              <a:rPr lang="en-US" sz="3600" b="1" smtClean="0"/>
              <a:t>“Constant, loving,                        noble nature”</a:t>
            </a:r>
          </a:p>
          <a:p>
            <a:pPr>
              <a:lnSpc>
                <a:spcPct val="90000"/>
              </a:lnSpc>
            </a:pPr>
            <a:r>
              <a:rPr lang="en-US" sz="3600" b="1" smtClean="0"/>
              <a:t>Energetic</a:t>
            </a:r>
          </a:p>
          <a:p>
            <a:pPr>
              <a:lnSpc>
                <a:spcPct val="90000"/>
              </a:lnSpc>
            </a:pPr>
            <a:r>
              <a:rPr lang="en-US" sz="3600" b="1" smtClean="0"/>
              <a:t>Desire for perfection</a:t>
            </a:r>
          </a:p>
          <a:p>
            <a:pPr>
              <a:lnSpc>
                <a:spcPct val="90000"/>
              </a:lnSpc>
            </a:pPr>
            <a:r>
              <a:rPr lang="en-US" sz="3600" b="1" smtClean="0"/>
              <a:t>Trusting</a:t>
            </a:r>
          </a:p>
        </p:txBody>
      </p:sp>
      <p:pic>
        <p:nvPicPr>
          <p:cNvPr id="19460" name="Picture 6" descr="othello_a2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828800"/>
            <a:ext cx="34385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b="1" dirty="0" smtClean="0"/>
              <a:t>Othello’s Insecurities</a:t>
            </a:r>
            <a:br>
              <a:rPr lang="en-US" sz="5400" b="1" dirty="0" smtClean="0"/>
            </a:br>
            <a:endParaRPr lang="en-US" sz="5400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HIS BLACKNESS</a:t>
            </a:r>
          </a:p>
          <a:p>
            <a:pPr lvl="1">
              <a:defRPr/>
            </a:pPr>
            <a:r>
              <a:rPr lang="en-US" sz="3200" b="1" dirty="0" smtClean="0"/>
              <a:t>A Moor (North Africa)</a:t>
            </a:r>
          </a:p>
          <a:p>
            <a:pPr lvl="1">
              <a:defRPr/>
            </a:pPr>
            <a:r>
              <a:rPr lang="en-US" sz="3200" b="1" dirty="0" smtClean="0"/>
              <a:t>Negative stereotyping                      </a:t>
            </a:r>
          </a:p>
          <a:p>
            <a:pPr marL="457200" lvl="1" indent="0">
              <a:buFontTx/>
              <a:buNone/>
              <a:defRPr/>
            </a:pPr>
            <a:r>
              <a:rPr lang="en-US" sz="3200" b="1" dirty="0" smtClean="0"/>
              <a:t>   by other characters</a:t>
            </a:r>
          </a:p>
          <a:p>
            <a:pPr lvl="2">
              <a:defRPr/>
            </a:pPr>
            <a:r>
              <a:rPr lang="en-US" sz="3200" b="1" dirty="0" smtClean="0"/>
              <a:t>Lascivious</a:t>
            </a:r>
          </a:p>
          <a:p>
            <a:pPr lvl="2">
              <a:defRPr/>
            </a:pPr>
            <a:r>
              <a:rPr lang="en-US" sz="3200" b="1" dirty="0" smtClean="0"/>
              <a:t>Unnatural mate for white woman</a:t>
            </a:r>
          </a:p>
          <a:p>
            <a:pPr lvl="2">
              <a:defRPr/>
            </a:pPr>
            <a:r>
              <a:rPr lang="en-US" sz="3200" b="1" dirty="0" smtClean="0"/>
              <a:t>Practitioner of black magic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4363" y="1752600"/>
            <a:ext cx="2540000" cy="2705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/>
              <a:t>Othello’s Insecurities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  <a:noFill/>
        </p:spPr>
        <p:txBody>
          <a:bodyPr/>
          <a:lstStyle/>
          <a:p>
            <a:r>
              <a:rPr lang="en-US" b="1" i="1" smtClean="0"/>
              <a:t>HIS LACK OF SOPHISTICATION</a:t>
            </a:r>
          </a:p>
          <a:p>
            <a:pPr lvl="1"/>
            <a:r>
              <a:rPr lang="en-US" b="1" smtClean="0"/>
              <a:t>Not a native of Venice</a:t>
            </a:r>
          </a:p>
          <a:p>
            <a:pPr lvl="1"/>
            <a:r>
              <a:rPr lang="en-US" b="1" smtClean="0"/>
              <a:t>At home on battlefield, not in sophisticated Venetian society</a:t>
            </a:r>
          </a:p>
          <a:p>
            <a:pPr lvl="1"/>
            <a:r>
              <a:rPr lang="en-US" b="1" smtClean="0"/>
              <a:t>Lacks self-confidence</a:t>
            </a:r>
          </a:p>
          <a:p>
            <a:pPr lvl="1"/>
            <a:r>
              <a:rPr lang="en-US" b="1" smtClean="0"/>
              <a:t>Trusts Iago’s view</a:t>
            </a:r>
          </a:p>
        </p:txBody>
      </p:sp>
      <p:pic>
        <p:nvPicPr>
          <p:cNvPr id="21508" name="Picture 4" descr="iago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 r="49236"/>
          <a:stretch>
            <a:fillRect/>
          </a:stretch>
        </p:blipFill>
        <p:spPr bwMode="auto">
          <a:xfrm>
            <a:off x="6019800" y="3733800"/>
            <a:ext cx="21431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3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smtClean="0"/>
              <a:t>Othello’s Insecurities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810000"/>
          </a:xfrm>
          <a:noFill/>
        </p:spPr>
        <p:txBody>
          <a:bodyPr/>
          <a:lstStyle/>
          <a:p>
            <a:r>
              <a:rPr lang="en-US" sz="4000" b="1" i="1" dirty="0" smtClean="0"/>
              <a:t>HIS AGE</a:t>
            </a:r>
          </a:p>
          <a:p>
            <a:pPr lvl="1"/>
            <a:r>
              <a:rPr lang="en-US" sz="3600" b="1" dirty="0" smtClean="0"/>
              <a:t>Older than Desdemona</a:t>
            </a:r>
          </a:p>
          <a:p>
            <a:pPr lvl="1"/>
            <a:r>
              <a:rPr lang="en-US" sz="3600" b="1" dirty="0" err="1" smtClean="0"/>
              <a:t>Iago</a:t>
            </a:r>
            <a:r>
              <a:rPr lang="en-US" sz="3600" b="1" dirty="0" smtClean="0"/>
              <a:t> plays on this insecurity</a:t>
            </a:r>
          </a:p>
        </p:txBody>
      </p:sp>
      <p:pic>
        <p:nvPicPr>
          <p:cNvPr id="22532" name="Picture 5" descr="iago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5410200" y="1143000"/>
            <a:ext cx="330809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Verse vs. Prose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</a:t>
            </a:r>
            <a:r>
              <a:rPr lang="en-US" i="1" smtClean="0"/>
              <a:t>Othello</a:t>
            </a:r>
            <a:r>
              <a:rPr lang="en-US" smtClean="0"/>
              <a:t>, pay careful attention to the situations in which Iago switches between speaking in verse and speaking in prose.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importance does his choice of verse or prose seem to have?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6600" b="1" smtClean="0"/>
              <a:t>  Iago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848600" cy="3962400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/>
              <a:t>Manipulates all  minor and                                       major characters</a:t>
            </a:r>
          </a:p>
          <a:p>
            <a:r>
              <a:rPr lang="en-US" sz="3600" b="1" dirty="0" smtClean="0"/>
              <a:t>Plays upon their individual weaknesses</a:t>
            </a:r>
          </a:p>
          <a:p>
            <a:r>
              <a:rPr lang="en-US" sz="3600" b="1" dirty="0" smtClean="0"/>
              <a:t>Makes them instruments in his scheme to deceive Othello</a:t>
            </a:r>
          </a:p>
        </p:txBody>
      </p:sp>
      <p:pic>
        <p:nvPicPr>
          <p:cNvPr id="23556" name="Picture 5" descr="iago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5378450" y="0"/>
            <a:ext cx="376555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3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6000" b="1" smtClean="0"/>
              <a:t>Desdemona</a:t>
            </a:r>
            <a:endParaRPr lang="en-US" sz="6600" b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8229600" cy="4625609"/>
          </a:xfrm>
          <a:noFill/>
        </p:spPr>
        <p:txBody>
          <a:bodyPr/>
          <a:lstStyle/>
          <a:p>
            <a:r>
              <a:rPr lang="en-US" sz="3600" b="1" dirty="0" smtClean="0"/>
              <a:t>Admirable</a:t>
            </a:r>
          </a:p>
          <a:p>
            <a:r>
              <a:rPr lang="en-US" sz="3600" b="1" dirty="0" smtClean="0"/>
              <a:t>Self-contained</a:t>
            </a:r>
          </a:p>
          <a:p>
            <a:r>
              <a:rPr lang="en-US" sz="3600" b="1" dirty="0" smtClean="0"/>
              <a:t>Speaks forcefully   and to the point    when she confronts her father</a:t>
            </a:r>
          </a:p>
          <a:p>
            <a:r>
              <a:rPr lang="en-US" sz="3600" b="1" dirty="0" smtClean="0"/>
              <a:t>Speaks playfully with </a:t>
            </a:r>
            <a:r>
              <a:rPr lang="en-US" sz="3600" b="1" dirty="0" err="1" smtClean="0"/>
              <a:t>Iago</a:t>
            </a:r>
            <a:r>
              <a:rPr lang="en-US" sz="3600" b="1" dirty="0" smtClean="0"/>
              <a:t> while waiting for Othello’s ship</a:t>
            </a:r>
          </a:p>
        </p:txBody>
      </p:sp>
      <p:pic>
        <p:nvPicPr>
          <p:cNvPr id="24580" name="Picture 6" descr="desdemona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0"/>
            <a:ext cx="34544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b="1" smtClean="0"/>
              <a:t>Desdemona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495800"/>
          </a:xfrm>
          <a:noFill/>
        </p:spPr>
        <p:txBody>
          <a:bodyPr/>
          <a:lstStyle/>
          <a:p>
            <a:r>
              <a:rPr lang="en-US" sz="3600" b="1" smtClean="0"/>
              <a:t>Is known for her innocence, purity</a:t>
            </a:r>
          </a:p>
          <a:p>
            <a:r>
              <a:rPr lang="en-US" sz="3600" b="1" smtClean="0"/>
              <a:t>Can plead for Cassio - but not for herself</a:t>
            </a:r>
          </a:p>
          <a:p>
            <a:r>
              <a:rPr lang="en-US" sz="3600" b="1" smtClean="0"/>
              <a:t>Dutiful, obedient</a:t>
            </a:r>
          </a:p>
          <a:p>
            <a:r>
              <a:rPr lang="en-US" sz="3600" b="1" smtClean="0"/>
              <a:t>Can be regarded as                        model Elizabethan wife</a:t>
            </a:r>
          </a:p>
        </p:txBody>
      </p:sp>
      <p:pic>
        <p:nvPicPr>
          <p:cNvPr id="25604" name="Picture 4" descr="desdemona 3"/>
          <p:cNvPicPr>
            <a:picLocks noChangeAspect="1" noChangeArrowheads="1"/>
          </p:cNvPicPr>
          <p:nvPr/>
        </p:nvPicPr>
        <p:blipFill>
          <a:blip r:embed="rId2"/>
          <a:srcRect t="14635" r="38235"/>
          <a:stretch>
            <a:fillRect/>
          </a:stretch>
        </p:blipFill>
        <p:spPr bwMode="auto">
          <a:xfrm>
            <a:off x="6129338" y="3200400"/>
            <a:ext cx="22463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smtClean="0"/>
              <a:t>Dramatic Irony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5105400" cy="4572000"/>
          </a:xfrm>
          <a:noFill/>
        </p:spPr>
        <p:txBody>
          <a:bodyPr/>
          <a:lstStyle/>
          <a:p>
            <a:r>
              <a:rPr lang="en-US" sz="4000" b="1" smtClean="0"/>
              <a:t>Characters’ belief in             Iago’s honesty</a:t>
            </a:r>
          </a:p>
          <a:p>
            <a:pPr>
              <a:buFontTx/>
              <a:buNone/>
            </a:pPr>
            <a:endParaRPr lang="en-US" sz="4000" b="1" smtClean="0"/>
          </a:p>
          <a:p>
            <a:r>
              <a:rPr lang="en-US" sz="4000" b="1" smtClean="0"/>
              <a:t>Othello’s belief in Desdemona’s guilt</a:t>
            </a:r>
          </a:p>
        </p:txBody>
      </p:sp>
      <p:pic>
        <p:nvPicPr>
          <p:cNvPr id="22532" name="Picture 4" descr="iago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 l="48679"/>
          <a:stretch>
            <a:fillRect/>
          </a:stretch>
        </p:blipFill>
        <p:spPr bwMode="auto">
          <a:xfrm>
            <a:off x="6577013" y="1600200"/>
            <a:ext cx="1638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othello_a5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86200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3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i="1" smtClean="0"/>
              <a:t>Confidant(e)</a:t>
            </a:r>
            <a:r>
              <a:rPr lang="en-US" sz="4800" b="1" smtClean="0"/>
              <a:t> - serves a major character as a friend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7467600" cy="3810000"/>
          </a:xfrm>
          <a:noFill/>
        </p:spPr>
        <p:txBody>
          <a:bodyPr/>
          <a:lstStyle/>
          <a:p>
            <a:r>
              <a:rPr lang="en-US" sz="4000" b="1" smtClean="0"/>
              <a:t>Emilia - confidante to Desdemona</a:t>
            </a:r>
          </a:p>
          <a:p>
            <a:r>
              <a:rPr lang="en-US" sz="4000" b="1" smtClean="0"/>
              <a:t>Roderigo - confidant to Iago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i="1" smtClean="0"/>
              <a:t>Foil</a:t>
            </a:r>
            <a:r>
              <a:rPr lang="en-US" sz="4800" b="1" smtClean="0"/>
              <a:t> - illuminates a more important character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772400" cy="3810000"/>
          </a:xfrm>
          <a:noFill/>
        </p:spPr>
        <p:txBody>
          <a:bodyPr/>
          <a:lstStyle/>
          <a:p>
            <a:r>
              <a:rPr lang="en-US" sz="4000" b="1" smtClean="0"/>
              <a:t>Emilia, Bianca - foils                    to Desdemona</a:t>
            </a:r>
          </a:p>
          <a:p>
            <a:r>
              <a:rPr lang="en-US" sz="4000" b="1" smtClean="0"/>
              <a:t>Cassio - foil to Iago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1225" y="2057400"/>
            <a:ext cx="2319338" cy="2646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2527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i="1" dirty="0" smtClean="0"/>
              <a:t>Symbols</a:t>
            </a:r>
            <a:r>
              <a:rPr lang="en-US" sz="4800" b="1" dirty="0" smtClean="0"/>
              <a:t>- Concrete items which represent something</a:t>
            </a:r>
            <a:br>
              <a:rPr lang="en-US" sz="4800" b="1" dirty="0" smtClean="0"/>
            </a:br>
            <a:r>
              <a:rPr lang="en-US" sz="4800" b="1" dirty="0" smtClean="0"/>
              <a:t>Else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772400" cy="3810000"/>
          </a:xfrm>
          <a:noFill/>
        </p:spPr>
        <p:txBody>
          <a:bodyPr/>
          <a:lstStyle/>
          <a:p>
            <a:r>
              <a:rPr lang="en-US" sz="4000" b="1" smtClean="0"/>
              <a:t>Handkerchief – </a:t>
            </a:r>
          </a:p>
          <a:p>
            <a:pPr lvl="1"/>
            <a:r>
              <a:rPr lang="en-US" sz="3600" b="1" smtClean="0"/>
              <a:t>Othello's and                    Desdemona's                                 wedding bed.</a:t>
            </a:r>
          </a:p>
          <a:p>
            <a:r>
              <a:rPr lang="en-US" sz="4000" b="1" smtClean="0"/>
              <a:t>Chess Pieces – </a:t>
            </a:r>
          </a:p>
          <a:p>
            <a:pPr lvl="1"/>
            <a:r>
              <a:rPr lang="en-US" sz="3600" b="1" smtClean="0"/>
              <a:t>the characters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495800"/>
            <a:ext cx="2522538" cy="2209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600" y="2133600"/>
            <a:ext cx="2420938" cy="1554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Meter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46288"/>
            <a:ext cx="8229600" cy="4084637"/>
          </a:xfrm>
        </p:spPr>
        <p:txBody>
          <a:bodyPr/>
          <a:lstStyle/>
          <a:p>
            <a:pPr eaLnBrk="1" hangingPunct="1"/>
            <a:r>
              <a:rPr lang="en-US" smtClean="0"/>
              <a:t>Meter: the pattern of </a:t>
            </a:r>
            <a:r>
              <a:rPr lang="en-US" smtClean="0">
                <a:solidFill>
                  <a:schemeClr val="hlink"/>
                </a:solidFill>
              </a:rPr>
              <a:t>stressed</a:t>
            </a:r>
            <a:r>
              <a:rPr lang="en-US" smtClean="0"/>
              <a:t> and </a:t>
            </a:r>
            <a:r>
              <a:rPr lang="en-US" smtClean="0">
                <a:solidFill>
                  <a:schemeClr val="hlink"/>
                </a:solidFill>
              </a:rPr>
              <a:t>unstressed</a:t>
            </a:r>
            <a:r>
              <a:rPr lang="en-US" smtClean="0"/>
              <a:t> syllables.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Meter is responsible for creating the </a:t>
            </a:r>
            <a:r>
              <a:rPr lang="en-US" smtClean="0">
                <a:solidFill>
                  <a:schemeClr val="hlink"/>
                </a:solidFill>
              </a:rPr>
              <a:t>rhythm</a:t>
            </a:r>
            <a:r>
              <a:rPr lang="en-US" smtClean="0"/>
              <a:t> of a 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Meter and Foot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Foot: a group of </a:t>
            </a:r>
            <a:r>
              <a:rPr lang="en-US" sz="2800" smtClean="0">
                <a:solidFill>
                  <a:schemeClr val="hlink"/>
                </a:solidFill>
              </a:rPr>
              <a:t>syllables</a:t>
            </a:r>
            <a:r>
              <a:rPr lang="en-US" sz="2800" smtClean="0"/>
              <a:t> that forms one complete unit of a </a:t>
            </a:r>
            <a:r>
              <a:rPr lang="en-US" sz="2800" smtClean="0">
                <a:solidFill>
                  <a:schemeClr val="hlink"/>
                </a:solidFill>
              </a:rPr>
              <a:t>metrical pattern</a:t>
            </a:r>
            <a:r>
              <a:rPr lang="en-US" sz="2800" smtClean="0"/>
              <a:t>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Meter is described in terms of the </a:t>
            </a:r>
            <a:r>
              <a:rPr lang="en-US" sz="2800" smtClean="0">
                <a:solidFill>
                  <a:schemeClr val="hlink"/>
                </a:solidFill>
              </a:rPr>
              <a:t>pattern</a:t>
            </a:r>
            <a:r>
              <a:rPr lang="en-US" sz="2800" smtClean="0"/>
              <a:t> of stressed and unstressed syllables AND the total </a:t>
            </a:r>
            <a:r>
              <a:rPr lang="en-US" sz="2800" smtClean="0">
                <a:solidFill>
                  <a:schemeClr val="hlink"/>
                </a:solidFill>
              </a:rPr>
              <a:t>number</a:t>
            </a:r>
            <a:r>
              <a:rPr lang="en-US" sz="2800" smtClean="0"/>
              <a:t> of metrical feet in a line of verse.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/>
            <a:r>
              <a:rPr lang="en-US" sz="2800" smtClean="0">
                <a:solidFill>
                  <a:schemeClr val="hlink"/>
                </a:solidFill>
              </a:rPr>
              <a:t>Iambic pentameter</a:t>
            </a:r>
            <a:r>
              <a:rPr lang="en-US" sz="2800" smtClean="0"/>
              <a:t> is the most common metrical pattern in Shakespeare.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3465</Words>
  <Application>Microsoft Office PowerPoint</Application>
  <PresentationFormat>Diavetítés a képernyőre (4:3 oldalarány)</PresentationFormat>
  <Paragraphs>449</Paragraphs>
  <Slides>76</Slides>
  <Notes>28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76</vt:i4>
      </vt:variant>
    </vt:vector>
  </HeadingPairs>
  <TitlesOfParts>
    <vt:vector size="77" baseType="lpstr">
      <vt:lpstr>Module</vt:lpstr>
      <vt:lpstr>Introduction to  Shakespeare’s Othello</vt:lpstr>
      <vt:lpstr>William Shakespeare</vt:lpstr>
      <vt:lpstr>Shakespeare Vocabulary </vt:lpstr>
      <vt:lpstr>Verse vs. Prose </vt:lpstr>
      <vt:lpstr>    Prose    Verse </vt:lpstr>
      <vt:lpstr>Verse vs. Prose: Usage </vt:lpstr>
      <vt:lpstr>Verse vs. Prose</vt:lpstr>
      <vt:lpstr>Meter </vt:lpstr>
      <vt:lpstr>Meter and Foot</vt:lpstr>
      <vt:lpstr>Iambic Pentameter</vt:lpstr>
      <vt:lpstr>Blank Verse vs. Free Verse</vt:lpstr>
      <vt:lpstr>Sonnet  </vt:lpstr>
      <vt:lpstr>Sonnet: Quatrain and Couplet</vt:lpstr>
      <vt:lpstr>Aside, Monologue, and Soliloquy</vt:lpstr>
      <vt:lpstr>Foil - Ellentét </vt:lpstr>
      <vt:lpstr>Allusion – Célzás, hivatkozás</vt:lpstr>
      <vt:lpstr>Allusion: Janus</vt:lpstr>
      <vt:lpstr>Tragedy</vt:lpstr>
      <vt:lpstr>Classical Tragic Hero </vt:lpstr>
      <vt:lpstr>Tragic Flaw – Tragikus hiba </vt:lpstr>
      <vt:lpstr>Othello Terminology: Moor </vt:lpstr>
      <vt:lpstr>Othello Terminology: Cuckold</vt:lpstr>
      <vt:lpstr>Othello: A Tragedy </vt:lpstr>
      <vt:lpstr>Othello: Setting </vt:lpstr>
      <vt:lpstr>25. dia</vt:lpstr>
      <vt:lpstr>Othello: Poetic Images</vt:lpstr>
      <vt:lpstr>Othello: the Villain </vt:lpstr>
      <vt:lpstr>Othello: Thematic Ideas </vt:lpstr>
      <vt:lpstr>The Plot</vt:lpstr>
      <vt:lpstr>Famous Jealous people </vt:lpstr>
      <vt:lpstr>Themes</vt:lpstr>
      <vt:lpstr>A deep exploration of the central issues in Othello</vt:lpstr>
      <vt:lpstr>Source material</vt:lpstr>
      <vt:lpstr>Publication history</vt:lpstr>
      <vt:lpstr>Contemporary performance reviews</vt:lpstr>
      <vt:lpstr>Central issues in Othello</vt:lpstr>
      <vt:lpstr>Historical context of race</vt:lpstr>
      <vt:lpstr>Historical context of race—defining racial terms</vt:lpstr>
      <vt:lpstr>More on the Moor</vt:lpstr>
      <vt:lpstr>Race as it pertains to Othello</vt:lpstr>
      <vt:lpstr>Race</vt:lpstr>
      <vt:lpstr>Racist attitudes toward Othello</vt:lpstr>
      <vt:lpstr>Iago’s attitude toward Othello</vt:lpstr>
      <vt:lpstr>Roderigo’s attituded toward Othello</vt:lpstr>
      <vt:lpstr>Brabantio’s view of his new  son-in-law</vt:lpstr>
      <vt:lpstr>Emilia’s subtle racist attitude</vt:lpstr>
      <vt:lpstr>Desdemona’s view on her husband’s race</vt:lpstr>
      <vt:lpstr>Love, Sex, and Marriage— historical context </vt:lpstr>
      <vt:lpstr>Sexuality in Shakespeare’s time</vt:lpstr>
      <vt:lpstr>Love, Sex, and Marriage— women in Shakespeare’s work</vt:lpstr>
      <vt:lpstr>Love, Sex, and Marriage in Othello</vt:lpstr>
      <vt:lpstr>(Erotic?) love in Othello</vt:lpstr>
      <vt:lpstr>Women’s voices in Othello</vt:lpstr>
      <vt:lpstr>Order and class</vt:lpstr>
      <vt:lpstr>Military class</vt:lpstr>
      <vt:lpstr>Religion</vt:lpstr>
      <vt:lpstr>Otherness in a play about an other</vt:lpstr>
      <vt:lpstr>58. dia</vt:lpstr>
      <vt:lpstr>OTHELLO</vt:lpstr>
      <vt:lpstr>Iago’s Motives</vt:lpstr>
      <vt:lpstr> Iago’s Motives</vt:lpstr>
      <vt:lpstr>        Iago</vt:lpstr>
      <vt:lpstr>Iago</vt:lpstr>
      <vt:lpstr>Iago’s Techniques   for Deception</vt:lpstr>
      <vt:lpstr>Othello</vt:lpstr>
      <vt:lpstr>Othello</vt:lpstr>
      <vt:lpstr>Othello’s Insecurities </vt:lpstr>
      <vt:lpstr>Othello’s Insecurities</vt:lpstr>
      <vt:lpstr>Othello’s Insecurities</vt:lpstr>
      <vt:lpstr>  Iago</vt:lpstr>
      <vt:lpstr>Desdemona</vt:lpstr>
      <vt:lpstr>Desdemona</vt:lpstr>
      <vt:lpstr>Dramatic Irony</vt:lpstr>
      <vt:lpstr>Confidant(e) - serves a major character as a friend</vt:lpstr>
      <vt:lpstr>Foil - illuminates a more important character</vt:lpstr>
      <vt:lpstr>Symbols- Concrete items which represent something Else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deep exploration of the central issues in Othello</dc:title>
  <dc:creator>Dustin Looney</dc:creator>
  <cp:lastModifiedBy>Enikő</cp:lastModifiedBy>
  <cp:revision>71</cp:revision>
  <dcterms:created xsi:type="dcterms:W3CDTF">2009-01-26T22:58:28Z</dcterms:created>
  <dcterms:modified xsi:type="dcterms:W3CDTF">2015-05-12T08:47:45Z</dcterms:modified>
</cp:coreProperties>
</file>