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40" r:id="rId2"/>
    <p:sldMasterId id="2147483852" r:id="rId3"/>
  </p:sldMasterIdLst>
  <p:sldIdLst>
    <p:sldId id="256" r:id="rId4"/>
    <p:sldId id="261" r:id="rId5"/>
    <p:sldId id="260" r:id="rId6"/>
    <p:sldId id="262" r:id="rId7"/>
    <p:sldId id="268" r:id="rId8"/>
    <p:sldId id="270" r:id="rId9"/>
    <p:sldId id="271" r:id="rId10"/>
    <p:sldId id="272" r:id="rId11"/>
    <p:sldId id="273" r:id="rId12"/>
    <p:sldId id="265" r:id="rId13"/>
    <p:sldId id="274" r:id="rId14"/>
    <p:sldId id="275" r:id="rId15"/>
    <p:sldId id="277" r:id="rId16"/>
    <p:sldId id="276" r:id="rId17"/>
    <p:sldId id="266" r:id="rId18"/>
    <p:sldId id="278" r:id="rId19"/>
    <p:sldId id="280" r:id="rId20"/>
    <p:sldId id="284" r:id="rId21"/>
    <p:sldId id="283" r:id="rId22"/>
    <p:sldId id="282" r:id="rId23"/>
    <p:sldId id="281" r:id="rId24"/>
    <p:sldId id="285" r:id="rId25"/>
    <p:sldId id="286" r:id="rId26"/>
    <p:sldId id="291" r:id="rId27"/>
    <p:sldId id="290" r:id="rId28"/>
    <p:sldId id="257" r:id="rId29"/>
    <p:sldId id="292" r:id="rId30"/>
    <p:sldId id="288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3F02-E273-4FE1-ACCF-A36D229FE047}" type="datetimeFigureOut">
              <a:rPr lang="hu-HU" smtClean="0"/>
              <a:pPr/>
              <a:t>2019. 09. 11.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0B6B-07E7-4659-AA9B-19DE9EECE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KÃ©ptalÃ¡lat a kÃ¶vetkezÅre: âstudent life in u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6" name="AutoShape 4" descr="KÃ©ptalÃ¡lat a kÃ¶vetkezÅre: âstudent life in u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8" name="AutoShape 6" descr="KÃ©ptalÃ¡lat a kÃ¶vetkezÅre: âstudent life in u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0" name="Picture 8" descr="KÃ©ptalÃ¡lat a kÃ¶vetkezÅre: âstudent life in ukâ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4464" cy="5072074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5143504" y="648866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2060"/>
                </a:solidFill>
                <a:latin typeface="Lucida Calligraphy" pitchFamily="66" charset="0"/>
              </a:rPr>
              <a:t>Prepared</a:t>
            </a:r>
            <a:r>
              <a:rPr lang="hu-HU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Lucida Calligraphy" pitchFamily="66" charset="0"/>
              </a:rPr>
              <a:t>by</a:t>
            </a:r>
            <a:r>
              <a:rPr lang="hu-HU" dirty="0" smtClean="0">
                <a:solidFill>
                  <a:srgbClr val="002060"/>
                </a:solidFill>
                <a:latin typeface="Lucida Calligraphy" pitchFamily="66" charset="0"/>
              </a:rPr>
              <a:t> Edina Homoki</a:t>
            </a:r>
            <a:endParaRPr lang="en-GB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14348" y="21429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002060"/>
                </a:solidFill>
                <a:latin typeface="Lucida Calligraphy" pitchFamily="66" charset="0"/>
              </a:rPr>
              <a:t>Student</a:t>
            </a:r>
            <a:r>
              <a:rPr lang="hu-HU" sz="2800" dirty="0" smtClean="0">
                <a:solidFill>
                  <a:srgbClr val="002060"/>
                </a:solidFill>
                <a:latin typeface="Lucida Calligraphy" pitchFamily="66" charset="0"/>
              </a:rPr>
              <a:t> life. 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Lucida Calligraphy" pitchFamily="66" charset="0"/>
              </a:rPr>
              <a:t>Oxford and Cambridge </a:t>
            </a:r>
            <a:r>
              <a:rPr lang="hu-HU" sz="2800" dirty="0" err="1" smtClean="0">
                <a:solidFill>
                  <a:srgbClr val="002060"/>
                </a:solidFill>
                <a:latin typeface="Lucida Calligraphy" pitchFamily="66" charset="0"/>
              </a:rPr>
              <a:t>Universities</a:t>
            </a:r>
            <a:r>
              <a:rPr lang="hu-HU" sz="2800" dirty="0" smtClean="0">
                <a:solidFill>
                  <a:srgbClr val="002060"/>
                </a:solidFill>
                <a:latin typeface="Lucida Calligraphy" pitchFamily="66" charset="0"/>
              </a:rPr>
              <a:t>.</a:t>
            </a:r>
            <a:endParaRPr lang="en-GB" sz="2800" dirty="0">
              <a:solidFill>
                <a:srgbClr val="00206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8596" y="21429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Student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life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pic>
        <p:nvPicPr>
          <p:cNvPr id="4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cxnSp>
        <p:nvCxnSpPr>
          <p:cNvPr id="6" name="Egyenes összekötő nyíllal 5"/>
          <p:cNvCxnSpPr/>
          <p:nvPr/>
        </p:nvCxnSpPr>
        <p:spPr>
          <a:xfrm rot="16200000" flipH="1">
            <a:off x="428596" y="1571612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285720" y="28574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Sport</a:t>
            </a:r>
            <a:r>
              <a:rPr lang="en-US" sz="2400" dirty="0" smtClean="0"/>
              <a:t> is played between </a:t>
            </a:r>
            <a:r>
              <a:rPr lang="en-US" sz="2400" dirty="0" smtClean="0">
                <a:solidFill>
                  <a:srgbClr val="FF0000"/>
                </a:solidFill>
              </a:rPr>
              <a:t>college teams</a:t>
            </a:r>
            <a:r>
              <a:rPr lang="en-US" sz="2400" dirty="0" smtClean="0"/>
              <a:t>, in tournaments known as </a:t>
            </a:r>
            <a:r>
              <a:rPr lang="en-US" sz="2400" b="1" i="1" dirty="0" smtClean="0">
                <a:solidFill>
                  <a:srgbClr val="FF0000"/>
                </a:solidFill>
              </a:rPr>
              <a:t>cuppers</a:t>
            </a:r>
            <a:r>
              <a:rPr lang="hu-HU" sz="2400" dirty="0" smtClean="0"/>
              <a:t>. </a:t>
            </a:r>
            <a:r>
              <a:rPr lang="en-US" sz="2400" dirty="0" smtClean="0"/>
              <a:t>Significant focus is given to annual varsity matches played against </a:t>
            </a:r>
            <a:r>
              <a:rPr lang="en-US" sz="2400" i="1" dirty="0" smtClean="0"/>
              <a:t>Cambridge</a:t>
            </a:r>
            <a:r>
              <a:rPr lang="en-US" sz="2400" dirty="0" smtClean="0"/>
              <a:t>, the most famous of which is </a:t>
            </a:r>
            <a:r>
              <a:rPr lang="en-US" sz="2400" dirty="0" smtClean="0">
                <a:solidFill>
                  <a:srgbClr val="FF0000"/>
                </a:solidFill>
              </a:rPr>
              <a:t>The Boat Race</a:t>
            </a:r>
            <a:r>
              <a:rPr lang="en-US" sz="2400" dirty="0" smtClean="0"/>
              <a:t>, watched by a TV audience of between </a:t>
            </a:r>
            <a:r>
              <a:rPr lang="en-US" sz="2400" i="1" dirty="0" smtClean="0"/>
              <a:t>five and ten million viewers.</a:t>
            </a:r>
            <a:endParaRPr lang="en-GB" sz="2400" i="1" dirty="0"/>
          </a:p>
        </p:txBody>
      </p:sp>
      <p:cxnSp>
        <p:nvCxnSpPr>
          <p:cNvPr id="9" name="Egyenes összekötő nyíllal 8"/>
          <p:cNvCxnSpPr/>
          <p:nvPr/>
        </p:nvCxnSpPr>
        <p:spPr>
          <a:xfrm rot="5400000" flipH="1" flipV="1">
            <a:off x="3679025" y="4107661"/>
            <a:ext cx="314327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4714876" y="785794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 </a:t>
            </a:r>
            <a:r>
              <a:rPr lang="en-US" sz="2400" b="1" dirty="0" smtClean="0">
                <a:solidFill>
                  <a:schemeClr val="tx2"/>
                </a:solidFill>
              </a:rPr>
              <a:t>blue</a:t>
            </a:r>
            <a:r>
              <a:rPr lang="en-US" sz="2400" dirty="0" smtClean="0"/>
              <a:t> is an award given to those who </a:t>
            </a:r>
            <a:r>
              <a:rPr lang="en-US" sz="2400" dirty="0" smtClean="0">
                <a:solidFill>
                  <a:srgbClr val="FF0000"/>
                </a:solidFill>
              </a:rPr>
              <a:t>compete at the university team level </a:t>
            </a:r>
            <a:r>
              <a:rPr lang="en-US" sz="2400" dirty="0" smtClean="0"/>
              <a:t>in certain sports. </a:t>
            </a:r>
            <a:endParaRPr lang="en-GB" sz="2400" dirty="0"/>
          </a:p>
        </p:txBody>
      </p:sp>
      <p:pic>
        <p:nvPicPr>
          <p:cNvPr id="34818" name="Picture 2" descr="https://upload.wikimedia.org/wikipedia/commons/thumb/f/f8/Eights_2005.JPG/170px-Eights_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83401"/>
            <a:ext cx="2976572" cy="3974600"/>
          </a:xfrm>
          <a:prstGeom prst="rect">
            <a:avLst/>
          </a:prstGeom>
          <a:noFill/>
        </p:spPr>
      </p:pic>
      <p:pic>
        <p:nvPicPr>
          <p:cNvPr id="34819" name="Picture 3" descr="C:\Users\Edina\AppData\Local\Microsoft\Windows\INetCache\IE\A1GG3X2P\spor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142984"/>
            <a:ext cx="2004060" cy="14554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8596" y="21429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Student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life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pic>
        <p:nvPicPr>
          <p:cNvPr id="4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1000100" y="71435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There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two</a:t>
            </a:r>
            <a:r>
              <a:rPr lang="hu-HU" sz="2400" b="1" i="1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/>
              <a:t>weekly</a:t>
            </a:r>
            <a:r>
              <a:rPr lang="hu-HU" sz="2400" dirty="0" smtClean="0"/>
              <a:t> </a:t>
            </a:r>
            <a:r>
              <a:rPr lang="hu-HU" sz="2400" dirty="0" err="1" smtClean="0"/>
              <a:t>student</a:t>
            </a:r>
            <a:r>
              <a:rPr lang="hu-HU" sz="2400" dirty="0" smtClean="0"/>
              <a:t> </a:t>
            </a:r>
            <a:r>
              <a:rPr lang="hu-HU" sz="2400" dirty="0" err="1" smtClean="0"/>
              <a:t>newspapers</a:t>
            </a:r>
            <a:endParaRPr lang="hu-HU" sz="2400" dirty="0" smtClean="0"/>
          </a:p>
          <a:p>
            <a:endParaRPr lang="hu-HU" sz="2400" dirty="0" smtClean="0"/>
          </a:p>
        </p:txBody>
      </p:sp>
      <p:cxnSp>
        <p:nvCxnSpPr>
          <p:cNvPr id="13" name="Egyenes összekötő nyíllal 12"/>
          <p:cNvCxnSpPr/>
          <p:nvPr/>
        </p:nvCxnSpPr>
        <p:spPr>
          <a:xfrm rot="10800000" flipV="1">
            <a:off x="1643042" y="1285860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43438" y="1142984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KÃ©ptalÃ¡lat a kÃ¶vetkezÅre: âcherwell newspaper oxford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2500298" cy="3421160"/>
          </a:xfrm>
          <a:prstGeom prst="rect">
            <a:avLst/>
          </a:prstGeom>
          <a:noFill/>
        </p:spPr>
      </p:pic>
      <p:sp>
        <p:nvSpPr>
          <p:cNvPr id="18" name="Téglalap 17"/>
          <p:cNvSpPr/>
          <p:nvPr/>
        </p:nvSpPr>
        <p:spPr>
          <a:xfrm>
            <a:off x="285720" y="550070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00"/>
                </a:solidFill>
              </a:rPr>
              <a:t>Cherwell</a:t>
            </a:r>
            <a:r>
              <a:rPr lang="en-US" dirty="0" smtClean="0"/>
              <a:t> is a </a:t>
            </a:r>
            <a:r>
              <a:rPr lang="en-US" i="1" dirty="0" smtClean="0"/>
              <a:t>weekly student newspaper</a:t>
            </a:r>
            <a:r>
              <a:rPr lang="en-US" dirty="0" smtClean="0"/>
              <a:t> published entirely by students of Oxford University. Founded in </a:t>
            </a:r>
            <a:r>
              <a:rPr lang="en-US" i="1" dirty="0" smtClean="0"/>
              <a:t>1920</a:t>
            </a:r>
            <a:r>
              <a:rPr lang="hu-HU" dirty="0" smtClean="0"/>
              <a:t>.</a:t>
            </a:r>
            <a:endParaRPr lang="en-GB" dirty="0"/>
          </a:p>
        </p:txBody>
      </p:sp>
      <p:sp>
        <p:nvSpPr>
          <p:cNvPr id="44036" name="AutoShape 4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38" name="AutoShape 6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040" name="Picture 8" descr="KÃ©ptalÃ¡lat a kÃ¶vetkezÅre: âoxford student newspaper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85926"/>
            <a:ext cx="2857520" cy="3609499"/>
          </a:xfrm>
          <a:prstGeom prst="rect">
            <a:avLst/>
          </a:prstGeom>
          <a:noFill/>
        </p:spPr>
      </p:pic>
      <p:sp>
        <p:nvSpPr>
          <p:cNvPr id="23" name="Téglalap 22"/>
          <p:cNvSpPr/>
          <p:nvPr/>
        </p:nvSpPr>
        <p:spPr>
          <a:xfrm>
            <a:off x="4857752" y="5357826"/>
            <a:ext cx="4286248" cy="150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0000"/>
                </a:solidFill>
              </a:rPr>
              <a:t>The Oxford Student</a:t>
            </a:r>
            <a:r>
              <a:rPr lang="en-US" dirty="0" smtClean="0"/>
              <a:t> is a newspaper </a:t>
            </a:r>
            <a:r>
              <a:rPr lang="en-US" i="1" dirty="0" smtClean="0"/>
              <a:t>produced by and for students </a:t>
            </a:r>
            <a:r>
              <a:rPr lang="en-US" dirty="0" smtClean="0"/>
              <a:t>of the University of Oxford; often abbreviated to </a:t>
            </a:r>
            <a:r>
              <a:rPr lang="en-US" b="1" i="1" dirty="0" smtClean="0"/>
              <a:t>The </a:t>
            </a:r>
            <a:r>
              <a:rPr lang="en-US" b="1" i="1" dirty="0" err="1" smtClean="0"/>
              <a:t>OxStu</a:t>
            </a:r>
            <a:r>
              <a:rPr lang="en-US" dirty="0" smtClean="0"/>
              <a:t>. The paper was established in </a:t>
            </a:r>
            <a:r>
              <a:rPr lang="en-US" i="1" dirty="0" smtClean="0"/>
              <a:t>1991</a:t>
            </a:r>
            <a:r>
              <a:rPr lang="hu-HU" dirty="0" smtClean="0"/>
              <a:t>.</a:t>
            </a:r>
            <a:endParaRPr lang="en-GB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8596" y="21429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Student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life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pic>
        <p:nvPicPr>
          <p:cNvPr id="4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44036" name="AutoShape 4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38" name="AutoShape 6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Szövegdoboz 13"/>
          <p:cNvSpPr txBox="1"/>
          <p:nvPr/>
        </p:nvSpPr>
        <p:spPr>
          <a:xfrm>
            <a:off x="357158" y="107154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Other publications include </a:t>
            </a:r>
            <a:r>
              <a:rPr lang="en-US" sz="2400" dirty="0" smtClean="0">
                <a:solidFill>
                  <a:srgbClr val="FF0000"/>
                </a:solidFill>
              </a:rPr>
              <a:t>the Isis magazine</a:t>
            </a:r>
            <a:r>
              <a:rPr lang="en-US" sz="2400" dirty="0" smtClean="0"/>
              <a:t>, the satirical </a:t>
            </a:r>
            <a:r>
              <a:rPr lang="en-US" sz="2400" dirty="0" smtClean="0">
                <a:solidFill>
                  <a:srgbClr val="FF0000"/>
                </a:solidFill>
              </a:rPr>
              <a:t>Oxymoron</a:t>
            </a:r>
            <a:r>
              <a:rPr lang="en-US" sz="2400" dirty="0" smtClean="0"/>
              <a:t>, and the graduate </a:t>
            </a:r>
            <a:r>
              <a:rPr lang="en-US" sz="2400" dirty="0" err="1" smtClean="0">
                <a:solidFill>
                  <a:srgbClr val="FF0000"/>
                </a:solidFill>
              </a:rPr>
              <a:t>Oxonian</a:t>
            </a:r>
            <a:r>
              <a:rPr lang="en-US" sz="2400" dirty="0" smtClean="0">
                <a:solidFill>
                  <a:srgbClr val="FF0000"/>
                </a:solidFill>
              </a:rPr>
              <a:t> Review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pic>
        <p:nvPicPr>
          <p:cNvPr id="45060" name="Picture 4" descr="C:\Users\Edina\AppData\Local\Microsoft\Windows\INetCache\IE\PRCF3UAD\musical_notes_tattoo_by_playthi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429000"/>
            <a:ext cx="2229840" cy="3214686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>
            <a:off x="1071538" y="2214554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 Most colleges have </a:t>
            </a:r>
            <a:r>
              <a:rPr lang="en-US" sz="2400" dirty="0" smtClean="0">
                <a:solidFill>
                  <a:srgbClr val="FF0000"/>
                </a:solidFill>
              </a:rPr>
              <a:t>chapel choirs</a:t>
            </a:r>
            <a:r>
              <a:rPr lang="en-US" sz="2400" dirty="0" smtClean="0"/>
              <a:t>. </a:t>
            </a:r>
            <a:r>
              <a:rPr lang="en-US" sz="2400" i="1" dirty="0" smtClean="0"/>
              <a:t>Music</a:t>
            </a:r>
            <a:r>
              <a:rPr lang="en-US" sz="2400" dirty="0" smtClean="0"/>
              <a:t>, </a:t>
            </a:r>
            <a:r>
              <a:rPr lang="en-US" sz="2400" i="1" dirty="0" smtClean="0"/>
              <a:t>drama</a:t>
            </a:r>
            <a:r>
              <a:rPr lang="en-US" sz="2400" dirty="0" smtClean="0"/>
              <a:t>, and other arts societies exist both at collegiate level and as university-wide groups, such as </a:t>
            </a:r>
            <a:r>
              <a:rPr lang="en-US" sz="2400" dirty="0" smtClean="0">
                <a:solidFill>
                  <a:srgbClr val="FF0000"/>
                </a:solidFill>
              </a:rPr>
              <a:t>Oxford University Dramatic Society</a:t>
            </a:r>
            <a:r>
              <a:rPr lang="en-US" sz="2400" dirty="0" smtClean="0"/>
              <a:t> and </a:t>
            </a:r>
            <a:r>
              <a:rPr lang="en-US" sz="2400" dirty="0" smtClean="0">
                <a:solidFill>
                  <a:srgbClr val="FF0000"/>
                </a:solidFill>
              </a:rPr>
              <a:t>the Oxford Revue</a:t>
            </a:r>
            <a:r>
              <a:rPr lang="en-US" sz="2400" dirty="0" smtClean="0"/>
              <a:t>. </a:t>
            </a:r>
            <a:endParaRPr lang="en-GB" sz="2400" dirty="0"/>
          </a:p>
        </p:txBody>
      </p:sp>
      <p:pic>
        <p:nvPicPr>
          <p:cNvPr id="45059" name="Picture 3" descr="C:\Users\Edina\AppData\Local\Microsoft\Windows\INetCache\IE\PRCF3UAD\webradio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91760"/>
            <a:ext cx="2566240" cy="2566240"/>
          </a:xfrm>
          <a:prstGeom prst="rect">
            <a:avLst/>
          </a:prstGeom>
          <a:noFill/>
        </p:spPr>
      </p:pic>
      <p:sp>
        <p:nvSpPr>
          <p:cNvPr id="19" name="Téglalap 18"/>
          <p:cNvSpPr/>
          <p:nvPr/>
        </p:nvSpPr>
        <p:spPr>
          <a:xfrm>
            <a:off x="3000364" y="5000636"/>
            <a:ext cx="3993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The student radio station</a:t>
            </a:r>
            <a:endParaRPr lang="hu-HU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 is </a:t>
            </a:r>
            <a:r>
              <a:rPr lang="en-US" sz="2400" dirty="0" smtClean="0">
                <a:solidFill>
                  <a:srgbClr val="FF0000"/>
                </a:solidFill>
              </a:rPr>
              <a:t>Oxide Radio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8596" y="21429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Student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life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pic>
        <p:nvPicPr>
          <p:cNvPr id="4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44036" name="AutoShape 4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38" name="AutoShape 6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églalap 5"/>
          <p:cNvSpPr/>
          <p:nvPr/>
        </p:nvSpPr>
        <p:spPr>
          <a:xfrm>
            <a:off x="214282" y="85723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Most academic areas have </a:t>
            </a:r>
            <a:r>
              <a:rPr lang="en-US" sz="2400" dirty="0" smtClean="0">
                <a:solidFill>
                  <a:srgbClr val="FF0000"/>
                </a:solidFill>
              </a:rPr>
              <a:t>student societies </a:t>
            </a:r>
            <a:r>
              <a:rPr lang="en-US" sz="2400" dirty="0" smtClean="0"/>
              <a:t>of some form which are open </a:t>
            </a:r>
            <a:r>
              <a:rPr lang="en-US" sz="2400" i="1" dirty="0" smtClean="0"/>
              <a:t>to students studying all courses</a:t>
            </a:r>
            <a:r>
              <a:rPr lang="en-US" sz="2400" dirty="0" smtClean="0"/>
              <a:t>, for example the </a:t>
            </a:r>
            <a:r>
              <a:rPr lang="en-US" sz="2400" i="1" dirty="0" smtClean="0"/>
              <a:t>Scientific Society</a:t>
            </a:r>
            <a:r>
              <a:rPr lang="en-US" sz="2400" dirty="0" smtClean="0"/>
              <a:t>. </a:t>
            </a:r>
            <a:endParaRPr lang="hu-HU" sz="2400" dirty="0" smtClean="0"/>
          </a:p>
          <a:p>
            <a:pPr algn="just">
              <a:buFont typeface="Arial" pitchFamily="34" charset="0"/>
              <a:buChar char="•"/>
            </a:pPr>
            <a:endParaRPr lang="hu-HU" sz="2400" dirty="0" smtClean="0"/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There are groups for almost </a:t>
            </a:r>
            <a:r>
              <a:rPr lang="en-US" sz="2400" i="1" dirty="0" smtClean="0"/>
              <a:t>all faiths</a:t>
            </a:r>
            <a:r>
              <a:rPr lang="en-US" sz="2400" dirty="0" smtClean="0"/>
              <a:t>, </a:t>
            </a:r>
            <a:r>
              <a:rPr lang="en-US" sz="2400" i="1" dirty="0" smtClean="0"/>
              <a:t>political parties</a:t>
            </a:r>
            <a:r>
              <a:rPr lang="en-US" sz="2400" dirty="0" smtClean="0"/>
              <a:t>, </a:t>
            </a:r>
            <a:r>
              <a:rPr lang="en-US" sz="2400" i="1" dirty="0" smtClean="0"/>
              <a:t>countries</a:t>
            </a:r>
            <a:r>
              <a:rPr lang="en-US" sz="2400" dirty="0" smtClean="0"/>
              <a:t> and </a:t>
            </a:r>
            <a:r>
              <a:rPr lang="en-US" sz="2400" i="1" dirty="0" smtClean="0"/>
              <a:t>cultures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7" name="Téglalap 6"/>
          <p:cNvSpPr/>
          <p:nvPr/>
        </p:nvSpPr>
        <p:spPr>
          <a:xfrm>
            <a:off x="214282" y="4071942"/>
            <a:ext cx="4643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 Oxford Union</a:t>
            </a:r>
            <a:r>
              <a:rPr lang="en-US" sz="2400" dirty="0" smtClean="0"/>
              <a:t> hosts </a:t>
            </a:r>
            <a:r>
              <a:rPr lang="en-US" sz="2400" i="1" dirty="0" smtClean="0"/>
              <a:t>weekly debates </a:t>
            </a:r>
            <a:r>
              <a:rPr lang="en-US" sz="2400" dirty="0" smtClean="0"/>
              <a:t>and </a:t>
            </a:r>
            <a:r>
              <a:rPr lang="en-US" sz="2400" i="1" dirty="0" smtClean="0"/>
              <a:t>high-profile speakers</a:t>
            </a:r>
            <a:r>
              <a:rPr lang="en-US" sz="2400" dirty="0" smtClean="0"/>
              <a:t>.</a:t>
            </a:r>
            <a:r>
              <a:rPr lang="hu-HU" sz="2400" dirty="0" smtClean="0"/>
              <a:t> </a:t>
            </a:r>
            <a:r>
              <a:rPr lang="en-US" sz="2400" dirty="0" smtClean="0"/>
              <a:t>There have historically been elite invite-only societies such as the </a:t>
            </a:r>
            <a:r>
              <a:rPr lang="en-US" sz="2400" dirty="0" err="1" smtClean="0"/>
              <a:t>Bullingdon</a:t>
            </a:r>
            <a:r>
              <a:rPr lang="en-US" sz="2400" dirty="0" smtClean="0"/>
              <a:t> Club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6082" name="Picture 2" descr="https://upload.wikimedia.org/wikipedia/commons/thumb/5/58/UnionBuildingsDebateChamber.jpg/220px-UnionBuildingsDebateCham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67" y="2839324"/>
            <a:ext cx="4175133" cy="2732816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5143504" y="5715016"/>
            <a:ext cx="3801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The Oxford Union's debating chamber</a:t>
            </a:r>
            <a:endParaRPr lang="en-GB" sz="1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8596" y="214290"/>
            <a:ext cx="3509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Interesting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</a:t>
            </a:r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facts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pic>
        <p:nvPicPr>
          <p:cNvPr id="4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44036" name="AutoShape 4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38" name="AutoShape 6" descr="KÃ©ptalÃ¡lat a kÃ¶vetkezÅre: âoxford student newspaper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églalap 6"/>
          <p:cNvSpPr/>
          <p:nvPr/>
        </p:nvSpPr>
        <p:spPr>
          <a:xfrm>
            <a:off x="357158" y="100010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1. </a:t>
            </a:r>
            <a:r>
              <a:rPr lang="en-US" sz="2400" dirty="0" smtClean="0">
                <a:solidFill>
                  <a:srgbClr val="FF0000"/>
                </a:solidFill>
              </a:rPr>
              <a:t>Ruth Lawrence</a:t>
            </a:r>
            <a:r>
              <a:rPr lang="en-US" sz="2400" dirty="0" smtClean="0"/>
              <a:t>, a child prodigy, </a:t>
            </a:r>
            <a:r>
              <a:rPr lang="en-US" sz="2400" dirty="0" smtClean="0">
                <a:solidFill>
                  <a:srgbClr val="FF0000"/>
                </a:solidFill>
              </a:rPr>
              <a:t>passed</a:t>
            </a:r>
            <a:r>
              <a:rPr lang="en-US" sz="2400" dirty="0" smtClean="0"/>
              <a:t> the Oxford University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 exam at age 10</a:t>
            </a:r>
            <a:r>
              <a:rPr lang="en-US" sz="2400" dirty="0" smtClean="0"/>
              <a:t>, coming first out of all 530 candidates, she then </a:t>
            </a:r>
            <a:r>
              <a:rPr lang="en-US" sz="2400" dirty="0" smtClean="0">
                <a:solidFill>
                  <a:srgbClr val="FF0000"/>
                </a:solidFill>
              </a:rPr>
              <a:t>completed the degree </a:t>
            </a:r>
            <a:r>
              <a:rPr lang="en-US" sz="2400" dirty="0" smtClean="0"/>
              <a:t>a year early by age </a:t>
            </a:r>
            <a:r>
              <a:rPr lang="en-US" sz="2400" dirty="0" smtClean="0">
                <a:solidFill>
                  <a:srgbClr val="FF0000"/>
                </a:solidFill>
              </a:rPr>
              <a:t>13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sp>
        <p:nvSpPr>
          <p:cNvPr id="8" name="Téglalap 7"/>
          <p:cNvSpPr/>
          <p:nvPr/>
        </p:nvSpPr>
        <p:spPr>
          <a:xfrm>
            <a:off x="357158" y="2643181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2. There is a </a:t>
            </a:r>
            <a:r>
              <a:rPr lang="en-US" sz="2400" dirty="0" smtClean="0">
                <a:solidFill>
                  <a:srgbClr val="FF0000"/>
                </a:solidFill>
              </a:rPr>
              <a:t>bell</a:t>
            </a:r>
            <a:r>
              <a:rPr lang="en-US" sz="2400" dirty="0" smtClean="0"/>
              <a:t> in the Oxford University </a:t>
            </a:r>
            <a:r>
              <a:rPr lang="en-US" sz="2400" dirty="0" smtClean="0">
                <a:solidFill>
                  <a:srgbClr val="FF0000"/>
                </a:solidFill>
              </a:rPr>
              <a:t>library</a:t>
            </a:r>
            <a:r>
              <a:rPr lang="en-US" sz="2400" dirty="0" smtClean="0"/>
              <a:t> that hasn’t stopped ringing for more than </a:t>
            </a:r>
            <a:r>
              <a:rPr lang="en-US" sz="2400" dirty="0" smtClean="0">
                <a:solidFill>
                  <a:srgbClr val="FF0000"/>
                </a:solidFill>
              </a:rPr>
              <a:t>175 years</a:t>
            </a:r>
            <a:r>
              <a:rPr lang="en-US" sz="2400" dirty="0" smtClean="0"/>
              <a:t>. Researchers are afraid that opening the bell would ruin an experiment to see how long it will last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sp>
        <p:nvSpPr>
          <p:cNvPr id="9" name="Téglalap 8"/>
          <p:cNvSpPr/>
          <p:nvPr/>
        </p:nvSpPr>
        <p:spPr>
          <a:xfrm>
            <a:off x="357158" y="428625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3.</a:t>
            </a:r>
            <a:r>
              <a:rPr lang="en-US" sz="2400" dirty="0" smtClean="0"/>
              <a:t> An Oxford University study concluded that men need at least two </a:t>
            </a:r>
            <a:r>
              <a:rPr lang="en-US" sz="2400" dirty="0" smtClean="0">
                <a:solidFill>
                  <a:srgbClr val="FF0000"/>
                </a:solidFill>
              </a:rPr>
              <a:t>“guys nights” </a:t>
            </a:r>
            <a:r>
              <a:rPr lang="en-US" sz="2400" dirty="0" smtClean="0"/>
              <a:t>a week to stay healthy.</a:t>
            </a:r>
            <a:endParaRPr lang="en-GB" sz="2400" dirty="0"/>
          </a:p>
        </p:txBody>
      </p:sp>
      <p:sp>
        <p:nvSpPr>
          <p:cNvPr id="10" name="Téglalap 9"/>
          <p:cNvSpPr/>
          <p:nvPr/>
        </p:nvSpPr>
        <p:spPr>
          <a:xfrm>
            <a:off x="357158" y="528638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4. A research study led by Oxford University found out that </a:t>
            </a:r>
            <a:r>
              <a:rPr lang="en-US" sz="2400" dirty="0" smtClean="0">
                <a:solidFill>
                  <a:srgbClr val="FF0000"/>
                </a:solidFill>
              </a:rPr>
              <a:t>atheists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highly religious people </a:t>
            </a:r>
            <a:r>
              <a:rPr lang="en-US" sz="2400" dirty="0" smtClean="0"/>
              <a:t>are the ones </a:t>
            </a:r>
            <a:r>
              <a:rPr lang="en-US" sz="2400" dirty="0" smtClean="0">
                <a:solidFill>
                  <a:srgbClr val="FF0000"/>
                </a:solidFill>
              </a:rPr>
              <a:t>least scared of death</a:t>
            </a:r>
            <a:r>
              <a:rPr lang="en-US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8622" y="0"/>
            <a:ext cx="4385378" cy="928670"/>
          </a:xfrm>
          <a:prstGeom prst="rect">
            <a:avLst/>
          </a:prstGeom>
          <a:noFill/>
        </p:spPr>
      </p:pic>
      <p:sp>
        <p:nvSpPr>
          <p:cNvPr id="2052" name="AutoShape 4" descr="KÃ©ptalÃ¡lat a kÃ¶vetkezÅre: âcambridge university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KÃ©ptalÃ¡lat a kÃ¶vetkezÅre: âcambridge university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 descr="KÃ©ptalÃ¡lat a kÃ¶vetkezÅre: âcambridge university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AutoShape 10" descr="KÃ©ptalÃ¡lat a kÃ¶vetkezÅre: âcambridge university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AutoShape 12" descr="KÃ©ptalÃ¡lat a kÃ¶vetkezÅre: âcambridge university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KÃ©ptalÃ¡lat a kÃ¶vetkezÅre: âcambridge university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8107" y="3429000"/>
            <a:ext cx="4585893" cy="3429000"/>
          </a:xfrm>
          <a:prstGeom prst="rect">
            <a:avLst/>
          </a:prstGeom>
          <a:noFill/>
        </p:spPr>
      </p:pic>
      <p:pic>
        <p:nvPicPr>
          <p:cNvPr id="2066" name="Picture 18" descr="KÃ©ptalÃ¡lat a kÃ¶vetkezÅre: âcambridge university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37"/>
            <a:ext cx="4572000" cy="2214563"/>
          </a:xfrm>
          <a:prstGeom prst="rect">
            <a:avLst/>
          </a:prstGeom>
          <a:noFill/>
        </p:spPr>
      </p:pic>
      <p:sp>
        <p:nvSpPr>
          <p:cNvPr id="13" name="Téglalap 12"/>
          <p:cNvSpPr/>
          <p:nvPr/>
        </p:nvSpPr>
        <p:spPr>
          <a:xfrm>
            <a:off x="3214678" y="714356"/>
            <a:ext cx="20717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1209</a:t>
            </a:r>
            <a:endParaRPr lang="hu-H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4" name="Picture 16" descr="KÃ©ptalÃ¡lat a kÃ¶vetkezÅre: âcambridge universityâ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5013338" cy="2814631"/>
          </a:xfrm>
          <a:prstGeom prst="rect">
            <a:avLst/>
          </a:prstGeom>
          <a:noFill/>
        </p:spPr>
      </p:pic>
      <p:pic>
        <p:nvPicPr>
          <p:cNvPr id="2068" name="Picture 20" descr="KÃ©ptalÃ¡lat a kÃ¶vetkezÅre: âcambridge universityâ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00396" cy="2009640"/>
          </a:xfrm>
          <a:prstGeom prst="rect">
            <a:avLst/>
          </a:prstGeom>
          <a:noFill/>
        </p:spPr>
      </p:pic>
      <p:pic>
        <p:nvPicPr>
          <p:cNvPr id="2074" name="Picture 26" descr="KÃ©ptalÃ¡lat a kÃ¶vetkezÅre: âcambridge universityâ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0247" y="1714488"/>
            <a:ext cx="4263753" cy="1733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pic>
        <p:nvPicPr>
          <p:cNvPr id="56322" name="Picture 2" descr="KÃ©ptalÃ¡lat a kÃ¶vetkezÅre: âcambridge oxford university in map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91829"/>
            <a:ext cx="5452540" cy="546617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85720" y="142852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 University of Cambridge</a:t>
            </a:r>
            <a:r>
              <a:rPr lang="hu-HU" sz="2000" dirty="0" smtClean="0"/>
              <a:t> </a:t>
            </a:r>
            <a:r>
              <a:rPr lang="en-US" sz="2000" dirty="0" smtClean="0"/>
              <a:t>is a collegiate public research university in Cambridge, United Kingdom.</a:t>
            </a:r>
            <a:endParaRPr lang="en-GB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3329768" cy="705129"/>
          </a:xfrm>
          <a:prstGeom prst="rect">
            <a:avLst/>
          </a:prstGeom>
          <a:noFill/>
        </p:spPr>
      </p:pic>
      <p:cxnSp>
        <p:nvCxnSpPr>
          <p:cNvPr id="4" name="Egyenes összekötő nyíllal 3"/>
          <p:cNvCxnSpPr/>
          <p:nvPr/>
        </p:nvCxnSpPr>
        <p:spPr>
          <a:xfrm flipV="1">
            <a:off x="5643570" y="1285860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University of Cambridge coat of arms official versi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428750" cy="165735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7072330" y="185736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Coat of arms</a:t>
            </a:r>
            <a:endParaRPr lang="en-GB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929322" y="307181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5143504" y="392906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Motto</a:t>
            </a:r>
            <a:r>
              <a:rPr lang="hu-HU" sz="24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hu-HU" sz="2400" dirty="0" smtClean="0"/>
              <a:t>‘</a:t>
            </a:r>
            <a:r>
              <a:rPr lang="en-US" sz="2400" dirty="0" smtClean="0"/>
              <a:t>From this place, we gain enlightenment and precious knowledge</a:t>
            </a:r>
            <a:r>
              <a:rPr lang="hu-HU" sz="2400" dirty="0" smtClean="0"/>
              <a:t>’</a:t>
            </a:r>
            <a:endParaRPr lang="en-GB" sz="2400" dirty="0"/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2928926" y="3000372"/>
            <a:ext cx="714380" cy="427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214282" y="3071810"/>
            <a:ext cx="391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Type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GB" sz="2400" dirty="0" smtClean="0"/>
              <a:t>Public research university</a:t>
            </a:r>
            <a:endParaRPr lang="en-GB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28596" y="57148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Established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1209</a:t>
            </a:r>
            <a:endParaRPr lang="en-GB" sz="2400" dirty="0"/>
          </a:p>
        </p:txBody>
      </p:sp>
      <p:cxnSp>
        <p:nvCxnSpPr>
          <p:cNvPr id="17" name="Egyenes összekötő nyíllal 16"/>
          <p:cNvCxnSpPr/>
          <p:nvPr/>
        </p:nvCxnSpPr>
        <p:spPr>
          <a:xfrm rot="10800000">
            <a:off x="2143108" y="142873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6215074" y="250030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429388" y="271462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Budget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£1.965 </a:t>
            </a:r>
            <a:r>
              <a:rPr lang="hu-HU" sz="2400" dirty="0" err="1" smtClean="0"/>
              <a:t>billion</a:t>
            </a:r>
            <a:endParaRPr lang="en-GB" sz="2400" dirty="0"/>
          </a:p>
        </p:txBody>
      </p:sp>
      <p:cxnSp>
        <p:nvCxnSpPr>
          <p:cNvPr id="23" name="Egyenes összekötő nyíllal 22"/>
          <p:cNvCxnSpPr/>
          <p:nvPr/>
        </p:nvCxnSpPr>
        <p:spPr>
          <a:xfrm rot="10800000" flipV="1">
            <a:off x="1928794" y="3286124"/>
            <a:ext cx="292895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23"/>
          <p:cNvSpPr/>
          <p:nvPr/>
        </p:nvSpPr>
        <p:spPr>
          <a:xfrm>
            <a:off x="0" y="5500702"/>
            <a:ext cx="30251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Chancellor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n-US" sz="2400" dirty="0" smtClean="0"/>
              <a:t>The Lord Sainsbury</a:t>
            </a:r>
            <a:endParaRPr lang="hu-HU" sz="2400" dirty="0" smtClean="0"/>
          </a:p>
          <a:p>
            <a:pPr algn="ctr"/>
            <a:r>
              <a:rPr lang="en-US" sz="2400" dirty="0" smtClean="0"/>
              <a:t> of </a:t>
            </a:r>
            <a:r>
              <a:rPr lang="en-US" sz="2400" dirty="0" err="1" smtClean="0"/>
              <a:t>Turville</a:t>
            </a:r>
            <a:endParaRPr lang="en-GB" sz="2400" dirty="0"/>
          </a:p>
        </p:txBody>
      </p:sp>
      <p:pic>
        <p:nvPicPr>
          <p:cNvPr id="41988" name="Picture 4" descr="Lord Sainsbury launching his new book 'Progressive Capitalism' at Policy Exchan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2095500" cy="2371726"/>
          </a:xfrm>
          <a:prstGeom prst="rect">
            <a:avLst/>
          </a:prstGeom>
          <a:noFill/>
        </p:spPr>
      </p:pic>
      <p:sp>
        <p:nvSpPr>
          <p:cNvPr id="27" name="Szövegdoboz 26"/>
          <p:cNvSpPr txBox="1"/>
          <p:nvPr/>
        </p:nvSpPr>
        <p:spPr>
          <a:xfrm>
            <a:off x="2285984" y="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Students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19,955 </a:t>
            </a:r>
            <a:endParaRPr lang="en-GB" sz="2400" dirty="0"/>
          </a:p>
        </p:txBody>
      </p:sp>
      <p:cxnSp>
        <p:nvCxnSpPr>
          <p:cNvPr id="29" name="Egyenes összekötő nyíllal 28"/>
          <p:cNvCxnSpPr/>
          <p:nvPr/>
        </p:nvCxnSpPr>
        <p:spPr>
          <a:xfrm rot="16200000" flipV="1">
            <a:off x="3071802" y="121442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rot="5400000" flipH="1" flipV="1">
            <a:off x="4286248" y="128586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4286248" y="14285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Colours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Cambridge </a:t>
            </a:r>
            <a:r>
              <a:rPr lang="hu-H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Blue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Egyenes összekötő nyíllal 35"/>
          <p:cNvCxnSpPr/>
          <p:nvPr/>
        </p:nvCxnSpPr>
        <p:spPr>
          <a:xfrm rot="10800000">
            <a:off x="2000232" y="2643182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0" y="178592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Athletics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hu-HU" sz="2400" dirty="0" smtClean="0"/>
              <a:t>The Sporting </a:t>
            </a:r>
            <a:r>
              <a:rPr lang="hu-HU" sz="2400" dirty="0" err="1" smtClean="0"/>
              <a:t>Blue</a:t>
            </a:r>
            <a:endParaRPr lang="en-GB" sz="24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357818" y="614364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Website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err="1" smtClean="0"/>
              <a:t>cam.ac.uk</a:t>
            </a:r>
            <a:endParaRPr lang="en-GB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20" grpId="0"/>
      <p:bldP spid="24" grpId="0"/>
      <p:bldP spid="27" grpId="0"/>
      <p:bldP spid="33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00034" y="142852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History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720" y="85723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The start of the university is generally taken as </a:t>
            </a:r>
            <a:r>
              <a:rPr lang="en-US" sz="2400" dirty="0" smtClean="0">
                <a:solidFill>
                  <a:srgbClr val="FF0000"/>
                </a:solidFill>
              </a:rPr>
              <a:t>1209</a:t>
            </a:r>
            <a:r>
              <a:rPr lang="en-US" sz="2400" dirty="0" smtClean="0"/>
              <a:t>, when </a:t>
            </a:r>
            <a:r>
              <a:rPr lang="en-US" sz="2400" i="1" dirty="0" smtClean="0"/>
              <a:t>scholars from Oxford migrated to Cambridge</a:t>
            </a:r>
            <a:r>
              <a:rPr lang="hu-HU" sz="2400" dirty="0" smtClean="0"/>
              <a:t>.</a:t>
            </a:r>
            <a:endParaRPr lang="en-GB" dirty="0"/>
          </a:p>
        </p:txBody>
      </p:sp>
      <p:sp>
        <p:nvSpPr>
          <p:cNvPr id="5" name="Téglalap 4"/>
          <p:cNvSpPr/>
          <p:nvPr/>
        </p:nvSpPr>
        <p:spPr>
          <a:xfrm>
            <a:off x="285720" y="1857364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I</a:t>
            </a:r>
            <a:r>
              <a:rPr lang="en-US" sz="2400" dirty="0" smtClean="0"/>
              <a:t>n </a:t>
            </a:r>
            <a:r>
              <a:rPr lang="en-US" sz="2400" dirty="0" smtClean="0">
                <a:solidFill>
                  <a:srgbClr val="FF0000"/>
                </a:solidFill>
              </a:rPr>
              <a:t>1318</a:t>
            </a:r>
            <a:r>
              <a:rPr lang="en-US" sz="2400" dirty="0" smtClean="0"/>
              <a:t> Cambridge received formal recognition as a </a:t>
            </a:r>
            <a:r>
              <a:rPr lang="en-US" sz="2400" i="1" dirty="0" err="1" smtClean="0">
                <a:solidFill>
                  <a:srgbClr val="FF0000"/>
                </a:solidFill>
              </a:rPr>
              <a:t>studium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generale</a:t>
            </a:r>
            <a:r>
              <a:rPr lang="en-US" sz="2400" dirty="0" smtClean="0"/>
              <a:t> from Pope John XXII.</a:t>
            </a:r>
            <a:endParaRPr lang="en-GB" sz="2400" dirty="0"/>
          </a:p>
        </p:txBody>
      </p:sp>
      <p:sp>
        <p:nvSpPr>
          <p:cNvPr id="6" name="Téglalap 5"/>
          <p:cNvSpPr/>
          <p:nvPr/>
        </p:nvSpPr>
        <p:spPr>
          <a:xfrm>
            <a:off x="285720" y="278605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Cambridge remained fairly insignificant until about 1502, when </a:t>
            </a:r>
            <a:r>
              <a:rPr lang="en-US" sz="2400" i="1" dirty="0" smtClean="0">
                <a:solidFill>
                  <a:srgbClr val="FF0000"/>
                </a:solidFill>
              </a:rPr>
              <a:t>a professorship of divinity </a:t>
            </a:r>
            <a:r>
              <a:rPr lang="en-US" sz="2400" dirty="0" smtClean="0"/>
              <a:t>was founded—the oldest in the university. </a:t>
            </a:r>
            <a:endParaRPr lang="en-GB" sz="2400" dirty="0"/>
          </a:p>
        </p:txBody>
      </p:sp>
      <p:sp>
        <p:nvSpPr>
          <p:cNvPr id="7" name="Téglalap 6"/>
          <p:cNvSpPr/>
          <p:nvPr/>
        </p:nvSpPr>
        <p:spPr>
          <a:xfrm>
            <a:off x="357158" y="421481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In 1511 </a:t>
            </a:r>
            <a:r>
              <a:rPr lang="en-US" sz="2400" dirty="0" err="1" smtClean="0">
                <a:solidFill>
                  <a:srgbClr val="FF0000"/>
                </a:solidFill>
              </a:rPr>
              <a:t>Desiderius</a:t>
            </a:r>
            <a:r>
              <a:rPr lang="en-US" sz="2400" dirty="0" smtClean="0">
                <a:solidFill>
                  <a:srgbClr val="FF0000"/>
                </a:solidFill>
              </a:rPr>
              <a:t> Erasmus</a:t>
            </a:r>
            <a:r>
              <a:rPr lang="en-US" sz="2400" dirty="0" smtClean="0"/>
              <a:t> went to Cambridge and did much to inculcate the new learning of the </a:t>
            </a:r>
            <a:r>
              <a:rPr lang="en-US" sz="2400" i="1" dirty="0" smtClean="0"/>
              <a:t>Renaissance</a:t>
            </a:r>
            <a:r>
              <a:rPr lang="en-US" sz="2400" dirty="0" smtClean="0"/>
              <a:t> there</a:t>
            </a:r>
            <a:r>
              <a:rPr lang="en-US" dirty="0" smtClean="0"/>
              <a:t>. </a:t>
            </a:r>
            <a:endParaRPr lang="en-GB" dirty="0"/>
          </a:p>
        </p:txBody>
      </p:sp>
      <p:sp>
        <p:nvSpPr>
          <p:cNvPr id="8" name="Téglalap 7"/>
          <p:cNvSpPr/>
          <p:nvPr/>
        </p:nvSpPr>
        <p:spPr>
          <a:xfrm>
            <a:off x="357158" y="564357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1546 Henry VIII</a:t>
            </a:r>
            <a:r>
              <a:rPr lang="en-US" sz="2400" dirty="0" smtClean="0"/>
              <a:t> founded </a:t>
            </a:r>
            <a:r>
              <a:rPr lang="en-US" sz="2400" i="1" dirty="0" smtClean="0">
                <a:solidFill>
                  <a:srgbClr val="FF0000"/>
                </a:solidFill>
              </a:rPr>
              <a:t>Trinity College</a:t>
            </a:r>
            <a:r>
              <a:rPr lang="en-US" sz="2400" dirty="0" smtClean="0"/>
              <a:t> (which was and still remains the largest of the Cambridge colleges). </a:t>
            </a:r>
            <a:endParaRPr lang="en-GB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85720" y="107154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In 1663 </a:t>
            </a:r>
            <a:r>
              <a:rPr lang="en-US" sz="2400" i="1" dirty="0" smtClean="0">
                <a:solidFill>
                  <a:srgbClr val="002060"/>
                </a:solidFill>
              </a:rPr>
              <a:t>the </a:t>
            </a:r>
            <a:r>
              <a:rPr lang="en-US" sz="2400" i="1" dirty="0" err="1" smtClean="0">
                <a:solidFill>
                  <a:srgbClr val="002060"/>
                </a:solidFill>
              </a:rPr>
              <a:t>Lucasian</a:t>
            </a:r>
            <a:r>
              <a:rPr lang="en-US" sz="2400" i="1" dirty="0" smtClean="0">
                <a:solidFill>
                  <a:srgbClr val="002060"/>
                </a:solidFill>
              </a:rPr>
              <a:t> professorship </a:t>
            </a:r>
            <a:r>
              <a:rPr lang="en-US" sz="2400" dirty="0" smtClean="0"/>
              <a:t>of mathematics was founded, and six years later the first holder resigned in </a:t>
            </a:r>
            <a:r>
              <a:rPr lang="en-US" sz="2400" dirty="0" err="1" smtClean="0"/>
              <a:t>favour</a:t>
            </a:r>
            <a:r>
              <a:rPr lang="en-US" sz="2400" dirty="0" smtClean="0"/>
              <a:t> of </a:t>
            </a:r>
            <a:r>
              <a:rPr lang="en-US" sz="2400" dirty="0" smtClean="0">
                <a:solidFill>
                  <a:srgbClr val="FF0000"/>
                </a:solidFill>
              </a:rPr>
              <a:t>Isaac Newton</a:t>
            </a:r>
            <a:r>
              <a:rPr lang="en-US" sz="2400" dirty="0" smtClean="0"/>
              <a:t>, then a young fellow of Trinity. Newton held the chair for over </a:t>
            </a:r>
            <a:r>
              <a:rPr lang="en-US" sz="2400" i="1" dirty="0" smtClean="0"/>
              <a:t>30 years </a:t>
            </a:r>
            <a:r>
              <a:rPr lang="en-US" sz="2400" dirty="0" smtClean="0"/>
              <a:t>and </a:t>
            </a:r>
            <a:r>
              <a:rPr lang="en-US" sz="2400" i="1" dirty="0" smtClean="0"/>
              <a:t>gave the study of mathematics a unique position in the university</a:t>
            </a:r>
            <a:r>
              <a:rPr lang="en-US" sz="2400" dirty="0" smtClean="0"/>
              <a:t>. </a:t>
            </a:r>
            <a:endParaRPr lang="en-GB" sz="2400" dirty="0"/>
          </a:p>
        </p:txBody>
      </p:sp>
      <p:sp>
        <p:nvSpPr>
          <p:cNvPr id="4" name="Téglalap 3"/>
          <p:cNvSpPr/>
          <p:nvPr/>
        </p:nvSpPr>
        <p:spPr>
          <a:xfrm>
            <a:off x="285720" y="335756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In 1871 the university established </a:t>
            </a:r>
            <a:r>
              <a:rPr lang="en-US" sz="2400" i="1" dirty="0" smtClean="0">
                <a:solidFill>
                  <a:srgbClr val="002060"/>
                </a:solidFill>
              </a:rPr>
              <a:t>the Cavendish professorship </a:t>
            </a:r>
            <a:r>
              <a:rPr lang="en-US" sz="2400" dirty="0" smtClean="0"/>
              <a:t>of experimental physics and began the building of the </a:t>
            </a:r>
            <a:r>
              <a:rPr lang="en-US" sz="2400" i="1" dirty="0" smtClean="0"/>
              <a:t>Cavendish Laboratory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sp>
        <p:nvSpPr>
          <p:cNvPr id="5" name="Téglalap 4"/>
          <p:cNvSpPr/>
          <p:nvPr/>
        </p:nvSpPr>
        <p:spPr>
          <a:xfrm>
            <a:off x="285720" y="521495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The University of Cambridge began to award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PhD degrees </a:t>
            </a:r>
            <a:r>
              <a:rPr lang="en-US" sz="2400" dirty="0" smtClean="0"/>
              <a:t>in the first third of the </a:t>
            </a:r>
            <a:r>
              <a:rPr lang="en-US" sz="2400" i="1" dirty="0" smtClean="0"/>
              <a:t>20th century</a:t>
            </a:r>
            <a:r>
              <a:rPr lang="en-US" sz="2400" dirty="0" smtClean="0"/>
              <a:t>. The first Cambridge PhD in mathematics was awarded in </a:t>
            </a:r>
            <a:r>
              <a:rPr lang="en-US" sz="2400" dirty="0" smtClean="0">
                <a:solidFill>
                  <a:srgbClr val="FF0000"/>
                </a:solidFill>
              </a:rPr>
              <a:t>1924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sp>
        <p:nvSpPr>
          <p:cNvPr id="6" name="Téglalap 5"/>
          <p:cNvSpPr/>
          <p:nvPr/>
        </p:nvSpPr>
        <p:spPr>
          <a:xfrm>
            <a:off x="357158" y="142852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History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Ã©ptalÃ¡lat a kÃ¶vetkezÅre: âoxford universityâ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4347134"/>
            <a:ext cx="4572000" cy="2510866"/>
          </a:xfrm>
          <a:prstGeom prst="rect">
            <a:avLst/>
          </a:prstGeom>
          <a:noFill/>
        </p:spPr>
      </p:pic>
      <p:pic>
        <p:nvPicPr>
          <p:cNvPr id="1032" name="Picture 8" descr="KÃ©ptalÃ¡lat a kÃ¶vetkezÅre: âoxford university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929058" cy="2455661"/>
          </a:xfrm>
          <a:prstGeom prst="rect">
            <a:avLst/>
          </a:prstGeom>
          <a:noFill/>
        </p:spPr>
      </p:pic>
      <p:pic>
        <p:nvPicPr>
          <p:cNvPr id="1034" name="Picture 10" descr="KÃ©ptalÃ¡lat a kÃ¶vetkezÅre: âoxford universityâ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143116"/>
            <a:ext cx="3488769" cy="1957378"/>
          </a:xfrm>
          <a:prstGeom prst="rect">
            <a:avLst/>
          </a:prstGeom>
          <a:noFill/>
        </p:spPr>
      </p:pic>
      <p:pic>
        <p:nvPicPr>
          <p:cNvPr id="1036" name="Picture 12" descr="KÃ©ptalÃ¡lat a kÃ¶vetkezÅre: âoxford universityâ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37687"/>
            <a:ext cx="4000496" cy="2520313"/>
          </a:xfrm>
          <a:prstGeom prst="rect">
            <a:avLst/>
          </a:prstGeom>
          <a:noFill/>
        </p:spPr>
      </p:pic>
      <p:pic>
        <p:nvPicPr>
          <p:cNvPr id="1038" name="Picture 14" descr="University of Oxford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3787" y="0"/>
            <a:ext cx="4160213" cy="1285884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-142908" y="2714620"/>
            <a:ext cx="30003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1096</a:t>
            </a:r>
            <a:endParaRPr lang="hu-H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40" name="Picture 16" descr="KÃ©ptalÃ¡lat a kÃ¶vetkezÅre: âoxford universityâ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3836" y="1785926"/>
            <a:ext cx="264016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85720" y="42860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ucida Calligraphy" pitchFamily="66" charset="0"/>
              </a:rPr>
              <a:t>Myths, legends and traditions</a:t>
            </a:r>
            <a:endParaRPr lang="en-GB" sz="2800" dirty="0">
              <a:latin typeface="Lucida Calligraphy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4282" y="1857364"/>
            <a:ext cx="4714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i="1" dirty="0" smtClean="0"/>
              <a:t>discontinued tradition </a:t>
            </a:r>
            <a:r>
              <a:rPr lang="en-US" sz="2400" dirty="0" smtClean="0"/>
              <a:t>is that of the </a:t>
            </a:r>
            <a:r>
              <a:rPr lang="en-US" sz="2400" dirty="0" smtClean="0">
                <a:solidFill>
                  <a:srgbClr val="FF0000"/>
                </a:solidFill>
              </a:rPr>
              <a:t>wooden spoon</a:t>
            </a:r>
            <a:r>
              <a:rPr lang="en-US" sz="2400" dirty="0" smtClean="0"/>
              <a:t>, the 'prize' awarded to the student with the </a:t>
            </a:r>
            <a:r>
              <a:rPr lang="en-US" sz="2400" dirty="0" smtClean="0">
                <a:solidFill>
                  <a:srgbClr val="FF0000"/>
                </a:solidFill>
              </a:rPr>
              <a:t>lowest passing </a:t>
            </a:r>
            <a:r>
              <a:rPr lang="en-US" sz="2400" dirty="0" err="1" smtClean="0">
                <a:solidFill>
                  <a:srgbClr val="FF0000"/>
                </a:solidFill>
              </a:rPr>
              <a:t>honours</a:t>
            </a:r>
            <a:r>
              <a:rPr lang="en-US" sz="2400" dirty="0" smtClean="0">
                <a:solidFill>
                  <a:srgbClr val="FF0000"/>
                </a:solidFill>
              </a:rPr>
              <a:t> grade in the final examinations </a:t>
            </a:r>
            <a:r>
              <a:rPr lang="en-US" sz="2400" dirty="0" smtClean="0"/>
              <a:t>of the Mathematical </a:t>
            </a:r>
            <a:r>
              <a:rPr lang="en-US" sz="2400" dirty="0" err="1" smtClean="0"/>
              <a:t>Tripos</a:t>
            </a:r>
            <a:r>
              <a:rPr lang="en-US" sz="2400" dirty="0" smtClean="0"/>
              <a:t>.</a:t>
            </a:r>
            <a:r>
              <a:rPr lang="hu-HU" sz="2400" dirty="0" smtClean="0"/>
              <a:t> The </a:t>
            </a:r>
            <a:r>
              <a:rPr lang="hu-HU" sz="2400" dirty="0" err="1" smtClean="0"/>
              <a:t>last</a:t>
            </a:r>
            <a:r>
              <a:rPr lang="hu-HU" sz="2400" dirty="0" smtClean="0"/>
              <a:t> of </a:t>
            </a:r>
            <a:r>
              <a:rPr lang="hu-HU" sz="2400" dirty="0" err="1" smtClean="0"/>
              <a:t>these</a:t>
            </a:r>
            <a:r>
              <a:rPr lang="hu-HU" sz="2400" dirty="0" smtClean="0"/>
              <a:t> </a:t>
            </a:r>
            <a:r>
              <a:rPr lang="hu-HU" sz="2400" dirty="0" err="1" smtClean="0"/>
              <a:t>spoons</a:t>
            </a:r>
            <a:r>
              <a:rPr lang="hu-HU" sz="2400" dirty="0" smtClean="0"/>
              <a:t>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awarded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i="1" dirty="0" smtClean="0"/>
              <a:t>1909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pic>
        <p:nvPicPr>
          <p:cNvPr id="59394" name="Picture 2" descr="KÃ©ptalÃ¡lat a kÃ¶vetkezÅre: âwooden spoon oxford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311" y="928670"/>
            <a:ext cx="3693707" cy="4714908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4857752" y="5572141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It was over one </a:t>
            </a:r>
            <a:r>
              <a:rPr lang="en-US" sz="2400" i="1" dirty="0" err="1" smtClean="0"/>
              <a:t>metre</a:t>
            </a:r>
            <a:r>
              <a:rPr lang="en-US" sz="2400" dirty="0" smtClean="0"/>
              <a:t> in length and had an </a:t>
            </a:r>
            <a:r>
              <a:rPr lang="en-US" sz="2400" i="1" dirty="0" smtClean="0"/>
              <a:t>oar blade </a:t>
            </a:r>
            <a:r>
              <a:rPr lang="en-US" sz="2400" dirty="0" smtClean="0"/>
              <a:t>for a handle.</a:t>
            </a:r>
            <a:endParaRPr lang="en-GB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KÃ©ptalÃ¡lat a kÃ¶vetkezÅre: âbbc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28694"/>
          </a:xfrm>
          <a:prstGeom prst="rect">
            <a:avLst/>
          </a:prstGeom>
          <a:noFill/>
        </p:spPr>
      </p:pic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85720" y="50004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ucida Calligraphy" pitchFamily="66" charset="0"/>
              </a:rPr>
              <a:t>Myths, legends and traditions</a:t>
            </a:r>
            <a:endParaRPr lang="en-GB" sz="2800" dirty="0">
              <a:latin typeface="Lucida Calligraphy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71736" y="1285860"/>
            <a:ext cx="5857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Each Christmas Eve, BBC radio and television broadcasts </a:t>
            </a:r>
            <a:r>
              <a:rPr lang="en-US" sz="2400" dirty="0" smtClean="0">
                <a:solidFill>
                  <a:srgbClr val="FF0000"/>
                </a:solidFill>
              </a:rPr>
              <a:t>The Festival of Nine Lessons and Carols</a:t>
            </a:r>
            <a:r>
              <a:rPr lang="en-US" sz="2400" dirty="0" smtClean="0"/>
              <a:t> sung by </a:t>
            </a:r>
            <a:r>
              <a:rPr lang="en-US" sz="2400" dirty="0" smtClean="0">
                <a:solidFill>
                  <a:srgbClr val="FF0000"/>
                </a:solidFill>
              </a:rPr>
              <a:t>the Choir of King's College, </a:t>
            </a:r>
            <a:r>
              <a:rPr lang="en-US" sz="2400" dirty="0" smtClean="0"/>
              <a:t>Cambridge. The </a:t>
            </a:r>
            <a:r>
              <a:rPr lang="en-US" sz="2400" dirty="0" smtClean="0">
                <a:solidFill>
                  <a:srgbClr val="FF0000"/>
                </a:solidFill>
              </a:rPr>
              <a:t>radio</a:t>
            </a:r>
            <a:r>
              <a:rPr lang="en-US" sz="2400" dirty="0" smtClean="0"/>
              <a:t> broadcast has been a national Christmas tradition since it was first transmitted in </a:t>
            </a:r>
            <a:r>
              <a:rPr lang="en-US" sz="2400" dirty="0" smtClean="0">
                <a:solidFill>
                  <a:srgbClr val="FF0000"/>
                </a:solidFill>
              </a:rPr>
              <a:t>1928</a:t>
            </a:r>
            <a:r>
              <a:rPr lang="en-US" sz="2400" dirty="0" smtClean="0"/>
              <a:t> (though the festival has existed since 1918). The radio broadcast </a:t>
            </a:r>
            <a:r>
              <a:rPr lang="en-US" sz="2400" dirty="0" smtClean="0">
                <a:solidFill>
                  <a:srgbClr val="FF0000"/>
                </a:solidFill>
              </a:rPr>
              <a:t>is carried worldwide by the BBC World Service</a:t>
            </a:r>
            <a:r>
              <a:rPr lang="en-US" sz="2400" dirty="0" smtClean="0"/>
              <a:t> and is also syndicated to hundreds of radio stations in the US. The first </a:t>
            </a:r>
            <a:r>
              <a:rPr lang="en-US" sz="2400" dirty="0" smtClean="0">
                <a:solidFill>
                  <a:srgbClr val="FF0000"/>
                </a:solidFill>
              </a:rPr>
              <a:t>television</a:t>
            </a:r>
            <a:r>
              <a:rPr lang="en-US" sz="2400" dirty="0" smtClean="0"/>
              <a:t> broadcast of the festival was in </a:t>
            </a:r>
            <a:r>
              <a:rPr lang="en-US" sz="2400" dirty="0" smtClean="0">
                <a:solidFill>
                  <a:srgbClr val="FF0000"/>
                </a:solidFill>
              </a:rPr>
              <a:t>1954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sp>
        <p:nvSpPr>
          <p:cNvPr id="60418" name="AutoShape 2" descr="KÃ©ptalÃ¡lat a kÃ¶vetkezÅre: âThe Festival of Nine Lessons and Carols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420" name="AutoShape 4" descr="KÃ©ptalÃ¡lat a kÃ¶vetkezÅre: âThe Festival of Nine Lessons and Carols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0422" name="Picture 6" descr="KÃ©ptalÃ¡lat a kÃ¶vetkezÅre: âThe Festival of Nine Lessons and Carolsâ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72140"/>
            <a:ext cx="2285972" cy="1285860"/>
          </a:xfrm>
          <a:prstGeom prst="rect">
            <a:avLst/>
          </a:prstGeom>
          <a:noFill/>
        </p:spPr>
      </p:pic>
      <p:pic>
        <p:nvPicPr>
          <p:cNvPr id="60426" name="Picture 10" descr="KÃ©ptalÃ¡lat a kÃ¶vetkezÅre: âThe Festival of Nine Lessons and Carolsâ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1643074" cy="1062426"/>
          </a:xfrm>
          <a:prstGeom prst="rect">
            <a:avLst/>
          </a:prstGeom>
          <a:noFill/>
        </p:spPr>
      </p:pic>
      <p:pic>
        <p:nvPicPr>
          <p:cNvPr id="60428" name="Picture 12" descr="KÃ©ptalÃ¡lat a kÃ¶vetkezÅre: âThe Festival of Nine Lessons and Carols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90"/>
            <a:ext cx="2405079" cy="1803809"/>
          </a:xfrm>
          <a:prstGeom prst="rect">
            <a:avLst/>
          </a:prstGeom>
          <a:noFill/>
        </p:spPr>
      </p:pic>
      <p:pic>
        <p:nvPicPr>
          <p:cNvPr id="60430" name="Picture 14" descr="KÃ©ptalÃ¡lat a kÃ¶vetkezÅre: âThe Festival of Nine Lessons and Carols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57298"/>
            <a:ext cx="203452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71472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Lucida Calligraphy" pitchFamily="66" charset="0"/>
              </a:rPr>
              <a:t>Student</a:t>
            </a:r>
            <a:r>
              <a:rPr lang="hu-HU" sz="2800" dirty="0" smtClean="0">
                <a:latin typeface="Lucida Calligraphy" pitchFamily="66" charset="0"/>
              </a:rPr>
              <a:t> life</a:t>
            </a:r>
            <a:endParaRPr lang="en-GB" sz="2800" dirty="0">
              <a:latin typeface="Lucida Calligraphy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14546" y="157161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Student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Unions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10800000" flipV="1">
            <a:off x="2214546" y="2214554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-214346" y="2714621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CUSU</a:t>
            </a:r>
            <a:r>
              <a:rPr lang="en-US" dirty="0" smtClean="0"/>
              <a:t> </a:t>
            </a:r>
            <a:endParaRPr lang="hu-HU" dirty="0" smtClean="0"/>
          </a:p>
          <a:p>
            <a:pPr algn="ctr"/>
            <a:r>
              <a:rPr lang="en-US" dirty="0" smtClean="0"/>
              <a:t>(the Cambridge University Students‘ Union)</a:t>
            </a:r>
            <a:endParaRPr lang="hu-HU" dirty="0" smtClean="0"/>
          </a:p>
        </p:txBody>
      </p:sp>
      <p:cxnSp>
        <p:nvCxnSpPr>
          <p:cNvPr id="11" name="Egyenes összekötő nyíllal 10"/>
          <p:cNvCxnSpPr/>
          <p:nvPr/>
        </p:nvCxnSpPr>
        <p:spPr>
          <a:xfrm rot="5400000">
            <a:off x="1393009" y="432197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-428660" y="48577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 err="1" smtClean="0"/>
              <a:t>Represents</a:t>
            </a:r>
            <a:r>
              <a:rPr lang="hu-HU" sz="2000" dirty="0" smtClean="0"/>
              <a:t> </a:t>
            </a:r>
            <a:r>
              <a:rPr lang="hu-HU" sz="2000" dirty="0" err="1" smtClean="0"/>
              <a:t>all</a:t>
            </a:r>
            <a:r>
              <a:rPr lang="hu-HU" sz="2000" dirty="0" smtClean="0"/>
              <a:t> University</a:t>
            </a:r>
          </a:p>
          <a:p>
            <a:pPr algn="ctr"/>
            <a:r>
              <a:rPr lang="hu-HU" sz="2000" dirty="0" smtClean="0"/>
              <a:t> </a:t>
            </a:r>
            <a:r>
              <a:rPr lang="hu-HU" sz="2000" dirty="0" err="1" smtClean="0"/>
              <a:t>students</a:t>
            </a:r>
            <a:endParaRPr lang="en-GB" sz="2000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5572132" y="2214554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4643438" y="2786058"/>
            <a:ext cx="367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The </a:t>
            </a:r>
            <a:r>
              <a:rPr lang="en-US" sz="2400" dirty="0" smtClean="0"/>
              <a:t>GU</a:t>
            </a:r>
            <a:r>
              <a:rPr lang="en-US" dirty="0" smtClean="0"/>
              <a:t> (the Graduate Union)</a:t>
            </a:r>
            <a:endParaRPr lang="en-GB" dirty="0"/>
          </a:p>
        </p:txBody>
      </p:sp>
      <p:cxnSp>
        <p:nvCxnSpPr>
          <p:cNvPr id="17" name="Egyenes összekötő nyíllal 16"/>
          <p:cNvCxnSpPr/>
          <p:nvPr/>
        </p:nvCxnSpPr>
        <p:spPr>
          <a:xfrm rot="5400000">
            <a:off x="5894397" y="4036223"/>
            <a:ext cx="13565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4786314" y="4857760"/>
            <a:ext cx="374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Represents</a:t>
            </a:r>
            <a:r>
              <a:rPr lang="hu-HU" sz="2000" dirty="0" smtClean="0"/>
              <a:t> </a:t>
            </a:r>
            <a:r>
              <a:rPr lang="hu-HU" sz="2000" dirty="0" err="1" smtClean="0"/>
              <a:t>graduate</a:t>
            </a:r>
            <a:r>
              <a:rPr lang="hu-HU" sz="2000" dirty="0" smtClean="0"/>
              <a:t> </a:t>
            </a:r>
            <a:r>
              <a:rPr lang="hu-HU" sz="2000" dirty="0" err="1" smtClean="0"/>
              <a:t>students</a:t>
            </a:r>
            <a:endParaRPr lang="en-GB" sz="2000" dirty="0"/>
          </a:p>
        </p:txBody>
      </p:sp>
      <p:pic>
        <p:nvPicPr>
          <p:cNvPr id="15362" name="Picture 2" descr="CUSU logo dk blue icon and lt blue tag (bottom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2095500" cy="136207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71472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Lucida Calligraphy" pitchFamily="66" charset="0"/>
              </a:rPr>
              <a:t>Student</a:t>
            </a:r>
            <a:r>
              <a:rPr lang="hu-HU" sz="2800" dirty="0" smtClean="0">
                <a:latin typeface="Lucida Calligraphy" pitchFamily="66" charset="0"/>
              </a:rPr>
              <a:t> life</a:t>
            </a:r>
            <a:endParaRPr lang="en-GB" sz="2800" dirty="0">
              <a:latin typeface="Lucida Calligraphy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43504" y="1000108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Sport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Rowing boa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2917571" cy="3886206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3714744" y="2000240"/>
            <a:ext cx="4929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Rowing</a:t>
            </a:r>
            <a:r>
              <a:rPr lang="en-US" sz="2400" dirty="0" smtClean="0"/>
              <a:t> is a particularly popular sport at Cambridge, and there are </a:t>
            </a:r>
            <a:r>
              <a:rPr lang="en-US" sz="2400" i="1" dirty="0" smtClean="0">
                <a:solidFill>
                  <a:srgbClr val="FF0000"/>
                </a:solidFill>
              </a:rPr>
              <a:t>competitions between colleges</a:t>
            </a:r>
            <a:r>
              <a:rPr lang="en-US" sz="2400" dirty="0" smtClean="0"/>
              <a:t>, notably the </a:t>
            </a:r>
            <a:r>
              <a:rPr lang="en-US" sz="2400" i="1" dirty="0" smtClean="0">
                <a:solidFill>
                  <a:srgbClr val="FF0000"/>
                </a:solidFill>
              </a:rPr>
              <a:t>bumps races</a:t>
            </a:r>
            <a:r>
              <a:rPr lang="en-US" sz="2400" dirty="0" smtClean="0"/>
              <a:t>, and against Oxford, the Boat Race. There are also Varsity matches against Oxford in many other sports, </a:t>
            </a:r>
            <a:r>
              <a:rPr lang="en-US" sz="2400" i="1" dirty="0" smtClean="0">
                <a:solidFill>
                  <a:srgbClr val="FF0000"/>
                </a:solidFill>
              </a:rPr>
              <a:t>ranging</a:t>
            </a:r>
            <a:r>
              <a:rPr lang="en-US" sz="2400" dirty="0" smtClean="0"/>
              <a:t> from </a:t>
            </a:r>
            <a:r>
              <a:rPr lang="en-US" sz="2400" i="1" dirty="0" smtClean="0">
                <a:solidFill>
                  <a:srgbClr val="FF0000"/>
                </a:solidFill>
              </a:rPr>
              <a:t>cricket</a:t>
            </a:r>
            <a:r>
              <a:rPr lang="en-US" sz="2400" dirty="0" smtClean="0"/>
              <a:t> and </a:t>
            </a:r>
            <a:r>
              <a:rPr lang="en-US" sz="2400" i="1" dirty="0" smtClean="0">
                <a:solidFill>
                  <a:srgbClr val="FF0000"/>
                </a:solidFill>
              </a:rPr>
              <a:t>rugby</a:t>
            </a:r>
            <a:r>
              <a:rPr lang="en-US" sz="2400" dirty="0" smtClean="0"/>
              <a:t>, to </a:t>
            </a:r>
            <a:r>
              <a:rPr lang="en-US" sz="2400" i="1" dirty="0" smtClean="0">
                <a:solidFill>
                  <a:srgbClr val="FF0000"/>
                </a:solidFill>
              </a:rPr>
              <a:t>chess</a:t>
            </a:r>
            <a:r>
              <a:rPr lang="en-US" sz="2400" dirty="0" smtClean="0"/>
              <a:t> and </a:t>
            </a:r>
            <a:r>
              <a:rPr lang="en-US" sz="2400" i="1" dirty="0" smtClean="0">
                <a:solidFill>
                  <a:srgbClr val="FF0000"/>
                </a:solidFill>
              </a:rPr>
              <a:t>tiddlywinks</a:t>
            </a:r>
            <a:r>
              <a:rPr lang="en-US" sz="2400" dirty="0" smtClean="0"/>
              <a:t>. </a:t>
            </a:r>
            <a:endParaRPr lang="en-GB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357422" y="1142984"/>
            <a:ext cx="3607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Newspaper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radio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1472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Lucida Calligraphy" pitchFamily="66" charset="0"/>
              </a:rPr>
              <a:t>Student</a:t>
            </a:r>
            <a:r>
              <a:rPr lang="hu-HU" sz="2800" dirty="0" smtClean="0">
                <a:latin typeface="Lucida Calligraphy" pitchFamily="66" charset="0"/>
              </a:rPr>
              <a:t> life</a:t>
            </a:r>
            <a:endParaRPr lang="en-GB" sz="2800" dirty="0">
              <a:latin typeface="Lucida Calligraphy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2844" y="1857364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Cambridge's</a:t>
            </a:r>
            <a:r>
              <a:rPr lang="hu-HU" sz="2400" i="1" dirty="0" smtClean="0"/>
              <a:t> </a:t>
            </a:r>
            <a:r>
              <a:rPr lang="en-US" sz="2400" i="1" dirty="0" smtClean="0"/>
              <a:t>oldest </a:t>
            </a:r>
            <a:r>
              <a:rPr lang="en-US" sz="2400" dirty="0" smtClean="0"/>
              <a:t>student newspaper is</a:t>
            </a:r>
            <a:r>
              <a:rPr lang="hu-HU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Varsity</a:t>
            </a:r>
            <a:r>
              <a:rPr lang="en-US" sz="2400" i="1" dirty="0" smtClean="0"/>
              <a:t> </a:t>
            </a:r>
            <a:r>
              <a:rPr lang="hu-HU" sz="2400" i="1" dirty="0" smtClean="0"/>
              <a:t>.</a:t>
            </a:r>
          </a:p>
          <a:p>
            <a:pPr algn="ctr"/>
            <a:r>
              <a:rPr lang="en-US" sz="2400" dirty="0" smtClean="0"/>
              <a:t>Established in </a:t>
            </a:r>
            <a:r>
              <a:rPr lang="en-US" sz="2400" i="1" dirty="0" smtClean="0"/>
              <a:t>1947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pic>
        <p:nvPicPr>
          <p:cNvPr id="62466" name="Picture 2" descr="Varsity Issue 8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2428892" cy="3036115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3571868" y="2000240"/>
            <a:ext cx="535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student radio station, </a:t>
            </a:r>
            <a:r>
              <a:rPr lang="en-US" sz="2400" dirty="0" smtClean="0">
                <a:solidFill>
                  <a:srgbClr val="FF0000"/>
                </a:solidFill>
              </a:rPr>
              <a:t>Cam FM</a:t>
            </a:r>
            <a:r>
              <a:rPr lang="en-US" sz="2400" dirty="0" smtClean="0"/>
              <a:t>, is run together with students from </a:t>
            </a:r>
            <a:r>
              <a:rPr lang="en-US" sz="2400" i="1" dirty="0" smtClean="0"/>
              <a:t>Anglia Ruskin university</a:t>
            </a:r>
            <a:r>
              <a:rPr lang="en-US" sz="2400" dirty="0" smtClean="0"/>
              <a:t>. One of few student radio stations to have an FM </a:t>
            </a:r>
            <a:r>
              <a:rPr lang="en-US" sz="2400" dirty="0" err="1" smtClean="0"/>
              <a:t>licence</a:t>
            </a:r>
            <a:r>
              <a:rPr lang="en-US" sz="2400" dirty="0" smtClean="0"/>
              <a:t> (frequency 97.2 MHz), the station hosts a mixture of </a:t>
            </a:r>
            <a:r>
              <a:rPr lang="en-US" sz="2400" i="1" dirty="0" smtClean="0"/>
              <a:t>music</a:t>
            </a:r>
            <a:r>
              <a:rPr lang="en-US" sz="2400" dirty="0" smtClean="0"/>
              <a:t>, </a:t>
            </a:r>
            <a:r>
              <a:rPr lang="en-US" sz="2400" i="1" dirty="0" smtClean="0"/>
              <a:t>talk</a:t>
            </a:r>
            <a:r>
              <a:rPr lang="en-US" sz="2400" dirty="0" smtClean="0"/>
              <a:t>, and </a:t>
            </a:r>
            <a:r>
              <a:rPr lang="en-US" sz="2400" i="1" dirty="0" smtClean="0"/>
              <a:t>sports</a:t>
            </a:r>
            <a:r>
              <a:rPr lang="en-US" sz="2400" dirty="0" smtClean="0"/>
              <a:t> </a:t>
            </a:r>
            <a:r>
              <a:rPr lang="en-US" sz="2400" i="1" dirty="0" smtClean="0"/>
              <a:t>shows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pic>
        <p:nvPicPr>
          <p:cNvPr id="62467" name="Picture 3" descr="C:\Users\Edina\AppData\Local\Microsoft\Windows\INetCache\IE\SZFI56YT\Headphones-Sennheiser-HD55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816587"/>
            <a:ext cx="2714644" cy="204141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571735" cy="54460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28596" y="214290"/>
            <a:ext cx="3509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Interesting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</a:t>
            </a:r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facts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720" y="1214422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FF0000"/>
                </a:solidFill>
              </a:rPr>
              <a:t>Charles</a:t>
            </a:r>
            <a:r>
              <a:rPr lang="en-US" sz="2400" dirty="0" smtClean="0"/>
              <a:t> – Prince of Wales, the heir to the throne for the United Kingdom, </a:t>
            </a:r>
            <a:r>
              <a:rPr lang="en-US" sz="2400" dirty="0" smtClean="0">
                <a:solidFill>
                  <a:srgbClr val="FF0000"/>
                </a:solidFill>
              </a:rPr>
              <a:t>graduated at Trinity College</a:t>
            </a:r>
            <a:r>
              <a:rPr lang="en-US" sz="24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Téglalap 4"/>
          <p:cNvSpPr/>
          <p:nvPr/>
        </p:nvSpPr>
        <p:spPr>
          <a:xfrm>
            <a:off x="285720" y="250030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2</a:t>
            </a:r>
            <a:r>
              <a:rPr lang="en-US" sz="2400" dirty="0" smtClean="0"/>
              <a:t>. The statesman </a:t>
            </a:r>
            <a:r>
              <a:rPr lang="en-US" sz="2400" dirty="0" smtClean="0">
                <a:solidFill>
                  <a:srgbClr val="FF0000"/>
                </a:solidFill>
              </a:rPr>
              <a:t>Oliver Cromwell </a:t>
            </a:r>
            <a:r>
              <a:rPr lang="en-US" sz="2400" dirty="0" smtClean="0"/>
              <a:t>and the popular poet </a:t>
            </a:r>
            <a:r>
              <a:rPr lang="en-US" sz="2400" dirty="0" smtClean="0">
                <a:solidFill>
                  <a:srgbClr val="FF0000"/>
                </a:solidFill>
              </a:rPr>
              <a:t>John Milton </a:t>
            </a:r>
            <a:r>
              <a:rPr lang="en-US" sz="2400" dirty="0" smtClean="0"/>
              <a:t>were graduates of the University of Cambridge.</a:t>
            </a:r>
            <a:endParaRPr lang="en-GB" sz="2400" dirty="0"/>
          </a:p>
        </p:txBody>
      </p:sp>
      <p:sp>
        <p:nvSpPr>
          <p:cNvPr id="6" name="Téglalap 5"/>
          <p:cNvSpPr/>
          <p:nvPr/>
        </p:nvSpPr>
        <p:spPr>
          <a:xfrm>
            <a:off x="285720" y="400050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3</a:t>
            </a:r>
            <a:r>
              <a:rPr lang="en-US" sz="2400" dirty="0" smtClean="0"/>
              <a:t>. The university’s </a:t>
            </a:r>
            <a:r>
              <a:rPr lang="en-US" sz="2400" dirty="0" smtClean="0">
                <a:solidFill>
                  <a:srgbClr val="FF0000"/>
                </a:solidFill>
              </a:rPr>
              <a:t>academic year </a:t>
            </a:r>
            <a:r>
              <a:rPr lang="en-US" sz="2400" dirty="0" smtClean="0"/>
              <a:t>is divided into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terms of about 8 weeks each.</a:t>
            </a:r>
            <a:endParaRPr lang="en-GB" sz="2400" dirty="0"/>
          </a:p>
        </p:txBody>
      </p:sp>
      <p:sp>
        <p:nvSpPr>
          <p:cNvPr id="7" name="Téglalap 6"/>
          <p:cNvSpPr/>
          <p:nvPr/>
        </p:nvSpPr>
        <p:spPr>
          <a:xfrm>
            <a:off x="357158" y="521495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4</a:t>
            </a:r>
            <a:r>
              <a:rPr lang="en-US" sz="2400" dirty="0" smtClean="0"/>
              <a:t>. The colleges provide their students with </a:t>
            </a:r>
            <a:r>
              <a:rPr lang="en-US" sz="2400" dirty="0" smtClean="0">
                <a:solidFill>
                  <a:srgbClr val="FF0000"/>
                </a:solidFill>
              </a:rPr>
              <a:t>lodgings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meals</a:t>
            </a:r>
            <a:r>
              <a:rPr lang="en-US" sz="2400" dirty="0" smtClean="0"/>
              <a:t>; </a:t>
            </a:r>
            <a:r>
              <a:rPr lang="en-US" sz="2400" i="1" dirty="0" smtClean="0"/>
              <a:t>assign tutors and offer social, cultural and athletic activities</a:t>
            </a:r>
            <a:r>
              <a:rPr lang="en-US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tudying in 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357826"/>
            <a:ext cx="3333750" cy="131445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-1571668" y="285728"/>
            <a:ext cx="9429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 smtClean="0">
                <a:latin typeface="Segoe Print" pitchFamily="2" charset="0"/>
              </a:rPr>
              <a:t>Frequently Asked Questions</a:t>
            </a:r>
            <a:r>
              <a:rPr lang="hu-HU" sz="2400" dirty="0" smtClean="0">
                <a:latin typeface="Segoe Print" pitchFamily="2" charset="0"/>
              </a:rPr>
              <a:t> </a:t>
            </a:r>
            <a:r>
              <a:rPr lang="en-US" sz="2400" dirty="0" smtClean="0">
                <a:latin typeface="Segoe Print" pitchFamily="2" charset="0"/>
              </a:rPr>
              <a:t>About </a:t>
            </a:r>
            <a:endParaRPr lang="hu-HU" sz="2400" dirty="0" smtClean="0">
              <a:latin typeface="Segoe Print" pitchFamily="2" charset="0"/>
            </a:endParaRPr>
          </a:p>
          <a:p>
            <a:pPr algn="ctr" fontAlgn="base"/>
            <a:r>
              <a:rPr lang="en-US" sz="2400" dirty="0" smtClean="0">
                <a:latin typeface="Segoe Print" pitchFamily="2" charset="0"/>
              </a:rPr>
              <a:t>Student Life in the UK</a:t>
            </a:r>
            <a:endParaRPr lang="en-US" sz="2400" dirty="0">
              <a:latin typeface="Segoe Print" pitchFamily="2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85720" y="128586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 smtClean="0"/>
              <a:t>1. Do students tend to work part-time during their studies?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Téglalap 5"/>
          <p:cNvSpPr/>
          <p:nvPr/>
        </p:nvSpPr>
        <p:spPr>
          <a:xfrm>
            <a:off x="500034" y="1785926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Yes. Many students at universities in the UK have part-time student jobs, typically in hospitality, academic tutoring or for their student union. </a:t>
            </a:r>
            <a:endParaRPr lang="en-GB" sz="2000" dirty="0"/>
          </a:p>
        </p:txBody>
      </p:sp>
      <p:sp>
        <p:nvSpPr>
          <p:cNvPr id="7" name="Téglalap 6"/>
          <p:cNvSpPr/>
          <p:nvPr/>
        </p:nvSpPr>
        <p:spPr>
          <a:xfrm>
            <a:off x="285720" y="285749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 smtClean="0"/>
              <a:t>2. What are the living costs while studying in the UK?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Téglalap 7"/>
          <p:cNvSpPr/>
          <p:nvPr/>
        </p:nvSpPr>
        <p:spPr>
          <a:xfrm>
            <a:off x="500034" y="335756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According to the National Union of Students, the average living costs of studying in the UK in London are about £13,400</a:t>
            </a:r>
            <a:endParaRPr lang="en-GB" sz="2000" dirty="0"/>
          </a:p>
        </p:txBody>
      </p:sp>
      <p:sp>
        <p:nvSpPr>
          <p:cNvPr id="9" name="Téglalap 8"/>
          <p:cNvSpPr/>
          <p:nvPr/>
        </p:nvSpPr>
        <p:spPr>
          <a:xfrm>
            <a:off x="357158" y="414338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3</a:t>
            </a:r>
            <a:r>
              <a:rPr lang="en-US" sz="2000" dirty="0" smtClean="0"/>
              <a:t>. What happens during </a:t>
            </a:r>
            <a:r>
              <a:rPr lang="en-US" sz="2000" dirty="0" err="1" smtClean="0"/>
              <a:t>Freshers'</a:t>
            </a:r>
            <a:r>
              <a:rPr lang="en-US" sz="2000" dirty="0" smtClean="0"/>
              <a:t> Week?</a:t>
            </a:r>
            <a:endParaRPr lang="hu-HU" sz="2000" dirty="0" smtClean="0"/>
          </a:p>
          <a:p>
            <a:pPr algn="just"/>
            <a:endParaRPr lang="en-US" sz="2000" dirty="0" smtClean="0"/>
          </a:p>
        </p:txBody>
      </p:sp>
      <p:sp>
        <p:nvSpPr>
          <p:cNvPr id="10" name="Téglalap 9"/>
          <p:cNvSpPr/>
          <p:nvPr/>
        </p:nvSpPr>
        <p:spPr>
          <a:xfrm>
            <a:off x="500034" y="457200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In the UK, the term 'fresher' refers to a new undergraduate student. </a:t>
            </a:r>
            <a:r>
              <a:rPr lang="en-US" sz="2000" dirty="0" err="1" smtClean="0"/>
              <a:t>Freshers'</a:t>
            </a:r>
            <a:r>
              <a:rPr lang="en-US" sz="2000" dirty="0" smtClean="0"/>
              <a:t> Week is held at the start of the year to welcome the new intake of e students.</a:t>
            </a:r>
            <a:endParaRPr lang="en-US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tudying in 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333750" cy="131445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-1571668" y="285728"/>
            <a:ext cx="9429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 smtClean="0">
                <a:latin typeface="Segoe Print" pitchFamily="2" charset="0"/>
              </a:rPr>
              <a:t>Frequently Asked Questions</a:t>
            </a:r>
            <a:r>
              <a:rPr lang="hu-HU" sz="2400" dirty="0" smtClean="0">
                <a:latin typeface="Segoe Print" pitchFamily="2" charset="0"/>
              </a:rPr>
              <a:t> </a:t>
            </a:r>
            <a:r>
              <a:rPr lang="en-US" sz="2400" dirty="0" smtClean="0">
                <a:latin typeface="Segoe Print" pitchFamily="2" charset="0"/>
              </a:rPr>
              <a:t>About </a:t>
            </a:r>
            <a:endParaRPr lang="hu-HU" sz="2400" dirty="0" smtClean="0">
              <a:latin typeface="Segoe Print" pitchFamily="2" charset="0"/>
            </a:endParaRPr>
          </a:p>
          <a:p>
            <a:pPr algn="ctr" fontAlgn="base"/>
            <a:r>
              <a:rPr lang="en-US" sz="2400" dirty="0" smtClean="0">
                <a:latin typeface="Segoe Print" pitchFamily="2" charset="0"/>
              </a:rPr>
              <a:t>Student Life in the UK</a:t>
            </a:r>
            <a:endParaRPr lang="en-US" sz="2400" dirty="0">
              <a:latin typeface="Segoe Print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57158" y="1357298"/>
            <a:ext cx="6292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hu-HU" sz="2000" dirty="0" smtClean="0"/>
              <a:t>4. </a:t>
            </a:r>
            <a:r>
              <a:rPr lang="en-US" sz="2000" dirty="0" smtClean="0"/>
              <a:t>What if I fail an exam or year?</a:t>
            </a:r>
            <a:endParaRPr lang="en-US" sz="2000" dirty="0"/>
          </a:p>
        </p:txBody>
      </p:sp>
      <p:sp>
        <p:nvSpPr>
          <p:cNvPr id="12" name="Téglalap 11"/>
          <p:cNvSpPr/>
          <p:nvPr/>
        </p:nvSpPr>
        <p:spPr>
          <a:xfrm>
            <a:off x="714348" y="1857364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If you fail a year, you may get a chance to re-sit your exams, though your marks may be capped at 40% (that is, a third-class degree). If you fail again, you would typically have to retake the entire year, drop out or consider switching to a new subject. Failing individual coursework assignments would probably do no more than hurt your grade average, though in some cases you may be allowed to resubmit. </a:t>
            </a:r>
            <a:endParaRPr lang="en-GB" sz="2000" dirty="0"/>
          </a:p>
        </p:txBody>
      </p:sp>
      <p:sp>
        <p:nvSpPr>
          <p:cNvPr id="13" name="Téglalap 12"/>
          <p:cNvSpPr/>
          <p:nvPr/>
        </p:nvSpPr>
        <p:spPr>
          <a:xfrm>
            <a:off x="500034" y="4500570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2000" dirty="0" smtClean="0"/>
              <a:t>5. </a:t>
            </a:r>
            <a:r>
              <a:rPr lang="en-US" sz="2000" dirty="0" smtClean="0"/>
              <a:t>How many hours of class time a week should I expect?</a:t>
            </a:r>
            <a:endParaRPr lang="en-US" sz="2000" dirty="0"/>
          </a:p>
        </p:txBody>
      </p:sp>
      <p:sp>
        <p:nvSpPr>
          <p:cNvPr id="14" name="Téglalap 13"/>
          <p:cNvSpPr/>
          <p:nvPr/>
        </p:nvSpPr>
        <p:spPr>
          <a:xfrm>
            <a:off x="642910" y="5072074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Most full-time undergraduate courses in England, Wales and Northern Ireland are split across a period of three years (four, if you plan on doing a foundation degree). In Scotland, the norm is four years. You could expect between 15 and 25 hours of class-time a week</a:t>
            </a:r>
            <a:r>
              <a:rPr lang="hu-HU" sz="20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iversity of Cambridg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0816" y="0"/>
            <a:ext cx="3035994" cy="642918"/>
          </a:xfrm>
          <a:prstGeom prst="rect">
            <a:avLst/>
          </a:prstGeom>
          <a:noFill/>
        </p:spPr>
      </p:pic>
      <p:pic>
        <p:nvPicPr>
          <p:cNvPr id="3" name="Picture 14" descr="University of Oxford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2508657" cy="642918"/>
          </a:xfrm>
          <a:prstGeom prst="rect">
            <a:avLst/>
          </a:prstGeom>
          <a:noFill/>
        </p:spPr>
      </p:pic>
      <p:pic>
        <p:nvPicPr>
          <p:cNvPr id="4" name="Picture 2" descr="Studying in 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857760"/>
            <a:ext cx="3333750" cy="131445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2071670" y="1214422"/>
            <a:ext cx="5857884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“</a:t>
            </a:r>
            <a:endParaRPr lang="en-US" sz="2400" dirty="0" smtClean="0"/>
          </a:p>
          <a:p>
            <a:pPr algn="just"/>
            <a:r>
              <a:rPr lang="en-US" sz="2400" b="1" dirty="0" smtClean="0"/>
              <a:t>Every student can learn, just not on the same day, or the same way.      </a:t>
            </a:r>
            <a:endParaRPr lang="en-US" sz="2400" dirty="0" smtClean="0"/>
          </a:p>
          <a:p>
            <a:pPr algn="r"/>
            <a:r>
              <a:rPr lang="en-US" sz="2400" i="1" dirty="0" smtClean="0"/>
              <a:t>George Evans</a:t>
            </a:r>
            <a:endParaRPr lang="en-US" sz="2400" dirty="0"/>
          </a:p>
        </p:txBody>
      </p:sp>
      <p:pic>
        <p:nvPicPr>
          <p:cNvPr id="65538" name="Picture 2" descr="KÃ©ptalÃ¡lat a kÃ¶vetkezÅre: âsimple thank uâ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928934"/>
            <a:ext cx="4429156" cy="3318749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5072066" y="6357958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002060"/>
                </a:solidFill>
                <a:latin typeface="Lucida Calligraphy" pitchFamily="66" charset="0"/>
              </a:rPr>
              <a:t>Prepared</a:t>
            </a:r>
            <a:r>
              <a:rPr lang="hu-HU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Lucida Calligraphy" pitchFamily="66" charset="0"/>
              </a:rPr>
              <a:t>by</a:t>
            </a:r>
            <a:r>
              <a:rPr lang="hu-HU" dirty="0" smtClean="0">
                <a:solidFill>
                  <a:srgbClr val="002060"/>
                </a:solidFill>
                <a:latin typeface="Lucida Calligraphy" pitchFamily="66" charset="0"/>
              </a:rPr>
              <a:t> Edina Homoki</a:t>
            </a:r>
            <a:endParaRPr lang="en-GB" dirty="0">
              <a:solidFill>
                <a:srgbClr val="00206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Ã©ptalÃ¡lat a kÃ¶vetkezÅre: âoxford and cambridge university in mapâ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692"/>
            <a:ext cx="6224595" cy="6650308"/>
          </a:xfrm>
          <a:prstGeom prst="rect">
            <a:avLst/>
          </a:prstGeom>
          <a:noFill/>
        </p:spPr>
      </p:pic>
      <p:pic>
        <p:nvPicPr>
          <p:cNvPr id="3" name="Picture 14" descr="University of Oxford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42844" y="357166"/>
            <a:ext cx="34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University of Oxford is a collegiate research university in Oxford, England.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697890" cy="1142984"/>
          </a:xfrm>
          <a:prstGeom prst="rect">
            <a:avLst/>
          </a:prstGeom>
          <a:noFill/>
        </p:spPr>
      </p:pic>
      <p:pic>
        <p:nvPicPr>
          <p:cNvPr id="37890" name="Picture 2" descr="Oxford University Coat Of Arms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29132"/>
            <a:ext cx="1428750" cy="1724025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42844" y="6211669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 of arms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University of Oxford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2214546" y="3071810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0800000">
            <a:off x="642910" y="2786058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71472" y="221455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Motto</a:t>
            </a:r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2928934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‘</a:t>
            </a:r>
            <a:r>
              <a:rPr lang="en-US" sz="2400" dirty="0" smtClean="0"/>
              <a:t>The Lord is my light</a:t>
            </a:r>
            <a:r>
              <a:rPr lang="hu-HU" sz="2400" dirty="0" smtClean="0"/>
              <a:t>’</a:t>
            </a:r>
            <a:endParaRPr lang="en-GB" sz="2400" dirty="0"/>
          </a:p>
        </p:txBody>
      </p:sp>
      <p:cxnSp>
        <p:nvCxnSpPr>
          <p:cNvPr id="14" name="Egyenes összekötő nyíllal 13"/>
          <p:cNvCxnSpPr/>
          <p:nvPr/>
        </p:nvCxnSpPr>
        <p:spPr>
          <a:xfrm rot="5400000">
            <a:off x="4143372" y="350043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4143372" y="3929066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Type</a:t>
            </a:r>
            <a:r>
              <a:rPr lang="hu-HU" sz="2400" dirty="0" smtClean="0">
                <a:solidFill>
                  <a:srgbClr val="FF0000"/>
                </a:solidFill>
              </a:rPr>
              <a:t>: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214678" y="4286256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Public research university</a:t>
            </a:r>
            <a:endParaRPr lang="en-GB" sz="2400" dirty="0"/>
          </a:p>
        </p:txBody>
      </p:sp>
      <p:cxnSp>
        <p:nvCxnSpPr>
          <p:cNvPr id="18" name="Egyenes összekötő nyíllal 17"/>
          <p:cNvCxnSpPr/>
          <p:nvPr/>
        </p:nvCxnSpPr>
        <p:spPr>
          <a:xfrm rot="10800000">
            <a:off x="357158" y="1357298"/>
            <a:ext cx="221457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 rot="643163">
            <a:off x="365714" y="116355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Established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1096</a:t>
            </a:r>
            <a:endParaRPr lang="en-GB" sz="2400" dirty="0"/>
          </a:p>
        </p:txBody>
      </p:sp>
      <p:cxnSp>
        <p:nvCxnSpPr>
          <p:cNvPr id="23" name="Egyenes összekötő nyíllal 22"/>
          <p:cNvCxnSpPr/>
          <p:nvPr/>
        </p:nvCxnSpPr>
        <p:spPr>
          <a:xfrm rot="10800000">
            <a:off x="2786050" y="928670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142976" y="42860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Budget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£2.237 </a:t>
            </a:r>
            <a:r>
              <a:rPr lang="hu-HU" sz="2400" dirty="0" err="1" smtClean="0"/>
              <a:t>billion</a:t>
            </a:r>
            <a:endParaRPr lang="en-GB" sz="2400" dirty="0"/>
          </a:p>
        </p:txBody>
      </p:sp>
      <p:cxnSp>
        <p:nvCxnSpPr>
          <p:cNvPr id="30" name="Egyenes összekötő nyíllal 29"/>
          <p:cNvCxnSpPr/>
          <p:nvPr/>
        </p:nvCxnSpPr>
        <p:spPr>
          <a:xfrm rot="5400000" flipH="1" flipV="1">
            <a:off x="4286248" y="92867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4500562" y="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Chancellor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 smtClean="0"/>
              <a:t>The Lord Patten of Barnes</a:t>
            </a:r>
            <a:endParaRPr lang="en-GB" sz="2400" dirty="0"/>
          </a:p>
        </p:txBody>
      </p:sp>
      <p:pic>
        <p:nvPicPr>
          <p:cNvPr id="37892" name="Picture 4" descr="Chris Patten -2008-10-31- (cropped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928670"/>
            <a:ext cx="1666872" cy="2219970"/>
          </a:xfrm>
          <a:prstGeom prst="rect">
            <a:avLst/>
          </a:prstGeom>
          <a:noFill/>
        </p:spPr>
      </p:pic>
      <p:cxnSp>
        <p:nvCxnSpPr>
          <p:cNvPr id="34" name="Egyenes összekötő nyíllal 33"/>
          <p:cNvCxnSpPr/>
          <p:nvPr/>
        </p:nvCxnSpPr>
        <p:spPr>
          <a:xfrm>
            <a:off x="5357818" y="785794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5929322" y="3143248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7215206" y="371475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Students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/>
              <a:t>23,975 </a:t>
            </a:r>
            <a:endParaRPr lang="en-GB" sz="2400" dirty="0"/>
          </a:p>
        </p:txBody>
      </p:sp>
      <p:cxnSp>
        <p:nvCxnSpPr>
          <p:cNvPr id="49" name="Szögletes összekötő 48"/>
          <p:cNvCxnSpPr/>
          <p:nvPr/>
        </p:nvCxnSpPr>
        <p:spPr>
          <a:xfrm rot="5400000">
            <a:off x="2250265" y="3821909"/>
            <a:ext cx="2143140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2643174" y="528638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Colours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hu-HU" sz="2400" dirty="0" smtClean="0">
                <a:solidFill>
                  <a:srgbClr val="002060"/>
                </a:solidFill>
              </a:rPr>
              <a:t>Oxford </a:t>
            </a:r>
            <a:r>
              <a:rPr lang="hu-HU" sz="2400" dirty="0" err="1" smtClean="0">
                <a:solidFill>
                  <a:srgbClr val="002060"/>
                </a:solidFill>
              </a:rPr>
              <a:t>Blue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57" name="Szögletes összekötő 56"/>
          <p:cNvCxnSpPr/>
          <p:nvPr/>
        </p:nvCxnSpPr>
        <p:spPr>
          <a:xfrm rot="16200000" flipH="1">
            <a:off x="5072066" y="3500438"/>
            <a:ext cx="2643206" cy="1785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övegdoboz 59"/>
          <p:cNvSpPr txBox="1"/>
          <p:nvPr/>
        </p:nvSpPr>
        <p:spPr>
          <a:xfrm>
            <a:off x="6000760" y="5786455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F0000"/>
                </a:solidFill>
              </a:rPr>
              <a:t>Athletics</a:t>
            </a:r>
            <a:r>
              <a:rPr lang="hu-HU" sz="2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hu-HU" sz="2400" dirty="0" smtClean="0"/>
              <a:t> The Sporting </a:t>
            </a:r>
            <a:r>
              <a:rPr lang="hu-HU" sz="2400" dirty="0" err="1" smtClean="0"/>
              <a:t>Blue</a:t>
            </a:r>
            <a:endParaRPr lang="en-GB" sz="24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3500430" y="592933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Website</a:t>
            </a:r>
            <a:r>
              <a:rPr lang="hu-HU" sz="2400" dirty="0" smtClean="0">
                <a:solidFill>
                  <a:srgbClr val="FF0000"/>
                </a:solidFill>
              </a:rPr>
              <a:t>:</a:t>
            </a:r>
            <a:r>
              <a:rPr lang="hu-HU" sz="2400" dirty="0" err="1" smtClean="0"/>
              <a:t>ox.ac.uk</a:t>
            </a:r>
            <a:endParaRPr lang="en-GB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  <p:bldP spid="16" grpId="0"/>
      <p:bldP spid="20" grpId="0"/>
      <p:bldP spid="27" grpId="0"/>
      <p:bldP spid="31" grpId="0"/>
      <p:bldP spid="38" grpId="0"/>
      <p:bldP spid="53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596" y="1428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Lucida Handwriting" pitchFamily="66" charset="0"/>
              </a:rPr>
              <a:t>History</a:t>
            </a:r>
            <a:endParaRPr lang="en-GB" sz="2800" dirty="0">
              <a:latin typeface="Lucida Handwriting" pitchFamily="66" charset="0"/>
            </a:endParaRPr>
          </a:p>
        </p:txBody>
      </p:sp>
      <p:pic>
        <p:nvPicPr>
          <p:cNvPr id="31747" name="Picture 3" descr="https://upload.wikimedia.org/wikipedia/commons/thumb/7/7f/Oxford_-_Balliol_College_-_geograph.org.uk_-_1329613.jpg/220px-Oxford_-_Balliol_College_-_geograph.org.uk_-_1329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524260" cy="2354846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3857620" y="5934670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Balliol College,</a:t>
            </a:r>
            <a:endParaRPr lang="hu-HU" dirty="0" smtClean="0"/>
          </a:p>
          <a:p>
            <a:pPr algn="ctr"/>
            <a:r>
              <a:rPr lang="en-US" dirty="0" smtClean="0"/>
              <a:t> one of the university's oldest </a:t>
            </a:r>
            <a:endParaRPr lang="hu-HU" dirty="0" smtClean="0"/>
          </a:p>
          <a:p>
            <a:pPr algn="ctr"/>
            <a:r>
              <a:rPr lang="en-US" dirty="0" smtClean="0"/>
              <a:t>constituent colleges</a:t>
            </a:r>
            <a:endParaRPr lang="en-GB" dirty="0"/>
          </a:p>
        </p:txBody>
      </p:sp>
      <p:sp>
        <p:nvSpPr>
          <p:cNvPr id="10" name="Téglalap 9"/>
          <p:cNvSpPr/>
          <p:nvPr/>
        </p:nvSpPr>
        <p:spPr>
          <a:xfrm>
            <a:off x="285720" y="85723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T</a:t>
            </a:r>
            <a:r>
              <a:rPr lang="en-US" sz="2400" dirty="0" smtClean="0"/>
              <a:t>here’s </a:t>
            </a:r>
            <a:r>
              <a:rPr lang="en-US" sz="2400" dirty="0" smtClean="0">
                <a:solidFill>
                  <a:srgbClr val="FF0000"/>
                </a:solidFill>
              </a:rPr>
              <a:t>no official date </a:t>
            </a:r>
            <a:r>
              <a:rPr lang="en-US" sz="2400" dirty="0" smtClean="0"/>
              <a:t>for when Oxford University was founded, although records show that teaching (in one form or another) existed at Oxford in </a:t>
            </a:r>
            <a:r>
              <a:rPr lang="en-US" sz="2400" dirty="0" smtClean="0">
                <a:solidFill>
                  <a:srgbClr val="FF0000"/>
                </a:solidFill>
              </a:rPr>
              <a:t>1096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sp>
        <p:nvSpPr>
          <p:cNvPr id="11" name="Téglalap 10"/>
          <p:cNvSpPr/>
          <p:nvPr/>
        </p:nvSpPr>
        <p:spPr>
          <a:xfrm>
            <a:off x="285720" y="200024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It was during the </a:t>
            </a:r>
            <a:r>
              <a:rPr lang="en-US" sz="2400" dirty="0" smtClean="0">
                <a:solidFill>
                  <a:srgbClr val="FF0000"/>
                </a:solidFill>
              </a:rPr>
              <a:t>12th</a:t>
            </a:r>
            <a:r>
              <a:rPr lang="en-US" sz="2400" dirty="0" smtClean="0"/>
              <a:t> century that the University really began to </a:t>
            </a:r>
            <a:r>
              <a:rPr lang="en-US" sz="2400" dirty="0" smtClean="0">
                <a:solidFill>
                  <a:srgbClr val="FF0000"/>
                </a:solidFill>
              </a:rPr>
              <a:t>grow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sp>
        <p:nvSpPr>
          <p:cNvPr id="12" name="Téglalap 11"/>
          <p:cNvSpPr/>
          <p:nvPr/>
        </p:nvSpPr>
        <p:spPr>
          <a:xfrm>
            <a:off x="285720" y="285749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In 1167 Henry II banned English students from attending the University of Paris, which led to Oxford University numbers rising rapidly.</a:t>
            </a:r>
            <a:endParaRPr lang="en-GB" sz="2400" dirty="0"/>
          </a:p>
        </p:txBody>
      </p:sp>
      <p:sp>
        <p:nvSpPr>
          <p:cNvPr id="13" name="Téglalap 12"/>
          <p:cNvSpPr/>
          <p:nvPr/>
        </p:nvSpPr>
        <p:spPr>
          <a:xfrm>
            <a:off x="357158" y="4500570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I</a:t>
            </a:r>
            <a:r>
              <a:rPr lang="en-US" sz="2400" dirty="0" smtClean="0"/>
              <a:t>n the </a:t>
            </a:r>
            <a:r>
              <a:rPr lang="en-US" sz="2400" dirty="0" smtClean="0">
                <a:solidFill>
                  <a:srgbClr val="FF0000"/>
                </a:solidFill>
              </a:rPr>
              <a:t>13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/>
              <a:t> century the </a:t>
            </a:r>
            <a:r>
              <a:rPr lang="en-US" sz="2400" dirty="0" smtClean="0">
                <a:solidFill>
                  <a:srgbClr val="FF0000"/>
                </a:solidFill>
              </a:rPr>
              <a:t>first colleges </a:t>
            </a:r>
            <a:r>
              <a:rPr lang="en-US" sz="2400" dirty="0" smtClean="0"/>
              <a:t>were founded</a:t>
            </a:r>
            <a:r>
              <a:rPr lang="hu-HU" sz="2400" dirty="0" smtClean="0"/>
              <a:t>. </a:t>
            </a:r>
            <a:r>
              <a:rPr lang="hu-HU" sz="2400" dirty="0" err="1" smtClean="0"/>
              <a:t>Today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University is made </a:t>
            </a:r>
            <a:r>
              <a:rPr lang="hu-HU" sz="2400" dirty="0" err="1" smtClean="0"/>
              <a:t>up</a:t>
            </a:r>
            <a:r>
              <a:rPr lang="hu-HU" sz="2400" dirty="0" smtClean="0"/>
              <a:t> of </a:t>
            </a:r>
            <a:r>
              <a:rPr lang="hu-HU" sz="2400" dirty="0" smtClean="0">
                <a:solidFill>
                  <a:srgbClr val="FF0000"/>
                </a:solidFill>
              </a:rPr>
              <a:t>38</a:t>
            </a:r>
            <a:r>
              <a:rPr lang="hu-HU" sz="2400" dirty="0" smtClean="0"/>
              <a:t> </a:t>
            </a:r>
            <a:r>
              <a:rPr lang="hu-HU" sz="2400" dirty="0" err="1" smtClean="0"/>
              <a:t>different</a:t>
            </a:r>
            <a:r>
              <a:rPr lang="hu-HU" sz="2400" dirty="0" smtClean="0"/>
              <a:t>, </a:t>
            </a:r>
            <a:r>
              <a:rPr lang="hu-HU" sz="2400" dirty="0" err="1" smtClean="0"/>
              <a:t>self-govering</a:t>
            </a:r>
            <a:r>
              <a:rPr lang="hu-HU" sz="2400" dirty="0" smtClean="0"/>
              <a:t> colleges.</a:t>
            </a:r>
            <a:endParaRPr lang="en-GB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596" y="1428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Lucida Handwriting" pitchFamily="66" charset="0"/>
              </a:rPr>
              <a:t>History</a:t>
            </a:r>
            <a:endParaRPr lang="en-GB" sz="2800" dirty="0">
              <a:latin typeface="Lucida Handwriting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4282" y="92867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The University was a </a:t>
            </a:r>
            <a:r>
              <a:rPr lang="en-US" sz="2400" dirty="0" smtClean="0">
                <a:solidFill>
                  <a:srgbClr val="FF0000"/>
                </a:solidFill>
              </a:rPr>
              <a:t>centre</a:t>
            </a:r>
            <a:r>
              <a:rPr lang="en-US" sz="2400" dirty="0" smtClean="0"/>
              <a:t> for </a:t>
            </a:r>
            <a:r>
              <a:rPr lang="en-US" sz="2400" dirty="0" smtClean="0">
                <a:solidFill>
                  <a:srgbClr val="FF0000"/>
                </a:solidFill>
              </a:rPr>
              <a:t>political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religious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controversy</a:t>
            </a:r>
            <a:r>
              <a:rPr lang="en-US" sz="2400" dirty="0" smtClean="0"/>
              <a:t> throughout the centuries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sp>
        <p:nvSpPr>
          <p:cNvPr id="6" name="Téglalap 5"/>
          <p:cNvSpPr/>
          <p:nvPr/>
        </p:nvSpPr>
        <p:spPr>
          <a:xfrm>
            <a:off x="214282" y="207167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 </a:t>
            </a:r>
            <a:r>
              <a:rPr lang="en-US" sz="2400" dirty="0" smtClean="0"/>
              <a:t>was </a:t>
            </a:r>
            <a:r>
              <a:rPr lang="hu-HU" sz="2400" dirty="0" err="1" smtClean="0"/>
              <a:t>the</a:t>
            </a:r>
            <a:r>
              <a:rPr lang="en-US" sz="2400" dirty="0" smtClean="0"/>
              <a:t> centre of the </a:t>
            </a:r>
            <a:r>
              <a:rPr lang="en-US" sz="2400" dirty="0" smtClean="0">
                <a:solidFill>
                  <a:srgbClr val="FF0000"/>
                </a:solidFill>
              </a:rPr>
              <a:t>Royalist party </a:t>
            </a:r>
            <a:r>
              <a:rPr lang="en-US" sz="2400" dirty="0" smtClean="0"/>
              <a:t>during the English Civil War (1642–1649)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sp>
        <p:nvSpPr>
          <p:cNvPr id="7" name="Téglalap 6"/>
          <p:cNvSpPr/>
          <p:nvPr/>
        </p:nvSpPr>
        <p:spPr>
          <a:xfrm>
            <a:off x="285720" y="314324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However, from the </a:t>
            </a:r>
            <a:r>
              <a:rPr lang="en-US" sz="2400" dirty="0" smtClean="0">
                <a:solidFill>
                  <a:srgbClr val="FF0000"/>
                </a:solidFill>
              </a:rPr>
              <a:t>mid-18t</a:t>
            </a:r>
            <a:r>
              <a:rPr lang="en-US" sz="2400" dirty="0" smtClean="0"/>
              <a:t>h century, the University played very </a:t>
            </a:r>
            <a:r>
              <a:rPr lang="en-US" sz="2400" dirty="0" smtClean="0">
                <a:solidFill>
                  <a:srgbClr val="FF0000"/>
                </a:solidFill>
              </a:rPr>
              <a:t>little part </a:t>
            </a:r>
            <a:r>
              <a:rPr lang="en-US" sz="2400" dirty="0" smtClean="0"/>
              <a:t>in any political conflicts.</a:t>
            </a:r>
            <a:endParaRPr lang="en-GB" sz="2400" dirty="0"/>
          </a:p>
        </p:txBody>
      </p:sp>
      <p:sp>
        <p:nvSpPr>
          <p:cNvPr id="8" name="Téglalap 7"/>
          <p:cNvSpPr/>
          <p:nvPr/>
        </p:nvSpPr>
        <p:spPr>
          <a:xfrm>
            <a:off x="285720" y="421481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1878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academic halls </a:t>
            </a:r>
            <a:r>
              <a:rPr lang="en-US" sz="2400" dirty="0" smtClean="0"/>
              <a:t>were set up for </a:t>
            </a:r>
            <a:r>
              <a:rPr lang="en-US" sz="2400" b="1" dirty="0" smtClean="0">
                <a:solidFill>
                  <a:srgbClr val="FF0000"/>
                </a:solidFill>
              </a:rPr>
              <a:t>women</a:t>
            </a:r>
            <a:r>
              <a:rPr lang="en-US" sz="2400" dirty="0" smtClean="0"/>
              <a:t>, then, in </a:t>
            </a:r>
            <a:r>
              <a:rPr lang="en-US" sz="2400" dirty="0" smtClean="0">
                <a:solidFill>
                  <a:srgbClr val="FF0000"/>
                </a:solidFill>
              </a:rPr>
              <a:t>1920</a:t>
            </a:r>
            <a:r>
              <a:rPr lang="en-US" sz="2400" dirty="0" smtClean="0"/>
              <a:t>, women were granted </a:t>
            </a:r>
            <a:r>
              <a:rPr lang="en-US" sz="2400" dirty="0" smtClean="0">
                <a:solidFill>
                  <a:srgbClr val="FF0000"/>
                </a:solidFill>
              </a:rPr>
              <a:t>full membership </a:t>
            </a:r>
            <a:r>
              <a:rPr lang="en-US" sz="2400" dirty="0" smtClean="0"/>
              <a:t>of the University. It wasn’t until 1974 that five all-male colleges first admitted women, but now all colleges admit both men and women.</a:t>
            </a:r>
            <a:endParaRPr lang="en-GB" sz="2400" dirty="0"/>
          </a:p>
        </p:txBody>
      </p:sp>
      <p:pic>
        <p:nvPicPr>
          <p:cNvPr id="41986" name="Picture 2" descr="C:\Users\Edina\AppData\Local\Microsoft\Windows\INetCache\IE\PRCF3UAD\8380731697_f3dbb6a7ff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785818" cy="9631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2857488" y="1071546"/>
            <a:ext cx="3286148" cy="714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596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Lucida Handwriting" pitchFamily="66" charset="0"/>
              </a:rPr>
              <a:t>Student</a:t>
            </a:r>
            <a:r>
              <a:rPr lang="hu-HU" sz="2800" dirty="0" smtClean="0">
                <a:latin typeface="Lucida Handwriting" pitchFamily="66" charset="0"/>
              </a:rPr>
              <a:t> life</a:t>
            </a:r>
            <a:endParaRPr lang="en-GB" sz="2800" dirty="0">
              <a:latin typeface="Lucida Handwriting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85984" y="114298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FF0000"/>
                </a:solidFill>
                <a:latin typeface="Bahnschrift Light" pitchFamily="34" charset="0"/>
              </a:rPr>
              <a:t>Traditions</a:t>
            </a:r>
            <a:endParaRPr lang="en-GB" sz="2800" dirty="0">
              <a:solidFill>
                <a:srgbClr val="FF0000"/>
              </a:solidFill>
              <a:latin typeface="Bahnschrift Light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10800000" flipV="1">
            <a:off x="1714480" y="185736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500034" y="2786058"/>
            <a:ext cx="4572032" cy="200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Academic dress </a:t>
            </a:r>
            <a:r>
              <a:rPr lang="en-US" sz="2400" dirty="0" smtClean="0"/>
              <a:t>is required for</a:t>
            </a:r>
            <a:r>
              <a:rPr lang="hu-HU" sz="2400" dirty="0" smtClean="0"/>
              <a:t> </a:t>
            </a:r>
            <a:r>
              <a:rPr lang="en-US" sz="2400" i="1" dirty="0" smtClean="0"/>
              <a:t>examinations</a:t>
            </a:r>
            <a:r>
              <a:rPr lang="en-US" sz="2400" dirty="0" smtClean="0"/>
              <a:t>, </a:t>
            </a:r>
            <a:r>
              <a:rPr lang="en-US" sz="2400" i="1" dirty="0" smtClean="0"/>
              <a:t>matriculation</a:t>
            </a:r>
            <a:r>
              <a:rPr lang="en-US" sz="2400" dirty="0" smtClean="0"/>
              <a:t>, </a:t>
            </a:r>
            <a:r>
              <a:rPr lang="en-US" sz="2400" i="1" dirty="0" smtClean="0"/>
              <a:t>disciplinary hearings</a:t>
            </a:r>
            <a:r>
              <a:rPr lang="en-US" sz="2400" dirty="0" smtClean="0"/>
              <a:t>, and when </a:t>
            </a:r>
            <a:r>
              <a:rPr lang="en-US" sz="2400" i="1" dirty="0" smtClean="0"/>
              <a:t>visiting university </a:t>
            </a:r>
            <a:r>
              <a:rPr lang="en-US" sz="2400" dirty="0" smtClean="0"/>
              <a:t>officers.</a:t>
            </a:r>
            <a:endParaRPr lang="en-GB" sz="2400" dirty="0"/>
          </a:p>
        </p:txBody>
      </p:sp>
      <p:pic>
        <p:nvPicPr>
          <p:cNvPr id="40962" name="Picture 2" descr="https://upload.wikimedia.org/wikipedia/commons/thumb/8/8c/Toby_Virno_sub_fusc.JPG/170px-Toby_Virno_sub_fu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2835489" cy="3786214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4857720" y="5715016"/>
            <a:ext cx="428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An undergraduate student at the University of Oxford in </a:t>
            </a:r>
            <a:r>
              <a:rPr lang="en-US" sz="2000" dirty="0" err="1" smtClean="0"/>
              <a:t>subfusc</a:t>
            </a:r>
            <a:r>
              <a:rPr lang="en-US" sz="2000" dirty="0" smtClean="0"/>
              <a:t> for matriculation</a:t>
            </a:r>
            <a:endParaRPr lang="en-GB" sz="2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857488" y="1071546"/>
            <a:ext cx="3286148" cy="714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800" dirty="0" err="1" smtClean="0">
                <a:solidFill>
                  <a:srgbClr val="FF0000"/>
                </a:solidFill>
                <a:latin typeface="Bahnschrift Light" pitchFamily="34" charset="0"/>
              </a:rPr>
              <a:t>Traditions</a:t>
            </a:r>
            <a:endParaRPr lang="en-GB" sz="2800" dirty="0"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8596" y="21429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Student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life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1071538" y="1714488"/>
            <a:ext cx="178595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85720" y="2928934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S</a:t>
            </a:r>
            <a:r>
              <a:rPr lang="en-US" sz="2400" dirty="0" err="1" smtClean="0"/>
              <a:t>ome</a:t>
            </a:r>
            <a:r>
              <a:rPr lang="en-US" sz="2400" dirty="0" smtClean="0"/>
              <a:t> colleges have </a:t>
            </a:r>
            <a:r>
              <a:rPr lang="en-US" sz="2400" dirty="0" smtClean="0">
                <a:solidFill>
                  <a:srgbClr val="FF0000"/>
                </a:solidFill>
              </a:rPr>
              <a:t>formal hall</a:t>
            </a:r>
            <a:r>
              <a:rPr lang="en-US" sz="2400" dirty="0" smtClean="0"/>
              <a:t> six times a week, but in others this only happens occasionally. At most colleges these formal meals require </a:t>
            </a:r>
            <a:r>
              <a:rPr lang="en-US" sz="2400" i="1" dirty="0" smtClean="0"/>
              <a:t>gowns</a:t>
            </a:r>
            <a:r>
              <a:rPr lang="en-US" sz="2400" dirty="0" smtClean="0"/>
              <a:t> to be worn, and a Latin grace is said.</a:t>
            </a:r>
            <a:endParaRPr lang="en-GB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6200000" flipH="1">
            <a:off x="5679289" y="2035959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5143504" y="3429000"/>
            <a:ext cx="4000496" cy="27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Balls</a:t>
            </a:r>
            <a:r>
              <a:rPr lang="en-US" sz="2400" dirty="0" smtClean="0"/>
              <a:t> are major events </a:t>
            </a:r>
            <a:r>
              <a:rPr lang="en-US" sz="2400" i="1" dirty="0" smtClean="0"/>
              <a:t>held by colleges</a:t>
            </a:r>
            <a:r>
              <a:rPr lang="en-US" sz="2400" dirty="0" smtClean="0"/>
              <a:t>; the largest, held triennially in </a:t>
            </a:r>
            <a:r>
              <a:rPr lang="en-US" sz="2400" i="1" dirty="0" smtClean="0"/>
              <a:t>9th week </a:t>
            </a:r>
            <a:r>
              <a:rPr lang="en-US" sz="2400" dirty="0" smtClean="0"/>
              <a:t>of Trinity Term, are called </a:t>
            </a:r>
            <a:r>
              <a:rPr lang="en-US" sz="2400" dirty="0" smtClean="0">
                <a:solidFill>
                  <a:srgbClr val="FF0000"/>
                </a:solidFill>
              </a:rPr>
              <a:t>commemoration balls</a:t>
            </a:r>
            <a:r>
              <a:rPr lang="en-US" sz="2400" dirty="0" smtClean="0"/>
              <a:t>; the dress code is usually </a:t>
            </a:r>
            <a:r>
              <a:rPr lang="en-US" sz="2400" dirty="0" smtClean="0">
                <a:solidFill>
                  <a:srgbClr val="FF0000"/>
                </a:solidFill>
              </a:rPr>
              <a:t>white tie</a:t>
            </a:r>
            <a:r>
              <a:rPr lang="en-US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University of Oxfor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80029" cy="64291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000100" y="928670"/>
            <a:ext cx="3286148" cy="714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800" dirty="0" err="1" smtClean="0">
                <a:solidFill>
                  <a:srgbClr val="FF0000"/>
                </a:solidFill>
                <a:latin typeface="Bahnschrift Light" pitchFamily="34" charset="0"/>
              </a:rPr>
              <a:t>Traditions</a:t>
            </a:r>
            <a:endParaRPr lang="en-GB" sz="2800" dirty="0"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8596" y="21429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dirty="0" err="1" smtClean="0">
                <a:solidFill>
                  <a:prstClr val="black"/>
                </a:solidFill>
                <a:latin typeface="Lucida Handwriting" pitchFamily="66" charset="0"/>
              </a:rPr>
              <a:t>Student</a:t>
            </a:r>
            <a:r>
              <a:rPr lang="hu-HU" sz="2800" dirty="0" smtClean="0">
                <a:solidFill>
                  <a:prstClr val="black"/>
                </a:solidFill>
                <a:latin typeface="Lucida Handwriting" pitchFamily="66" charset="0"/>
              </a:rPr>
              <a:t> life</a:t>
            </a:r>
            <a:endParaRPr lang="en-GB" sz="28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>
            <a:off x="642910" y="1928802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6200000" flipH="1">
            <a:off x="3750463" y="1750207"/>
            <a:ext cx="171451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357158" y="2928934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Many other colleges hold </a:t>
            </a:r>
            <a:r>
              <a:rPr lang="en-US" sz="2400" i="1" dirty="0" smtClean="0"/>
              <a:t>smaller events </a:t>
            </a:r>
            <a:r>
              <a:rPr lang="en-US" sz="2400" dirty="0" smtClean="0"/>
              <a:t>during the year that they call </a:t>
            </a:r>
            <a:r>
              <a:rPr lang="en-US" sz="2400" dirty="0" smtClean="0">
                <a:solidFill>
                  <a:srgbClr val="FF0000"/>
                </a:solidFill>
              </a:rPr>
              <a:t>summer balls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FF0000"/>
                </a:solidFill>
              </a:rPr>
              <a:t>parties</a:t>
            </a:r>
            <a:r>
              <a:rPr lang="en-US" sz="2400" dirty="0" smtClean="0"/>
              <a:t>. These are usually held on an annual or irregular basis, and are usually black tie.</a:t>
            </a:r>
            <a:endParaRPr lang="en-GB" sz="2400" dirty="0"/>
          </a:p>
        </p:txBody>
      </p:sp>
      <p:sp>
        <p:nvSpPr>
          <p:cNvPr id="15" name="Téglalap 14"/>
          <p:cNvSpPr/>
          <p:nvPr/>
        </p:nvSpPr>
        <p:spPr>
          <a:xfrm>
            <a:off x="5286380" y="2928934"/>
            <a:ext cx="3714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Punting</a:t>
            </a:r>
            <a:r>
              <a:rPr lang="en-US" sz="2400" dirty="0" smtClean="0"/>
              <a:t> is a common </a:t>
            </a:r>
            <a:r>
              <a:rPr lang="en-US" sz="2400" i="1" dirty="0" smtClean="0"/>
              <a:t>summer leisure activity</a:t>
            </a:r>
            <a:r>
              <a:rPr lang="en-US" sz="2400" dirty="0" smtClean="0"/>
              <a:t>.</a:t>
            </a:r>
            <a:endParaRPr lang="en-GB" sz="2400" dirty="0"/>
          </a:p>
        </p:txBody>
      </p:sp>
      <p:pic>
        <p:nvPicPr>
          <p:cNvPr id="43010" name="Picture 2" descr="https://upload.wikimedia.org/wikipedia/commons/thumb/d/dc/CambridgePunt.jpg/350px-CambridgePu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62449"/>
            <a:ext cx="3333750" cy="24955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oggi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1018</Words>
  <Application>Microsoft Office PowerPoint</Application>
  <PresentationFormat>Diavetítés a képernyőre (4:3 oldalarány)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28</vt:i4>
      </vt:variant>
    </vt:vector>
  </HeadingPairs>
  <TitlesOfParts>
    <vt:vector size="31" baseType="lpstr">
      <vt:lpstr>Loggia</vt:lpstr>
      <vt:lpstr>1_Loggia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HP</dc:creator>
  <cp:lastModifiedBy>HP</cp:lastModifiedBy>
  <cp:revision>81</cp:revision>
  <dcterms:created xsi:type="dcterms:W3CDTF">2019-09-06T16:43:01Z</dcterms:created>
  <dcterms:modified xsi:type="dcterms:W3CDTF">2019-09-11T21:32:37Z</dcterms:modified>
</cp:coreProperties>
</file>