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C020D-0AD6-43DA-AAEB-D552F20231FF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541A0-9D7D-49C8-B954-98B9D5B20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4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1AD1F-79DA-427C-A264-298A019B075B}" type="slidenum">
              <a:rPr lang="hu-HU" smtClean="0"/>
              <a:pPr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325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75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8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6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09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64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17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1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7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0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F32B1-6E2D-4376-ADB9-E912A6F95250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7605-7C8D-42C1-A1E0-A0D55A311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2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7.png"/><Relationship Id="rId7" Type="http://schemas.openxmlformats.org/officeDocument/2006/relationships/hyperlink" Target="https://www.google.com.ua/url?sa=i&amp;rct=j&amp;q=&amp;esrc=s&amp;source=images&amp;cd=&amp;ved=0ahUKEwilmI3d3IvTAhXDvRQKHQgiDnUQjhwIBQ&amp;url=http://glasgow.dakotahotels.co.uk/location/&amp;bvm=bv.151426398,d.d2s&amp;psig=AFQjCNGWmn1ZvygFrOHm10Zhz094tKggbg&amp;ust=1491426385090886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ua/url?sa=i&amp;rct=j&amp;q=&amp;esrc=s&amp;source=images&amp;cd=&amp;ved=0ahUKEwjlsc-43IvTAhXD2RoKHWlyA30QjhwIBQ&amp;url=http://www.latebreaks.com/destinations/countries/Breaks_in_Glasgow_Scotland.html&amp;bvm=bv.151426398,d.d2s&amp;psig=AFQjCNGWmn1ZvygFrOHm10Zhz094tKggbg&amp;ust=1491426385090886" TargetMode="External"/><Relationship Id="rId5" Type="http://schemas.openxmlformats.org/officeDocument/2006/relationships/hyperlink" Target="https://www.google.com.ua/url?sa=i&amp;rct=j&amp;q=&amp;esrc=s&amp;source=images&amp;cd=&amp;cad=rja&amp;uact=8&amp;ved=0ahUKEwjlw6CN3IvTAhWIzRoKHVT5DH0QjhwIBQ&amp;url=https://www.glasgow.gov.uk/&amp;bvm=bv.151426398,d.d2s&amp;psig=AFQjCNGWmn1ZvygFrOHm10Zhz094tKggbg&amp;ust=1491426385090886" TargetMode="External"/><Relationship Id="rId10" Type="http://schemas.openxmlformats.org/officeDocument/2006/relationships/hyperlink" Target="https://www.google.com.ua/url?sa=i&amp;rct=j&amp;q=&amp;esrc=s&amp;source=images&amp;cd=&amp;ved=0ahUKEwi_rM6Z3ovTAhXFthQKHfPsDWwQjhwIBQ&amp;url=http://www.glasgowlife.org.uk/museums/burrell-collection/pages/default.aspx&amp;bvm=bv.151426398,d.d2s&amp;psig=AFQjCNHR9YL9RDYlrWFz7Qr7JpUne6_ILQ&amp;ust=1491427405014149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ua/url?sa=i&amp;rct=j&amp;q=&amp;esrc=s&amp;source=images&amp;cd=&amp;cad=rja&amp;uact=8&amp;ved=0ahUKEwi9kPiy4IvTAhUBaxQKHRLDB0wQjhwIBQ&amp;url=https://www.tripadvisor.co.uk/Attraction_Review-g186460-d4288723-Reviews-Missoula-Cardiff_South_Wales_Wales.html&amp;bvm=bv.151426398,d.bGs&amp;psig=AFQjCNG1xcWIO4RdanshdnzEny2VYT92wQ&amp;ust=1491427776351334" TargetMode="External"/><Relationship Id="rId3" Type="http://schemas.openxmlformats.org/officeDocument/2006/relationships/image" Target="../media/image105.png"/><Relationship Id="rId7" Type="http://schemas.openxmlformats.org/officeDocument/2006/relationships/hyperlink" Target="https://www.google.com.ua/url?sa=i&amp;rct=j&amp;q=&amp;esrc=s&amp;source=images&amp;cd=&amp;cad=rja&amp;uact=8&amp;ved=0ahUKEwiBzKvh34vTAhXCORQKHdS6Bx4QjhwIBQ&amp;url=https://www.sixt.co.uk/car-hire/united-kingdom/cardiff&amp;bvm=bv.151426398,d.bGs&amp;psig=AFQjCNG1xcWIO4RdanshdnzEny2VYT92wQ&amp;ust=1491427776351334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ua/url?sa=i&amp;rct=j&amp;q=&amp;esrc=s&amp;source=images&amp;cd=&amp;cad=rja&amp;uact=8&amp;ved=0ahUKEwis0PnP34vTAhUGuRQKHba8C78QjhwIBQ&amp;url=http://www.cardiffcastle.com/&amp;bvm=bv.151426398,d.bGs&amp;psig=AFQjCNG1xcWIO4RdanshdnzEny2VYT92wQ&amp;ust=1491427776351334" TargetMode="Externa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51584" y="548681"/>
            <a:ext cx="7560840" cy="2571039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The main </a:t>
            </a:r>
            <a:r>
              <a:rPr lang="hu-HU" dirty="0" err="1" smtClean="0">
                <a:latin typeface="Algerian" panose="04020705040A02060702" pitchFamily="82" charset="0"/>
              </a:rPr>
              <a:t>cities</a:t>
            </a:r>
            <a:r>
              <a:rPr lang="hu-HU" dirty="0" smtClean="0">
                <a:latin typeface="Algerian" panose="04020705040A02060702" pitchFamily="82" charset="0"/>
              </a:rPr>
              <a:t> of United </a:t>
            </a:r>
            <a:r>
              <a:rPr lang="hu-HU" dirty="0" err="1" smtClean="0">
                <a:latin typeface="Algerian" panose="04020705040A02060702" pitchFamily="82" charset="0"/>
              </a:rPr>
              <a:t>Kingdom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886634" y="5986846"/>
            <a:ext cx="634806" cy="31816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Climate </a:t>
            </a:r>
            <a:endParaRPr lang="hu-HU" dirty="0">
              <a:latin typeface="Copperplate Gothic Bold" panose="020E07050202060204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4016769" cy="3124869"/>
          </a:xfrm>
        </p:spPr>
        <p:txBody>
          <a:bodyPr/>
          <a:lstStyle/>
          <a:p>
            <a:r>
              <a:rPr lang="en-US" dirty="0"/>
              <a:t>London has a temperate marine climate like much of the British Isles, so the city rarely sees </a:t>
            </a:r>
            <a:r>
              <a:rPr lang="en-US" u="sng" dirty="0">
                <a:solidFill>
                  <a:srgbClr val="FF0000"/>
                </a:solidFill>
              </a:rPr>
              <a:t>extremely high or low temperatures.</a:t>
            </a:r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204864"/>
            <a:ext cx="374441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/>
          <a:lstStyle/>
          <a:p>
            <a:r>
              <a:rPr lang="en-US" dirty="0"/>
              <a:t>Since 1965 Greater London has been divided into </a:t>
            </a:r>
            <a:r>
              <a:rPr lang="en-US" u="sng" dirty="0">
                <a:solidFill>
                  <a:srgbClr val="FF0000"/>
                </a:solidFill>
              </a:rPr>
              <a:t>32 districts </a:t>
            </a:r>
            <a:r>
              <a:rPr lang="en-US" dirty="0"/>
              <a:t>in addition to the ancient City of London.</a:t>
            </a:r>
            <a:endParaRPr lang="hu-H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40" y="1988840"/>
            <a:ext cx="309816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437112"/>
            <a:ext cx="290452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00884"/>
            <a:ext cx="3312368" cy="219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river Thames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584721" cy="3877815"/>
          </a:xfrm>
        </p:spPr>
        <p:txBody>
          <a:bodyPr/>
          <a:lstStyle/>
          <a:p>
            <a:r>
              <a:rPr lang="en-US" dirty="0"/>
              <a:t>London has the river Thames, which runs through the middle of city and it is </a:t>
            </a:r>
            <a:r>
              <a:rPr lang="en-US" u="sng" dirty="0" smtClean="0">
                <a:solidFill>
                  <a:srgbClr val="FF0000"/>
                </a:solidFill>
              </a:rPr>
              <a:t>215 miles </a:t>
            </a:r>
            <a:r>
              <a:rPr lang="en-US" u="sng" dirty="0">
                <a:solidFill>
                  <a:srgbClr val="FF0000"/>
                </a:solidFill>
              </a:rPr>
              <a:t>long. </a:t>
            </a:r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060848"/>
            <a:ext cx="3086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1584" y="4437112"/>
            <a:ext cx="33483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437112"/>
            <a:ext cx="36004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Baskerville Old Face" panose="02020602080505020303" pitchFamily="18" charset="0"/>
              </a:rPr>
              <a:t>Economy</a:t>
            </a:r>
            <a:endParaRPr lang="hu-HU" sz="7200" dirty="0">
              <a:latin typeface="Baskerville Old Face" panose="020206020805050203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/>
          <a:lstStyle/>
          <a:p>
            <a:r>
              <a:rPr lang="en-US" dirty="0"/>
              <a:t>THE CITY OF LONDON </a:t>
            </a:r>
            <a:r>
              <a:rPr lang="en-US" u="sng" dirty="0">
                <a:solidFill>
                  <a:srgbClr val="FF0000"/>
                </a:solidFill>
              </a:rPr>
              <a:t>is the world’s largest financial </a:t>
            </a:r>
            <a:r>
              <a:rPr lang="en-US" u="sng" dirty="0" err="1">
                <a:solidFill>
                  <a:srgbClr val="FF0000"/>
                </a:solidFill>
              </a:rPr>
              <a:t>centre</a:t>
            </a:r>
            <a:r>
              <a:rPr lang="en-US" u="sng" dirty="0">
                <a:solidFill>
                  <a:srgbClr val="FF0000"/>
                </a:solidFill>
              </a:rPr>
              <a:t> alongside New York</a:t>
            </a:r>
            <a:r>
              <a:rPr lang="en-US" dirty="0"/>
              <a:t>. It is home to the London stock Exchange and Lloyds of London.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204864"/>
            <a:ext cx="432048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Transport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/>
          <a:lstStyle/>
          <a:p>
            <a:r>
              <a:rPr lang="en-US" dirty="0"/>
              <a:t>London public transport include: </a:t>
            </a:r>
            <a:r>
              <a:rPr lang="en-US" u="sng" dirty="0">
                <a:solidFill>
                  <a:srgbClr val="FF0000"/>
                </a:solidFill>
              </a:rPr>
              <a:t>London Underground, London Buses, River Services and the National Rail</a:t>
            </a:r>
            <a:r>
              <a:rPr lang="en-US" dirty="0"/>
              <a:t>. 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132856"/>
            <a:ext cx="29527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293096"/>
            <a:ext cx="3384376" cy="246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293096"/>
            <a:ext cx="381684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2491" y="570156"/>
            <a:ext cx="7756263" cy="770612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latin typeface="Algerian" panose="04020705040A02060702" pitchFamily="82" charset="0"/>
              </a:rPr>
              <a:t>The London Underground</a:t>
            </a:r>
            <a:endParaRPr lang="hu-HU" sz="4800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Underground is also called “</a:t>
            </a:r>
            <a:r>
              <a:rPr lang="en-US" u="sng" dirty="0">
                <a:solidFill>
                  <a:srgbClr val="FF0000"/>
                </a:solidFill>
              </a:rPr>
              <a:t>tube</a:t>
            </a:r>
            <a:r>
              <a:rPr lang="en-US" dirty="0"/>
              <a:t>” , because of the cylindrical shape of the system’s deep-bore tunnels. It has 276 stations and runs over 243 miles (408km) of line, making it the longest railway in the </a:t>
            </a:r>
            <a:r>
              <a:rPr lang="en-US" dirty="0" smtClean="0"/>
              <a:t>world.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3" y="4475808"/>
            <a:ext cx="3600400" cy="226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13" y="2403933"/>
            <a:ext cx="3600400" cy="189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74" y="419345"/>
            <a:ext cx="352463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THE RED DOUBLE DECKER BUSES </a:t>
            </a:r>
            <a:endParaRPr lang="hu-HU" sz="4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/>
          <a:lstStyle/>
          <a:p>
            <a:r>
              <a:rPr lang="en-US" dirty="0"/>
              <a:t>The buses known as the </a:t>
            </a:r>
            <a:r>
              <a:rPr lang="en-US" u="sng" dirty="0">
                <a:solidFill>
                  <a:srgbClr val="FF0000"/>
                </a:solidFill>
              </a:rPr>
              <a:t>red double decker buses </a:t>
            </a:r>
            <a:r>
              <a:rPr lang="en-US" dirty="0"/>
              <a:t>and rail network in London is very well developed, frequent and efficient.</a:t>
            </a:r>
            <a:endParaRPr lang="hu-H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34888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4725145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707418"/>
            <a:ext cx="2754188" cy="18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oper Black" panose="0208090404030B020404" pitchFamily="18" charset="0"/>
              </a:rPr>
              <a:t>Tourists attraction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4060973"/>
          </a:xfrm>
        </p:spPr>
        <p:txBody>
          <a:bodyPr>
            <a:normAutofit fontScale="92500"/>
          </a:bodyPr>
          <a:lstStyle/>
          <a:p>
            <a:r>
              <a:rPr lang="en-US" dirty="0"/>
              <a:t>London has rich cultural history but, at the same time, it is regarded as one of the most modern cities in the world. The most famous tourist attractions </a:t>
            </a:r>
            <a:r>
              <a:rPr lang="en-US" u="sng" dirty="0">
                <a:solidFill>
                  <a:srgbClr val="FF0000"/>
                </a:solidFill>
              </a:rPr>
              <a:t>are the Big Ben, the House of Parliament, the Queens palace, Buckingham Palace, the Tower of </a:t>
            </a:r>
            <a:r>
              <a:rPr lang="en-US" u="sng" dirty="0" smtClean="0">
                <a:solidFill>
                  <a:srgbClr val="FF0000"/>
                </a:solidFill>
              </a:rPr>
              <a:t>London.</a:t>
            </a:r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132856"/>
            <a:ext cx="2782796" cy="184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4437113"/>
            <a:ext cx="3329107" cy="218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pperplate Gothic Bold" panose="020E0705020206020404" pitchFamily="34" charset="0"/>
              </a:rPr>
              <a:t>Parliment</a:t>
            </a:r>
            <a:endParaRPr lang="hu-HU" dirty="0">
              <a:latin typeface="Copperplate Gothic Bold" panose="020E07050202060204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Houses of Parliament </a:t>
            </a:r>
            <a:r>
              <a:rPr lang="en-US" u="sng" dirty="0">
                <a:solidFill>
                  <a:srgbClr val="FF0000"/>
                </a:solidFill>
              </a:rPr>
              <a:t>is where the two Houses of the Parliament of the United Kingdom </a:t>
            </a:r>
            <a:r>
              <a:rPr lang="en-US" dirty="0"/>
              <a:t>(Houses of Commons and Lords) </a:t>
            </a:r>
            <a:r>
              <a:rPr lang="en-US" u="sng" dirty="0">
                <a:solidFill>
                  <a:srgbClr val="FF0000"/>
                </a:solidFill>
              </a:rPr>
              <a:t>meet for political purposes</a:t>
            </a:r>
            <a:r>
              <a:rPr lang="en-US" dirty="0"/>
              <a:t>. The oldest part of the building dates back to 1907. 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551103"/>
            <a:ext cx="41162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oadway" panose="04040905080B02020502" pitchFamily="82" charset="0"/>
              </a:rPr>
              <a:t>Big Ben</a:t>
            </a:r>
            <a:endParaRPr lang="hu-HU" dirty="0">
              <a:latin typeface="Broadway" panose="04040905080B020205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4088777" cy="3877815"/>
          </a:xfrm>
        </p:spPr>
        <p:txBody>
          <a:bodyPr/>
          <a:lstStyle/>
          <a:p>
            <a:r>
              <a:rPr lang="en-US" dirty="0"/>
              <a:t>Big Ben </a:t>
            </a:r>
            <a:r>
              <a:rPr lang="en-US" u="sng" dirty="0">
                <a:solidFill>
                  <a:srgbClr val="FF0000"/>
                </a:solidFill>
              </a:rPr>
              <a:t>isn’t the clock on the tower, but just the bell inside it.</a:t>
            </a:r>
            <a:r>
              <a:rPr lang="en-US" dirty="0"/>
              <a:t> People all over the world can hear its sound on the radio and TV </a:t>
            </a:r>
            <a:r>
              <a:rPr lang="en-US" dirty="0" err="1"/>
              <a:t>programmes</a:t>
            </a:r>
            <a:r>
              <a:rPr lang="en-US" dirty="0"/>
              <a:t>. It’s always right, never too fast or too slow.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348880"/>
            <a:ext cx="372015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Introduction</a:t>
            </a:r>
            <a:endParaRPr lang="hu-HU" sz="6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United Kingdom (official name United Kingdom of Great Britain and Northern Ireland) consists of four countries united under one monarch and government. </a:t>
            </a:r>
            <a:r>
              <a:rPr lang="en-US" u="sng" dirty="0">
                <a:solidFill>
                  <a:srgbClr val="FF0000"/>
                </a:solidFill>
              </a:rPr>
              <a:t>The countries are England, Scotland, Wales and Northern Ireland.</a:t>
            </a:r>
          </a:p>
          <a:p>
            <a:r>
              <a:rPr lang="en-US" dirty="0"/>
              <a:t>England has traditionally been the </a:t>
            </a:r>
            <a:r>
              <a:rPr lang="en-US" u="sng" dirty="0">
                <a:solidFill>
                  <a:srgbClr val="FF0000"/>
                </a:solidFill>
              </a:rPr>
              <a:t>dominant nation </a:t>
            </a:r>
            <a:r>
              <a:rPr lang="en-US" dirty="0"/>
              <a:t>within the UK has over 80 percent of the share of the total population. People in Scotland and Wales have </a:t>
            </a:r>
            <a:r>
              <a:rPr lang="en-US" u="sng" dirty="0">
                <a:solidFill>
                  <a:srgbClr val="FF0000"/>
                </a:solidFill>
              </a:rPr>
              <a:t>proud national traditions and languages. </a:t>
            </a:r>
            <a:r>
              <a:rPr lang="en-US" dirty="0"/>
              <a:t>Scottish </a:t>
            </a:r>
            <a:r>
              <a:rPr lang="en-US" u="sng" dirty="0">
                <a:solidFill>
                  <a:srgbClr val="FF0000"/>
                </a:solidFill>
              </a:rPr>
              <a:t>Gaelic</a:t>
            </a:r>
            <a:r>
              <a:rPr lang="en-US" dirty="0"/>
              <a:t> is mainly spoken </a:t>
            </a:r>
            <a:r>
              <a:rPr lang="en-US" u="sng" dirty="0">
                <a:solidFill>
                  <a:srgbClr val="FF0000"/>
                </a:solidFill>
              </a:rPr>
              <a:t>in the north west of the country,</a:t>
            </a:r>
            <a:r>
              <a:rPr lang="en-US" dirty="0"/>
              <a:t> by a small proportion of the population. Welsh has a much bigger number of people speaking the language and all public signs in Wales are displayed in both Welsh and English.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Buckingham Palace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fontScale="92500"/>
          </a:bodyPr>
          <a:lstStyle/>
          <a:p>
            <a:r>
              <a:rPr lang="en-US" dirty="0"/>
              <a:t>Buckingham Palace is </a:t>
            </a:r>
            <a:r>
              <a:rPr lang="en-US" u="sng" dirty="0">
                <a:solidFill>
                  <a:srgbClr val="FF0000"/>
                </a:solidFill>
              </a:rPr>
              <a:t>the official home of the British Monarch in London. </a:t>
            </a:r>
            <a:r>
              <a:rPr lang="en-US" dirty="0"/>
              <a:t>When the flag is put up on the pole, it means that the Monarch is in the palace. It is also a famous tourist attraction </a:t>
            </a:r>
            <a:r>
              <a:rPr lang="en-US" dirty="0" smtClean="0"/>
              <a:t>because </a:t>
            </a:r>
            <a:r>
              <a:rPr lang="en-US" dirty="0"/>
              <a:t>of the Queen’s Royal guards. </a:t>
            </a:r>
            <a:endParaRPr lang="hu-H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564904"/>
            <a:ext cx="40324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Royal Guard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/>
          <a:lstStyle/>
          <a:p>
            <a:r>
              <a:rPr lang="en-US" dirty="0"/>
              <a:t>Every morning at half past eleven people all over the world come to see the changing of the guards: the capital of the </a:t>
            </a:r>
            <a:r>
              <a:rPr lang="en-US" u="sng" dirty="0">
                <a:solidFill>
                  <a:srgbClr val="FF0000"/>
                </a:solidFill>
              </a:rPr>
              <a:t>Old Guard gives the Keys of Buckingham Palace </a:t>
            </a:r>
            <a:r>
              <a:rPr lang="en-US" dirty="0"/>
              <a:t>to the captain of the New Guard. </a:t>
            </a:r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204865"/>
            <a:ext cx="3359369" cy="1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4149080"/>
            <a:ext cx="4151457" cy="25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Tower of London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/>
          <a:lstStyle/>
          <a:p>
            <a:r>
              <a:rPr lang="en-US" dirty="0"/>
              <a:t>The Tower of London is </a:t>
            </a:r>
            <a:r>
              <a:rPr lang="en-US" u="sng" dirty="0">
                <a:solidFill>
                  <a:srgbClr val="FF0000"/>
                </a:solidFill>
              </a:rPr>
              <a:t>a historic tower in the </a:t>
            </a:r>
            <a:r>
              <a:rPr lang="en-US" u="sng" dirty="0" err="1">
                <a:solidFill>
                  <a:srgbClr val="FF0000"/>
                </a:solidFill>
              </a:rPr>
              <a:t>centre</a:t>
            </a:r>
            <a:r>
              <a:rPr lang="en-US" u="sng" dirty="0">
                <a:solidFill>
                  <a:srgbClr val="FF0000"/>
                </a:solidFill>
              </a:rPr>
              <a:t> of London</a:t>
            </a:r>
            <a:r>
              <a:rPr lang="en-US" dirty="0"/>
              <a:t>. The Tower’s primary function was a fortress, a royal palace, and a prison. Many prisoners were executed in this tower.</a:t>
            </a:r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276872"/>
            <a:ext cx="424360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5561" y="275970"/>
            <a:ext cx="7756263" cy="1054250"/>
          </a:xfrm>
        </p:spPr>
        <p:txBody>
          <a:bodyPr/>
          <a:lstStyle/>
          <a:p>
            <a:r>
              <a:rPr lang="en-US" dirty="0" smtClean="0"/>
              <a:t>The London Eye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4016769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London Eye , </a:t>
            </a:r>
            <a:r>
              <a:rPr lang="en-US" u="sng" dirty="0">
                <a:solidFill>
                  <a:srgbClr val="FF0000"/>
                </a:solidFill>
              </a:rPr>
              <a:t>also known as the Millennium wheel</a:t>
            </a:r>
            <a:r>
              <a:rPr lang="en-US" dirty="0"/>
              <a:t> was built in 1999, and since then the biggest observation wheel in the world. It is </a:t>
            </a:r>
            <a:r>
              <a:rPr lang="en-US" dirty="0" smtClean="0"/>
              <a:t>170 m </a:t>
            </a:r>
            <a:r>
              <a:rPr lang="en-US" dirty="0"/>
              <a:t>high and you can see the beautiful London skyline from the top. </a:t>
            </a:r>
            <a:endParaRPr lang="hu-H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842689"/>
            <a:ext cx="3304028" cy="18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4727919"/>
            <a:ext cx="3209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2" y="1280133"/>
            <a:ext cx="3028950" cy="153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Westminster Abbey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/>
          <a:lstStyle/>
          <a:p>
            <a:r>
              <a:rPr lang="en-US" dirty="0"/>
              <a:t>Westminster Abbey </a:t>
            </a:r>
            <a:r>
              <a:rPr lang="en-US" u="sng" dirty="0">
                <a:solidFill>
                  <a:srgbClr val="FF0000"/>
                </a:solidFill>
              </a:rPr>
              <a:t>was begun by Henry III in 1245. It’s one of the most important Gothic buildings </a:t>
            </a:r>
            <a:r>
              <a:rPr lang="en-US" dirty="0"/>
              <a:t>in the country with the medieval shrine of an Anglo-Saxon saint still at its heart.</a:t>
            </a:r>
            <a:endParaRPr lang="hu-H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933057"/>
            <a:ext cx="4013556" cy="28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97" y="1916832"/>
            <a:ext cx="3432043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Tower Bridge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/>
          <a:lstStyle/>
          <a:p>
            <a:r>
              <a:rPr lang="en-US" dirty="0"/>
              <a:t>The Tower Bridge is a bridge closed to the Tower of London which gives it its name. </a:t>
            </a:r>
            <a:r>
              <a:rPr lang="en-US" u="sng" dirty="0">
                <a:solidFill>
                  <a:srgbClr val="FF0000"/>
                </a:solidFill>
              </a:rPr>
              <a:t>It has become an iconic symbol in London</a:t>
            </a:r>
            <a:r>
              <a:rPr lang="en-US" dirty="0"/>
              <a:t>, and it’s situated over the River Thames.</a:t>
            </a:r>
            <a:endParaRPr lang="hu-H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420888"/>
            <a:ext cx="423230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Trafalgar Square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/>
          <a:lstStyle/>
          <a:p>
            <a:r>
              <a:rPr lang="en-US" dirty="0"/>
              <a:t>Trafalgar Square is a square in London and its name commemorates the Battle of Trafalgar (1805), </a:t>
            </a:r>
            <a:r>
              <a:rPr lang="en-US" u="sng" dirty="0">
                <a:solidFill>
                  <a:srgbClr val="FF0000"/>
                </a:solidFill>
              </a:rPr>
              <a:t>a British naval victory of the Napoleonic Wars</a:t>
            </a:r>
            <a:r>
              <a:rPr lang="en-US" dirty="0"/>
              <a:t>. </a:t>
            </a:r>
            <a:endParaRPr lang="hu-H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3888423"/>
            <a:ext cx="449878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2060849"/>
            <a:ext cx="3587695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Royal Family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British Royal Family lives in England and resides mainly in London </a:t>
            </a:r>
            <a:r>
              <a:rPr lang="en-US" u="sng" dirty="0">
                <a:solidFill>
                  <a:srgbClr val="FF0000"/>
                </a:solidFill>
              </a:rPr>
              <a:t>at Buckingham Palace.</a:t>
            </a:r>
            <a:r>
              <a:rPr lang="en-US" dirty="0"/>
              <a:t> The Royal family is formed by Queen Elisabeth II and her husband Philip, Duke of Edinburgh, their son Charles, and his two sons William and Henry. </a:t>
            </a:r>
            <a:endParaRPr lang="hu-H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708920"/>
            <a:ext cx="43924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Copperplate Gothic Bold" panose="020E0705020206020404" pitchFamily="34" charset="0"/>
              </a:rPr>
              <a:t>Birmingham</a:t>
            </a:r>
            <a:endParaRPr lang="hu-HU" sz="7200" dirty="0">
              <a:latin typeface="Copperplate Gothic Bold" panose="020E07050202060204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7569" y="2204865"/>
            <a:ext cx="7745505" cy="3877815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Sovereign </a:t>
            </a:r>
            <a:r>
              <a:rPr lang="en-US" dirty="0" smtClean="0">
                <a:solidFill>
                  <a:srgbClr val="FF0000"/>
                </a:solidFill>
              </a:rPr>
              <a:t>state </a:t>
            </a:r>
            <a:r>
              <a:rPr lang="en-US" dirty="0" smtClean="0"/>
              <a:t>- </a:t>
            </a:r>
            <a:r>
              <a:rPr lang="en-US" dirty="0"/>
              <a:t>United Kingdom</a:t>
            </a:r>
          </a:p>
          <a:p>
            <a:r>
              <a:rPr lang="en-US" dirty="0">
                <a:solidFill>
                  <a:srgbClr val="FF0000"/>
                </a:solidFill>
              </a:rPr>
              <a:t>Constituent </a:t>
            </a:r>
            <a:r>
              <a:rPr lang="en-US" dirty="0" smtClean="0">
                <a:solidFill>
                  <a:srgbClr val="FF0000"/>
                </a:solidFill>
              </a:rPr>
              <a:t>country </a:t>
            </a:r>
            <a:r>
              <a:rPr lang="en-US" dirty="0" smtClean="0"/>
              <a:t>- England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Region</a:t>
            </a:r>
            <a:r>
              <a:rPr lang="en-US" dirty="0" smtClean="0"/>
              <a:t> - West </a:t>
            </a:r>
            <a:r>
              <a:rPr lang="en-US" dirty="0"/>
              <a:t>Midlands</a:t>
            </a:r>
          </a:p>
          <a:p>
            <a:r>
              <a:rPr lang="en-US" dirty="0">
                <a:solidFill>
                  <a:srgbClr val="FF0000"/>
                </a:solidFill>
              </a:rPr>
              <a:t>Ceremonial </a:t>
            </a:r>
            <a:r>
              <a:rPr lang="en-US" dirty="0" smtClean="0">
                <a:solidFill>
                  <a:srgbClr val="FF0000"/>
                </a:solidFill>
              </a:rPr>
              <a:t>county </a:t>
            </a:r>
            <a:r>
              <a:rPr lang="en-US" dirty="0" smtClean="0"/>
              <a:t>- </a:t>
            </a:r>
            <a:r>
              <a:rPr lang="en-US" dirty="0"/>
              <a:t>West Midlands</a:t>
            </a:r>
          </a:p>
          <a:p>
            <a:r>
              <a:rPr lang="en-US" dirty="0">
                <a:solidFill>
                  <a:srgbClr val="FF0000"/>
                </a:solidFill>
              </a:rPr>
              <a:t>Historic </a:t>
            </a:r>
            <a:r>
              <a:rPr lang="en-US" dirty="0" smtClean="0">
                <a:solidFill>
                  <a:srgbClr val="FF0000"/>
                </a:solidFill>
              </a:rPr>
              <a:t>county </a:t>
            </a:r>
            <a:r>
              <a:rPr lang="en-US" dirty="0" smtClean="0"/>
              <a:t>– Warwickshire</a:t>
            </a:r>
          </a:p>
          <a:p>
            <a:r>
              <a:rPr lang="en-US" dirty="0">
                <a:solidFill>
                  <a:srgbClr val="FF0000"/>
                </a:solidFill>
              </a:rPr>
              <a:t>Population (2014 mid year estimate</a:t>
            </a:r>
            <a:r>
              <a:rPr lang="en-US" dirty="0" smtClean="0">
                <a:solidFill>
                  <a:srgbClr val="FF0000"/>
                </a:solidFill>
              </a:rPr>
              <a:t>.): </a:t>
            </a:r>
            <a:r>
              <a:rPr lang="en-US" dirty="0" smtClean="0"/>
              <a:t>1,101,360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Ethnicity: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57.9% White (53.1% White British)</a:t>
            </a:r>
          </a:p>
          <a:p>
            <a:pPr marL="0" indent="0">
              <a:buNone/>
            </a:pPr>
            <a:r>
              <a:rPr lang="en-US" dirty="0"/>
              <a:t>26.6% Asian</a:t>
            </a:r>
          </a:p>
          <a:p>
            <a:pPr marL="0" indent="0">
              <a:buNone/>
            </a:pPr>
            <a:r>
              <a:rPr lang="en-US" dirty="0"/>
              <a:t>8.9% Black</a:t>
            </a:r>
          </a:p>
          <a:p>
            <a:pPr marL="0" indent="0">
              <a:buNone/>
            </a:pPr>
            <a:r>
              <a:rPr lang="en-US" dirty="0"/>
              <a:t>4.4% Mixed Race</a:t>
            </a:r>
          </a:p>
          <a:p>
            <a:pPr marL="0" indent="0">
              <a:buNone/>
            </a:pPr>
            <a:r>
              <a:rPr lang="en-US" dirty="0"/>
              <a:t>2.0% Other</a:t>
            </a:r>
            <a:endParaRPr lang="hu-H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471" y="2060849"/>
            <a:ext cx="2518248" cy="151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45" y="4005064"/>
            <a:ext cx="205877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Birmingham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Birmingham </a:t>
            </a:r>
            <a:r>
              <a:rPr lang="en-US" dirty="0" smtClean="0"/>
              <a:t>is </a:t>
            </a:r>
            <a:r>
              <a:rPr lang="en-US" dirty="0"/>
              <a:t>a major city and metropolitan borough of West Midlands, England lying on the River Rea, a small river that runs through Birmingham. It is the </a:t>
            </a:r>
            <a:r>
              <a:rPr lang="en-US" u="sng" dirty="0">
                <a:solidFill>
                  <a:srgbClr val="FF0000"/>
                </a:solidFill>
              </a:rPr>
              <a:t>largest and most populous British city </a:t>
            </a:r>
            <a:r>
              <a:rPr lang="en-US" dirty="0"/>
              <a:t>outside </a:t>
            </a:r>
            <a:r>
              <a:rPr lang="en-US" dirty="0" smtClean="0"/>
              <a:t>London.</a:t>
            </a:r>
            <a:endParaRPr lang="hu-H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33" y="49063"/>
            <a:ext cx="248281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49063"/>
            <a:ext cx="249503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581129"/>
            <a:ext cx="3888432" cy="204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23" y="2420888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03513" y="244952"/>
            <a:ext cx="7756263" cy="864096"/>
          </a:xfrm>
        </p:spPr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United Kingdom</a:t>
            </a:r>
            <a:endParaRPr lang="hu-HU" dirty="0">
              <a:latin typeface="Copperplate Gothic Bold" panose="020E07050202060204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63552" y="2492897"/>
            <a:ext cx="5544617" cy="387781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Capital: </a:t>
            </a:r>
            <a:r>
              <a:rPr lang="en-US" dirty="0"/>
              <a:t>London</a:t>
            </a:r>
          </a:p>
          <a:p>
            <a:r>
              <a:rPr lang="en-US" dirty="0">
                <a:solidFill>
                  <a:srgbClr val="FF0000"/>
                </a:solidFill>
              </a:rPr>
              <a:t>Official language: </a:t>
            </a:r>
            <a:r>
              <a:rPr lang="en-US" dirty="0"/>
              <a:t>British English</a:t>
            </a:r>
          </a:p>
          <a:p>
            <a:r>
              <a:rPr lang="en-US" dirty="0">
                <a:solidFill>
                  <a:srgbClr val="FF0000"/>
                </a:solidFill>
              </a:rPr>
              <a:t>Government: </a:t>
            </a:r>
            <a:r>
              <a:rPr lang="en-US" dirty="0"/>
              <a:t>Unitary parliamentary democracy and constitutional monarchy.</a:t>
            </a:r>
          </a:p>
          <a:p>
            <a:r>
              <a:rPr lang="en-US" dirty="0">
                <a:solidFill>
                  <a:srgbClr val="FF0000"/>
                </a:solidFill>
              </a:rPr>
              <a:t>Monarch</a:t>
            </a:r>
            <a:r>
              <a:rPr lang="en-US" dirty="0"/>
              <a:t> - Elizabeth II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Prime Minister </a:t>
            </a:r>
            <a:r>
              <a:rPr lang="en-US" dirty="0"/>
              <a:t>- Theresa May </a:t>
            </a:r>
          </a:p>
          <a:p>
            <a:r>
              <a:rPr lang="en-US" dirty="0">
                <a:solidFill>
                  <a:srgbClr val="FF0000"/>
                </a:solidFill>
              </a:rPr>
              <a:t>Population</a:t>
            </a:r>
            <a:r>
              <a:rPr lang="en-US" dirty="0"/>
              <a:t> (2016 estimate): 65,110,000</a:t>
            </a:r>
          </a:p>
          <a:p>
            <a:r>
              <a:rPr lang="hu-HU" dirty="0" err="1">
                <a:solidFill>
                  <a:srgbClr val="FF0000"/>
                </a:solidFill>
              </a:rPr>
              <a:t>Currency</a:t>
            </a:r>
            <a:r>
              <a:rPr lang="en-US" dirty="0">
                <a:solidFill>
                  <a:srgbClr val="FF0000"/>
                </a:solidFill>
              </a:rPr>
              <a:t>:  </a:t>
            </a:r>
            <a:r>
              <a:rPr lang="hu-HU" dirty="0" err="1"/>
              <a:t>Pound</a:t>
            </a:r>
            <a:r>
              <a:rPr lang="hu-HU" dirty="0"/>
              <a:t> sterling (GBP)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3285311"/>
            <a:ext cx="2771801" cy="354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90" y="1639980"/>
            <a:ext cx="1368152" cy="16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639981"/>
            <a:ext cx="1436586" cy="16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34" y="578116"/>
            <a:ext cx="1415819" cy="10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/>
          <a:lstStyle/>
          <a:p>
            <a:r>
              <a:rPr lang="en-US" dirty="0"/>
              <a:t>Birmingham City Council </a:t>
            </a:r>
            <a:r>
              <a:rPr lang="en-US" u="sng" dirty="0">
                <a:solidFill>
                  <a:srgbClr val="FF0000"/>
                </a:solidFill>
              </a:rPr>
              <a:t>is the </a:t>
            </a:r>
            <a:r>
              <a:rPr lang="en-US" u="sng" dirty="0" smtClean="0">
                <a:solidFill>
                  <a:srgbClr val="FF0000"/>
                </a:solidFill>
              </a:rPr>
              <a:t>largest local </a:t>
            </a:r>
            <a:r>
              <a:rPr lang="en-US" u="sng" dirty="0">
                <a:solidFill>
                  <a:srgbClr val="FF0000"/>
                </a:solidFill>
              </a:rPr>
              <a:t>authority in Europe</a:t>
            </a:r>
            <a:r>
              <a:rPr lang="en-US" dirty="0"/>
              <a:t> with 120 </a:t>
            </a:r>
            <a:r>
              <a:rPr lang="en-US" dirty="0" err="1" smtClean="0"/>
              <a:t>councillors</a:t>
            </a:r>
            <a:r>
              <a:rPr lang="en-US" dirty="0" smtClean="0"/>
              <a:t> </a:t>
            </a:r>
            <a:r>
              <a:rPr lang="en-US" dirty="0"/>
              <a:t>representing 40 </a:t>
            </a:r>
            <a:r>
              <a:rPr lang="en-US" dirty="0" smtClean="0"/>
              <a:t>wards. Its </a:t>
            </a:r>
            <a:r>
              <a:rPr lang="en-US" dirty="0"/>
              <a:t>headquarters are at the </a:t>
            </a:r>
            <a:r>
              <a:rPr lang="en-US" u="sng" dirty="0">
                <a:solidFill>
                  <a:srgbClr val="FF0000"/>
                </a:solidFill>
              </a:rPr>
              <a:t>Council House in Victoria Square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564904"/>
            <a:ext cx="446449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Birmingham is located in the </a:t>
            </a:r>
            <a:r>
              <a:rPr lang="en-US" u="sng" dirty="0" err="1">
                <a:solidFill>
                  <a:srgbClr val="FF0000"/>
                </a:solidFill>
              </a:rPr>
              <a:t>centre</a:t>
            </a:r>
            <a:r>
              <a:rPr lang="en-US" u="sng" dirty="0">
                <a:solidFill>
                  <a:srgbClr val="FF0000"/>
                </a:solidFill>
              </a:rPr>
              <a:t> of the West Midlands region of England on the Birmingham Plateau </a:t>
            </a:r>
            <a:r>
              <a:rPr lang="en-US" dirty="0"/>
              <a:t>– an area of relatively high ground, ranging between 500 and 1,000 feet (150 and 300 </a:t>
            </a:r>
            <a:r>
              <a:rPr lang="en-US" dirty="0" err="1"/>
              <a:t>metres</a:t>
            </a:r>
            <a:r>
              <a:rPr lang="en-US" dirty="0"/>
              <a:t>) above sea level and crossed by Britain's main north-south watershed between the basins of the Rivers Severn and Trent.</a:t>
            </a:r>
            <a:endParaRPr lang="hu-H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420888"/>
            <a:ext cx="3827140" cy="411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7761185" cy="3877815"/>
          </a:xfrm>
        </p:spPr>
        <p:txBody>
          <a:bodyPr/>
          <a:lstStyle/>
          <a:p>
            <a:r>
              <a:rPr lang="en-US" dirty="0"/>
              <a:t>Birmingham has a temperate maritime climate, like much of the British Isles, with average maximum temperatures </a:t>
            </a:r>
            <a:r>
              <a:rPr lang="en-US" u="sng" dirty="0">
                <a:solidFill>
                  <a:srgbClr val="FF0000"/>
                </a:solidFill>
              </a:rPr>
              <a:t>in summer (July) being around 21.3 °C (70.3 °F); and in winter (January) around 6.7 °C</a:t>
            </a:r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43" y="4293096"/>
            <a:ext cx="3429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7568" y="2132857"/>
            <a:ext cx="3528392" cy="3877815"/>
          </a:xfrm>
        </p:spPr>
        <p:txBody>
          <a:bodyPr/>
          <a:lstStyle/>
          <a:p>
            <a:r>
              <a:rPr lang="en-US" dirty="0"/>
              <a:t>Birmingham is the largest </a:t>
            </a:r>
            <a:r>
              <a:rPr lang="en-US" dirty="0" err="1"/>
              <a:t>centre</a:t>
            </a:r>
            <a:r>
              <a:rPr lang="en-US" dirty="0"/>
              <a:t> in Great Britain </a:t>
            </a:r>
            <a:r>
              <a:rPr lang="en-US" u="sng" dirty="0">
                <a:solidFill>
                  <a:srgbClr val="FF0000"/>
                </a:solidFill>
              </a:rPr>
              <a:t>for employment in public administration, education and </a:t>
            </a:r>
            <a:r>
              <a:rPr lang="en-US" u="sng" dirty="0" smtClean="0">
                <a:solidFill>
                  <a:srgbClr val="FF0000"/>
                </a:solidFill>
              </a:rPr>
              <a:t>health</a:t>
            </a:r>
            <a:r>
              <a:rPr lang="en-US" dirty="0" smtClean="0"/>
              <a:t>.</a:t>
            </a:r>
            <a:endParaRPr lang="hu-H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99" y="2276872"/>
            <a:ext cx="403244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Dialect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local dialect is called </a:t>
            </a:r>
            <a:r>
              <a:rPr lang="en-US" dirty="0" err="1"/>
              <a:t>Brummie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770803"/>
            <a:ext cx="70567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Tourist Attractions in Birmingham</a:t>
            </a:r>
            <a:endParaRPr lang="hu-HU" sz="3600" dirty="0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10" y="1628801"/>
            <a:ext cx="3350291" cy="292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79" y="1628800"/>
            <a:ext cx="2892363" cy="22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628801"/>
            <a:ext cx="3528392" cy="281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14" y="4623374"/>
            <a:ext cx="3375217" cy="22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45074"/>
            <a:ext cx="2676339" cy="17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39" y="4444952"/>
            <a:ext cx="3117370" cy="241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24333"/>
            <a:ext cx="2676339" cy="143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03512" y="1628800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 </a:t>
            </a:r>
            <a:r>
              <a:rPr lang="en-US" b="1" dirty="0">
                <a:solidFill>
                  <a:srgbClr val="FFFF00"/>
                </a:solidFill>
              </a:rPr>
              <a:t>Historic City Center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80176" y="1628801"/>
            <a:ext cx="298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Birmingham Museum &amp; Art Gallery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35961" y="1700808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 </a:t>
            </a:r>
            <a:r>
              <a:rPr lang="en-US" b="1" dirty="0" err="1">
                <a:solidFill>
                  <a:srgbClr val="FFFF00"/>
                </a:solidFill>
              </a:rPr>
              <a:t>Thinktank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19758" y="4797152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National SEA LIFE Centre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19537" y="3933056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Jewellery</a:t>
            </a:r>
            <a:r>
              <a:rPr lang="en-US" b="1" dirty="0">
                <a:solidFill>
                  <a:srgbClr val="FFFF00"/>
                </a:solidFill>
              </a:rPr>
              <a:t> Quarter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11825" y="4509120"/>
            <a:ext cx="23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 Philip's Cathedral</a:t>
            </a:r>
          </a:p>
        </p:txBody>
      </p:sp>
      <p:sp>
        <p:nvSpPr>
          <p:cNvPr id="1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University of Birmingham</a:t>
            </a:r>
            <a:endParaRPr lang="hu-HU" sz="48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University of Birmingham </a:t>
            </a:r>
            <a:r>
              <a:rPr lang="en-US" dirty="0" smtClean="0"/>
              <a:t>a </a:t>
            </a:r>
            <a:r>
              <a:rPr lang="en-US" dirty="0"/>
              <a:t>public research university located </a:t>
            </a:r>
            <a:r>
              <a:rPr lang="en-US" dirty="0" smtClean="0"/>
              <a:t>in </a:t>
            </a:r>
            <a:r>
              <a:rPr lang="en-US" dirty="0"/>
              <a:t>Birmingham, United Kingdom. </a:t>
            </a:r>
            <a:r>
              <a:rPr lang="en-US" u="sng" dirty="0">
                <a:solidFill>
                  <a:srgbClr val="FF0000"/>
                </a:solidFill>
              </a:rPr>
              <a:t>It received its royal charter in 1900 as a successor to Queen's College</a:t>
            </a:r>
            <a:r>
              <a:rPr lang="en-US" dirty="0"/>
              <a:t>, Birmingham </a:t>
            </a:r>
            <a:r>
              <a:rPr lang="en-US" dirty="0" smtClean="0"/>
              <a:t> </a:t>
            </a:r>
            <a:r>
              <a:rPr lang="en-US" dirty="0"/>
              <a:t>and Mason Science College </a:t>
            </a:r>
            <a:r>
              <a:rPr lang="en-US" dirty="0" smtClean="0"/>
              <a:t>making </a:t>
            </a:r>
            <a:r>
              <a:rPr lang="en-US" dirty="0"/>
              <a:t>it the first English civic or 'red brick' university to receive its own royal charter.</a:t>
            </a:r>
            <a:endParaRPr lang="hu-H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26" y="1844825"/>
            <a:ext cx="14287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5024"/>
            <a:ext cx="4427984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Glasgow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00745" cy="387781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Glasgow </a:t>
            </a:r>
            <a:r>
              <a:rPr lang="en-US" dirty="0" smtClean="0"/>
              <a:t>is </a:t>
            </a:r>
            <a:r>
              <a:rPr lang="en-US" dirty="0"/>
              <a:t>the largest city in Scotland, </a:t>
            </a:r>
            <a:r>
              <a:rPr lang="en-US" u="sng" dirty="0">
                <a:solidFill>
                  <a:srgbClr val="FF0000"/>
                </a:solidFill>
              </a:rPr>
              <a:t>and third largest in the United Kingdom. </a:t>
            </a:r>
            <a:r>
              <a:rPr lang="en-US" dirty="0"/>
              <a:t>Historically part of </a:t>
            </a:r>
            <a:r>
              <a:rPr lang="en-US" dirty="0" err="1"/>
              <a:t>Lanarkshire</a:t>
            </a:r>
            <a:r>
              <a:rPr lang="en-US" dirty="0"/>
              <a:t>, it is now one of the 32 council areas of Scotland. </a:t>
            </a:r>
            <a:r>
              <a:rPr lang="en-US" u="sng" dirty="0">
                <a:solidFill>
                  <a:srgbClr val="FF0000"/>
                </a:solidFill>
              </a:rPr>
              <a:t>It is situated on the River Clyde in the country's West Central Lowlands. </a:t>
            </a:r>
            <a:r>
              <a:rPr lang="en-US" dirty="0"/>
              <a:t>Inhabitants of the city are referred to as Glaswegians.</a:t>
            </a:r>
            <a:endParaRPr lang="hu-H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26" y="1988840"/>
            <a:ext cx="2179840" cy="2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15" y="5113970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Glasgow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Population</a:t>
            </a:r>
            <a:r>
              <a:rPr lang="en-US" dirty="0" smtClean="0"/>
              <a:t> - </a:t>
            </a:r>
            <a:r>
              <a:rPr lang="hu-HU" dirty="0" smtClean="0"/>
              <a:t>606,340 </a:t>
            </a:r>
            <a:r>
              <a:rPr lang="hu-HU" dirty="0"/>
              <a:t>(</a:t>
            </a:r>
            <a:r>
              <a:rPr lang="hu-HU" dirty="0" smtClean="0"/>
              <a:t>2016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Language</a:t>
            </a:r>
            <a:r>
              <a:rPr lang="en-US" dirty="0" smtClean="0"/>
              <a:t> - English</a:t>
            </a:r>
            <a:r>
              <a:rPr lang="en-US" dirty="0"/>
              <a:t>, Scots, Scottish </a:t>
            </a:r>
            <a:r>
              <a:rPr lang="en-US" dirty="0" smtClean="0"/>
              <a:t>Gaelic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Country</a:t>
            </a:r>
            <a:r>
              <a:rPr lang="en-US" dirty="0" smtClean="0"/>
              <a:t> - </a:t>
            </a:r>
            <a:r>
              <a:rPr lang="en-US" dirty="0"/>
              <a:t>	Scotland</a:t>
            </a:r>
          </a:p>
          <a:p>
            <a:r>
              <a:rPr lang="en-US" dirty="0">
                <a:solidFill>
                  <a:srgbClr val="FF0000"/>
                </a:solidFill>
              </a:rPr>
              <a:t>Sovereign </a:t>
            </a:r>
            <a:r>
              <a:rPr lang="en-US" dirty="0" smtClean="0">
                <a:solidFill>
                  <a:srgbClr val="FF0000"/>
                </a:solidFill>
              </a:rPr>
              <a:t>state </a:t>
            </a:r>
            <a:r>
              <a:rPr lang="en-US" dirty="0" smtClean="0"/>
              <a:t>- </a:t>
            </a:r>
            <a:r>
              <a:rPr lang="en-US" dirty="0"/>
              <a:t>	United Kingdom</a:t>
            </a:r>
            <a:endParaRPr lang="hu-H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007850"/>
            <a:ext cx="7620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Glasgow is located on the banks of the River Clyde, </a:t>
            </a:r>
            <a:r>
              <a:rPr lang="en-US" u="sng" dirty="0">
                <a:solidFill>
                  <a:srgbClr val="FF0000"/>
                </a:solidFill>
              </a:rPr>
              <a:t>in West Central Scotland</a:t>
            </a:r>
            <a:r>
              <a:rPr lang="en-US" dirty="0"/>
              <a:t>. Its second most important river is the Kelvin whose name was used in creating the title of Baron Kelvin and thereby ended up as the SI unit of temperature.</a:t>
            </a:r>
            <a:endParaRPr lang="hu-H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941169"/>
            <a:ext cx="2448272" cy="115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79" y="450912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437112"/>
            <a:ext cx="28575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United Kingdom: Countries and Major Cities</a:t>
            </a:r>
            <a:endParaRPr lang="hu-HU" sz="4800" dirty="0"/>
          </a:p>
        </p:txBody>
      </p:sp>
      <p:sp>
        <p:nvSpPr>
          <p:cNvPr id="5" name="Ellipszis 4"/>
          <p:cNvSpPr/>
          <p:nvPr/>
        </p:nvSpPr>
        <p:spPr>
          <a:xfrm>
            <a:off x="2016360" y="4553027"/>
            <a:ext cx="2736304" cy="22322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London, Birmingham, Liverpool, Bristol, Manchester, Sheffield, Leeds, Leicester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6240016" y="4801859"/>
            <a:ext cx="2232248" cy="19442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Belfast, Bangor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8256240" y="2708920"/>
            <a:ext cx="1800200" cy="165618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Cardiff, Neath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4295800" y="2417994"/>
            <a:ext cx="2088232" cy="19442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Glasgow, Edinburg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088368" y="3829752"/>
            <a:ext cx="24954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England</a:t>
            </a:r>
            <a:endParaRPr lang="hu-H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hu-H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227386" y="1943807"/>
            <a:ext cx="18085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Wales</a:t>
            </a:r>
            <a:endParaRPr lang="hu-H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14627" y="4126112"/>
            <a:ext cx="30830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Northern Ireland</a:t>
            </a:r>
            <a:endParaRPr lang="hu-H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4155138" y="2064051"/>
            <a:ext cx="2369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Scotland</a:t>
            </a:r>
            <a:endParaRPr lang="hu-H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4304801" cy="38778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city has many amenities for a wide range of cultural activities, </a:t>
            </a:r>
            <a:r>
              <a:rPr lang="en-US" u="sng" dirty="0">
                <a:solidFill>
                  <a:srgbClr val="FF0000"/>
                </a:solidFill>
              </a:rPr>
              <a:t>from curling to opera and ballet </a:t>
            </a:r>
            <a:r>
              <a:rPr lang="en-US" dirty="0"/>
              <a:t>and </a:t>
            </a:r>
            <a:r>
              <a:rPr lang="en-US" u="sng" dirty="0">
                <a:solidFill>
                  <a:srgbClr val="FF0000"/>
                </a:solidFill>
              </a:rPr>
              <a:t>from football to art appreciation; </a:t>
            </a:r>
            <a:r>
              <a:rPr lang="en-US" dirty="0"/>
              <a:t>it also has a large selection of museums that include those devoted to transport, religion, and modern art. Many of the city's cultural sites were celebrated in 1990 when Glasgow was designated </a:t>
            </a:r>
            <a:r>
              <a:rPr lang="en-US" u="sng" dirty="0">
                <a:solidFill>
                  <a:srgbClr val="FF0000"/>
                </a:solidFill>
              </a:rPr>
              <a:t>European City of Culture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The city's principal municipal library, the Mitchell Library, </a:t>
            </a:r>
            <a:r>
              <a:rPr lang="en-US" dirty="0"/>
              <a:t>has grown into one of the largest public reference libraries in Europe, currently housing some 1.3 million books, an extensive collection of newspapers and thousands of photographs and maps</a:t>
            </a:r>
            <a:endParaRPr lang="hu-H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060849"/>
            <a:ext cx="23812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969" y="3789041"/>
            <a:ext cx="2095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5373216"/>
            <a:ext cx="22395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Dialect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7257129" cy="3877815"/>
          </a:xfrm>
        </p:spPr>
        <p:txBody>
          <a:bodyPr>
            <a:normAutofit lnSpcReduction="1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Glaswegian</a:t>
            </a:r>
            <a:r>
              <a:rPr lang="en-US" dirty="0"/>
              <a:t>, otherwise known as the Glasgow patter, is a local variety of Scots.</a:t>
            </a:r>
          </a:p>
          <a:p>
            <a:endParaRPr lang="en-US" dirty="0"/>
          </a:p>
          <a:p>
            <a:r>
              <a:rPr lang="en-US" u="sng" dirty="0">
                <a:solidFill>
                  <a:srgbClr val="FF0000"/>
                </a:solidFill>
              </a:rPr>
              <a:t>Glaswegian is a dialect</a:t>
            </a:r>
            <a:r>
              <a:rPr lang="en-US" dirty="0"/>
              <a:t>, more than an alternative pronunciation; words also change their meaning depending on context, e.g. "away" can mean "leaving" as in </a:t>
            </a:r>
            <a:r>
              <a:rPr lang="en-US" dirty="0" err="1"/>
              <a:t>A'm</a:t>
            </a:r>
            <a:r>
              <a:rPr lang="en-US" dirty="0"/>
              <a:t> away, an instruction to stop being a nuisance as in away </a:t>
            </a:r>
            <a:r>
              <a:rPr lang="en-US" dirty="0" err="1"/>
              <a:t>wi</a:t>
            </a:r>
            <a:r>
              <a:rPr lang="en-US" dirty="0"/>
              <a:t> ye, or "drunk" or "demented" as in he's away </a:t>
            </a:r>
            <a:r>
              <a:rPr lang="en-US" dirty="0" err="1"/>
              <a:t>wi</a:t>
            </a:r>
            <a:r>
              <a:rPr lang="en-US" dirty="0"/>
              <a:t> it.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hu-HU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2025679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2420888"/>
            <a:ext cx="35718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509120"/>
            <a:ext cx="3338314" cy="201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71864" y="1988840"/>
            <a:ext cx="2669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5"/>
              </a:rPr>
              <a:t>Glasgow City Council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68209" y="4077072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Breaks in Glasgow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0" y="1340769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7"/>
              </a:rPr>
              <a:t>Glasgow | Dakota Deluxe Hotel </a:t>
            </a:r>
            <a:endParaRPr lang="ru-RU" dirty="0"/>
          </a:p>
        </p:txBody>
      </p:sp>
      <p:pic>
        <p:nvPicPr>
          <p:cNvPr id="16386" name="Picture 2" descr="Картинки по запросу glasgow universit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9536" y="4653136"/>
            <a:ext cx="4032448" cy="1944216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the burrell collection glasgo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68209" y="1988840"/>
            <a:ext cx="2447831" cy="151715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896200" y="1412776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0"/>
              </a:rPr>
              <a:t>The Burrell Collection</a:t>
            </a:r>
            <a:endParaRPr lang="ru-RU" dirty="0"/>
          </a:p>
        </p:txBody>
      </p:sp>
      <p:sp>
        <p:nvSpPr>
          <p:cNvPr id="12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pperplate Gothic Bold" panose="020E0705020206020404" pitchFamily="34" charset="0"/>
              </a:rPr>
              <a:t>Edinburgh</a:t>
            </a:r>
            <a:endParaRPr lang="hu-HU" dirty="0">
              <a:latin typeface="Copperplate Gothic Bold" panose="020E07050202060204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Edinburgh is </a:t>
            </a:r>
            <a:r>
              <a:rPr lang="en-US" u="sng" dirty="0">
                <a:solidFill>
                  <a:srgbClr val="FF0000"/>
                </a:solidFill>
              </a:rPr>
              <a:t>the capital city of Scotland</a:t>
            </a:r>
            <a:r>
              <a:rPr lang="en-US" dirty="0"/>
              <a:t> and one of its 32 local government council areas. Located in Lothian on the Firth of </a:t>
            </a:r>
            <a:r>
              <a:rPr lang="en-US" dirty="0" err="1"/>
              <a:t>Forth's</a:t>
            </a:r>
            <a:r>
              <a:rPr lang="en-US" dirty="0"/>
              <a:t> southern shore, it is Scotland's second most populous city and the seventh most populous in the United Kingdom. The 2014 official population estimates are </a:t>
            </a:r>
            <a:r>
              <a:rPr lang="en-US" i="1" dirty="0">
                <a:solidFill>
                  <a:srgbClr val="FF0000"/>
                </a:solidFill>
              </a:rPr>
              <a:t>464,990</a:t>
            </a:r>
            <a:r>
              <a:rPr lang="en-US" dirty="0"/>
              <a:t> for the city of </a:t>
            </a:r>
            <a:r>
              <a:rPr lang="en-US" dirty="0" smtClean="0"/>
              <a:t>Edinburgh.</a:t>
            </a:r>
            <a:endParaRPr lang="hu-H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4870302"/>
            <a:ext cx="250208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013176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3" y="494173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764705"/>
            <a:ext cx="9509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188641"/>
            <a:ext cx="14573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207568" y="2276872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Like most of Scotland, Edinburgh </a:t>
            </a:r>
            <a:r>
              <a:rPr lang="en-US" u="sng" dirty="0">
                <a:solidFill>
                  <a:srgbClr val="FF0000"/>
                </a:solidFill>
              </a:rPr>
              <a:t>has a temperate, maritime climate which is relatively mild despite its northerly latitude</a:t>
            </a:r>
            <a:r>
              <a:rPr lang="en-US" dirty="0"/>
              <a:t>. Winter daytime temperatures rarely fall below freezing and are milder than places such as Moscow and Newfoundland which lie at similar latitudes. Summer temperatures are normally moderate, rarely exceeding 22 °C </a:t>
            </a:r>
            <a:endParaRPr lang="hu-HU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3861048"/>
            <a:ext cx="629602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Edinburgh has the strongest economy of any city in the United Kingdom </a:t>
            </a:r>
            <a:r>
              <a:rPr lang="en-US" dirty="0"/>
              <a:t>outside London and the highest percentage of professionals in the UK with 43% of the population holding a degree-level or professional qualification.</a:t>
            </a:r>
            <a:endParaRPr lang="hu-H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204864"/>
            <a:ext cx="273630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221088"/>
            <a:ext cx="324036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Festivals and celebrations</a:t>
            </a:r>
            <a:endParaRPr lang="hu-HU" sz="4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872753" cy="387781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city hosts the annual Edinburgh Festival, a series of events that run between the end of July and early September each year. The best known of these events are the </a:t>
            </a:r>
            <a:r>
              <a:rPr lang="en-US" u="sng" dirty="0">
                <a:solidFill>
                  <a:srgbClr val="FF0000"/>
                </a:solidFill>
              </a:rPr>
              <a:t>Edinburgh Festival Fringe, the Edinburgh International Festival, the Edinburgh Military Tattoo and the Edinburgh International Book Festival.</a:t>
            </a:r>
            <a:endParaRPr lang="hu-HU" u="sng" dirty="0">
              <a:solidFill>
                <a:srgbClr val="FF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348880"/>
            <a:ext cx="36004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Edinburgh's </a:t>
            </a:r>
            <a:r>
              <a:rPr lang="hu-HU" dirty="0" err="1"/>
              <a:t>Hogmanay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944761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annual Edinburgh Hogmanay celebration was originally an informal street party </a:t>
            </a:r>
            <a:r>
              <a:rPr lang="en-US" u="sng" dirty="0">
                <a:solidFill>
                  <a:srgbClr val="FF0000"/>
                </a:solidFill>
              </a:rPr>
              <a:t>focused on the Tron Kirk in the Old Town's High Street. </a:t>
            </a:r>
            <a:r>
              <a:rPr lang="en-US" dirty="0"/>
              <a:t>Since 1993, it has been officially </a:t>
            </a:r>
            <a:r>
              <a:rPr lang="en-US" dirty="0" err="1"/>
              <a:t>organised</a:t>
            </a:r>
            <a:r>
              <a:rPr lang="en-US" dirty="0"/>
              <a:t> with the focus moved to Princes Street. </a:t>
            </a:r>
            <a:endParaRPr lang="hu-HU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40995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84" y="5153026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54" y="1556792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1545" y="260648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in Scotland, you must visit these places.</a:t>
            </a:r>
            <a:endParaRPr lang="hu-H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988840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90976"/>
            <a:ext cx="2971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1988841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2" y="5322493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43" y="242088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43" y="4509121"/>
            <a:ext cx="3143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Cardiff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Cardiff </a:t>
            </a:r>
            <a:r>
              <a:rPr lang="en-US" u="sng" dirty="0" smtClean="0">
                <a:solidFill>
                  <a:srgbClr val="FF0000"/>
                </a:solidFill>
              </a:rPr>
              <a:t>is </a:t>
            </a:r>
            <a:r>
              <a:rPr lang="en-US" u="sng" dirty="0">
                <a:solidFill>
                  <a:srgbClr val="FF0000"/>
                </a:solidFill>
              </a:rPr>
              <a:t>the capital and largest city in Wales </a:t>
            </a:r>
            <a:r>
              <a:rPr lang="en-US" dirty="0"/>
              <a:t>and the eleventh-largest city in the United Kingdom. The city is the country's chief commercial </a:t>
            </a:r>
            <a:r>
              <a:rPr lang="en-US" dirty="0" err="1"/>
              <a:t>centre</a:t>
            </a:r>
            <a:r>
              <a:rPr lang="en-US" dirty="0"/>
              <a:t>, the base for most national cultural and sporting institutions, the Welsh national media, and the seat of the National Assembly for Wales. The unitary authority area's mid-2011 population was estimated to be </a:t>
            </a:r>
            <a:r>
              <a:rPr lang="en-US" i="1" dirty="0" smtClean="0">
                <a:solidFill>
                  <a:srgbClr val="FF0000"/>
                </a:solidFill>
              </a:rPr>
              <a:t>346,100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48399"/>
            <a:ext cx="2088232" cy="104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5" y="470992"/>
            <a:ext cx="10953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Algerian" panose="04020705040A02060702" pitchFamily="82" charset="0"/>
              </a:rPr>
              <a:t>London</a:t>
            </a:r>
            <a:endParaRPr lang="hu-HU" sz="6600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7761185" cy="3877815"/>
          </a:xfrm>
        </p:spPr>
        <p:txBody>
          <a:bodyPr>
            <a:noAutofit/>
          </a:bodyPr>
          <a:lstStyle/>
          <a:p>
            <a:r>
              <a:rPr lang="en-US" dirty="0"/>
              <a:t>London is the </a:t>
            </a:r>
            <a:r>
              <a:rPr lang="en-US" u="sng" dirty="0">
                <a:solidFill>
                  <a:srgbClr val="FF0000"/>
                </a:solidFill>
              </a:rPr>
              <a:t>capital and most populous city of England </a:t>
            </a:r>
            <a:r>
              <a:rPr lang="en-US" dirty="0"/>
              <a:t>and the United Kingdom. Standing on the River Thames in the south east of the island of Great Britain, London has been a major settlement for two millennia. </a:t>
            </a:r>
            <a:r>
              <a:rPr lang="en-US" u="sng" dirty="0">
                <a:solidFill>
                  <a:srgbClr val="FF0000"/>
                </a:solidFill>
              </a:rPr>
              <a:t>It was founded by the Romans, who named it </a:t>
            </a:r>
            <a:r>
              <a:rPr lang="en-US" u="sng" dirty="0" err="1">
                <a:solidFill>
                  <a:srgbClr val="FF0000"/>
                </a:solidFill>
              </a:rPr>
              <a:t>Londinium</a:t>
            </a:r>
            <a:r>
              <a:rPr lang="en-US" u="sng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London is a leading global city in the arts, commerce, education, entertainment, fashion, finance, healthcare, media, professional services, research and development, tourism, and transportation</a:t>
            </a:r>
            <a:r>
              <a:rPr lang="en-US" u="sng" dirty="0">
                <a:solidFill>
                  <a:srgbClr val="FF0000"/>
                </a:solidFill>
              </a:rPr>
              <a:t>. It is crowned as the world's largest financial </a:t>
            </a:r>
            <a:r>
              <a:rPr lang="en-US" u="sng" dirty="0" err="1">
                <a:solidFill>
                  <a:srgbClr val="FF0000"/>
                </a:solidFill>
              </a:rPr>
              <a:t>centre</a:t>
            </a:r>
            <a:r>
              <a:rPr lang="en-US" u="sng" dirty="0">
                <a:solidFill>
                  <a:srgbClr val="FF0000"/>
                </a:solidFill>
              </a:rPr>
              <a:t>.</a:t>
            </a:r>
            <a:r>
              <a:rPr lang="en-US" dirty="0"/>
              <a:t> </a:t>
            </a:r>
            <a:r>
              <a:rPr lang="en-US" u="sng" dirty="0">
                <a:solidFill>
                  <a:srgbClr val="FF0000"/>
                </a:solidFill>
              </a:rPr>
              <a:t>London is a world cultural capital. </a:t>
            </a:r>
            <a:r>
              <a:rPr lang="en-US" dirty="0"/>
              <a:t>It is the world's most-visited city as measured by international arrivals and has the world's largest city airport system measured by passenger traffic.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Cardiff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Sovereign </a:t>
            </a:r>
            <a:r>
              <a:rPr lang="en-US" dirty="0" smtClean="0">
                <a:solidFill>
                  <a:srgbClr val="FF0000"/>
                </a:solidFill>
              </a:rPr>
              <a:t>state </a:t>
            </a:r>
            <a:r>
              <a:rPr lang="en-US" dirty="0" smtClean="0"/>
              <a:t>- </a:t>
            </a:r>
            <a:r>
              <a:rPr lang="en-US" dirty="0"/>
              <a:t>United Kingdom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Country</a:t>
            </a:r>
            <a:r>
              <a:rPr lang="en-US" dirty="0" smtClean="0"/>
              <a:t> -  </a:t>
            </a:r>
            <a:r>
              <a:rPr lang="en-US" dirty="0"/>
              <a:t>Wales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Region</a:t>
            </a:r>
            <a:r>
              <a:rPr lang="en-US" dirty="0" smtClean="0"/>
              <a:t> - South </a:t>
            </a:r>
            <a:r>
              <a:rPr lang="en-US" dirty="0"/>
              <a:t>Wales</a:t>
            </a:r>
          </a:p>
          <a:p>
            <a:r>
              <a:rPr lang="en-US" dirty="0">
                <a:solidFill>
                  <a:srgbClr val="FF0000"/>
                </a:solidFill>
              </a:rPr>
              <a:t>Ceremonial </a:t>
            </a:r>
            <a:r>
              <a:rPr lang="en-US" dirty="0" smtClean="0">
                <a:solidFill>
                  <a:srgbClr val="FF0000"/>
                </a:solidFill>
              </a:rPr>
              <a:t>county </a:t>
            </a:r>
            <a:r>
              <a:rPr lang="en-US" dirty="0" smtClean="0"/>
              <a:t>- South </a:t>
            </a:r>
            <a:r>
              <a:rPr lang="en-US" dirty="0" err="1"/>
              <a:t>Glamorgan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Historic </a:t>
            </a:r>
            <a:r>
              <a:rPr lang="en-US" dirty="0" smtClean="0">
                <a:solidFill>
                  <a:srgbClr val="FF0000"/>
                </a:solidFill>
              </a:rPr>
              <a:t>County </a:t>
            </a:r>
            <a:r>
              <a:rPr lang="en-US" dirty="0" smtClean="0"/>
              <a:t>-</a:t>
            </a: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 err="1" smtClean="0"/>
              <a:t>Glamorgan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Local </a:t>
            </a:r>
            <a:r>
              <a:rPr lang="en-US" dirty="0" smtClean="0">
                <a:solidFill>
                  <a:srgbClr val="FF0000"/>
                </a:solidFill>
              </a:rPr>
              <a:t>government </a:t>
            </a:r>
            <a:r>
              <a:rPr lang="en-US" dirty="0" smtClean="0"/>
              <a:t>- Cardiff </a:t>
            </a:r>
            <a:r>
              <a:rPr lang="en-US" dirty="0"/>
              <a:t>Council</a:t>
            </a:r>
          </a:p>
          <a:p>
            <a:r>
              <a:rPr lang="en-US" dirty="0">
                <a:solidFill>
                  <a:srgbClr val="FF0000"/>
                </a:solidFill>
              </a:rPr>
              <a:t>City </a:t>
            </a:r>
            <a:r>
              <a:rPr lang="en-US" dirty="0" smtClean="0">
                <a:solidFill>
                  <a:srgbClr val="FF0000"/>
                </a:solidFill>
              </a:rPr>
              <a:t>status: </a:t>
            </a:r>
            <a:r>
              <a:rPr lang="en-US" dirty="0" smtClean="0"/>
              <a:t>1905</a:t>
            </a:r>
            <a:endParaRPr lang="hu-H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32268"/>
            <a:ext cx="2381250" cy="162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03" y="332657"/>
            <a:ext cx="29908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5013177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207569" y="332656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most exciting places in Cardiff</a:t>
            </a:r>
            <a:endParaRPr lang="hu-H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68" y="1926656"/>
            <a:ext cx="3797052" cy="17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926656"/>
            <a:ext cx="3635896" cy="17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841120"/>
            <a:ext cx="3130903" cy="20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45" y="4841120"/>
            <a:ext cx="4077407" cy="190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67608" y="1412776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Cardiff Castle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68209" y="1412776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7"/>
              </a:rPr>
              <a:t>Cardiff Car Hire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75521" y="4293096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Wales Millennium Centre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44272" y="4293096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8"/>
              </a:rPr>
              <a:t>Missoula</a:t>
            </a:r>
            <a:endParaRPr lang="ru-RU" dirty="0"/>
          </a:p>
        </p:txBody>
      </p:sp>
      <p:sp>
        <p:nvSpPr>
          <p:cNvPr id="12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Belfast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Belfast </a:t>
            </a:r>
            <a:r>
              <a:rPr lang="en-US" u="sng" dirty="0" smtClean="0">
                <a:solidFill>
                  <a:srgbClr val="FF0000"/>
                </a:solidFill>
              </a:rPr>
              <a:t>is </a:t>
            </a:r>
            <a:r>
              <a:rPr lang="en-US" u="sng" dirty="0">
                <a:solidFill>
                  <a:srgbClr val="FF0000"/>
                </a:solidFill>
              </a:rPr>
              <a:t>the capital and largest city of Northern Ireland, the second largest on the island of Ireland, </a:t>
            </a:r>
            <a:r>
              <a:rPr lang="en-US" dirty="0"/>
              <a:t>and the heart of the tenth largest Primary Urban Area in the United </a:t>
            </a:r>
            <a:r>
              <a:rPr lang="en-US" dirty="0" err="1" smtClean="0"/>
              <a:t>KingdomOn</a:t>
            </a:r>
            <a:r>
              <a:rPr lang="en-US" dirty="0" smtClean="0"/>
              <a:t> </a:t>
            </a:r>
            <a:r>
              <a:rPr lang="en-US" dirty="0"/>
              <a:t>the River Lagan, it had a population of 286,000 at the 2011 census and </a:t>
            </a:r>
            <a:r>
              <a:rPr lang="en-US" i="1" dirty="0">
                <a:solidFill>
                  <a:srgbClr val="FF0000"/>
                </a:solidFill>
              </a:rPr>
              <a:t>333,871</a:t>
            </a:r>
            <a:r>
              <a:rPr lang="en-US" dirty="0"/>
              <a:t> after the 2015 council reform.</a:t>
            </a:r>
            <a:endParaRPr lang="hu-H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581129"/>
            <a:ext cx="22860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941169"/>
            <a:ext cx="274377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45" y="4581129"/>
            <a:ext cx="2857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58" y="151885"/>
            <a:ext cx="2705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Belfast</a:t>
            </a:r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District</a:t>
            </a:r>
            <a:r>
              <a:rPr lang="en-US" dirty="0" smtClean="0"/>
              <a:t> - City </a:t>
            </a:r>
            <a:r>
              <a:rPr lang="en-US" dirty="0"/>
              <a:t>of Belfast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County: </a:t>
            </a:r>
            <a:r>
              <a:rPr lang="en-US" dirty="0" smtClean="0"/>
              <a:t>County Antrim, County </a:t>
            </a:r>
            <a:r>
              <a:rPr lang="en-US" dirty="0"/>
              <a:t>Down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Country</a:t>
            </a:r>
            <a:r>
              <a:rPr lang="en-US" dirty="0" smtClean="0"/>
              <a:t> - Northern </a:t>
            </a:r>
            <a:r>
              <a:rPr lang="en-US" dirty="0"/>
              <a:t>Ireland</a:t>
            </a:r>
          </a:p>
          <a:p>
            <a:r>
              <a:rPr lang="en-US" dirty="0">
                <a:solidFill>
                  <a:srgbClr val="FF0000"/>
                </a:solidFill>
              </a:rPr>
              <a:t>Sovereign </a:t>
            </a:r>
            <a:r>
              <a:rPr lang="en-US" dirty="0" smtClean="0">
                <a:solidFill>
                  <a:srgbClr val="FF0000"/>
                </a:solidFill>
              </a:rPr>
              <a:t>state </a:t>
            </a:r>
            <a:r>
              <a:rPr lang="en-US" dirty="0" smtClean="0"/>
              <a:t>- United </a:t>
            </a:r>
            <a:r>
              <a:rPr lang="en-US" dirty="0"/>
              <a:t>Kingdom</a:t>
            </a:r>
            <a:endParaRPr lang="hu-H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4" y="5085184"/>
            <a:ext cx="3378859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332657"/>
            <a:ext cx="32099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5981"/>
            <a:ext cx="30670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44" y="3398840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77073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facts:</a:t>
            </a:r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Titanic was built in Belfast.</a:t>
            </a:r>
          </a:p>
          <a:p>
            <a:r>
              <a:rPr lang="en-US" dirty="0" smtClean="0"/>
              <a:t>Queen’s University taught both Catholic and Protestants from 1845.</a:t>
            </a:r>
          </a:p>
          <a:p>
            <a:r>
              <a:rPr lang="en-US" dirty="0" smtClean="0"/>
              <a:t>Liam </a:t>
            </a:r>
            <a:r>
              <a:rPr lang="en-US" dirty="0" err="1" smtClean="0"/>
              <a:t>Neeson</a:t>
            </a:r>
            <a:r>
              <a:rPr lang="en-US" dirty="0" smtClean="0"/>
              <a:t> first trod the boards at Belfast’s Lyric Theatre.</a:t>
            </a:r>
          </a:p>
          <a:p>
            <a:r>
              <a:rPr lang="en-US" dirty="0" smtClean="0"/>
              <a:t>John Wood </a:t>
            </a:r>
            <a:r>
              <a:rPr lang="en-US" dirty="0" err="1" smtClean="0"/>
              <a:t>dunlop</a:t>
            </a:r>
            <a:r>
              <a:rPr lang="en-US" dirty="0" smtClean="0"/>
              <a:t> invented the pneumatic </a:t>
            </a:r>
            <a:r>
              <a:rPr lang="en-US" dirty="0" err="1" smtClean="0"/>
              <a:t>tyre</a:t>
            </a:r>
            <a:r>
              <a:rPr lang="en-US" dirty="0" smtClean="0"/>
              <a:t> in Belfast.</a:t>
            </a:r>
          </a:p>
          <a:p>
            <a:r>
              <a:rPr lang="en-US" dirty="0" smtClean="0"/>
              <a:t>Belfast Zoo is home to the only </a:t>
            </a:r>
            <a:r>
              <a:rPr lang="en-US" dirty="0" err="1" smtClean="0"/>
              <a:t>Goodfellow’s</a:t>
            </a:r>
            <a:r>
              <a:rPr lang="en-US" dirty="0" smtClean="0"/>
              <a:t> kangaroos in the United Kingdom and Ireland.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List of towns in the British Virgin Islands</a:t>
            </a:r>
            <a:br>
              <a:rPr lang="en-US" sz="4800" dirty="0"/>
            </a:br>
            <a:endParaRPr lang="ru-RU" sz="4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79576" y="2564904"/>
          <a:ext cx="7747000" cy="28083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7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bg1"/>
                          </a:solidFill>
                        </a:rPr>
                        <a:t>Name of town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Island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chemeClr val="tx1"/>
                          </a:solidFill>
                        </a:rPr>
                        <a:t>East</a:t>
                      </a:r>
                      <a:r>
                        <a:rPr lang="hu-HU" baseline="0" dirty="0" smtClean="0">
                          <a:solidFill>
                            <a:schemeClr val="tx1"/>
                          </a:solidFill>
                        </a:rPr>
                        <a:t> Eng-Long Look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Tortola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hu-HU" dirty="0" smtClean="0"/>
                        <a:t>Belle Vue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Jost Van Dyke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hu-HU" dirty="0" smtClean="0"/>
                        <a:t>The</a:t>
                      </a:r>
                      <a:r>
                        <a:rPr lang="hu-HU" baseline="0" dirty="0" smtClean="0"/>
                        <a:t> Settlement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Anegada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hu-HU" dirty="0" smtClean="0"/>
                        <a:t>Road Town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Tortola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hu-HU" dirty="0" smtClean="0"/>
                        <a:t>Spanish</a:t>
                      </a:r>
                      <a:r>
                        <a:rPr lang="hu-HU" baseline="0" dirty="0" smtClean="0"/>
                        <a:t> Town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Virga Gorga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548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s://upload.wikimedia.org/wikipedia/commons/f/ff/BritishVirginIsland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07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Tortola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23248" y="2248348"/>
            <a:ext cx="7745505" cy="139667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Tortola</a:t>
            </a:r>
            <a:r>
              <a:rPr lang="en-US" dirty="0" smtClean="0">
                <a:solidFill>
                  <a:schemeClr val="tx1"/>
                </a:solidFill>
              </a:rPr>
              <a:t>  is the largest and most populated of the British Virgin Islands, a group of islands that form part of the archipelago of the Virgin Islands.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3730" name="AutoShape 2" descr="Картинки по запросу tortol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2" name="AutoShape 4" descr="Картинки по запросу tortol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3734" name="Picture 6" descr="Картинки по запросу tort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9696" y="3861048"/>
            <a:ext cx="5243300" cy="2520280"/>
          </a:xfrm>
          <a:prstGeom prst="rect">
            <a:avLst/>
          </a:prstGeom>
          <a:noFill/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69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3553" y="908720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Jost</a:t>
            </a:r>
            <a:r>
              <a:rPr lang="en-US" dirty="0" smtClean="0"/>
              <a:t> Van Dyke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23248" y="2248348"/>
            <a:ext cx="7745505" cy="1756717"/>
          </a:xfrm>
        </p:spPr>
        <p:txBody>
          <a:bodyPr/>
          <a:lstStyle/>
          <a:p>
            <a:r>
              <a:rPr lang="en-US" b="1" dirty="0" err="1" smtClean="0"/>
              <a:t>Jost</a:t>
            </a:r>
            <a:r>
              <a:rPr lang="en-US" b="1" dirty="0" smtClean="0"/>
              <a:t> Van Dyke</a:t>
            </a:r>
            <a:r>
              <a:rPr lang="en-US" dirty="0" smtClean="0"/>
              <a:t> (sometimes colloquially referred to as </a:t>
            </a:r>
            <a:r>
              <a:rPr lang="en-US" b="1" dirty="0" smtClean="0"/>
              <a:t>JVD</a:t>
            </a:r>
            <a:r>
              <a:rPr lang="en-US" dirty="0" smtClean="0"/>
              <a:t> or </a:t>
            </a:r>
            <a:r>
              <a:rPr lang="en-US" b="1" dirty="0" err="1" smtClean="0"/>
              <a:t>Jost</a:t>
            </a:r>
            <a:r>
              <a:rPr lang="en-US" dirty="0" smtClean="0"/>
              <a:t>) is the smallest of the four main islands of the British Virgin Islands, measuring roughly 8 square </a:t>
            </a:r>
            <a:r>
              <a:rPr lang="en-US" dirty="0" err="1" smtClean="0"/>
              <a:t>kilometres</a:t>
            </a:r>
            <a:r>
              <a:rPr lang="hu-HU" dirty="0" smtClean="0"/>
              <a:t>.</a:t>
            </a:r>
            <a:endParaRPr lang="ru-RU" dirty="0"/>
          </a:p>
        </p:txBody>
      </p:sp>
      <p:pic>
        <p:nvPicPr>
          <p:cNvPr id="72706" name="Picture 2" descr="Jost van Dy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4221088"/>
            <a:ext cx="5904656" cy="2232248"/>
          </a:xfrm>
          <a:prstGeom prst="rect">
            <a:avLst/>
          </a:prstGeom>
          <a:noFill/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70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9577" y="1052736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Virgin </a:t>
            </a:r>
            <a:r>
              <a:rPr lang="en-US" dirty="0" err="1" smtClean="0"/>
              <a:t>Gorda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23248" y="2248348"/>
            <a:ext cx="7745505" cy="211675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Virgin </a:t>
            </a:r>
            <a:r>
              <a:rPr lang="en-US" b="1" dirty="0" err="1" smtClean="0"/>
              <a:t>Gorda</a:t>
            </a:r>
            <a:r>
              <a:rPr lang="en-US" dirty="0" smtClean="0"/>
              <a:t> is the third-largest (after Tortola and </a:t>
            </a:r>
            <a:r>
              <a:rPr lang="en-US" dirty="0" err="1" smtClean="0"/>
              <a:t>Anegada</a:t>
            </a:r>
            <a:r>
              <a:rPr lang="en-US" dirty="0" smtClean="0"/>
              <a:t>) and second most populous of the British Virgin Islands (BVI). Located at about 18 degrees, 48 minutes North, and 64 degrees, 30 minutes West, it covers an area of about 8 square miles (21 km</a:t>
            </a:r>
            <a:r>
              <a:rPr lang="en-US" baseline="30000" dirty="0" smtClean="0"/>
              <a:t>2</a:t>
            </a:r>
            <a:r>
              <a:rPr lang="en-US" dirty="0" smtClean="0"/>
              <a:t>). </a:t>
            </a:r>
            <a:r>
              <a:rPr lang="en-US" u="sng" dirty="0" smtClean="0"/>
              <a:t>Christopher Columbus</a:t>
            </a:r>
            <a:r>
              <a:rPr lang="en-US" dirty="0" smtClean="0"/>
              <a:t> is said to have named the island "The Fat Virgin", because the island's profile on the horizon looks like a fat woman lying on her side.</a:t>
            </a:r>
            <a:endParaRPr lang="ru-RU" dirty="0"/>
          </a:p>
        </p:txBody>
      </p:sp>
      <p:sp>
        <p:nvSpPr>
          <p:cNvPr id="77826" name="AutoShape 2" descr="Картинки по запросу virgin gord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828" name="AutoShape 4" descr="Картинки по запросу virgin gord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7830" name="Picture 6" descr="Картинки по запросу virgin gor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4509120"/>
            <a:ext cx="5400600" cy="2160240"/>
          </a:xfrm>
          <a:prstGeom prst="rect">
            <a:avLst/>
          </a:prstGeom>
          <a:noFill/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6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703513" y="2060849"/>
            <a:ext cx="8496943" cy="2592289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Sovereign  State:</a:t>
            </a:r>
            <a:r>
              <a:rPr lang="en-US" sz="2600" dirty="0">
                <a:solidFill>
                  <a:srgbClr val="0070C0"/>
                </a:solidFill>
              </a:rPr>
              <a:t>	United Kingdom</a:t>
            </a:r>
          </a:p>
          <a:p>
            <a:r>
              <a:rPr lang="en-US" sz="2600" dirty="0">
                <a:solidFill>
                  <a:srgbClr val="FF0000"/>
                </a:solidFill>
              </a:rPr>
              <a:t>Country: </a:t>
            </a:r>
            <a:r>
              <a:rPr lang="en-US" sz="2600" dirty="0">
                <a:solidFill>
                  <a:srgbClr val="0070C0"/>
                </a:solidFill>
              </a:rPr>
              <a:t>England</a:t>
            </a:r>
          </a:p>
          <a:p>
            <a:r>
              <a:rPr lang="en-US" sz="2600" dirty="0">
                <a:solidFill>
                  <a:srgbClr val="FF0000"/>
                </a:solidFill>
              </a:rPr>
              <a:t>Region: </a:t>
            </a:r>
            <a:r>
              <a:rPr lang="en-US" sz="2600" dirty="0">
                <a:solidFill>
                  <a:srgbClr val="0070C0"/>
                </a:solidFill>
              </a:rPr>
              <a:t>Greater London</a:t>
            </a:r>
          </a:p>
          <a:p>
            <a:r>
              <a:rPr lang="en-US" sz="2600" dirty="0">
                <a:solidFill>
                  <a:srgbClr val="FF0000"/>
                </a:solidFill>
              </a:rPr>
              <a:t>Settled by Romans </a:t>
            </a:r>
            <a:r>
              <a:rPr lang="en-US" sz="2600" dirty="0">
                <a:solidFill>
                  <a:srgbClr val="0070C0"/>
                </a:solidFill>
              </a:rPr>
              <a:t>43 AD (as </a:t>
            </a:r>
            <a:r>
              <a:rPr lang="en-US" sz="2600" dirty="0" err="1">
                <a:solidFill>
                  <a:srgbClr val="0070C0"/>
                </a:solidFill>
              </a:rPr>
              <a:t>Londinium</a:t>
            </a:r>
            <a:r>
              <a:rPr lang="en-US" sz="2600" dirty="0">
                <a:solidFill>
                  <a:srgbClr val="0070C0"/>
                </a:solidFill>
              </a:rPr>
              <a:t>)</a:t>
            </a:r>
          </a:p>
          <a:p>
            <a:r>
              <a:rPr lang="en-US" sz="2600" dirty="0">
                <a:solidFill>
                  <a:srgbClr val="FF0000"/>
                </a:solidFill>
              </a:rPr>
              <a:t>Counties City </a:t>
            </a:r>
            <a:r>
              <a:rPr lang="en-US" sz="2600" dirty="0">
                <a:solidFill>
                  <a:srgbClr val="0070C0"/>
                </a:solidFill>
              </a:rPr>
              <a:t>&amp; Greater London</a:t>
            </a:r>
          </a:p>
          <a:p>
            <a:r>
              <a:rPr lang="en-US" sz="2600" dirty="0">
                <a:solidFill>
                  <a:srgbClr val="FF0000"/>
                </a:solidFill>
              </a:rPr>
              <a:t>Population (2015): </a:t>
            </a:r>
            <a:r>
              <a:rPr lang="en-US" sz="2600" dirty="0">
                <a:solidFill>
                  <a:srgbClr val="0070C0"/>
                </a:solidFill>
              </a:rPr>
              <a:t>Greater London  - 8,673,713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64" y="-3003"/>
            <a:ext cx="3585036" cy="19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4913784"/>
            <a:ext cx="341301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03"/>
            <a:ext cx="3923928" cy="191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13784"/>
            <a:ext cx="37338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07569" y="980728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Anegada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23248" y="2248348"/>
            <a:ext cx="7745505" cy="2044749"/>
          </a:xfrm>
        </p:spPr>
        <p:txBody>
          <a:bodyPr/>
          <a:lstStyle/>
          <a:p>
            <a:r>
              <a:rPr lang="en-US" b="1" dirty="0" err="1" smtClean="0"/>
              <a:t>Anegada</a:t>
            </a:r>
            <a:r>
              <a:rPr lang="en-US" dirty="0" smtClean="0"/>
              <a:t> is the northernmost of the British Virgin Islands (BVI), a group of islands that form part of the archipelago of the Virgin Islands. It lies approximately 15 miles (24 km) north of Virgin </a:t>
            </a:r>
            <a:r>
              <a:rPr lang="en-US" dirty="0" err="1" smtClean="0"/>
              <a:t>Gorda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76802" name="Picture 2" descr="Картинки по запросу aneg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776" y="3861048"/>
            <a:ext cx="4104456" cy="2734594"/>
          </a:xfrm>
          <a:prstGeom prst="rect">
            <a:avLst/>
          </a:prstGeom>
          <a:noFill/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27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parts.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attraction in London do you consider to be the most interesting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List the capitals of England, Scotland, Wales and Northern Ireland.</a:t>
            </a:r>
          </a:p>
          <a:p>
            <a:r>
              <a:rPr lang="en-US" dirty="0" smtClean="0"/>
              <a:t>Which accents are used in London?</a:t>
            </a:r>
          </a:p>
          <a:p>
            <a:r>
              <a:rPr lang="en-US" dirty="0" smtClean="0"/>
              <a:t>What do you know about Edinburg festivals and celebrations?</a:t>
            </a:r>
          </a:p>
          <a:p>
            <a:r>
              <a:rPr lang="en-US" dirty="0" smtClean="0"/>
              <a:t>The most exciting part of my presentation…?</a:t>
            </a:r>
          </a:p>
          <a:p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223248" y="2248348"/>
            <a:ext cx="4088777" cy="387781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London </a:t>
            </a:r>
            <a:r>
              <a:rPr lang="en-US" dirty="0"/>
              <a:t>is located in </a:t>
            </a:r>
            <a:r>
              <a:rPr lang="en-US" u="sng" dirty="0">
                <a:solidFill>
                  <a:srgbClr val="FF0000"/>
                </a:solidFill>
              </a:rPr>
              <a:t>southeastern England.</a:t>
            </a:r>
            <a:r>
              <a:rPr lang="en-US" dirty="0"/>
              <a:t> It lies astride the River Thames. The city of London </a:t>
            </a:r>
            <a:r>
              <a:rPr lang="en-US" u="sng" dirty="0">
                <a:solidFill>
                  <a:srgbClr val="FF0000"/>
                </a:solidFill>
              </a:rPr>
              <a:t>is the capital of the United Kingdom, </a:t>
            </a:r>
            <a:r>
              <a:rPr lang="en-US" dirty="0"/>
              <a:t>and it is Britain’s largest metropolis. It is the country’s economic, transportation and cultural center, according to Encyclopedia Britannica. </a:t>
            </a:r>
            <a:endParaRPr lang="hu-H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988841"/>
            <a:ext cx="3238500" cy="45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>
                <a:latin typeface="Algerian" panose="04020705040A02060702" pitchFamily="82" charset="0"/>
              </a:rPr>
              <a:t>Londinium</a:t>
            </a:r>
            <a:endParaRPr lang="hu-HU" sz="6600" dirty="0">
              <a:latin typeface="Algerian" panose="04020705040A02060702" pitchFamily="82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23248" y="2248348"/>
            <a:ext cx="3728737" cy="3556917"/>
          </a:xfrm>
        </p:spPr>
        <p:txBody>
          <a:bodyPr>
            <a:normAutofit/>
          </a:bodyPr>
          <a:lstStyle/>
          <a:p>
            <a:r>
              <a:rPr lang="en-US" dirty="0"/>
              <a:t>London is one of the oldest cities in the world, and it was </a:t>
            </a:r>
            <a:r>
              <a:rPr lang="en-US" u="sng" dirty="0">
                <a:solidFill>
                  <a:srgbClr val="FF0000"/>
                </a:solidFill>
              </a:rPr>
              <a:t>founded by the Romans in 40 A.D</a:t>
            </a:r>
            <a:r>
              <a:rPr lang="en-US" dirty="0"/>
              <a:t>. and called </a:t>
            </a:r>
            <a:r>
              <a:rPr lang="en-US" u="sng" dirty="0" err="1">
                <a:solidFill>
                  <a:srgbClr val="FF0000"/>
                </a:solidFill>
              </a:rPr>
              <a:t>Londinium</a:t>
            </a:r>
            <a:r>
              <a:rPr lang="en-US" dirty="0"/>
              <a:t>.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43" y="2276872"/>
            <a:ext cx="4022335" cy="27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Accent in London</a:t>
            </a:r>
            <a:endParaRPr lang="hu-HU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accents that are traditionally thought of as London accents. The most well known of the London accents long ago acquired </a:t>
            </a:r>
            <a:r>
              <a:rPr lang="en-US" u="sng" dirty="0">
                <a:solidFill>
                  <a:srgbClr val="FF0000"/>
                </a:solidFill>
              </a:rPr>
              <a:t>the Cockney label, </a:t>
            </a:r>
            <a:r>
              <a:rPr lang="en-US" dirty="0"/>
              <a:t>which is heard both in London itself, and across the wider South East England region more generally</a:t>
            </a:r>
            <a:r>
              <a:rPr lang="en-US" dirty="0" smtClean="0"/>
              <a:t>. </a:t>
            </a:r>
          </a:p>
          <a:p>
            <a:r>
              <a:rPr lang="en-US" dirty="0"/>
              <a:t> </a:t>
            </a:r>
            <a:r>
              <a:rPr lang="en-US" u="sng" dirty="0">
                <a:solidFill>
                  <a:srgbClr val="FF0000"/>
                </a:solidFill>
              </a:rPr>
              <a:t>The 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u="sng" dirty="0">
                <a:solidFill>
                  <a:srgbClr val="FF0000"/>
                </a:solidFill>
              </a:rPr>
              <a:t>widely heard and spoken accent is RP (Received Pronunciation) </a:t>
            </a:r>
            <a:r>
              <a:rPr lang="en-US" dirty="0"/>
              <a:t>in various forms, which can often be heard in the media and many of other traditional professions </a:t>
            </a:r>
            <a:endParaRPr lang="hu-HU" dirty="0"/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0886634" y="5986846"/>
            <a:ext cx="634806" cy="318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P.M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2443</Words>
  <Application>Microsoft Office PowerPoint</Application>
  <PresentationFormat>Широкоэкранный</PresentationFormat>
  <Paragraphs>258</Paragraphs>
  <Slides>61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Algerian</vt:lpstr>
      <vt:lpstr>Arial</vt:lpstr>
      <vt:lpstr>Baskerville Old Face</vt:lpstr>
      <vt:lpstr>Broadway</vt:lpstr>
      <vt:lpstr>Calibri</vt:lpstr>
      <vt:lpstr>Calibri Light</vt:lpstr>
      <vt:lpstr>Cooper Black</vt:lpstr>
      <vt:lpstr>Copperplate Gothic Bold</vt:lpstr>
      <vt:lpstr>Times New Roman</vt:lpstr>
      <vt:lpstr>Тема Office</vt:lpstr>
      <vt:lpstr>The main cities of United Kingdom</vt:lpstr>
      <vt:lpstr>Introduction</vt:lpstr>
      <vt:lpstr>United Kingdom</vt:lpstr>
      <vt:lpstr>United Kingdom: Countries and Major Cities</vt:lpstr>
      <vt:lpstr>London</vt:lpstr>
      <vt:lpstr>Презентация PowerPoint</vt:lpstr>
      <vt:lpstr>Geography</vt:lpstr>
      <vt:lpstr>Londinium</vt:lpstr>
      <vt:lpstr>Accent in London</vt:lpstr>
      <vt:lpstr>Climate </vt:lpstr>
      <vt:lpstr>Districts</vt:lpstr>
      <vt:lpstr>The river Thames</vt:lpstr>
      <vt:lpstr>Economy</vt:lpstr>
      <vt:lpstr>Transport</vt:lpstr>
      <vt:lpstr>The London Underground</vt:lpstr>
      <vt:lpstr>THE RED DOUBLE DECKER BUSES </vt:lpstr>
      <vt:lpstr>Tourists attraction</vt:lpstr>
      <vt:lpstr>Parliment</vt:lpstr>
      <vt:lpstr>Big Ben</vt:lpstr>
      <vt:lpstr>Buckingham Palace</vt:lpstr>
      <vt:lpstr>The Royal Guard</vt:lpstr>
      <vt:lpstr>The Tower of London</vt:lpstr>
      <vt:lpstr>The London Eye</vt:lpstr>
      <vt:lpstr>Westminster Abbey</vt:lpstr>
      <vt:lpstr>The Tower Bridge</vt:lpstr>
      <vt:lpstr>Trafalgar Square</vt:lpstr>
      <vt:lpstr>The Royal Family</vt:lpstr>
      <vt:lpstr>Birmingham</vt:lpstr>
      <vt:lpstr>Birmingham</vt:lpstr>
      <vt:lpstr>Government</vt:lpstr>
      <vt:lpstr>Geography</vt:lpstr>
      <vt:lpstr>Climate</vt:lpstr>
      <vt:lpstr>Economy</vt:lpstr>
      <vt:lpstr>Dialect</vt:lpstr>
      <vt:lpstr>Tourist Attractions in Birmingham</vt:lpstr>
      <vt:lpstr>University of Birmingham</vt:lpstr>
      <vt:lpstr>Glasgow</vt:lpstr>
      <vt:lpstr>Glasgow</vt:lpstr>
      <vt:lpstr>Geography</vt:lpstr>
      <vt:lpstr>Culture</vt:lpstr>
      <vt:lpstr>Dialect</vt:lpstr>
      <vt:lpstr>Architecture</vt:lpstr>
      <vt:lpstr>Edinburgh</vt:lpstr>
      <vt:lpstr>Climate</vt:lpstr>
      <vt:lpstr>Economy</vt:lpstr>
      <vt:lpstr>Festivals and celebrations</vt:lpstr>
      <vt:lpstr>Edinburgh's Hogmanay</vt:lpstr>
      <vt:lpstr>If you in Scotland, you must visit these places.</vt:lpstr>
      <vt:lpstr>Cardiff</vt:lpstr>
      <vt:lpstr>Cardiff</vt:lpstr>
      <vt:lpstr>The most exciting places in Cardiff</vt:lpstr>
      <vt:lpstr>Belfast</vt:lpstr>
      <vt:lpstr>Belfast</vt:lpstr>
      <vt:lpstr>Interesting facts:</vt:lpstr>
      <vt:lpstr>List of towns in the British Virgin Islands </vt:lpstr>
      <vt:lpstr>Презентация PowerPoint</vt:lpstr>
      <vt:lpstr>Tortola</vt:lpstr>
      <vt:lpstr>Jost Van Dyke </vt:lpstr>
      <vt:lpstr>Virgin Gorda </vt:lpstr>
      <vt:lpstr>Anegada </vt:lpstr>
      <vt:lpstr>Question parts.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felvilágosodás filozófiája</dc:title>
  <dc:creator>User</dc:creator>
  <cp:lastModifiedBy>User</cp:lastModifiedBy>
  <cp:revision>6</cp:revision>
  <dcterms:created xsi:type="dcterms:W3CDTF">2020-03-02T15:05:28Z</dcterms:created>
  <dcterms:modified xsi:type="dcterms:W3CDTF">2020-05-21T16:02:50Z</dcterms:modified>
</cp:coreProperties>
</file>