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26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DA9FDF-370E-4496-96A0-E3315A63A075}" type="datetimeFigureOut">
              <a:rPr lang="hu-HU" smtClean="0"/>
              <a:t>2020.04.21.</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9F4548-4916-4914-8E9A-4339107FAC49}" type="slidenum">
              <a:rPr lang="hu-HU" smtClean="0"/>
              <a:t>‹#›</a:t>
            </a:fld>
            <a:endParaRPr lang="hu-HU"/>
          </a:p>
        </p:txBody>
      </p:sp>
    </p:spTree>
    <p:extLst>
      <p:ext uri="{BB962C8B-B14F-4D97-AF65-F5344CB8AC3E}">
        <p14:creationId xmlns:p14="http://schemas.microsoft.com/office/powerpoint/2010/main" val="2716662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499F4548-4916-4914-8E9A-4339107FAC49}" type="slidenum">
              <a:rPr lang="hu-HU" smtClean="0"/>
              <a:t>1</a:t>
            </a:fld>
            <a:endParaRPr lang="hu-HU" dirty="0"/>
          </a:p>
        </p:txBody>
      </p:sp>
    </p:spTree>
    <p:extLst>
      <p:ext uri="{BB962C8B-B14F-4D97-AF65-F5344CB8AC3E}">
        <p14:creationId xmlns:p14="http://schemas.microsoft.com/office/powerpoint/2010/main" val="3209585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9DF4919B-4047-4DB1-8B39-23A42AEBA556}" type="datetimeFigureOut">
              <a:rPr lang="hu-HU" smtClean="0"/>
              <a:t>2020.04.21.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F450ADBC-3396-4FFB-9E58-A6AB70DCADD4}" type="slidenum">
              <a:rPr lang="hu-HU" smtClean="0"/>
              <a:t>‹#›</a:t>
            </a:fld>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9DF4919B-4047-4DB1-8B39-23A42AEBA556}" type="datetimeFigureOut">
              <a:rPr lang="hu-HU" smtClean="0"/>
              <a:t>2020.04.21.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F450ADBC-3396-4FFB-9E58-A6AB70DCADD4}" type="slidenum">
              <a:rPr lang="hu-HU" smtClean="0"/>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9DF4919B-4047-4DB1-8B39-23A42AEBA556}" type="datetimeFigureOut">
              <a:rPr lang="hu-HU" smtClean="0"/>
              <a:t>2020.04.21.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F450ADBC-3396-4FFB-9E58-A6AB70DCADD4}" type="slidenum">
              <a:rPr lang="hu-HU" smtClean="0"/>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9DF4919B-4047-4DB1-8B39-23A42AEBA556}" type="datetimeFigureOut">
              <a:rPr lang="hu-HU" smtClean="0"/>
              <a:t>2020.04.21.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F450ADBC-3396-4FFB-9E58-A6AB70DCADD4}" type="slidenum">
              <a:rPr lang="hu-HU" smtClean="0"/>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9DF4919B-4047-4DB1-8B39-23A42AEBA556}" type="datetimeFigureOut">
              <a:rPr lang="hu-HU" smtClean="0"/>
              <a:t>2020.04.21.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F450ADBC-3396-4FFB-9E58-A6AB70DCADD4}" type="slidenum">
              <a:rPr lang="hu-HU" smtClean="0"/>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9DF4919B-4047-4DB1-8B39-23A42AEBA556}" type="datetimeFigureOut">
              <a:rPr lang="hu-HU" smtClean="0"/>
              <a:t>2020.04.21.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F450ADBC-3396-4FFB-9E58-A6AB70DCADD4}" type="slidenum">
              <a:rPr lang="hu-HU" smtClean="0"/>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9DF4919B-4047-4DB1-8B39-23A42AEBA556}" type="datetimeFigureOut">
              <a:rPr lang="hu-HU" smtClean="0"/>
              <a:t>2020.04.21.</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F450ADBC-3396-4FFB-9E58-A6AB70DCADD4}" type="slidenum">
              <a:rPr lang="hu-HU" smtClean="0"/>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9DF4919B-4047-4DB1-8B39-23A42AEBA556}" type="datetimeFigureOut">
              <a:rPr lang="hu-HU" smtClean="0"/>
              <a:t>2020.04.21.</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F450ADBC-3396-4FFB-9E58-A6AB70DCADD4}" type="slidenum">
              <a:rPr lang="hu-HU" smtClean="0"/>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9DF4919B-4047-4DB1-8B39-23A42AEBA556}" type="datetimeFigureOut">
              <a:rPr lang="hu-HU" smtClean="0"/>
              <a:t>2020.04.21.</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F450ADBC-3396-4FFB-9E58-A6AB70DCADD4}" type="slidenum">
              <a:rPr lang="hu-HU" smtClean="0"/>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9DF4919B-4047-4DB1-8B39-23A42AEBA556}" type="datetimeFigureOut">
              <a:rPr lang="hu-HU" smtClean="0"/>
              <a:t>2020.04.21.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F450ADBC-3396-4FFB-9E58-A6AB70DCADD4}" type="slidenum">
              <a:rPr lang="hu-HU" smtClean="0"/>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9DF4919B-4047-4DB1-8B39-23A42AEBA556}" type="datetimeFigureOut">
              <a:rPr lang="hu-HU" smtClean="0"/>
              <a:t>2020.04.21.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F450ADBC-3396-4FFB-9E58-A6AB70DCADD4}" type="slidenum">
              <a:rPr lang="hu-HU" smtClean="0"/>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00"/>
            </a:gs>
            <a:gs pos="25000">
              <a:srgbClr val="0A128C"/>
            </a:gs>
            <a:gs pos="54000">
              <a:srgbClr val="181CC7"/>
            </a:gs>
            <a:gs pos="78000">
              <a:srgbClr val="7005D4"/>
            </a:gs>
            <a:gs pos="100000">
              <a:srgbClr val="8C3D91"/>
            </a:gs>
          </a:gsLst>
          <a:lin ang="5400000" scaled="0"/>
          <a:tileRect/>
        </a:gradFill>
        <a:effectLst/>
      </p:bgPr>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F4919B-4047-4DB1-8B39-23A42AEBA556}" type="datetimeFigureOut">
              <a:rPr lang="hu-HU" smtClean="0"/>
              <a:t>2020.04.21.</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50ADBC-3396-4FFB-9E58-A6AB70DCADD4}" type="slidenum">
              <a:rPr lang="hu-HU" smtClean="0"/>
              <a:t>‹#›</a:t>
            </a:fld>
            <a:endParaRPr lang="hu-H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4.jpeg"/><Relationship Id="rId18" Type="http://schemas.openxmlformats.org/officeDocument/2006/relationships/image" Target="../media/image39.jpeg"/><Relationship Id="rId3" Type="http://schemas.openxmlformats.org/officeDocument/2006/relationships/image" Target="../media/image24.jpeg"/><Relationship Id="rId21" Type="http://schemas.openxmlformats.org/officeDocument/2006/relationships/image" Target="../media/image42.jpeg"/><Relationship Id="rId7" Type="http://schemas.openxmlformats.org/officeDocument/2006/relationships/image" Target="../media/image28.jpeg"/><Relationship Id="rId12" Type="http://schemas.openxmlformats.org/officeDocument/2006/relationships/image" Target="../media/image33.jpeg"/><Relationship Id="rId17" Type="http://schemas.openxmlformats.org/officeDocument/2006/relationships/image" Target="../media/image38.jpeg"/><Relationship Id="rId2" Type="http://schemas.openxmlformats.org/officeDocument/2006/relationships/image" Target="../media/image23.jpeg"/><Relationship Id="rId16" Type="http://schemas.openxmlformats.org/officeDocument/2006/relationships/image" Target="../media/image37.jpeg"/><Relationship Id="rId20"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27.jpeg"/><Relationship Id="rId11" Type="http://schemas.openxmlformats.org/officeDocument/2006/relationships/image" Target="../media/image32.jpeg"/><Relationship Id="rId24" Type="http://schemas.openxmlformats.org/officeDocument/2006/relationships/image" Target="../media/image45.jpeg"/><Relationship Id="rId5" Type="http://schemas.openxmlformats.org/officeDocument/2006/relationships/image" Target="../media/image26.jpeg"/><Relationship Id="rId15" Type="http://schemas.openxmlformats.org/officeDocument/2006/relationships/image" Target="../media/image36.jpeg"/><Relationship Id="rId23" Type="http://schemas.openxmlformats.org/officeDocument/2006/relationships/image" Target="../media/image44.jpeg"/><Relationship Id="rId10" Type="http://schemas.openxmlformats.org/officeDocument/2006/relationships/image" Target="../media/image31.jpeg"/><Relationship Id="rId19" Type="http://schemas.openxmlformats.org/officeDocument/2006/relationships/image" Target="../media/image40.jpeg"/><Relationship Id="rId4" Type="http://schemas.openxmlformats.org/officeDocument/2006/relationships/image" Target="../media/image25.jpeg"/><Relationship Id="rId9" Type="http://schemas.openxmlformats.org/officeDocument/2006/relationships/image" Target="../media/image30.jpeg"/><Relationship Id="rId14" Type="http://schemas.openxmlformats.org/officeDocument/2006/relationships/image" Target="../media/image35.jpeg"/><Relationship Id="rId22" Type="http://schemas.openxmlformats.org/officeDocument/2006/relationships/image" Target="../media/image43.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683568" y="476672"/>
            <a:ext cx="7772400" cy="2736304"/>
          </a:xfrm>
          <a:effectLst>
            <a:reflection blurRad="63500" stA="74000" dir="5400000" sy="-100000" algn="bl" rotWithShape="0"/>
          </a:effectLst>
        </p:spPr>
        <p:txBody>
          <a:bodyPr>
            <a:normAutofit/>
          </a:bodyPr>
          <a:lstStyle/>
          <a:p>
            <a:r>
              <a:rPr lang="hu-HU" sz="5400" b="1" i="1" dirty="0" smtClean="0">
                <a:solidFill>
                  <a:srgbClr val="FF0000"/>
                </a:solidFill>
                <a:effectLst>
                  <a:outerShdw blurRad="38100" dist="38100" dir="2700000" algn="tl">
                    <a:srgbClr val="000000">
                      <a:alpha val="43137"/>
                    </a:srgbClr>
                  </a:outerShdw>
                </a:effectLst>
                <a:latin typeface="Algerian" panose="04020705040A02060702" pitchFamily="82" charset="0"/>
              </a:rPr>
              <a:t>THE UK AND NI. </a:t>
            </a:r>
            <a:br>
              <a:rPr lang="hu-HU" sz="5400" b="1" i="1" dirty="0" smtClean="0">
                <a:solidFill>
                  <a:srgbClr val="FF0000"/>
                </a:solidFill>
                <a:effectLst>
                  <a:outerShdw blurRad="38100" dist="38100" dir="2700000" algn="tl">
                    <a:srgbClr val="000000">
                      <a:alpha val="43137"/>
                    </a:srgbClr>
                  </a:outerShdw>
                </a:effectLst>
                <a:latin typeface="Algerian" panose="04020705040A02060702" pitchFamily="82" charset="0"/>
              </a:rPr>
            </a:br>
            <a:r>
              <a:rPr lang="hu-HU" sz="5400" b="1" i="1" dirty="0" smtClean="0">
                <a:solidFill>
                  <a:srgbClr val="FF0000"/>
                </a:solidFill>
                <a:effectLst>
                  <a:outerShdw blurRad="38100" dist="38100" dir="2700000" algn="tl">
                    <a:srgbClr val="000000">
                      <a:alpha val="43137"/>
                    </a:srgbClr>
                  </a:outerShdw>
                </a:effectLst>
                <a:latin typeface="Algerian" panose="04020705040A02060702" pitchFamily="82" charset="0"/>
              </a:rPr>
              <a:t>FAMOUS </a:t>
            </a:r>
            <a:r>
              <a:rPr lang="en-GB" sz="5400" b="1" i="1" dirty="0" smtClean="0">
                <a:solidFill>
                  <a:srgbClr val="FF0000"/>
                </a:solidFill>
                <a:effectLst>
                  <a:outerShdw blurRad="38100" dist="38100" dir="2700000" algn="tl">
                    <a:srgbClr val="000000">
                      <a:alpha val="43137"/>
                    </a:srgbClr>
                  </a:outerShdw>
                </a:effectLst>
                <a:latin typeface="Algerian" panose="04020705040A02060702" pitchFamily="82" charset="0"/>
              </a:rPr>
              <a:t>MUSEUMs</a:t>
            </a:r>
            <a:r>
              <a:rPr lang="hu-HU" sz="5400" b="1" i="1" dirty="0" smtClean="0">
                <a:solidFill>
                  <a:srgbClr val="FF0000"/>
                </a:solidFill>
                <a:effectLst>
                  <a:outerShdw blurRad="38100" dist="38100" dir="2700000" algn="tl">
                    <a:srgbClr val="000000">
                      <a:alpha val="43137"/>
                    </a:srgbClr>
                  </a:outerShdw>
                </a:effectLst>
                <a:latin typeface="Algerian" panose="04020705040A02060702" pitchFamily="82" charset="0"/>
              </a:rPr>
              <a:t> </a:t>
            </a:r>
            <a:br>
              <a:rPr lang="hu-HU" sz="5400" b="1" i="1" dirty="0" smtClean="0">
                <a:solidFill>
                  <a:srgbClr val="FF0000"/>
                </a:solidFill>
                <a:effectLst>
                  <a:outerShdw blurRad="38100" dist="38100" dir="2700000" algn="tl">
                    <a:srgbClr val="000000">
                      <a:alpha val="43137"/>
                    </a:srgbClr>
                  </a:outerShdw>
                </a:effectLst>
                <a:latin typeface="Algerian" panose="04020705040A02060702" pitchFamily="82" charset="0"/>
              </a:rPr>
            </a:br>
            <a:r>
              <a:rPr lang="hu-HU" sz="5400" b="1" i="1" dirty="0" smtClean="0">
                <a:solidFill>
                  <a:srgbClr val="FF0000"/>
                </a:solidFill>
                <a:effectLst>
                  <a:outerShdw blurRad="38100" dist="38100" dir="2700000" algn="tl">
                    <a:srgbClr val="000000">
                      <a:alpha val="43137"/>
                    </a:srgbClr>
                  </a:outerShdw>
                </a:effectLst>
                <a:latin typeface="Algerian" panose="04020705040A02060702" pitchFamily="82" charset="0"/>
              </a:rPr>
              <a:t>AND GALLERIES</a:t>
            </a:r>
            <a:endParaRPr lang="hu-HU" sz="5400" b="1" i="1" dirty="0">
              <a:solidFill>
                <a:srgbClr val="FF0000"/>
              </a:solidFill>
              <a:effectLst>
                <a:outerShdw blurRad="38100" dist="38100" dir="2700000" algn="tl">
                  <a:srgbClr val="000000">
                    <a:alpha val="43137"/>
                  </a:srgbClr>
                </a:outerShdw>
              </a:effectLst>
              <a:latin typeface="Algerian" panose="04020705040A02060702" pitchFamily="82" charset="0"/>
            </a:endParaRPr>
          </a:p>
        </p:txBody>
      </p:sp>
      <p:sp>
        <p:nvSpPr>
          <p:cNvPr id="3" name="Alcím 2"/>
          <p:cNvSpPr>
            <a:spLocks noGrp="1"/>
          </p:cNvSpPr>
          <p:nvPr>
            <p:ph type="subTitle" idx="1"/>
          </p:nvPr>
        </p:nvSpPr>
        <p:spPr>
          <a:xfrm>
            <a:off x="7869060" y="5805264"/>
            <a:ext cx="1256184" cy="985664"/>
          </a:xfrm>
        </p:spPr>
        <p:txBody>
          <a:bodyPr>
            <a:normAutofit/>
          </a:bodyPr>
          <a:lstStyle/>
          <a:p>
            <a:r>
              <a:rPr lang="hu-HU" sz="2400" b="1" dirty="0" smtClean="0">
                <a:solidFill>
                  <a:schemeClr val="bg1"/>
                </a:solidFill>
              </a:rPr>
              <a:t>Melinda </a:t>
            </a:r>
          </a:p>
          <a:p>
            <a:r>
              <a:rPr lang="hu-HU" sz="2400" b="1" dirty="0" smtClean="0">
                <a:solidFill>
                  <a:schemeClr val="bg1"/>
                </a:solidFill>
              </a:rPr>
              <a:t>Papp</a:t>
            </a:r>
            <a:endParaRPr lang="hu-HU" sz="2400" b="1" dirty="0">
              <a:solidFill>
                <a:schemeClr val="bg1"/>
              </a:solidFill>
            </a:endParaRPr>
          </a:p>
        </p:txBody>
      </p:sp>
    </p:spTree>
    <p:extLst>
      <p:ext uri="{BB962C8B-B14F-4D97-AF65-F5344CB8AC3E}">
        <p14:creationId xmlns:p14="http://schemas.microsoft.com/office/powerpoint/2010/main" val="39703242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0"/>
            <a:ext cx="9108504" cy="1628800"/>
          </a:xfrm>
        </p:spPr>
        <p:txBody>
          <a:bodyPr>
            <a:normAutofit/>
          </a:bodyPr>
          <a:lstStyle/>
          <a:p>
            <a:r>
              <a:rPr lang="hu-HU" sz="4000" b="1" i="1" dirty="0">
                <a:solidFill>
                  <a:srgbClr val="FF0000"/>
                </a:solidFill>
                <a:effectLst>
                  <a:outerShdw blurRad="38100" dist="38100" dir="2700000" algn="tl">
                    <a:srgbClr val="000000">
                      <a:alpha val="43137"/>
                    </a:srgbClr>
                  </a:outerShdw>
                </a:effectLst>
                <a:latin typeface="Algerian" panose="04020705040A02060702" pitchFamily="82" charset="0"/>
              </a:rPr>
              <a:t>FAMOUS MUSEUMS </a:t>
            </a:r>
            <a:br>
              <a:rPr lang="hu-HU" sz="4000" b="1" i="1" dirty="0">
                <a:solidFill>
                  <a:srgbClr val="FF0000"/>
                </a:solidFill>
                <a:effectLst>
                  <a:outerShdw blurRad="38100" dist="38100" dir="2700000" algn="tl">
                    <a:srgbClr val="000000">
                      <a:alpha val="43137"/>
                    </a:srgbClr>
                  </a:outerShdw>
                </a:effectLst>
                <a:latin typeface="Algerian" panose="04020705040A02060702" pitchFamily="82" charset="0"/>
              </a:rPr>
            </a:br>
            <a:r>
              <a:rPr lang="hu-HU" sz="4000" b="1" i="1" dirty="0">
                <a:solidFill>
                  <a:srgbClr val="FF0000"/>
                </a:solidFill>
                <a:effectLst>
                  <a:outerShdw blurRad="38100" dist="38100" dir="2700000" algn="tl">
                    <a:srgbClr val="000000">
                      <a:alpha val="43137"/>
                    </a:srgbClr>
                  </a:outerShdw>
                </a:effectLst>
                <a:latin typeface="Algerian" panose="04020705040A02060702" pitchFamily="82" charset="0"/>
              </a:rPr>
              <a:t>AND GALLERIES IN Scotland</a:t>
            </a:r>
            <a:endParaRPr lang="hu-HU" sz="4000" dirty="0"/>
          </a:p>
        </p:txBody>
      </p:sp>
      <p:sp>
        <p:nvSpPr>
          <p:cNvPr id="3" name="Tartalom helye 2"/>
          <p:cNvSpPr>
            <a:spLocks noGrp="1"/>
          </p:cNvSpPr>
          <p:nvPr>
            <p:ph idx="1"/>
          </p:nvPr>
        </p:nvSpPr>
        <p:spPr>
          <a:xfrm>
            <a:off x="107504" y="1600200"/>
            <a:ext cx="8928992" cy="5213176"/>
          </a:xfrm>
        </p:spPr>
        <p:txBody>
          <a:bodyPr>
            <a:normAutofit/>
          </a:bodyPr>
          <a:lstStyle/>
          <a:p>
            <a:pPr marL="0" algn="just">
              <a:spcBef>
                <a:spcPts val="0"/>
              </a:spcBef>
            </a:pPr>
            <a:r>
              <a:rPr lang="hu-HU" sz="2200" b="1" dirty="0" smtClean="0">
                <a:solidFill>
                  <a:srgbClr val="FFFF00"/>
                </a:solidFill>
              </a:rPr>
              <a:t>Edinburgh </a:t>
            </a:r>
            <a:r>
              <a:rPr lang="hu-HU" sz="2200" b="1" dirty="0" err="1" smtClean="0">
                <a:solidFill>
                  <a:srgbClr val="FFFF00"/>
                </a:solidFill>
              </a:rPr>
              <a:t>Castle</a:t>
            </a:r>
            <a:endParaRPr lang="hu-HU" sz="2200" b="1" dirty="0" smtClean="0">
              <a:solidFill>
                <a:srgbClr val="FFFF00"/>
              </a:solidFill>
            </a:endParaRPr>
          </a:p>
          <a:p>
            <a:pPr marL="0" indent="0" algn="just">
              <a:spcBef>
                <a:spcPts val="0"/>
              </a:spcBef>
              <a:buNone/>
            </a:pPr>
            <a:r>
              <a:rPr lang="en-US" sz="2200" b="1" dirty="0">
                <a:solidFill>
                  <a:schemeClr val="bg1"/>
                </a:solidFill>
              </a:rPr>
              <a:t>This most famous of Scottish castles has a complex building history. The oldest part, St Margaret’s Chapel, dates from the 12th century; the Great Hall was erected by James IV around 1510; the Half Moon Battery by the Regent Morton in the late 16th century; and the Scottish National War Memorial after the First World War. </a:t>
            </a:r>
            <a:r>
              <a:rPr lang="en-US" sz="2200" b="1" dirty="0" smtClean="0">
                <a:solidFill>
                  <a:schemeClr val="bg1"/>
                </a:solidFill>
              </a:rPr>
              <a:t>Edinburgh </a:t>
            </a:r>
            <a:r>
              <a:rPr lang="en-US" sz="2200" b="1" dirty="0">
                <a:solidFill>
                  <a:schemeClr val="bg1"/>
                </a:solidFill>
              </a:rPr>
              <a:t>Castle features exhibits related </a:t>
            </a:r>
            <a:r>
              <a:rPr lang="en-US" sz="2200" b="1" dirty="0" smtClean="0">
                <a:solidFill>
                  <a:schemeClr val="bg1"/>
                </a:solidFill>
              </a:rPr>
              <a:t>to </a:t>
            </a:r>
            <a:r>
              <a:rPr lang="en-US" sz="2200" b="1" dirty="0">
                <a:solidFill>
                  <a:schemeClr val="bg1"/>
                </a:solidFill>
              </a:rPr>
              <a:t>Weapons and War. Key themes, </a:t>
            </a:r>
            <a:endParaRPr lang="hu-HU" sz="2200" b="1" dirty="0" smtClean="0">
              <a:solidFill>
                <a:schemeClr val="bg1"/>
              </a:solidFill>
            </a:endParaRPr>
          </a:p>
          <a:p>
            <a:pPr marL="0" indent="0" algn="just">
              <a:spcBef>
                <a:spcPts val="0"/>
              </a:spcBef>
              <a:buNone/>
            </a:pPr>
            <a:r>
              <a:rPr lang="en-US" sz="2200" b="1" dirty="0" smtClean="0">
                <a:solidFill>
                  <a:schemeClr val="bg1"/>
                </a:solidFill>
              </a:rPr>
              <a:t>people </a:t>
            </a:r>
            <a:r>
              <a:rPr lang="en-US" sz="2200" b="1" dirty="0">
                <a:solidFill>
                  <a:schemeClr val="bg1"/>
                </a:solidFill>
              </a:rPr>
              <a:t>and exhibits in the museum include: </a:t>
            </a:r>
            <a:endParaRPr lang="hu-HU" sz="2200" b="1" dirty="0" smtClean="0">
              <a:solidFill>
                <a:schemeClr val="bg1"/>
              </a:solidFill>
            </a:endParaRPr>
          </a:p>
          <a:p>
            <a:pPr marL="0" indent="0" algn="just">
              <a:spcBef>
                <a:spcPts val="0"/>
              </a:spcBef>
              <a:buNone/>
            </a:pPr>
            <a:r>
              <a:rPr lang="en-US" sz="2200" b="1" dirty="0" smtClean="0">
                <a:solidFill>
                  <a:schemeClr val="bg1"/>
                </a:solidFill>
              </a:rPr>
              <a:t>The </a:t>
            </a:r>
            <a:r>
              <a:rPr lang="en-US" sz="2200" b="1" dirty="0" err="1">
                <a:solidFill>
                  <a:schemeClr val="bg1"/>
                </a:solidFill>
              </a:rPr>
              <a:t>Honours</a:t>
            </a:r>
            <a:r>
              <a:rPr lang="en-US" sz="2200" b="1" dirty="0">
                <a:solidFill>
                  <a:schemeClr val="bg1"/>
                </a:solidFill>
              </a:rPr>
              <a:t> (Crown Jewels) of Scotland, </a:t>
            </a:r>
            <a:endParaRPr lang="hu-HU" sz="2200" b="1" dirty="0" smtClean="0">
              <a:solidFill>
                <a:schemeClr val="bg1"/>
              </a:solidFill>
            </a:endParaRPr>
          </a:p>
          <a:p>
            <a:pPr marL="0" indent="0" algn="just">
              <a:spcBef>
                <a:spcPts val="0"/>
              </a:spcBef>
              <a:buNone/>
            </a:pPr>
            <a:r>
              <a:rPr lang="en-US" sz="2200" b="1" dirty="0" smtClean="0">
                <a:solidFill>
                  <a:schemeClr val="bg1"/>
                </a:solidFill>
              </a:rPr>
              <a:t>The </a:t>
            </a:r>
            <a:r>
              <a:rPr lang="en-US" sz="2200" b="1" dirty="0">
                <a:solidFill>
                  <a:schemeClr val="bg1"/>
                </a:solidFill>
              </a:rPr>
              <a:t>National War Museum of Scotland, The </a:t>
            </a:r>
            <a:endParaRPr lang="hu-HU" sz="2200" b="1" dirty="0" smtClean="0">
              <a:solidFill>
                <a:schemeClr val="bg1"/>
              </a:solidFill>
            </a:endParaRPr>
          </a:p>
          <a:p>
            <a:pPr marL="0" indent="0" algn="just">
              <a:spcBef>
                <a:spcPts val="0"/>
              </a:spcBef>
              <a:buNone/>
            </a:pPr>
            <a:r>
              <a:rPr lang="en-US" sz="2200" b="1" dirty="0" smtClean="0">
                <a:solidFill>
                  <a:schemeClr val="bg1"/>
                </a:solidFill>
              </a:rPr>
              <a:t>Stone </a:t>
            </a:r>
            <a:r>
              <a:rPr lang="en-US" sz="2200" b="1" dirty="0">
                <a:solidFill>
                  <a:schemeClr val="bg1"/>
                </a:solidFill>
              </a:rPr>
              <a:t>of Destiny, The One o’ Clock Gun and </a:t>
            </a:r>
            <a:endParaRPr lang="hu-HU" sz="2200" b="1" dirty="0" smtClean="0">
              <a:solidFill>
                <a:schemeClr val="bg1"/>
              </a:solidFill>
            </a:endParaRPr>
          </a:p>
          <a:p>
            <a:pPr marL="0" indent="0" algn="just">
              <a:spcBef>
                <a:spcPts val="0"/>
              </a:spcBef>
              <a:buNone/>
            </a:pPr>
            <a:r>
              <a:rPr lang="en-US" sz="2200" b="1" dirty="0" smtClean="0">
                <a:solidFill>
                  <a:schemeClr val="bg1"/>
                </a:solidFill>
              </a:rPr>
              <a:t>Mons </a:t>
            </a:r>
            <a:r>
              <a:rPr lang="en-US" sz="2200" b="1" dirty="0">
                <a:solidFill>
                  <a:schemeClr val="bg1"/>
                </a:solidFill>
              </a:rPr>
              <a:t>Meg</a:t>
            </a:r>
            <a:r>
              <a:rPr lang="en-US" sz="2200" b="1" dirty="0" smtClean="0">
                <a:solidFill>
                  <a:schemeClr val="bg1"/>
                </a:solidFill>
              </a:rPr>
              <a:t>.</a:t>
            </a:r>
            <a:endParaRPr lang="hu-HU" sz="2200" b="1" dirty="0" smtClean="0">
              <a:solidFill>
                <a:schemeClr val="bg1"/>
              </a:solidFill>
            </a:endParaRPr>
          </a:p>
          <a:p>
            <a:pPr marL="0" indent="0" algn="just">
              <a:spcBef>
                <a:spcPts val="0"/>
              </a:spcBef>
              <a:buNone/>
            </a:pPr>
            <a:endParaRPr lang="hu-HU" sz="2200" b="1" dirty="0">
              <a:solidFill>
                <a:schemeClr val="bg1"/>
              </a:solidFill>
            </a:endParaRPr>
          </a:p>
          <a:p>
            <a:pPr marL="0" indent="0" algn="just">
              <a:spcBef>
                <a:spcPts val="0"/>
              </a:spcBef>
              <a:buNone/>
            </a:pPr>
            <a:r>
              <a:rPr lang="hu-HU" sz="2200" b="1" dirty="0" smtClean="0">
                <a:solidFill>
                  <a:srgbClr val="FFFF00"/>
                </a:solidFill>
              </a:rPr>
              <a:t>Museum </a:t>
            </a:r>
            <a:r>
              <a:rPr lang="hu-HU" sz="2200" b="1" dirty="0" err="1" smtClean="0">
                <a:solidFill>
                  <a:srgbClr val="FFFF00"/>
                </a:solidFill>
              </a:rPr>
              <a:t>type</a:t>
            </a:r>
            <a:r>
              <a:rPr lang="hu-HU" sz="2200" b="1" dirty="0" smtClean="0">
                <a:solidFill>
                  <a:schemeClr val="bg1"/>
                </a:solidFill>
              </a:rPr>
              <a:t>: </a:t>
            </a:r>
            <a:r>
              <a:rPr lang="hu-HU" sz="2200" b="1" dirty="0" err="1" smtClean="0">
                <a:solidFill>
                  <a:schemeClr val="bg1"/>
                </a:solidFill>
              </a:rPr>
              <a:t>History</a:t>
            </a:r>
            <a:r>
              <a:rPr lang="hu-HU" sz="2200" b="1" dirty="0" smtClean="0">
                <a:solidFill>
                  <a:schemeClr val="bg1"/>
                </a:solidFill>
              </a:rPr>
              <a:t> and </a:t>
            </a:r>
            <a:r>
              <a:rPr lang="hu-HU" sz="2200" b="1" dirty="0" err="1" smtClean="0">
                <a:solidFill>
                  <a:schemeClr val="bg1"/>
                </a:solidFill>
              </a:rPr>
              <a:t>Anthropology</a:t>
            </a:r>
            <a:endParaRPr lang="hu-HU" sz="2200" b="1" dirty="0">
              <a:solidFill>
                <a:schemeClr val="bg1"/>
              </a:solidFill>
            </a:endParaRPr>
          </a:p>
        </p:txBody>
      </p:sp>
      <p:pic>
        <p:nvPicPr>
          <p:cNvPr id="4" name="Kép 3"/>
          <p:cNvPicPr>
            <a:picLocks noChangeAspect="1"/>
          </p:cNvPicPr>
          <p:nvPr/>
        </p:nvPicPr>
        <p:blipFill rotWithShape="1">
          <a:blip r:embed="rId2" cstate="print">
            <a:extLst>
              <a:ext uri="{28A0092B-C50C-407E-A947-70E740481C1C}">
                <a14:useLocalDpi xmlns:a14="http://schemas.microsoft.com/office/drawing/2010/main" val="0"/>
              </a:ext>
            </a:extLst>
          </a:blip>
          <a:srcRect l="4811" t="22979" r="18200" b="20993"/>
          <a:stretch/>
        </p:blipFill>
        <p:spPr>
          <a:xfrm>
            <a:off x="5436096" y="3671306"/>
            <a:ext cx="3707904" cy="3183961"/>
          </a:xfrm>
          <a:prstGeom prst="rect">
            <a:avLst/>
          </a:prstGeom>
          <a:ln>
            <a:noFill/>
          </a:ln>
          <a:effectLst>
            <a:softEdge rad="112500"/>
          </a:effectLst>
        </p:spPr>
      </p:pic>
    </p:spTree>
    <p:extLst>
      <p:ext uri="{BB962C8B-B14F-4D97-AF65-F5344CB8AC3E}">
        <p14:creationId xmlns:p14="http://schemas.microsoft.com/office/powerpoint/2010/main" val="27424010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0"/>
            <a:ext cx="9144000" cy="1556792"/>
          </a:xfrm>
        </p:spPr>
        <p:txBody>
          <a:bodyPr>
            <a:normAutofit/>
          </a:bodyPr>
          <a:lstStyle/>
          <a:p>
            <a:r>
              <a:rPr lang="hu-HU" sz="4000" b="1" i="1" dirty="0">
                <a:solidFill>
                  <a:srgbClr val="FF0000"/>
                </a:solidFill>
                <a:effectLst>
                  <a:outerShdw blurRad="38100" dist="38100" dir="2700000" algn="tl">
                    <a:srgbClr val="000000">
                      <a:alpha val="43137"/>
                    </a:srgbClr>
                  </a:outerShdw>
                </a:effectLst>
                <a:latin typeface="Algerian" panose="04020705040A02060702" pitchFamily="82" charset="0"/>
              </a:rPr>
              <a:t>FAMOUS MUSEUMS </a:t>
            </a:r>
            <a:br>
              <a:rPr lang="hu-HU" sz="4000" b="1" i="1" dirty="0">
                <a:solidFill>
                  <a:srgbClr val="FF0000"/>
                </a:solidFill>
                <a:effectLst>
                  <a:outerShdw blurRad="38100" dist="38100" dir="2700000" algn="tl">
                    <a:srgbClr val="000000">
                      <a:alpha val="43137"/>
                    </a:srgbClr>
                  </a:outerShdw>
                </a:effectLst>
                <a:latin typeface="Algerian" panose="04020705040A02060702" pitchFamily="82" charset="0"/>
              </a:rPr>
            </a:br>
            <a:r>
              <a:rPr lang="hu-HU" sz="4000" b="1" i="1" dirty="0">
                <a:solidFill>
                  <a:srgbClr val="FF0000"/>
                </a:solidFill>
                <a:effectLst>
                  <a:outerShdw blurRad="38100" dist="38100" dir="2700000" algn="tl">
                    <a:srgbClr val="000000">
                      <a:alpha val="43137"/>
                    </a:srgbClr>
                  </a:outerShdw>
                </a:effectLst>
                <a:latin typeface="Algerian" panose="04020705040A02060702" pitchFamily="82" charset="0"/>
              </a:rPr>
              <a:t>AND GALLERIES IN Scotland</a:t>
            </a:r>
            <a:endParaRPr lang="hu-HU" sz="4000" dirty="0"/>
          </a:p>
        </p:txBody>
      </p:sp>
      <p:sp>
        <p:nvSpPr>
          <p:cNvPr id="3" name="Tartalom helye 2"/>
          <p:cNvSpPr>
            <a:spLocks noGrp="1"/>
          </p:cNvSpPr>
          <p:nvPr>
            <p:ph idx="1"/>
          </p:nvPr>
        </p:nvSpPr>
        <p:spPr>
          <a:xfrm>
            <a:off x="35496" y="1600200"/>
            <a:ext cx="9001000" cy="5257800"/>
          </a:xfrm>
        </p:spPr>
        <p:txBody>
          <a:bodyPr>
            <a:normAutofit/>
          </a:bodyPr>
          <a:lstStyle/>
          <a:p>
            <a:pPr marL="0" algn="just">
              <a:spcBef>
                <a:spcPts val="0"/>
              </a:spcBef>
            </a:pPr>
            <a:r>
              <a:rPr lang="hu-HU" sz="2200" b="1" dirty="0" err="1" smtClean="0">
                <a:solidFill>
                  <a:srgbClr val="FFFF00"/>
                </a:solidFill>
              </a:rPr>
              <a:t>Scottish</a:t>
            </a:r>
            <a:r>
              <a:rPr lang="hu-HU" sz="2200" b="1" dirty="0" smtClean="0">
                <a:solidFill>
                  <a:srgbClr val="FFFF00"/>
                </a:solidFill>
              </a:rPr>
              <a:t> National </a:t>
            </a:r>
            <a:r>
              <a:rPr lang="hu-HU" sz="2200" b="1" dirty="0" err="1" smtClean="0">
                <a:solidFill>
                  <a:srgbClr val="FFFF00"/>
                </a:solidFill>
              </a:rPr>
              <a:t>Portrait</a:t>
            </a:r>
            <a:r>
              <a:rPr lang="hu-HU" sz="2200" b="1" dirty="0" smtClean="0">
                <a:solidFill>
                  <a:srgbClr val="FFFF00"/>
                </a:solidFill>
              </a:rPr>
              <a:t> </a:t>
            </a:r>
            <a:r>
              <a:rPr lang="hu-HU" sz="2200" b="1" dirty="0" err="1" smtClean="0">
                <a:solidFill>
                  <a:srgbClr val="FFFF00"/>
                </a:solidFill>
              </a:rPr>
              <a:t>Gallery</a:t>
            </a:r>
            <a:r>
              <a:rPr lang="hu-HU" sz="2200" b="1" dirty="0" smtClean="0">
                <a:solidFill>
                  <a:srgbClr val="FFFF00"/>
                </a:solidFill>
              </a:rPr>
              <a:t> (Edinburgh)</a:t>
            </a:r>
          </a:p>
          <a:p>
            <a:pPr marL="0" indent="0" algn="just">
              <a:spcBef>
                <a:spcPts val="0"/>
              </a:spcBef>
              <a:buNone/>
            </a:pPr>
            <a:r>
              <a:rPr lang="en-US" sz="2400" b="1" dirty="0">
                <a:solidFill>
                  <a:schemeClr val="bg1"/>
                </a:solidFill>
              </a:rPr>
              <a:t>The Scottish National Portrait Gallery is an art museum in Edinburgh housed in a red sandstone Gothic revival building that was built between 1885 and 1890, designed by Robert </a:t>
            </a:r>
            <a:r>
              <a:rPr lang="en-US" sz="2400" b="1" dirty="0" err="1">
                <a:solidFill>
                  <a:schemeClr val="bg1"/>
                </a:solidFill>
              </a:rPr>
              <a:t>Rowand</a:t>
            </a:r>
            <a:r>
              <a:rPr lang="en-US" sz="2400" b="1" dirty="0">
                <a:solidFill>
                  <a:schemeClr val="bg1"/>
                </a:solidFill>
              </a:rPr>
              <a:t> Anderson. The museum holds the national collections of portraits and the Scottish National Photography Collection. The </a:t>
            </a:r>
            <a:r>
              <a:rPr lang="en-US" sz="2400" b="1" dirty="0" smtClean="0">
                <a:solidFill>
                  <a:schemeClr val="bg1"/>
                </a:solidFill>
              </a:rPr>
              <a:t>total </a:t>
            </a:r>
            <a:endParaRPr lang="hu-HU" sz="2400" b="1" dirty="0" smtClean="0">
              <a:solidFill>
                <a:schemeClr val="bg1"/>
              </a:solidFill>
            </a:endParaRPr>
          </a:p>
          <a:p>
            <a:pPr marL="0" indent="0" algn="just">
              <a:spcBef>
                <a:spcPts val="0"/>
              </a:spcBef>
              <a:buNone/>
            </a:pPr>
            <a:r>
              <a:rPr lang="en-US" sz="2400" b="1" dirty="0" smtClean="0">
                <a:solidFill>
                  <a:schemeClr val="bg1"/>
                </a:solidFill>
              </a:rPr>
              <a:t>collections </a:t>
            </a:r>
            <a:r>
              <a:rPr lang="en-US" sz="2400" b="1" dirty="0">
                <a:solidFill>
                  <a:schemeClr val="bg1"/>
                </a:solidFill>
              </a:rPr>
              <a:t>consists of around 3,000 </a:t>
            </a:r>
            <a:r>
              <a:rPr lang="en-US" sz="2400" b="1" dirty="0" smtClean="0">
                <a:solidFill>
                  <a:schemeClr val="bg1"/>
                </a:solidFill>
              </a:rPr>
              <a:t>paintings</a:t>
            </a:r>
            <a:endParaRPr lang="hu-HU" sz="2400" b="1" dirty="0" smtClean="0">
              <a:solidFill>
                <a:schemeClr val="bg1"/>
              </a:solidFill>
            </a:endParaRPr>
          </a:p>
          <a:p>
            <a:pPr marL="0" indent="0" algn="just">
              <a:spcBef>
                <a:spcPts val="0"/>
              </a:spcBef>
              <a:buNone/>
            </a:pPr>
            <a:r>
              <a:rPr lang="en-US" sz="2400" b="1" dirty="0" smtClean="0">
                <a:solidFill>
                  <a:schemeClr val="bg1"/>
                </a:solidFill>
              </a:rPr>
              <a:t>and </a:t>
            </a:r>
            <a:r>
              <a:rPr lang="en-US" sz="2400" b="1" dirty="0">
                <a:solidFill>
                  <a:schemeClr val="bg1"/>
                </a:solidFill>
              </a:rPr>
              <a:t>sculptures, 25,000 prints and drawings </a:t>
            </a:r>
            <a:endParaRPr lang="hu-HU" sz="2400" b="1" dirty="0" smtClean="0">
              <a:solidFill>
                <a:schemeClr val="bg1"/>
              </a:solidFill>
            </a:endParaRPr>
          </a:p>
          <a:p>
            <a:pPr marL="0" indent="0" algn="just">
              <a:spcBef>
                <a:spcPts val="0"/>
              </a:spcBef>
              <a:buNone/>
            </a:pPr>
            <a:r>
              <a:rPr lang="en-US" sz="2400" b="1" dirty="0" smtClean="0">
                <a:solidFill>
                  <a:schemeClr val="bg1"/>
                </a:solidFill>
              </a:rPr>
              <a:t>and </a:t>
            </a:r>
            <a:r>
              <a:rPr lang="en-US" sz="2400" b="1" dirty="0">
                <a:solidFill>
                  <a:schemeClr val="bg1"/>
                </a:solidFill>
              </a:rPr>
              <a:t>38,000 photographs, beginning in the </a:t>
            </a:r>
            <a:endParaRPr lang="hu-HU" sz="2400" b="1" dirty="0" smtClean="0">
              <a:solidFill>
                <a:schemeClr val="bg1"/>
              </a:solidFill>
            </a:endParaRPr>
          </a:p>
          <a:p>
            <a:pPr marL="0" indent="0" algn="just">
              <a:spcBef>
                <a:spcPts val="0"/>
              </a:spcBef>
              <a:buNone/>
            </a:pPr>
            <a:r>
              <a:rPr lang="en-US" sz="2400" b="1" dirty="0" smtClean="0">
                <a:solidFill>
                  <a:schemeClr val="bg1"/>
                </a:solidFill>
              </a:rPr>
              <a:t>Renaissance.</a:t>
            </a:r>
            <a:endParaRPr lang="hu-HU" sz="2400" b="1" dirty="0" smtClean="0">
              <a:solidFill>
                <a:schemeClr val="bg1"/>
              </a:solidFill>
            </a:endParaRPr>
          </a:p>
          <a:p>
            <a:pPr marL="0" indent="0" algn="just">
              <a:spcBef>
                <a:spcPts val="0"/>
              </a:spcBef>
              <a:buNone/>
            </a:pPr>
            <a:endParaRPr lang="hu-HU" sz="2400" b="1" dirty="0">
              <a:solidFill>
                <a:schemeClr val="bg1"/>
              </a:solidFill>
            </a:endParaRPr>
          </a:p>
          <a:p>
            <a:pPr marL="0" indent="0" algn="just">
              <a:spcBef>
                <a:spcPts val="0"/>
              </a:spcBef>
              <a:buNone/>
            </a:pPr>
            <a:r>
              <a:rPr lang="hu-HU" sz="2400" b="1" dirty="0" smtClean="0">
                <a:solidFill>
                  <a:srgbClr val="FFFF00"/>
                </a:solidFill>
              </a:rPr>
              <a:t>Museum </a:t>
            </a:r>
            <a:r>
              <a:rPr lang="hu-HU" sz="2400" b="1" dirty="0" err="1" smtClean="0">
                <a:solidFill>
                  <a:srgbClr val="FFFF00"/>
                </a:solidFill>
              </a:rPr>
              <a:t>type</a:t>
            </a:r>
            <a:r>
              <a:rPr lang="hu-HU" sz="2400" b="1" dirty="0" smtClean="0">
                <a:solidFill>
                  <a:schemeClr val="bg1"/>
                </a:solidFill>
              </a:rPr>
              <a:t>: Art and Design</a:t>
            </a:r>
            <a:endParaRPr lang="hu-HU" sz="2200" b="1" dirty="0" smtClean="0">
              <a:solidFill>
                <a:schemeClr val="bg1"/>
              </a:solidFill>
            </a:endParaRPr>
          </a:p>
        </p:txBody>
      </p:sp>
      <p:pic>
        <p:nvPicPr>
          <p:cNvPr id="4" name="Kép 3"/>
          <p:cNvPicPr>
            <a:picLocks noChangeAspect="1"/>
          </p:cNvPicPr>
          <p:nvPr/>
        </p:nvPicPr>
        <p:blipFill rotWithShape="1">
          <a:blip r:embed="rId2">
            <a:extLst>
              <a:ext uri="{28A0092B-C50C-407E-A947-70E740481C1C}">
                <a14:useLocalDpi xmlns:a14="http://schemas.microsoft.com/office/drawing/2010/main" val="0"/>
              </a:ext>
            </a:extLst>
          </a:blip>
          <a:srcRect l="14688" t="5723" r="8586" b="8455"/>
          <a:stretch/>
        </p:blipFill>
        <p:spPr>
          <a:xfrm>
            <a:off x="5853043" y="3501008"/>
            <a:ext cx="3316225" cy="3353910"/>
          </a:xfrm>
          <a:prstGeom prst="rect">
            <a:avLst/>
          </a:prstGeom>
          <a:ln>
            <a:noFill/>
          </a:ln>
          <a:effectLst>
            <a:softEdge rad="112500"/>
          </a:effectLst>
        </p:spPr>
      </p:pic>
    </p:spTree>
    <p:extLst>
      <p:ext uri="{BB962C8B-B14F-4D97-AF65-F5344CB8AC3E}">
        <p14:creationId xmlns:p14="http://schemas.microsoft.com/office/powerpoint/2010/main" val="1458955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0"/>
            <a:ext cx="9144000" cy="1628800"/>
          </a:xfrm>
        </p:spPr>
        <p:txBody>
          <a:bodyPr>
            <a:normAutofit/>
          </a:bodyPr>
          <a:lstStyle/>
          <a:p>
            <a:r>
              <a:rPr lang="hu-HU" sz="4000" b="1" i="1" dirty="0">
                <a:solidFill>
                  <a:srgbClr val="FF0000"/>
                </a:solidFill>
                <a:effectLst>
                  <a:outerShdw blurRad="38100" dist="38100" dir="2700000" algn="tl">
                    <a:srgbClr val="000000">
                      <a:alpha val="43137"/>
                    </a:srgbClr>
                  </a:outerShdw>
                </a:effectLst>
                <a:latin typeface="Algerian" panose="04020705040A02060702" pitchFamily="82" charset="0"/>
              </a:rPr>
              <a:t>FAMOUS MUSEUMS </a:t>
            </a:r>
            <a:br>
              <a:rPr lang="hu-HU" sz="4000" b="1" i="1" dirty="0">
                <a:solidFill>
                  <a:srgbClr val="FF0000"/>
                </a:solidFill>
                <a:effectLst>
                  <a:outerShdw blurRad="38100" dist="38100" dir="2700000" algn="tl">
                    <a:srgbClr val="000000">
                      <a:alpha val="43137"/>
                    </a:srgbClr>
                  </a:outerShdw>
                </a:effectLst>
                <a:latin typeface="Algerian" panose="04020705040A02060702" pitchFamily="82" charset="0"/>
              </a:rPr>
            </a:br>
            <a:r>
              <a:rPr lang="hu-HU" sz="4000" b="1" i="1" dirty="0">
                <a:solidFill>
                  <a:srgbClr val="FF0000"/>
                </a:solidFill>
                <a:effectLst>
                  <a:outerShdw blurRad="38100" dist="38100" dir="2700000" algn="tl">
                    <a:srgbClr val="000000">
                      <a:alpha val="43137"/>
                    </a:srgbClr>
                  </a:outerShdw>
                </a:effectLst>
                <a:latin typeface="Algerian" panose="04020705040A02060702" pitchFamily="82" charset="0"/>
              </a:rPr>
              <a:t>AND GALLERIES IN Scotland</a:t>
            </a:r>
            <a:endParaRPr lang="hu-HU" sz="4000" dirty="0"/>
          </a:p>
        </p:txBody>
      </p:sp>
      <p:sp>
        <p:nvSpPr>
          <p:cNvPr id="3" name="Tartalom helye 2"/>
          <p:cNvSpPr>
            <a:spLocks noGrp="1"/>
          </p:cNvSpPr>
          <p:nvPr>
            <p:ph idx="1"/>
          </p:nvPr>
        </p:nvSpPr>
        <p:spPr>
          <a:xfrm>
            <a:off x="107504" y="1600200"/>
            <a:ext cx="8928992" cy="5257800"/>
          </a:xfrm>
        </p:spPr>
        <p:txBody>
          <a:bodyPr>
            <a:normAutofit/>
          </a:bodyPr>
          <a:lstStyle/>
          <a:p>
            <a:pPr marL="0" algn="just">
              <a:spcBef>
                <a:spcPts val="0"/>
              </a:spcBef>
            </a:pPr>
            <a:r>
              <a:rPr lang="hu-HU" sz="2200" b="1" dirty="0" err="1" smtClean="0">
                <a:solidFill>
                  <a:srgbClr val="FFFF00"/>
                </a:solidFill>
              </a:rPr>
              <a:t>Riverside</a:t>
            </a:r>
            <a:r>
              <a:rPr lang="hu-HU" sz="2200" b="1" dirty="0" smtClean="0">
                <a:solidFill>
                  <a:srgbClr val="FFFF00"/>
                </a:solidFill>
              </a:rPr>
              <a:t> Museum (Glasgow)</a:t>
            </a:r>
          </a:p>
          <a:p>
            <a:pPr marL="0" indent="0" algn="just">
              <a:spcBef>
                <a:spcPts val="0"/>
              </a:spcBef>
              <a:buNone/>
            </a:pPr>
            <a:r>
              <a:rPr lang="en-US" sz="2200" b="1" dirty="0">
                <a:solidFill>
                  <a:schemeClr val="bg1"/>
                </a:solidFill>
              </a:rPr>
              <a:t>The Riverside Museum (Glasgow Museum of Transport) is home to over 3,000 objects that detail Glasgow’s rich past from its days as maritime powerhouse to a glimpse into daily Glasgow life in the early to mid 20th Century. ​Amongst the objects on display </a:t>
            </a:r>
            <a:endParaRPr lang="hu-HU" sz="2200" b="1" dirty="0" smtClean="0">
              <a:solidFill>
                <a:schemeClr val="bg1"/>
              </a:solidFill>
            </a:endParaRPr>
          </a:p>
          <a:p>
            <a:pPr marL="0" indent="0" algn="just">
              <a:spcBef>
                <a:spcPts val="0"/>
              </a:spcBef>
              <a:buNone/>
            </a:pPr>
            <a:r>
              <a:rPr lang="en-US" sz="2200" b="1" dirty="0" smtClean="0">
                <a:solidFill>
                  <a:schemeClr val="bg1"/>
                </a:solidFill>
              </a:rPr>
              <a:t>Are</a:t>
            </a:r>
            <a:r>
              <a:rPr lang="hu-HU" sz="2200" b="1" dirty="0" smtClean="0">
                <a:solidFill>
                  <a:schemeClr val="bg1"/>
                </a:solidFill>
              </a:rPr>
              <a:t> </a:t>
            </a:r>
            <a:r>
              <a:rPr lang="en-US" sz="2200" b="1" dirty="0" smtClean="0">
                <a:solidFill>
                  <a:schemeClr val="bg1"/>
                </a:solidFill>
              </a:rPr>
              <a:t>everything </a:t>
            </a:r>
            <a:r>
              <a:rPr lang="en-US" sz="2200" b="1" dirty="0">
                <a:solidFill>
                  <a:schemeClr val="bg1"/>
                </a:solidFill>
              </a:rPr>
              <a:t>from skateboards to </a:t>
            </a:r>
            <a:endParaRPr lang="hu-HU" sz="2200" b="1" dirty="0" smtClean="0">
              <a:solidFill>
                <a:schemeClr val="bg1"/>
              </a:solidFill>
            </a:endParaRPr>
          </a:p>
          <a:p>
            <a:pPr marL="0" indent="0" algn="just">
              <a:spcBef>
                <a:spcPts val="0"/>
              </a:spcBef>
              <a:buNone/>
            </a:pPr>
            <a:r>
              <a:rPr lang="en-US" sz="2200" b="1" dirty="0" smtClean="0">
                <a:solidFill>
                  <a:schemeClr val="bg1"/>
                </a:solidFill>
              </a:rPr>
              <a:t>locomotives</a:t>
            </a:r>
            <a:r>
              <a:rPr lang="en-US" sz="2200" b="1" dirty="0">
                <a:solidFill>
                  <a:schemeClr val="bg1"/>
                </a:solidFill>
              </a:rPr>
              <a:t>, paintings to prams, </a:t>
            </a:r>
            <a:endParaRPr lang="hu-HU" sz="2200" b="1" dirty="0" smtClean="0">
              <a:solidFill>
                <a:schemeClr val="bg1"/>
              </a:solidFill>
            </a:endParaRPr>
          </a:p>
          <a:p>
            <a:pPr marL="0" indent="0" algn="just">
              <a:spcBef>
                <a:spcPts val="0"/>
              </a:spcBef>
              <a:buNone/>
            </a:pPr>
            <a:r>
              <a:rPr lang="en-US" sz="2200" b="1" dirty="0" smtClean="0">
                <a:solidFill>
                  <a:schemeClr val="bg1"/>
                </a:solidFill>
              </a:rPr>
              <a:t>velocipedes </a:t>
            </a:r>
            <a:r>
              <a:rPr lang="en-US" sz="2200" b="1" dirty="0">
                <a:solidFill>
                  <a:schemeClr val="bg1"/>
                </a:solidFill>
              </a:rPr>
              <a:t>to </a:t>
            </a:r>
            <a:r>
              <a:rPr lang="en-US" sz="2200" b="1" dirty="0" err="1">
                <a:solidFill>
                  <a:schemeClr val="bg1"/>
                </a:solidFill>
              </a:rPr>
              <a:t>voiturettes</a:t>
            </a:r>
            <a:r>
              <a:rPr lang="en-US" sz="2200" b="1" dirty="0">
                <a:solidFill>
                  <a:schemeClr val="bg1"/>
                </a:solidFill>
              </a:rPr>
              <a:t>, vintage cars </a:t>
            </a:r>
            <a:endParaRPr lang="hu-HU" sz="2200" b="1" dirty="0" smtClean="0">
              <a:solidFill>
                <a:schemeClr val="bg1"/>
              </a:solidFill>
            </a:endParaRPr>
          </a:p>
          <a:p>
            <a:pPr marL="0" indent="0" algn="just">
              <a:spcBef>
                <a:spcPts val="0"/>
              </a:spcBef>
              <a:buNone/>
            </a:pPr>
            <a:r>
              <a:rPr lang="en-US" sz="2200" b="1" dirty="0" smtClean="0">
                <a:solidFill>
                  <a:schemeClr val="bg1"/>
                </a:solidFill>
              </a:rPr>
              <a:t>to </a:t>
            </a:r>
            <a:r>
              <a:rPr lang="en-US" sz="2200" b="1" dirty="0">
                <a:solidFill>
                  <a:schemeClr val="bg1"/>
                </a:solidFill>
              </a:rPr>
              <a:t>a </a:t>
            </a:r>
            <a:r>
              <a:rPr lang="en-US" sz="2200" b="1" dirty="0" err="1">
                <a:solidFill>
                  <a:schemeClr val="bg1"/>
                </a:solidFill>
              </a:rPr>
              <a:t>stormtrooper</a:t>
            </a:r>
            <a:r>
              <a:rPr lang="en-US" sz="2200" b="1" dirty="0">
                <a:solidFill>
                  <a:schemeClr val="bg1"/>
                </a:solidFill>
              </a:rPr>
              <a:t>, there really is </a:t>
            </a:r>
            <a:endParaRPr lang="hu-HU" sz="2200" b="1" dirty="0" smtClean="0">
              <a:solidFill>
                <a:schemeClr val="bg1"/>
              </a:solidFill>
            </a:endParaRPr>
          </a:p>
          <a:p>
            <a:pPr marL="0" indent="0" algn="just">
              <a:spcBef>
                <a:spcPts val="0"/>
              </a:spcBef>
              <a:buNone/>
            </a:pPr>
            <a:r>
              <a:rPr lang="en-US" sz="2200" b="1" dirty="0" smtClean="0">
                <a:solidFill>
                  <a:schemeClr val="bg1"/>
                </a:solidFill>
              </a:rPr>
              <a:t>something </a:t>
            </a:r>
            <a:r>
              <a:rPr lang="en-US" sz="2200" b="1" dirty="0">
                <a:solidFill>
                  <a:schemeClr val="bg1"/>
                </a:solidFill>
              </a:rPr>
              <a:t>to delight visitors of all ages.</a:t>
            </a:r>
            <a:r>
              <a:rPr lang="en-US" sz="2200" b="1" dirty="0" smtClean="0">
                <a:solidFill>
                  <a:schemeClr val="bg1"/>
                </a:solidFill>
              </a:rPr>
              <a:t>​</a:t>
            </a:r>
            <a:endParaRPr lang="hu-HU" sz="2200" b="1" dirty="0" smtClean="0">
              <a:solidFill>
                <a:schemeClr val="bg1"/>
              </a:solidFill>
            </a:endParaRPr>
          </a:p>
          <a:p>
            <a:pPr marL="0" indent="0" algn="just">
              <a:spcBef>
                <a:spcPts val="0"/>
              </a:spcBef>
              <a:buNone/>
            </a:pPr>
            <a:endParaRPr lang="hu-HU" sz="2200" b="1" dirty="0">
              <a:solidFill>
                <a:schemeClr val="bg1"/>
              </a:solidFill>
            </a:endParaRPr>
          </a:p>
          <a:p>
            <a:pPr marL="0" indent="0" algn="just">
              <a:spcBef>
                <a:spcPts val="0"/>
              </a:spcBef>
              <a:buNone/>
            </a:pPr>
            <a:r>
              <a:rPr lang="hu-HU" sz="2200" b="1" dirty="0" smtClean="0">
                <a:solidFill>
                  <a:srgbClr val="FFFF00"/>
                </a:solidFill>
              </a:rPr>
              <a:t>Museum </a:t>
            </a:r>
            <a:r>
              <a:rPr lang="hu-HU" sz="2200" b="1" dirty="0" err="1" smtClean="0">
                <a:solidFill>
                  <a:srgbClr val="FFFF00"/>
                </a:solidFill>
              </a:rPr>
              <a:t>type</a:t>
            </a:r>
            <a:r>
              <a:rPr lang="hu-HU" sz="2200" b="1" dirty="0" smtClean="0">
                <a:solidFill>
                  <a:schemeClr val="bg1"/>
                </a:solidFill>
              </a:rPr>
              <a:t>: </a:t>
            </a:r>
            <a:r>
              <a:rPr lang="hu-HU" sz="2200" b="1" dirty="0" err="1" smtClean="0">
                <a:solidFill>
                  <a:schemeClr val="bg1"/>
                </a:solidFill>
              </a:rPr>
              <a:t>History</a:t>
            </a:r>
            <a:r>
              <a:rPr lang="hu-HU" sz="2200" b="1" dirty="0" smtClean="0">
                <a:solidFill>
                  <a:schemeClr val="bg1"/>
                </a:solidFill>
              </a:rPr>
              <a:t> and </a:t>
            </a:r>
            <a:r>
              <a:rPr lang="hu-HU" sz="2200" b="1" dirty="0" err="1" smtClean="0">
                <a:solidFill>
                  <a:schemeClr val="bg1"/>
                </a:solidFill>
              </a:rPr>
              <a:t>Anthropology</a:t>
            </a:r>
            <a:r>
              <a:rPr lang="hu-HU" sz="2200" b="1" dirty="0" smtClean="0">
                <a:solidFill>
                  <a:schemeClr val="bg1"/>
                </a:solidFill>
              </a:rPr>
              <a:t>,</a:t>
            </a:r>
          </a:p>
          <a:p>
            <a:pPr marL="0" indent="0" algn="just">
              <a:spcBef>
                <a:spcPts val="0"/>
              </a:spcBef>
              <a:buNone/>
            </a:pPr>
            <a:r>
              <a:rPr lang="hu-HU" sz="2200" b="1" dirty="0" smtClean="0">
                <a:solidFill>
                  <a:schemeClr val="bg1"/>
                </a:solidFill>
              </a:rPr>
              <a:t>Art and Design</a:t>
            </a:r>
            <a:endParaRPr lang="hu-HU" sz="2200" b="1" dirty="0">
              <a:solidFill>
                <a:schemeClr val="bg1"/>
              </a:solidFill>
            </a:endParaRPr>
          </a:p>
        </p:txBody>
      </p:sp>
      <p:pic>
        <p:nvPicPr>
          <p:cNvPr id="4" name="Kép 3"/>
          <p:cNvPicPr>
            <a:picLocks noChangeAspect="1"/>
          </p:cNvPicPr>
          <p:nvPr/>
        </p:nvPicPr>
        <p:blipFill rotWithShape="1">
          <a:blip r:embed="rId2">
            <a:extLst>
              <a:ext uri="{28A0092B-C50C-407E-A947-70E740481C1C}">
                <a14:useLocalDpi xmlns:a14="http://schemas.microsoft.com/office/drawing/2010/main" val="0"/>
              </a:ext>
            </a:extLst>
          </a:blip>
          <a:srcRect l="10133" t="6951" r="5754" b="3453"/>
          <a:stretch/>
        </p:blipFill>
        <p:spPr>
          <a:xfrm>
            <a:off x="5148065" y="2993503"/>
            <a:ext cx="3995936" cy="3859631"/>
          </a:xfrm>
          <a:prstGeom prst="rect">
            <a:avLst/>
          </a:prstGeom>
          <a:ln>
            <a:noFill/>
          </a:ln>
          <a:effectLst>
            <a:softEdge rad="112500"/>
          </a:effectLst>
        </p:spPr>
      </p:pic>
    </p:spTree>
    <p:extLst>
      <p:ext uri="{BB962C8B-B14F-4D97-AF65-F5344CB8AC3E}">
        <p14:creationId xmlns:p14="http://schemas.microsoft.com/office/powerpoint/2010/main" val="27002243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0"/>
            <a:ext cx="9108504" cy="1556792"/>
          </a:xfrm>
        </p:spPr>
        <p:txBody>
          <a:bodyPr>
            <a:normAutofit/>
          </a:bodyPr>
          <a:lstStyle/>
          <a:p>
            <a:r>
              <a:rPr lang="hu-HU" sz="4000" b="1" i="1" dirty="0">
                <a:solidFill>
                  <a:srgbClr val="FF0000"/>
                </a:solidFill>
                <a:effectLst>
                  <a:outerShdw blurRad="38100" dist="38100" dir="2700000" algn="tl">
                    <a:srgbClr val="000000">
                      <a:alpha val="43137"/>
                    </a:srgbClr>
                  </a:outerShdw>
                </a:effectLst>
                <a:latin typeface="Algerian" panose="04020705040A02060702" pitchFamily="82" charset="0"/>
              </a:rPr>
              <a:t>FAMOUS MUSEUMS </a:t>
            </a:r>
            <a:br>
              <a:rPr lang="hu-HU" sz="4000" b="1" i="1" dirty="0">
                <a:solidFill>
                  <a:srgbClr val="FF0000"/>
                </a:solidFill>
                <a:effectLst>
                  <a:outerShdw blurRad="38100" dist="38100" dir="2700000" algn="tl">
                    <a:srgbClr val="000000">
                      <a:alpha val="43137"/>
                    </a:srgbClr>
                  </a:outerShdw>
                </a:effectLst>
                <a:latin typeface="Algerian" panose="04020705040A02060702" pitchFamily="82" charset="0"/>
              </a:rPr>
            </a:br>
            <a:r>
              <a:rPr lang="hu-HU" sz="4000" b="1" i="1" dirty="0">
                <a:solidFill>
                  <a:srgbClr val="FF0000"/>
                </a:solidFill>
                <a:effectLst>
                  <a:outerShdw blurRad="38100" dist="38100" dir="2700000" algn="tl">
                    <a:srgbClr val="000000">
                      <a:alpha val="43137"/>
                    </a:srgbClr>
                  </a:outerShdw>
                </a:effectLst>
                <a:latin typeface="Algerian" panose="04020705040A02060702" pitchFamily="82" charset="0"/>
              </a:rPr>
              <a:t>AND GALLERIES IN Scotland</a:t>
            </a:r>
            <a:endParaRPr lang="hu-HU" sz="4000" dirty="0"/>
          </a:p>
        </p:txBody>
      </p:sp>
      <p:sp>
        <p:nvSpPr>
          <p:cNvPr id="3" name="Tartalom helye 2"/>
          <p:cNvSpPr>
            <a:spLocks noGrp="1"/>
          </p:cNvSpPr>
          <p:nvPr>
            <p:ph idx="1"/>
          </p:nvPr>
        </p:nvSpPr>
        <p:spPr>
          <a:xfrm>
            <a:off x="35496" y="1600200"/>
            <a:ext cx="9001000" cy="5213176"/>
          </a:xfrm>
        </p:spPr>
        <p:txBody>
          <a:bodyPr>
            <a:normAutofit/>
          </a:bodyPr>
          <a:lstStyle/>
          <a:p>
            <a:pPr marL="0" algn="just">
              <a:spcBef>
                <a:spcPts val="0"/>
              </a:spcBef>
            </a:pPr>
            <a:r>
              <a:rPr lang="hu-HU" sz="2200" b="1" dirty="0" err="1" smtClean="0">
                <a:solidFill>
                  <a:srgbClr val="FFFF00"/>
                </a:solidFill>
              </a:rPr>
              <a:t>Scottish</a:t>
            </a:r>
            <a:r>
              <a:rPr lang="hu-HU" sz="2200" b="1" dirty="0" smtClean="0">
                <a:solidFill>
                  <a:srgbClr val="FFFF00"/>
                </a:solidFill>
              </a:rPr>
              <a:t> National </a:t>
            </a:r>
            <a:r>
              <a:rPr lang="hu-HU" sz="2200" b="1" dirty="0" err="1" smtClean="0">
                <a:solidFill>
                  <a:srgbClr val="FFFF00"/>
                </a:solidFill>
              </a:rPr>
              <a:t>Gallery</a:t>
            </a:r>
            <a:r>
              <a:rPr lang="hu-HU" sz="2200" b="1" dirty="0" smtClean="0">
                <a:solidFill>
                  <a:srgbClr val="FFFF00"/>
                </a:solidFill>
              </a:rPr>
              <a:t> of Modern Art (Edinburgh)</a:t>
            </a:r>
          </a:p>
          <a:p>
            <a:pPr marL="0" indent="0" algn="just">
              <a:spcBef>
                <a:spcPts val="0"/>
              </a:spcBef>
              <a:buNone/>
            </a:pPr>
            <a:r>
              <a:rPr lang="en-US" sz="2200" b="1" dirty="0" smtClean="0">
                <a:solidFill>
                  <a:schemeClr val="bg1"/>
                </a:solidFill>
              </a:rPr>
              <a:t>It </a:t>
            </a:r>
            <a:r>
              <a:rPr lang="en-US" sz="2200" b="1" dirty="0">
                <a:solidFill>
                  <a:schemeClr val="bg1"/>
                </a:solidFill>
              </a:rPr>
              <a:t>houses the collection of modern and contemporary art dating from about 1900 to the present with over 6000 paintings, sculptures, installations, video work, prints and drawings. The museum is situated in two buildings that face each other, Modern One and </a:t>
            </a:r>
            <a:r>
              <a:rPr lang="en-US" sz="2200" b="1" dirty="0" smtClean="0">
                <a:solidFill>
                  <a:schemeClr val="bg1"/>
                </a:solidFill>
              </a:rPr>
              <a:t>Modern </a:t>
            </a:r>
            <a:r>
              <a:rPr lang="en-US" sz="2200" b="1" dirty="0">
                <a:solidFill>
                  <a:schemeClr val="bg1"/>
                </a:solidFill>
              </a:rPr>
              <a:t>Two. Modern One is housed in a neoclassical building, which was </a:t>
            </a:r>
            <a:endParaRPr lang="hu-HU" sz="2200" b="1" dirty="0" smtClean="0">
              <a:solidFill>
                <a:schemeClr val="bg1"/>
              </a:solidFill>
            </a:endParaRPr>
          </a:p>
          <a:p>
            <a:pPr marL="0" indent="0" algn="just">
              <a:spcBef>
                <a:spcPts val="0"/>
              </a:spcBef>
              <a:buNone/>
            </a:pPr>
            <a:r>
              <a:rPr lang="en-US" sz="2200" b="1" dirty="0" smtClean="0">
                <a:solidFill>
                  <a:schemeClr val="bg1"/>
                </a:solidFill>
              </a:rPr>
              <a:t>designed </a:t>
            </a:r>
            <a:r>
              <a:rPr lang="en-US" sz="2200" b="1" dirty="0">
                <a:solidFill>
                  <a:schemeClr val="bg1"/>
                </a:solidFill>
              </a:rPr>
              <a:t>by William Burn in 1825. </a:t>
            </a:r>
            <a:endParaRPr lang="hu-HU" sz="2200" b="1" dirty="0" smtClean="0">
              <a:solidFill>
                <a:schemeClr val="bg1"/>
              </a:solidFill>
            </a:endParaRPr>
          </a:p>
          <a:p>
            <a:pPr marL="0" indent="0" algn="just">
              <a:spcBef>
                <a:spcPts val="0"/>
              </a:spcBef>
              <a:buNone/>
            </a:pPr>
            <a:r>
              <a:rPr lang="en-US" sz="2200" b="1" dirty="0" smtClean="0">
                <a:solidFill>
                  <a:schemeClr val="bg1"/>
                </a:solidFill>
              </a:rPr>
              <a:t>Modern </a:t>
            </a:r>
            <a:r>
              <a:rPr lang="en-US" sz="2200" b="1" dirty="0">
                <a:solidFill>
                  <a:schemeClr val="bg1"/>
                </a:solidFill>
              </a:rPr>
              <a:t>Two was built in 1833 and is </a:t>
            </a:r>
            <a:endParaRPr lang="hu-HU" sz="2200" b="1" dirty="0" smtClean="0">
              <a:solidFill>
                <a:schemeClr val="bg1"/>
              </a:solidFill>
            </a:endParaRPr>
          </a:p>
          <a:p>
            <a:pPr marL="0" indent="0" algn="just">
              <a:spcBef>
                <a:spcPts val="0"/>
              </a:spcBef>
              <a:buNone/>
            </a:pPr>
            <a:r>
              <a:rPr lang="en-US" sz="2200" b="1" dirty="0" smtClean="0">
                <a:solidFill>
                  <a:schemeClr val="bg1"/>
                </a:solidFill>
              </a:rPr>
              <a:t>now </a:t>
            </a:r>
            <a:r>
              <a:rPr lang="en-US" sz="2200" b="1" dirty="0">
                <a:solidFill>
                  <a:schemeClr val="bg1"/>
                </a:solidFill>
              </a:rPr>
              <a:t>used to show the collection of </a:t>
            </a:r>
            <a:endParaRPr lang="hu-HU" sz="2200" b="1" dirty="0" smtClean="0">
              <a:solidFill>
                <a:schemeClr val="bg1"/>
              </a:solidFill>
            </a:endParaRPr>
          </a:p>
          <a:p>
            <a:pPr marL="0" indent="0" algn="just">
              <a:spcBef>
                <a:spcPts val="0"/>
              </a:spcBef>
              <a:buNone/>
            </a:pPr>
            <a:r>
              <a:rPr lang="en-US" sz="2200" b="1" dirty="0" smtClean="0">
                <a:solidFill>
                  <a:schemeClr val="bg1"/>
                </a:solidFill>
              </a:rPr>
              <a:t>Dada </a:t>
            </a:r>
            <a:r>
              <a:rPr lang="en-US" sz="2200" b="1" dirty="0">
                <a:solidFill>
                  <a:schemeClr val="bg1"/>
                </a:solidFill>
              </a:rPr>
              <a:t>and Surrealist art and work by </a:t>
            </a:r>
            <a:endParaRPr lang="hu-HU" sz="2200" b="1" dirty="0" smtClean="0">
              <a:solidFill>
                <a:schemeClr val="bg1"/>
              </a:solidFill>
            </a:endParaRPr>
          </a:p>
          <a:p>
            <a:pPr marL="0" indent="0" algn="just">
              <a:spcBef>
                <a:spcPts val="0"/>
              </a:spcBef>
              <a:buNone/>
            </a:pPr>
            <a:r>
              <a:rPr lang="en-US" sz="2200" b="1" dirty="0" smtClean="0">
                <a:solidFill>
                  <a:schemeClr val="bg1"/>
                </a:solidFill>
              </a:rPr>
              <a:t>Eduardo </a:t>
            </a:r>
            <a:r>
              <a:rPr lang="en-US" sz="2200" b="1" dirty="0" err="1">
                <a:solidFill>
                  <a:schemeClr val="bg1"/>
                </a:solidFill>
              </a:rPr>
              <a:t>Paolozzi</a:t>
            </a:r>
            <a:r>
              <a:rPr lang="en-US" sz="2200" b="1" dirty="0" smtClean="0">
                <a:solidFill>
                  <a:schemeClr val="bg1"/>
                </a:solidFill>
              </a:rPr>
              <a:t>.</a:t>
            </a:r>
            <a:endParaRPr lang="hu-HU" sz="2200" b="1" dirty="0" smtClean="0">
              <a:solidFill>
                <a:schemeClr val="bg1"/>
              </a:solidFill>
            </a:endParaRPr>
          </a:p>
          <a:p>
            <a:pPr marL="0" indent="0" algn="just">
              <a:spcBef>
                <a:spcPts val="0"/>
              </a:spcBef>
              <a:buNone/>
            </a:pPr>
            <a:endParaRPr lang="hu-HU" sz="2200" b="1" dirty="0">
              <a:solidFill>
                <a:schemeClr val="bg1"/>
              </a:solidFill>
            </a:endParaRPr>
          </a:p>
          <a:p>
            <a:pPr marL="0" indent="0" algn="just">
              <a:spcBef>
                <a:spcPts val="0"/>
              </a:spcBef>
              <a:buNone/>
            </a:pPr>
            <a:r>
              <a:rPr lang="hu-HU" sz="2200" b="1" dirty="0" smtClean="0">
                <a:solidFill>
                  <a:srgbClr val="FFFF00"/>
                </a:solidFill>
              </a:rPr>
              <a:t>Museum </a:t>
            </a:r>
            <a:r>
              <a:rPr lang="hu-HU" sz="2200" b="1" dirty="0" err="1" smtClean="0">
                <a:solidFill>
                  <a:srgbClr val="FFFF00"/>
                </a:solidFill>
              </a:rPr>
              <a:t>type</a:t>
            </a:r>
            <a:r>
              <a:rPr lang="hu-HU" sz="2200" b="1" dirty="0" smtClean="0">
                <a:solidFill>
                  <a:schemeClr val="bg1"/>
                </a:solidFill>
              </a:rPr>
              <a:t>: Art and Design</a:t>
            </a:r>
            <a:endParaRPr lang="hu-HU" sz="2200" b="1" dirty="0">
              <a:solidFill>
                <a:schemeClr val="bg1"/>
              </a:solidFill>
            </a:endParaRPr>
          </a:p>
        </p:txBody>
      </p:sp>
      <p:pic>
        <p:nvPicPr>
          <p:cNvPr id="4" name="Kép 3"/>
          <p:cNvPicPr>
            <a:picLocks noChangeAspect="1"/>
          </p:cNvPicPr>
          <p:nvPr/>
        </p:nvPicPr>
        <p:blipFill rotWithShape="1">
          <a:blip r:embed="rId2">
            <a:extLst>
              <a:ext uri="{28A0092B-C50C-407E-A947-70E740481C1C}">
                <a14:useLocalDpi xmlns:a14="http://schemas.microsoft.com/office/drawing/2010/main" val="0"/>
              </a:ext>
            </a:extLst>
          </a:blip>
          <a:srcRect l="14989" t="12685" r="4957" b="17673"/>
          <a:stretch/>
        </p:blipFill>
        <p:spPr>
          <a:xfrm>
            <a:off x="4716016" y="3292177"/>
            <a:ext cx="4427984" cy="3565823"/>
          </a:xfrm>
          <a:prstGeom prst="rect">
            <a:avLst/>
          </a:prstGeom>
          <a:ln>
            <a:noFill/>
          </a:ln>
          <a:effectLst>
            <a:softEdge rad="112500"/>
          </a:effectLst>
        </p:spPr>
      </p:pic>
    </p:spTree>
    <p:extLst>
      <p:ext uri="{BB962C8B-B14F-4D97-AF65-F5344CB8AC3E}">
        <p14:creationId xmlns:p14="http://schemas.microsoft.com/office/powerpoint/2010/main" val="24159576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9110" y="15674"/>
            <a:ext cx="9134889" cy="1628800"/>
          </a:xfrm>
        </p:spPr>
        <p:txBody>
          <a:bodyPr>
            <a:normAutofit/>
          </a:bodyPr>
          <a:lstStyle/>
          <a:p>
            <a:r>
              <a:rPr lang="hu-HU" sz="4000" b="1" i="1" dirty="0">
                <a:solidFill>
                  <a:srgbClr val="FF0000"/>
                </a:solidFill>
                <a:effectLst>
                  <a:outerShdw blurRad="38100" dist="38100" dir="2700000" algn="tl">
                    <a:srgbClr val="000000">
                      <a:alpha val="43137"/>
                    </a:srgbClr>
                  </a:outerShdw>
                </a:effectLst>
                <a:latin typeface="Algerian" panose="04020705040A02060702" pitchFamily="82" charset="0"/>
              </a:rPr>
              <a:t>FAMOUS MUSEUMS </a:t>
            </a:r>
            <a:br>
              <a:rPr lang="hu-HU" sz="4000" b="1" i="1" dirty="0">
                <a:solidFill>
                  <a:srgbClr val="FF0000"/>
                </a:solidFill>
                <a:effectLst>
                  <a:outerShdw blurRad="38100" dist="38100" dir="2700000" algn="tl">
                    <a:srgbClr val="000000">
                      <a:alpha val="43137"/>
                    </a:srgbClr>
                  </a:outerShdw>
                </a:effectLst>
                <a:latin typeface="Algerian" panose="04020705040A02060702" pitchFamily="82" charset="0"/>
              </a:rPr>
            </a:br>
            <a:r>
              <a:rPr lang="hu-HU" sz="4000" b="1" i="1" dirty="0">
                <a:solidFill>
                  <a:srgbClr val="FF0000"/>
                </a:solidFill>
                <a:effectLst>
                  <a:outerShdw blurRad="38100" dist="38100" dir="2700000" algn="tl">
                    <a:srgbClr val="000000">
                      <a:alpha val="43137"/>
                    </a:srgbClr>
                  </a:outerShdw>
                </a:effectLst>
                <a:latin typeface="Algerian" panose="04020705040A02060702" pitchFamily="82" charset="0"/>
              </a:rPr>
              <a:t>AND GALLERIES IN </a:t>
            </a:r>
            <a:r>
              <a:rPr lang="hu-HU" sz="4000" b="1" i="1" dirty="0" smtClean="0">
                <a:solidFill>
                  <a:srgbClr val="FF0000"/>
                </a:solidFill>
                <a:effectLst>
                  <a:outerShdw blurRad="38100" dist="38100" dir="2700000" algn="tl">
                    <a:srgbClr val="000000">
                      <a:alpha val="43137"/>
                    </a:srgbClr>
                  </a:outerShdw>
                </a:effectLst>
                <a:latin typeface="Algerian" panose="04020705040A02060702" pitchFamily="82" charset="0"/>
              </a:rPr>
              <a:t>Wales</a:t>
            </a:r>
            <a:endParaRPr lang="hu-HU" sz="4000" dirty="0"/>
          </a:p>
        </p:txBody>
      </p:sp>
      <p:sp>
        <p:nvSpPr>
          <p:cNvPr id="3" name="Tartalom helye 2"/>
          <p:cNvSpPr>
            <a:spLocks noGrp="1"/>
          </p:cNvSpPr>
          <p:nvPr>
            <p:ph idx="1"/>
          </p:nvPr>
        </p:nvSpPr>
        <p:spPr>
          <a:xfrm>
            <a:off x="107504" y="1600200"/>
            <a:ext cx="8928992" cy="5257800"/>
          </a:xfrm>
        </p:spPr>
        <p:txBody>
          <a:bodyPr>
            <a:normAutofit/>
          </a:bodyPr>
          <a:lstStyle/>
          <a:p>
            <a:pPr marL="0" algn="just">
              <a:spcBef>
                <a:spcPts val="0"/>
              </a:spcBef>
            </a:pPr>
            <a:r>
              <a:rPr lang="hu-HU" sz="2200" b="1" dirty="0" smtClean="0">
                <a:solidFill>
                  <a:srgbClr val="FFFF00"/>
                </a:solidFill>
              </a:rPr>
              <a:t>National Museum Cardiff</a:t>
            </a:r>
          </a:p>
          <a:p>
            <a:pPr marL="0" indent="0" algn="just">
              <a:spcBef>
                <a:spcPts val="0"/>
              </a:spcBef>
              <a:buNone/>
            </a:pPr>
            <a:r>
              <a:rPr lang="en-US" sz="2200" b="1" dirty="0">
                <a:solidFill>
                  <a:schemeClr val="bg1"/>
                </a:solidFill>
              </a:rPr>
              <a:t>National Museum Cardiff is a museum in Cardiff. The museum features exhibits related to Decorative and Applied Art, Fine Art, Natural Sciences, Coins and Medals and Archaeology. Key themes, people and exhibits in the museum include Evolution of Wales, Impressionist, La </a:t>
            </a:r>
            <a:r>
              <a:rPr lang="en-US" sz="2200" b="1" dirty="0" err="1">
                <a:solidFill>
                  <a:schemeClr val="bg1"/>
                </a:solidFill>
              </a:rPr>
              <a:t>Parisienne</a:t>
            </a:r>
            <a:r>
              <a:rPr lang="en-US" sz="2200" b="1" dirty="0">
                <a:solidFill>
                  <a:schemeClr val="bg1"/>
                </a:solidFill>
              </a:rPr>
              <a:t>, The Blue Lady, The Kiss, Cezanne, </a:t>
            </a:r>
            <a:r>
              <a:rPr lang="en-US" sz="2200" b="1" dirty="0" smtClean="0">
                <a:solidFill>
                  <a:schemeClr val="bg1"/>
                </a:solidFill>
              </a:rPr>
              <a:t>Renoir, </a:t>
            </a:r>
            <a:endParaRPr lang="hu-HU" sz="2200" b="1" dirty="0" smtClean="0">
              <a:solidFill>
                <a:schemeClr val="bg1"/>
              </a:solidFill>
            </a:endParaRPr>
          </a:p>
          <a:p>
            <a:pPr marL="0" indent="0" algn="just">
              <a:spcBef>
                <a:spcPts val="0"/>
              </a:spcBef>
              <a:buNone/>
            </a:pPr>
            <a:r>
              <a:rPr lang="en-US" sz="2200" b="1" dirty="0" err="1" smtClean="0">
                <a:solidFill>
                  <a:schemeClr val="bg1"/>
                </a:solidFill>
              </a:rPr>
              <a:t>Manet</a:t>
            </a:r>
            <a:r>
              <a:rPr lang="en-US" sz="2200" b="1" dirty="0">
                <a:solidFill>
                  <a:schemeClr val="bg1"/>
                </a:solidFill>
              </a:rPr>
              <a:t>, Monet </a:t>
            </a:r>
            <a:r>
              <a:rPr lang="en-US" sz="2200" b="1" dirty="0" smtClean="0">
                <a:solidFill>
                  <a:schemeClr val="bg1"/>
                </a:solidFill>
              </a:rPr>
              <a:t>and</a:t>
            </a:r>
            <a:r>
              <a:rPr lang="hu-HU" sz="2200" b="1" dirty="0">
                <a:solidFill>
                  <a:schemeClr val="bg1"/>
                </a:solidFill>
              </a:rPr>
              <a:t> </a:t>
            </a:r>
            <a:r>
              <a:rPr lang="en-US" sz="2200" b="1" dirty="0" smtClean="0">
                <a:solidFill>
                  <a:schemeClr val="bg1"/>
                </a:solidFill>
              </a:rPr>
              <a:t>Rodin.</a:t>
            </a:r>
            <a:endParaRPr lang="hu-HU" sz="2200" b="1" dirty="0" smtClean="0">
              <a:solidFill>
                <a:schemeClr val="bg1"/>
              </a:solidFill>
            </a:endParaRPr>
          </a:p>
          <a:p>
            <a:pPr marL="0" indent="0" algn="just">
              <a:spcBef>
                <a:spcPts val="0"/>
              </a:spcBef>
              <a:buNone/>
            </a:pPr>
            <a:endParaRPr lang="hu-HU" sz="2200" b="1" dirty="0">
              <a:solidFill>
                <a:schemeClr val="bg1"/>
              </a:solidFill>
            </a:endParaRPr>
          </a:p>
          <a:p>
            <a:pPr marL="0" indent="0" algn="just">
              <a:spcBef>
                <a:spcPts val="0"/>
              </a:spcBef>
              <a:buNone/>
            </a:pPr>
            <a:r>
              <a:rPr lang="hu-HU" sz="2200" b="1" dirty="0" smtClean="0">
                <a:solidFill>
                  <a:srgbClr val="FFFF00"/>
                </a:solidFill>
              </a:rPr>
              <a:t>Museum </a:t>
            </a:r>
            <a:r>
              <a:rPr lang="hu-HU" sz="2200" b="1" dirty="0" err="1" smtClean="0">
                <a:solidFill>
                  <a:srgbClr val="FFFF00"/>
                </a:solidFill>
              </a:rPr>
              <a:t>type</a:t>
            </a:r>
            <a:r>
              <a:rPr lang="hu-HU" sz="2200" b="1" dirty="0" smtClean="0">
                <a:solidFill>
                  <a:schemeClr val="bg1"/>
                </a:solidFill>
              </a:rPr>
              <a:t>: </a:t>
            </a:r>
            <a:r>
              <a:rPr lang="hu-HU" sz="2200" b="1" dirty="0" err="1" smtClean="0">
                <a:solidFill>
                  <a:schemeClr val="bg1"/>
                </a:solidFill>
              </a:rPr>
              <a:t>Nature</a:t>
            </a:r>
            <a:r>
              <a:rPr lang="hu-HU" sz="2200" b="1" dirty="0" smtClean="0">
                <a:solidFill>
                  <a:schemeClr val="bg1"/>
                </a:solidFill>
              </a:rPr>
              <a:t> and</a:t>
            </a:r>
          </a:p>
          <a:p>
            <a:pPr marL="0" indent="0" algn="just">
              <a:spcBef>
                <a:spcPts val="0"/>
              </a:spcBef>
              <a:buNone/>
            </a:pPr>
            <a:r>
              <a:rPr lang="hu-HU" sz="2200" b="1" dirty="0" err="1" smtClean="0">
                <a:solidFill>
                  <a:schemeClr val="bg1"/>
                </a:solidFill>
              </a:rPr>
              <a:t>Natural</a:t>
            </a:r>
            <a:r>
              <a:rPr lang="hu-HU" sz="2200" b="1" dirty="0" smtClean="0">
                <a:solidFill>
                  <a:schemeClr val="bg1"/>
                </a:solidFill>
              </a:rPr>
              <a:t> </a:t>
            </a:r>
            <a:r>
              <a:rPr lang="hu-HU" sz="2200" b="1" dirty="0" err="1" smtClean="0">
                <a:solidFill>
                  <a:schemeClr val="bg1"/>
                </a:solidFill>
              </a:rPr>
              <a:t>History</a:t>
            </a:r>
            <a:r>
              <a:rPr lang="hu-HU" sz="2200" b="1" dirty="0" smtClean="0">
                <a:solidFill>
                  <a:schemeClr val="bg1"/>
                </a:solidFill>
              </a:rPr>
              <a:t>, Art and Design</a:t>
            </a:r>
            <a:endParaRPr lang="hu-HU" sz="2200" b="1" dirty="0">
              <a:solidFill>
                <a:schemeClr val="bg1"/>
              </a:solidFill>
            </a:endParaRPr>
          </a:p>
        </p:txBody>
      </p:sp>
      <p:pic>
        <p:nvPicPr>
          <p:cNvPr id="4" name="Kép 3"/>
          <p:cNvPicPr>
            <a:picLocks noChangeAspect="1"/>
          </p:cNvPicPr>
          <p:nvPr/>
        </p:nvPicPr>
        <p:blipFill rotWithShape="1">
          <a:blip r:embed="rId2">
            <a:extLst>
              <a:ext uri="{28A0092B-C50C-407E-A947-70E740481C1C}">
                <a14:useLocalDpi xmlns:a14="http://schemas.microsoft.com/office/drawing/2010/main" val="0"/>
              </a:ext>
            </a:extLst>
          </a:blip>
          <a:srcRect l="2026" t="8017" r="2634" b="20962"/>
          <a:stretch/>
        </p:blipFill>
        <p:spPr>
          <a:xfrm>
            <a:off x="3908126" y="3356992"/>
            <a:ext cx="5235873" cy="3476687"/>
          </a:xfrm>
          <a:prstGeom prst="rect">
            <a:avLst/>
          </a:prstGeom>
          <a:ln>
            <a:noFill/>
          </a:ln>
          <a:effectLst>
            <a:softEdge rad="112500"/>
          </a:effectLst>
        </p:spPr>
      </p:pic>
    </p:spTree>
    <p:extLst>
      <p:ext uri="{BB962C8B-B14F-4D97-AF65-F5344CB8AC3E}">
        <p14:creationId xmlns:p14="http://schemas.microsoft.com/office/powerpoint/2010/main" val="33507657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0"/>
            <a:ext cx="9144000" cy="1628800"/>
          </a:xfrm>
        </p:spPr>
        <p:txBody>
          <a:bodyPr>
            <a:normAutofit/>
          </a:bodyPr>
          <a:lstStyle/>
          <a:p>
            <a:r>
              <a:rPr lang="hu-HU" sz="4000" b="1" i="1" dirty="0">
                <a:solidFill>
                  <a:srgbClr val="FF0000"/>
                </a:solidFill>
                <a:effectLst>
                  <a:outerShdw blurRad="38100" dist="38100" dir="2700000" algn="tl">
                    <a:srgbClr val="000000">
                      <a:alpha val="43137"/>
                    </a:srgbClr>
                  </a:outerShdw>
                </a:effectLst>
                <a:latin typeface="Algerian" panose="04020705040A02060702" pitchFamily="82" charset="0"/>
              </a:rPr>
              <a:t>FAMOUS MUSEUMS </a:t>
            </a:r>
            <a:br>
              <a:rPr lang="hu-HU" sz="4000" b="1" i="1" dirty="0">
                <a:solidFill>
                  <a:srgbClr val="FF0000"/>
                </a:solidFill>
                <a:effectLst>
                  <a:outerShdw blurRad="38100" dist="38100" dir="2700000" algn="tl">
                    <a:srgbClr val="000000">
                      <a:alpha val="43137"/>
                    </a:srgbClr>
                  </a:outerShdw>
                </a:effectLst>
                <a:latin typeface="Algerian" panose="04020705040A02060702" pitchFamily="82" charset="0"/>
              </a:rPr>
            </a:br>
            <a:r>
              <a:rPr lang="hu-HU" sz="4000" b="1" i="1" dirty="0">
                <a:solidFill>
                  <a:srgbClr val="FF0000"/>
                </a:solidFill>
                <a:effectLst>
                  <a:outerShdw blurRad="38100" dist="38100" dir="2700000" algn="tl">
                    <a:srgbClr val="000000">
                      <a:alpha val="43137"/>
                    </a:srgbClr>
                  </a:outerShdw>
                </a:effectLst>
                <a:latin typeface="Algerian" panose="04020705040A02060702" pitchFamily="82" charset="0"/>
              </a:rPr>
              <a:t>AND GALLERIES IN Wales</a:t>
            </a:r>
            <a:endParaRPr lang="hu-HU" sz="4000" dirty="0"/>
          </a:p>
        </p:txBody>
      </p:sp>
      <p:sp>
        <p:nvSpPr>
          <p:cNvPr id="3" name="Tartalom helye 2"/>
          <p:cNvSpPr>
            <a:spLocks noGrp="1"/>
          </p:cNvSpPr>
          <p:nvPr>
            <p:ph idx="1"/>
          </p:nvPr>
        </p:nvSpPr>
        <p:spPr>
          <a:xfrm>
            <a:off x="107504" y="1600200"/>
            <a:ext cx="8928992" cy="4525963"/>
          </a:xfrm>
        </p:spPr>
        <p:txBody>
          <a:bodyPr>
            <a:normAutofit/>
          </a:bodyPr>
          <a:lstStyle/>
          <a:p>
            <a:pPr marL="0" algn="just">
              <a:spcBef>
                <a:spcPts val="0"/>
              </a:spcBef>
            </a:pPr>
            <a:r>
              <a:rPr lang="hu-HU" sz="2200" b="1" dirty="0" err="1" smtClean="0">
                <a:solidFill>
                  <a:srgbClr val="FFFF00"/>
                </a:solidFill>
              </a:rPr>
              <a:t>Cyfarthfa</a:t>
            </a:r>
            <a:r>
              <a:rPr lang="hu-HU" sz="2200" b="1" dirty="0" smtClean="0">
                <a:solidFill>
                  <a:srgbClr val="FFFF00"/>
                </a:solidFill>
              </a:rPr>
              <a:t> </a:t>
            </a:r>
            <a:r>
              <a:rPr lang="hu-HU" sz="2200" b="1" dirty="0" err="1" smtClean="0">
                <a:solidFill>
                  <a:srgbClr val="FFFF00"/>
                </a:solidFill>
              </a:rPr>
              <a:t>Castle</a:t>
            </a:r>
            <a:r>
              <a:rPr lang="hu-HU" sz="2200" b="1" dirty="0" smtClean="0">
                <a:solidFill>
                  <a:srgbClr val="FFFF00"/>
                </a:solidFill>
              </a:rPr>
              <a:t> Museum and Art </a:t>
            </a:r>
            <a:r>
              <a:rPr lang="hu-HU" sz="2200" b="1" dirty="0" err="1" smtClean="0">
                <a:solidFill>
                  <a:srgbClr val="FFFF00"/>
                </a:solidFill>
              </a:rPr>
              <a:t>Gallery</a:t>
            </a:r>
            <a:endParaRPr lang="hu-HU" sz="2200" b="1" dirty="0" smtClean="0">
              <a:solidFill>
                <a:srgbClr val="FFFF00"/>
              </a:solidFill>
            </a:endParaRPr>
          </a:p>
          <a:p>
            <a:pPr marL="0" indent="0" algn="just">
              <a:spcBef>
                <a:spcPts val="0"/>
              </a:spcBef>
              <a:buNone/>
            </a:pPr>
            <a:r>
              <a:rPr lang="en-US" sz="2200" b="1" dirty="0" err="1">
                <a:solidFill>
                  <a:schemeClr val="bg1"/>
                </a:solidFill>
              </a:rPr>
              <a:t>Cyfarthfa</a:t>
            </a:r>
            <a:r>
              <a:rPr lang="en-US" sz="2200" b="1" dirty="0">
                <a:solidFill>
                  <a:schemeClr val="bg1"/>
                </a:solidFill>
              </a:rPr>
              <a:t> Castle Museum and Art Gallery is a museum in </a:t>
            </a:r>
            <a:r>
              <a:rPr lang="en-US" sz="2200" b="1" dirty="0" err="1">
                <a:solidFill>
                  <a:schemeClr val="bg1"/>
                </a:solidFill>
              </a:rPr>
              <a:t>Merthyr</a:t>
            </a:r>
            <a:r>
              <a:rPr lang="en-US" sz="2200" b="1" dirty="0">
                <a:solidFill>
                  <a:schemeClr val="bg1"/>
                </a:solidFill>
              </a:rPr>
              <a:t> </a:t>
            </a:r>
            <a:r>
              <a:rPr lang="en-US" sz="2200" b="1" dirty="0" err="1">
                <a:solidFill>
                  <a:schemeClr val="bg1"/>
                </a:solidFill>
              </a:rPr>
              <a:t>Tydfil</a:t>
            </a:r>
            <a:r>
              <a:rPr lang="en-US" sz="2200" b="1" dirty="0">
                <a:solidFill>
                  <a:schemeClr val="bg1"/>
                </a:solidFill>
              </a:rPr>
              <a:t>. The museum features exhibits related to Natural Sciences, Archives, Fine Art, Decorative and Applied Art, </a:t>
            </a:r>
            <a:r>
              <a:rPr lang="en-US" sz="2200" b="1" dirty="0" smtClean="0">
                <a:solidFill>
                  <a:schemeClr val="bg1"/>
                </a:solidFill>
              </a:rPr>
              <a:t>Personalities</a:t>
            </a:r>
            <a:r>
              <a:rPr lang="en-US" sz="2200" b="1" dirty="0">
                <a:solidFill>
                  <a:schemeClr val="bg1"/>
                </a:solidFill>
              </a:rPr>
              <a:t>, World Cultures, Costume </a:t>
            </a:r>
            <a:r>
              <a:rPr lang="en-US" sz="2200" b="1" dirty="0" smtClean="0">
                <a:solidFill>
                  <a:schemeClr val="bg1"/>
                </a:solidFill>
              </a:rPr>
              <a:t>and </a:t>
            </a:r>
            <a:r>
              <a:rPr lang="en-US" sz="2200" b="1" dirty="0">
                <a:solidFill>
                  <a:schemeClr val="bg1"/>
                </a:solidFill>
              </a:rPr>
              <a:t>Textiles, Social History, Science </a:t>
            </a:r>
            <a:r>
              <a:rPr lang="en-US" sz="2200" b="1" dirty="0" smtClean="0">
                <a:solidFill>
                  <a:schemeClr val="bg1"/>
                </a:solidFill>
              </a:rPr>
              <a:t>and </a:t>
            </a:r>
            <a:endParaRPr lang="hu-HU" sz="2200" b="1" dirty="0" smtClean="0">
              <a:solidFill>
                <a:schemeClr val="bg1"/>
              </a:solidFill>
            </a:endParaRPr>
          </a:p>
          <a:p>
            <a:pPr marL="0" indent="0" algn="just">
              <a:spcBef>
                <a:spcPts val="0"/>
              </a:spcBef>
              <a:buNone/>
            </a:pPr>
            <a:r>
              <a:rPr lang="en-US" sz="2200" b="1" dirty="0" smtClean="0">
                <a:solidFill>
                  <a:schemeClr val="bg1"/>
                </a:solidFill>
              </a:rPr>
              <a:t>Technology</a:t>
            </a:r>
            <a:r>
              <a:rPr lang="en-US" sz="2200" b="1" dirty="0">
                <a:solidFill>
                  <a:schemeClr val="bg1"/>
                </a:solidFill>
              </a:rPr>
              <a:t>, Coins and Medals </a:t>
            </a:r>
            <a:r>
              <a:rPr lang="en-US" sz="2200" b="1" dirty="0" smtClean="0">
                <a:solidFill>
                  <a:schemeClr val="bg1"/>
                </a:solidFill>
              </a:rPr>
              <a:t>and Music.</a:t>
            </a:r>
            <a:endParaRPr lang="hu-HU" sz="2200" b="1" dirty="0" smtClean="0">
              <a:solidFill>
                <a:schemeClr val="bg1"/>
              </a:solidFill>
            </a:endParaRPr>
          </a:p>
          <a:p>
            <a:pPr marL="0" indent="0" algn="just">
              <a:spcBef>
                <a:spcPts val="0"/>
              </a:spcBef>
              <a:buNone/>
            </a:pPr>
            <a:endParaRPr lang="hu-HU" sz="2200" b="1" dirty="0">
              <a:solidFill>
                <a:schemeClr val="bg1"/>
              </a:solidFill>
            </a:endParaRPr>
          </a:p>
          <a:p>
            <a:pPr marL="0" indent="0" algn="just">
              <a:spcBef>
                <a:spcPts val="0"/>
              </a:spcBef>
              <a:buNone/>
            </a:pPr>
            <a:r>
              <a:rPr lang="hu-HU" sz="2200" b="1" dirty="0" smtClean="0">
                <a:solidFill>
                  <a:srgbClr val="FFFF00"/>
                </a:solidFill>
              </a:rPr>
              <a:t>Museum </a:t>
            </a:r>
            <a:r>
              <a:rPr lang="hu-HU" sz="2200" b="1" dirty="0" err="1" smtClean="0">
                <a:solidFill>
                  <a:srgbClr val="FFFF00"/>
                </a:solidFill>
              </a:rPr>
              <a:t>type</a:t>
            </a:r>
            <a:r>
              <a:rPr lang="hu-HU" sz="2200" b="1" dirty="0" smtClean="0">
                <a:solidFill>
                  <a:schemeClr val="bg1"/>
                </a:solidFill>
              </a:rPr>
              <a:t>: Art and Design, </a:t>
            </a:r>
            <a:r>
              <a:rPr lang="hu-HU" sz="2200" b="1" dirty="0" err="1" smtClean="0">
                <a:solidFill>
                  <a:schemeClr val="bg1"/>
                </a:solidFill>
              </a:rPr>
              <a:t>History</a:t>
            </a:r>
            <a:endParaRPr lang="hu-HU" sz="2200" b="1" dirty="0" smtClean="0">
              <a:solidFill>
                <a:schemeClr val="bg1"/>
              </a:solidFill>
            </a:endParaRPr>
          </a:p>
          <a:p>
            <a:pPr marL="0" indent="0" algn="just">
              <a:spcBef>
                <a:spcPts val="0"/>
              </a:spcBef>
              <a:buNone/>
            </a:pPr>
            <a:r>
              <a:rPr lang="hu-HU" sz="2200" b="1" dirty="0" smtClean="0">
                <a:solidFill>
                  <a:schemeClr val="bg1"/>
                </a:solidFill>
              </a:rPr>
              <a:t>and </a:t>
            </a:r>
            <a:r>
              <a:rPr lang="hu-HU" sz="2200" b="1" dirty="0" err="1" smtClean="0">
                <a:solidFill>
                  <a:schemeClr val="bg1"/>
                </a:solidFill>
              </a:rPr>
              <a:t>Anthropology</a:t>
            </a:r>
            <a:endParaRPr lang="hu-HU" sz="2200" b="1" dirty="0">
              <a:solidFill>
                <a:schemeClr val="bg1"/>
              </a:solidFill>
            </a:endParaRPr>
          </a:p>
        </p:txBody>
      </p:sp>
      <p:pic>
        <p:nvPicPr>
          <p:cNvPr id="4" name="Kép 3"/>
          <p:cNvPicPr>
            <a:picLocks noChangeAspect="1"/>
          </p:cNvPicPr>
          <p:nvPr/>
        </p:nvPicPr>
        <p:blipFill rotWithShape="1">
          <a:blip r:embed="rId2">
            <a:extLst>
              <a:ext uri="{28A0092B-C50C-407E-A947-70E740481C1C}">
                <a14:useLocalDpi xmlns:a14="http://schemas.microsoft.com/office/drawing/2010/main" val="0"/>
              </a:ext>
            </a:extLst>
          </a:blip>
          <a:srcRect l="8475" t="19858" r="20285" b="5958"/>
          <a:stretch/>
        </p:blipFill>
        <p:spPr>
          <a:xfrm>
            <a:off x="5004048" y="2914111"/>
            <a:ext cx="4139952" cy="3943888"/>
          </a:xfrm>
          <a:prstGeom prst="rect">
            <a:avLst/>
          </a:prstGeom>
          <a:ln>
            <a:noFill/>
          </a:ln>
          <a:effectLst>
            <a:softEdge rad="112500"/>
          </a:effectLst>
        </p:spPr>
      </p:pic>
    </p:spTree>
    <p:extLst>
      <p:ext uri="{BB962C8B-B14F-4D97-AF65-F5344CB8AC3E}">
        <p14:creationId xmlns:p14="http://schemas.microsoft.com/office/powerpoint/2010/main" val="4200091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0"/>
            <a:ext cx="9144000" cy="1628800"/>
          </a:xfrm>
        </p:spPr>
        <p:txBody>
          <a:bodyPr>
            <a:normAutofit/>
          </a:bodyPr>
          <a:lstStyle/>
          <a:p>
            <a:r>
              <a:rPr lang="hu-HU" sz="4000" b="1" i="1" dirty="0">
                <a:solidFill>
                  <a:srgbClr val="FF0000"/>
                </a:solidFill>
                <a:effectLst>
                  <a:outerShdw blurRad="38100" dist="38100" dir="2700000" algn="tl">
                    <a:srgbClr val="000000">
                      <a:alpha val="43137"/>
                    </a:srgbClr>
                  </a:outerShdw>
                </a:effectLst>
                <a:latin typeface="Algerian" panose="04020705040A02060702" pitchFamily="82" charset="0"/>
              </a:rPr>
              <a:t>FAMOUS MUSEUMS </a:t>
            </a:r>
            <a:br>
              <a:rPr lang="hu-HU" sz="4000" b="1" i="1" dirty="0">
                <a:solidFill>
                  <a:srgbClr val="FF0000"/>
                </a:solidFill>
                <a:effectLst>
                  <a:outerShdw blurRad="38100" dist="38100" dir="2700000" algn="tl">
                    <a:srgbClr val="000000">
                      <a:alpha val="43137"/>
                    </a:srgbClr>
                  </a:outerShdw>
                </a:effectLst>
                <a:latin typeface="Algerian" panose="04020705040A02060702" pitchFamily="82" charset="0"/>
              </a:rPr>
            </a:br>
            <a:r>
              <a:rPr lang="hu-HU" sz="4000" b="1" i="1" dirty="0">
                <a:solidFill>
                  <a:srgbClr val="FF0000"/>
                </a:solidFill>
                <a:effectLst>
                  <a:outerShdw blurRad="38100" dist="38100" dir="2700000" algn="tl">
                    <a:srgbClr val="000000">
                      <a:alpha val="43137"/>
                    </a:srgbClr>
                  </a:outerShdw>
                </a:effectLst>
                <a:latin typeface="Algerian" panose="04020705040A02060702" pitchFamily="82" charset="0"/>
              </a:rPr>
              <a:t>AND GALLERIES IN Wales</a:t>
            </a:r>
            <a:endParaRPr lang="hu-HU" sz="4000" dirty="0"/>
          </a:p>
        </p:txBody>
      </p:sp>
      <p:sp>
        <p:nvSpPr>
          <p:cNvPr id="3" name="Tartalom helye 2"/>
          <p:cNvSpPr>
            <a:spLocks noGrp="1"/>
          </p:cNvSpPr>
          <p:nvPr>
            <p:ph idx="1"/>
          </p:nvPr>
        </p:nvSpPr>
        <p:spPr>
          <a:xfrm>
            <a:off x="107504" y="1600200"/>
            <a:ext cx="8928992" cy="5213176"/>
          </a:xfrm>
        </p:spPr>
        <p:txBody>
          <a:bodyPr>
            <a:normAutofit/>
          </a:bodyPr>
          <a:lstStyle/>
          <a:p>
            <a:pPr marL="0" algn="just">
              <a:spcBef>
                <a:spcPts val="0"/>
              </a:spcBef>
            </a:pPr>
            <a:r>
              <a:rPr lang="hu-HU" sz="2200" b="1" dirty="0" err="1" smtClean="0">
                <a:solidFill>
                  <a:srgbClr val="FFFF00"/>
                </a:solidFill>
              </a:rPr>
              <a:t>Erddig</a:t>
            </a:r>
            <a:r>
              <a:rPr lang="hu-HU" sz="2200" b="1" dirty="0" smtClean="0">
                <a:solidFill>
                  <a:srgbClr val="FFFF00"/>
                </a:solidFill>
              </a:rPr>
              <a:t> Museum (</a:t>
            </a:r>
            <a:r>
              <a:rPr lang="hu-HU" sz="2200" b="1" dirty="0" err="1" smtClean="0">
                <a:solidFill>
                  <a:srgbClr val="FFFF00"/>
                </a:solidFill>
              </a:rPr>
              <a:t>Wrexham</a:t>
            </a:r>
            <a:r>
              <a:rPr lang="hu-HU" sz="2200" b="1" dirty="0" smtClean="0">
                <a:solidFill>
                  <a:srgbClr val="FFFF00"/>
                </a:solidFill>
              </a:rPr>
              <a:t>)</a:t>
            </a:r>
          </a:p>
          <a:p>
            <a:pPr marL="0" indent="0" algn="just">
              <a:spcBef>
                <a:spcPts val="0"/>
              </a:spcBef>
              <a:buNone/>
            </a:pPr>
            <a:r>
              <a:rPr lang="en-US" sz="2200" b="1" dirty="0" err="1">
                <a:solidFill>
                  <a:schemeClr val="bg1"/>
                </a:solidFill>
              </a:rPr>
              <a:t>Erddig</a:t>
            </a:r>
            <a:r>
              <a:rPr lang="en-US" sz="2200" b="1" dirty="0">
                <a:solidFill>
                  <a:schemeClr val="bg1"/>
                </a:solidFill>
              </a:rPr>
              <a:t> is a museum in </a:t>
            </a:r>
            <a:r>
              <a:rPr lang="en-US" sz="2200" b="1" dirty="0" err="1">
                <a:solidFill>
                  <a:schemeClr val="bg1"/>
                </a:solidFill>
              </a:rPr>
              <a:t>Wrexham</a:t>
            </a:r>
            <a:r>
              <a:rPr lang="en-US" sz="2200" b="1" dirty="0">
                <a:solidFill>
                  <a:schemeClr val="bg1"/>
                </a:solidFill>
              </a:rPr>
              <a:t>. The museum features exhibits related to: costume and textiles, coins and medals, personalities, land transport, music, archives, decorative and </a:t>
            </a:r>
            <a:r>
              <a:rPr lang="en-US" sz="2200" b="1" dirty="0" smtClean="0">
                <a:solidFill>
                  <a:schemeClr val="bg1"/>
                </a:solidFill>
              </a:rPr>
              <a:t>applied </a:t>
            </a:r>
            <a:r>
              <a:rPr lang="en-US" sz="2200" b="1" dirty="0">
                <a:solidFill>
                  <a:schemeClr val="bg1"/>
                </a:solidFill>
              </a:rPr>
              <a:t>art, social history and </a:t>
            </a:r>
            <a:r>
              <a:rPr lang="en-US" sz="2200" b="1" dirty="0" smtClean="0">
                <a:solidFill>
                  <a:schemeClr val="bg1"/>
                </a:solidFill>
              </a:rPr>
              <a:t>fine</a:t>
            </a:r>
            <a:r>
              <a:rPr lang="hu-HU" sz="2200" b="1" dirty="0">
                <a:solidFill>
                  <a:schemeClr val="bg1"/>
                </a:solidFill>
              </a:rPr>
              <a:t> </a:t>
            </a:r>
            <a:r>
              <a:rPr lang="en-US" sz="2200" b="1" dirty="0" smtClean="0">
                <a:solidFill>
                  <a:schemeClr val="bg1"/>
                </a:solidFill>
              </a:rPr>
              <a:t>art.</a:t>
            </a:r>
            <a:endParaRPr lang="hu-HU" sz="2200" b="1" dirty="0" smtClean="0">
              <a:solidFill>
                <a:schemeClr val="bg1"/>
              </a:solidFill>
            </a:endParaRPr>
          </a:p>
          <a:p>
            <a:pPr marL="0" indent="0" algn="just">
              <a:spcBef>
                <a:spcPts val="0"/>
              </a:spcBef>
              <a:buNone/>
            </a:pPr>
            <a:endParaRPr lang="hu-HU" sz="2200" b="1" dirty="0">
              <a:solidFill>
                <a:schemeClr val="bg1"/>
              </a:solidFill>
            </a:endParaRPr>
          </a:p>
          <a:p>
            <a:pPr marL="0" indent="0" algn="just">
              <a:spcBef>
                <a:spcPts val="0"/>
              </a:spcBef>
              <a:buNone/>
            </a:pPr>
            <a:r>
              <a:rPr lang="hu-HU" sz="2200" b="1" dirty="0" smtClean="0">
                <a:solidFill>
                  <a:srgbClr val="FFFF00"/>
                </a:solidFill>
              </a:rPr>
              <a:t>Museum </a:t>
            </a:r>
            <a:r>
              <a:rPr lang="hu-HU" sz="2200" b="1" dirty="0" err="1" smtClean="0">
                <a:solidFill>
                  <a:srgbClr val="FFFF00"/>
                </a:solidFill>
              </a:rPr>
              <a:t>type</a:t>
            </a:r>
            <a:r>
              <a:rPr lang="hu-HU" sz="2200" b="1" dirty="0" smtClean="0">
                <a:solidFill>
                  <a:schemeClr val="bg1"/>
                </a:solidFill>
              </a:rPr>
              <a:t>: </a:t>
            </a:r>
            <a:r>
              <a:rPr lang="hu-HU" sz="2200" b="1" dirty="0" err="1" smtClean="0">
                <a:solidFill>
                  <a:schemeClr val="bg1"/>
                </a:solidFill>
              </a:rPr>
              <a:t>History</a:t>
            </a:r>
            <a:r>
              <a:rPr lang="hu-HU" sz="2200" b="1" dirty="0" smtClean="0">
                <a:solidFill>
                  <a:schemeClr val="bg1"/>
                </a:solidFill>
              </a:rPr>
              <a:t> and </a:t>
            </a:r>
          </a:p>
          <a:p>
            <a:pPr marL="0" indent="0" algn="just">
              <a:spcBef>
                <a:spcPts val="0"/>
              </a:spcBef>
              <a:buNone/>
            </a:pPr>
            <a:r>
              <a:rPr lang="hu-HU" sz="2200" b="1" dirty="0" err="1" smtClean="0">
                <a:solidFill>
                  <a:schemeClr val="bg1"/>
                </a:solidFill>
              </a:rPr>
              <a:t>Anthropology</a:t>
            </a:r>
            <a:r>
              <a:rPr lang="hu-HU" sz="2200" b="1" dirty="0" smtClean="0">
                <a:solidFill>
                  <a:schemeClr val="bg1"/>
                </a:solidFill>
              </a:rPr>
              <a:t>, Art and Design</a:t>
            </a:r>
            <a:endParaRPr lang="hu-HU" sz="2200" b="1" dirty="0">
              <a:solidFill>
                <a:schemeClr val="bg1"/>
              </a:solidFill>
            </a:endParaRPr>
          </a:p>
        </p:txBody>
      </p:sp>
      <p:pic>
        <p:nvPicPr>
          <p:cNvPr id="4" name="Kép 3"/>
          <p:cNvPicPr>
            <a:picLocks noChangeAspect="1"/>
          </p:cNvPicPr>
          <p:nvPr/>
        </p:nvPicPr>
        <p:blipFill rotWithShape="1">
          <a:blip r:embed="rId2">
            <a:extLst>
              <a:ext uri="{28A0092B-C50C-407E-A947-70E740481C1C}">
                <a14:useLocalDpi xmlns:a14="http://schemas.microsoft.com/office/drawing/2010/main" val="0"/>
              </a:ext>
            </a:extLst>
          </a:blip>
          <a:srcRect l="6424" t="3344" r="10277" b="8697"/>
          <a:stretch/>
        </p:blipFill>
        <p:spPr>
          <a:xfrm>
            <a:off x="4499992" y="3203029"/>
            <a:ext cx="4642226" cy="3650107"/>
          </a:xfrm>
          <a:prstGeom prst="rect">
            <a:avLst/>
          </a:prstGeom>
          <a:ln>
            <a:noFill/>
          </a:ln>
          <a:effectLst>
            <a:softEdge rad="112500"/>
          </a:effectLst>
        </p:spPr>
      </p:pic>
    </p:spTree>
    <p:extLst>
      <p:ext uri="{BB962C8B-B14F-4D97-AF65-F5344CB8AC3E}">
        <p14:creationId xmlns:p14="http://schemas.microsoft.com/office/powerpoint/2010/main" val="16913971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0"/>
            <a:ext cx="9144000" cy="1556792"/>
          </a:xfrm>
        </p:spPr>
        <p:txBody>
          <a:bodyPr>
            <a:normAutofit/>
          </a:bodyPr>
          <a:lstStyle/>
          <a:p>
            <a:r>
              <a:rPr lang="hu-HU" b="1" i="1" dirty="0">
                <a:solidFill>
                  <a:srgbClr val="FF0000"/>
                </a:solidFill>
                <a:effectLst>
                  <a:outerShdw blurRad="38100" dist="38100" dir="2700000" algn="tl">
                    <a:srgbClr val="000000">
                      <a:alpha val="43137"/>
                    </a:srgbClr>
                  </a:outerShdw>
                </a:effectLst>
                <a:latin typeface="Algerian" panose="04020705040A02060702" pitchFamily="82" charset="0"/>
              </a:rPr>
              <a:t>FAMOUS MUSEUMS </a:t>
            </a:r>
            <a:br>
              <a:rPr lang="hu-HU" b="1" i="1" dirty="0">
                <a:solidFill>
                  <a:srgbClr val="FF0000"/>
                </a:solidFill>
                <a:effectLst>
                  <a:outerShdw blurRad="38100" dist="38100" dir="2700000" algn="tl">
                    <a:srgbClr val="000000">
                      <a:alpha val="43137"/>
                    </a:srgbClr>
                  </a:outerShdw>
                </a:effectLst>
                <a:latin typeface="Algerian" panose="04020705040A02060702" pitchFamily="82" charset="0"/>
              </a:rPr>
            </a:br>
            <a:r>
              <a:rPr lang="hu-HU" b="1" i="1" dirty="0">
                <a:solidFill>
                  <a:srgbClr val="FF0000"/>
                </a:solidFill>
                <a:effectLst>
                  <a:outerShdw blurRad="38100" dist="38100" dir="2700000" algn="tl">
                    <a:srgbClr val="000000">
                      <a:alpha val="43137"/>
                    </a:srgbClr>
                  </a:outerShdw>
                </a:effectLst>
                <a:latin typeface="Algerian" panose="04020705040A02060702" pitchFamily="82" charset="0"/>
              </a:rPr>
              <a:t>AND GALLERIES IN Wales</a:t>
            </a:r>
            <a:endParaRPr lang="hu-HU" dirty="0"/>
          </a:p>
        </p:txBody>
      </p:sp>
      <p:sp>
        <p:nvSpPr>
          <p:cNvPr id="3" name="Tartalom helye 2"/>
          <p:cNvSpPr>
            <a:spLocks noGrp="1"/>
          </p:cNvSpPr>
          <p:nvPr>
            <p:ph idx="1"/>
          </p:nvPr>
        </p:nvSpPr>
        <p:spPr>
          <a:xfrm>
            <a:off x="35496" y="1600200"/>
            <a:ext cx="9001000" cy="5257800"/>
          </a:xfrm>
        </p:spPr>
        <p:txBody>
          <a:bodyPr>
            <a:normAutofit/>
          </a:bodyPr>
          <a:lstStyle/>
          <a:p>
            <a:pPr marL="0" algn="just">
              <a:spcBef>
                <a:spcPts val="0"/>
              </a:spcBef>
            </a:pPr>
            <a:r>
              <a:rPr lang="hu-HU" sz="2200" b="1" dirty="0" err="1" smtClean="0">
                <a:solidFill>
                  <a:srgbClr val="FFFF00"/>
                </a:solidFill>
              </a:rPr>
              <a:t>Oriel</a:t>
            </a:r>
            <a:r>
              <a:rPr lang="hu-HU" sz="2200" b="1" dirty="0" smtClean="0">
                <a:solidFill>
                  <a:srgbClr val="FFFF00"/>
                </a:solidFill>
              </a:rPr>
              <a:t> y </a:t>
            </a:r>
            <a:r>
              <a:rPr lang="hu-HU" sz="2200" b="1" dirty="0" err="1" smtClean="0">
                <a:solidFill>
                  <a:srgbClr val="FFFF00"/>
                </a:solidFill>
              </a:rPr>
              <a:t>Parc</a:t>
            </a:r>
            <a:r>
              <a:rPr lang="hu-HU" sz="2200" b="1" dirty="0" smtClean="0">
                <a:solidFill>
                  <a:srgbClr val="FFFF00"/>
                </a:solidFill>
              </a:rPr>
              <a:t> </a:t>
            </a:r>
            <a:r>
              <a:rPr lang="hu-HU" sz="2200" b="1" dirty="0" err="1" smtClean="0">
                <a:solidFill>
                  <a:srgbClr val="FFFF00"/>
                </a:solidFill>
              </a:rPr>
              <a:t>Gallery</a:t>
            </a:r>
            <a:endParaRPr lang="hu-HU" sz="2200" b="1" dirty="0" smtClean="0">
              <a:solidFill>
                <a:srgbClr val="FFFF00"/>
              </a:solidFill>
            </a:endParaRPr>
          </a:p>
          <a:p>
            <a:pPr marL="0" indent="0" algn="just">
              <a:spcBef>
                <a:spcPts val="0"/>
              </a:spcBef>
              <a:buNone/>
            </a:pPr>
            <a:r>
              <a:rPr lang="en-US" sz="2200" b="1" dirty="0">
                <a:solidFill>
                  <a:schemeClr val="bg1"/>
                </a:solidFill>
              </a:rPr>
              <a:t>Oriel y </a:t>
            </a:r>
            <a:r>
              <a:rPr lang="en-US" sz="2200" b="1" dirty="0" err="1">
                <a:solidFill>
                  <a:schemeClr val="bg1"/>
                </a:solidFill>
              </a:rPr>
              <a:t>Parc</a:t>
            </a:r>
            <a:r>
              <a:rPr lang="en-US" sz="2200" b="1" dirty="0">
                <a:solidFill>
                  <a:schemeClr val="bg1"/>
                </a:solidFill>
              </a:rPr>
              <a:t> includes a Visitor Centre, Artist in Residence Studio, a Discovery Room which hosts family friendly art and nature activities, a Tower which hosts local arts exhibitions and community run classes, and a café. There is also a Class A Landscape Gallery, which was built to house works from </a:t>
            </a:r>
            <a:r>
              <a:rPr lang="en-US" sz="2200" b="1" dirty="0" err="1">
                <a:solidFill>
                  <a:schemeClr val="bg1"/>
                </a:solidFill>
              </a:rPr>
              <a:t>Amgueddfa</a:t>
            </a:r>
            <a:r>
              <a:rPr lang="en-US" sz="2200" b="1" dirty="0">
                <a:solidFill>
                  <a:schemeClr val="bg1"/>
                </a:solidFill>
              </a:rPr>
              <a:t> </a:t>
            </a:r>
            <a:r>
              <a:rPr lang="en-US" sz="2200" b="1" dirty="0" err="1">
                <a:solidFill>
                  <a:schemeClr val="bg1"/>
                </a:solidFill>
              </a:rPr>
              <a:t>Cymru</a:t>
            </a:r>
            <a:r>
              <a:rPr lang="en-US" sz="2200" b="1" dirty="0">
                <a:solidFill>
                  <a:schemeClr val="bg1"/>
                </a:solidFill>
              </a:rPr>
              <a:t>-National Museum </a:t>
            </a:r>
            <a:endParaRPr lang="hu-HU" sz="2200" b="1" dirty="0" smtClean="0">
              <a:solidFill>
                <a:schemeClr val="bg1"/>
              </a:solidFill>
            </a:endParaRPr>
          </a:p>
          <a:p>
            <a:pPr marL="0" indent="0" algn="just">
              <a:spcBef>
                <a:spcPts val="0"/>
              </a:spcBef>
              <a:buNone/>
            </a:pPr>
            <a:r>
              <a:rPr lang="en-US" sz="2200" b="1" dirty="0" smtClean="0">
                <a:solidFill>
                  <a:schemeClr val="bg1"/>
                </a:solidFill>
              </a:rPr>
              <a:t>Wales </a:t>
            </a:r>
            <a:r>
              <a:rPr lang="en-US" sz="2200" b="1" dirty="0">
                <a:solidFill>
                  <a:schemeClr val="bg1"/>
                </a:solidFill>
              </a:rPr>
              <a:t>including exhibits by Graham </a:t>
            </a:r>
            <a:endParaRPr lang="hu-HU" sz="2200" b="1" dirty="0" smtClean="0">
              <a:solidFill>
                <a:schemeClr val="bg1"/>
              </a:solidFill>
            </a:endParaRPr>
          </a:p>
          <a:p>
            <a:pPr marL="0" indent="0" algn="just">
              <a:spcBef>
                <a:spcPts val="0"/>
              </a:spcBef>
              <a:buNone/>
            </a:pPr>
            <a:r>
              <a:rPr lang="en-US" sz="2200" b="1" dirty="0" smtClean="0">
                <a:solidFill>
                  <a:schemeClr val="bg1"/>
                </a:solidFill>
              </a:rPr>
              <a:t>Sutherland </a:t>
            </a:r>
            <a:r>
              <a:rPr lang="en-US" sz="2200" b="1" dirty="0">
                <a:solidFill>
                  <a:schemeClr val="bg1"/>
                </a:solidFill>
              </a:rPr>
              <a:t>which were bequeathed to </a:t>
            </a:r>
            <a:endParaRPr lang="hu-HU" sz="2200" b="1" dirty="0" smtClean="0">
              <a:solidFill>
                <a:schemeClr val="bg1"/>
              </a:solidFill>
            </a:endParaRPr>
          </a:p>
          <a:p>
            <a:pPr marL="0" indent="0" algn="just">
              <a:spcBef>
                <a:spcPts val="0"/>
              </a:spcBef>
              <a:buNone/>
            </a:pPr>
            <a:r>
              <a:rPr lang="en-US" sz="2200" b="1" dirty="0" smtClean="0">
                <a:solidFill>
                  <a:schemeClr val="bg1"/>
                </a:solidFill>
              </a:rPr>
              <a:t>the </a:t>
            </a:r>
            <a:r>
              <a:rPr lang="en-US" sz="2200" b="1" dirty="0">
                <a:solidFill>
                  <a:schemeClr val="bg1"/>
                </a:solidFill>
              </a:rPr>
              <a:t>people of Wales</a:t>
            </a:r>
            <a:r>
              <a:rPr lang="en-US" sz="2200" b="1" dirty="0" smtClean="0">
                <a:solidFill>
                  <a:schemeClr val="bg1"/>
                </a:solidFill>
              </a:rPr>
              <a:t>.</a:t>
            </a:r>
            <a:endParaRPr lang="hu-HU" sz="2200" b="1" dirty="0" smtClean="0">
              <a:solidFill>
                <a:schemeClr val="bg1"/>
              </a:solidFill>
            </a:endParaRPr>
          </a:p>
          <a:p>
            <a:pPr marL="0" indent="0" algn="just">
              <a:spcBef>
                <a:spcPts val="0"/>
              </a:spcBef>
              <a:buNone/>
            </a:pPr>
            <a:endParaRPr lang="hu-HU" sz="2200" b="1" dirty="0">
              <a:solidFill>
                <a:schemeClr val="bg1"/>
              </a:solidFill>
            </a:endParaRPr>
          </a:p>
          <a:p>
            <a:pPr marL="0" indent="0" algn="just">
              <a:spcBef>
                <a:spcPts val="0"/>
              </a:spcBef>
              <a:buNone/>
            </a:pPr>
            <a:r>
              <a:rPr lang="hu-HU" sz="2200" b="1" dirty="0" smtClean="0">
                <a:solidFill>
                  <a:srgbClr val="FFFF00"/>
                </a:solidFill>
              </a:rPr>
              <a:t>Museum </a:t>
            </a:r>
            <a:r>
              <a:rPr lang="hu-HU" sz="2200" b="1" dirty="0" err="1" smtClean="0">
                <a:solidFill>
                  <a:srgbClr val="FFFF00"/>
                </a:solidFill>
              </a:rPr>
              <a:t>type</a:t>
            </a:r>
            <a:r>
              <a:rPr lang="hu-HU" sz="2200" b="1" dirty="0" smtClean="0">
                <a:solidFill>
                  <a:schemeClr val="bg1"/>
                </a:solidFill>
              </a:rPr>
              <a:t>: </a:t>
            </a:r>
            <a:r>
              <a:rPr lang="hu-HU" sz="2200" b="1" dirty="0" err="1" smtClean="0">
                <a:solidFill>
                  <a:schemeClr val="bg1"/>
                </a:solidFill>
              </a:rPr>
              <a:t>Nature</a:t>
            </a:r>
            <a:r>
              <a:rPr lang="hu-HU" sz="2200" b="1" dirty="0" smtClean="0">
                <a:solidFill>
                  <a:schemeClr val="bg1"/>
                </a:solidFill>
              </a:rPr>
              <a:t> and </a:t>
            </a:r>
            <a:r>
              <a:rPr lang="hu-HU" sz="2200" b="1" dirty="0" err="1" smtClean="0">
                <a:solidFill>
                  <a:schemeClr val="bg1"/>
                </a:solidFill>
              </a:rPr>
              <a:t>Natural</a:t>
            </a:r>
            <a:endParaRPr lang="hu-HU" sz="2200" b="1" dirty="0" smtClean="0">
              <a:solidFill>
                <a:schemeClr val="bg1"/>
              </a:solidFill>
            </a:endParaRPr>
          </a:p>
          <a:p>
            <a:pPr marL="0" indent="0" algn="just">
              <a:spcBef>
                <a:spcPts val="0"/>
              </a:spcBef>
              <a:buNone/>
            </a:pPr>
            <a:r>
              <a:rPr lang="hu-HU" sz="2200" b="1" dirty="0" err="1" smtClean="0">
                <a:solidFill>
                  <a:schemeClr val="bg1"/>
                </a:solidFill>
              </a:rPr>
              <a:t>History</a:t>
            </a:r>
            <a:endParaRPr lang="hu-HU" sz="2200" b="1" dirty="0">
              <a:solidFill>
                <a:schemeClr val="bg1"/>
              </a:solidFill>
            </a:endParaRPr>
          </a:p>
        </p:txBody>
      </p:sp>
      <p:pic>
        <p:nvPicPr>
          <p:cNvPr id="4" name="Kép 3"/>
          <p:cNvPicPr>
            <a:picLocks noChangeAspect="1"/>
          </p:cNvPicPr>
          <p:nvPr/>
        </p:nvPicPr>
        <p:blipFill rotWithShape="1">
          <a:blip r:embed="rId2">
            <a:extLst>
              <a:ext uri="{28A0092B-C50C-407E-A947-70E740481C1C}">
                <a14:useLocalDpi xmlns:a14="http://schemas.microsoft.com/office/drawing/2010/main" val="0"/>
              </a:ext>
            </a:extLst>
          </a:blip>
          <a:srcRect l="6816" t="1660" r="3101" b="13722"/>
          <a:stretch/>
        </p:blipFill>
        <p:spPr>
          <a:xfrm>
            <a:off x="4716016" y="3335394"/>
            <a:ext cx="4427984" cy="3522605"/>
          </a:xfrm>
          <a:prstGeom prst="rect">
            <a:avLst/>
          </a:prstGeom>
          <a:ln>
            <a:noFill/>
          </a:ln>
          <a:effectLst>
            <a:softEdge rad="112500"/>
          </a:effectLst>
        </p:spPr>
      </p:pic>
    </p:spTree>
    <p:extLst>
      <p:ext uri="{BB962C8B-B14F-4D97-AF65-F5344CB8AC3E}">
        <p14:creationId xmlns:p14="http://schemas.microsoft.com/office/powerpoint/2010/main" val="7757405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0"/>
            <a:ext cx="9144000" cy="1628800"/>
          </a:xfrm>
        </p:spPr>
        <p:txBody>
          <a:bodyPr>
            <a:normAutofit/>
          </a:bodyPr>
          <a:lstStyle/>
          <a:p>
            <a:r>
              <a:rPr lang="hu-HU" sz="4000" b="1" i="1" dirty="0">
                <a:solidFill>
                  <a:srgbClr val="FF0000"/>
                </a:solidFill>
                <a:effectLst>
                  <a:outerShdw blurRad="38100" dist="38100" dir="2700000" algn="tl">
                    <a:srgbClr val="000000">
                      <a:alpha val="43137"/>
                    </a:srgbClr>
                  </a:outerShdw>
                </a:effectLst>
                <a:latin typeface="Algerian" panose="04020705040A02060702" pitchFamily="82" charset="0"/>
              </a:rPr>
              <a:t>FAMOUS MUSEUMS </a:t>
            </a:r>
            <a:br>
              <a:rPr lang="hu-HU" sz="4000" b="1" i="1" dirty="0">
                <a:solidFill>
                  <a:srgbClr val="FF0000"/>
                </a:solidFill>
                <a:effectLst>
                  <a:outerShdw blurRad="38100" dist="38100" dir="2700000" algn="tl">
                    <a:srgbClr val="000000">
                      <a:alpha val="43137"/>
                    </a:srgbClr>
                  </a:outerShdw>
                </a:effectLst>
                <a:latin typeface="Algerian" panose="04020705040A02060702" pitchFamily="82" charset="0"/>
              </a:rPr>
            </a:br>
            <a:r>
              <a:rPr lang="hu-HU" sz="4000" b="1" i="1" dirty="0">
                <a:solidFill>
                  <a:srgbClr val="FF0000"/>
                </a:solidFill>
                <a:effectLst>
                  <a:outerShdw blurRad="38100" dist="38100" dir="2700000" algn="tl">
                    <a:srgbClr val="000000">
                      <a:alpha val="43137"/>
                    </a:srgbClr>
                  </a:outerShdw>
                </a:effectLst>
                <a:latin typeface="Algerian" panose="04020705040A02060702" pitchFamily="82" charset="0"/>
              </a:rPr>
              <a:t>AND GALLERIES IN Wales</a:t>
            </a:r>
            <a:endParaRPr lang="hu-HU" sz="4000" dirty="0"/>
          </a:p>
        </p:txBody>
      </p:sp>
      <p:sp>
        <p:nvSpPr>
          <p:cNvPr id="3" name="Tartalom helye 2"/>
          <p:cNvSpPr>
            <a:spLocks noGrp="1"/>
          </p:cNvSpPr>
          <p:nvPr>
            <p:ph idx="1"/>
          </p:nvPr>
        </p:nvSpPr>
        <p:spPr>
          <a:xfrm>
            <a:off x="107504" y="1600200"/>
            <a:ext cx="8928992" cy="4525963"/>
          </a:xfrm>
        </p:spPr>
        <p:txBody>
          <a:bodyPr>
            <a:normAutofit/>
          </a:bodyPr>
          <a:lstStyle/>
          <a:p>
            <a:pPr marL="0" algn="just">
              <a:spcBef>
                <a:spcPts val="0"/>
              </a:spcBef>
            </a:pPr>
            <a:r>
              <a:rPr lang="hu-HU" sz="2200" b="1" dirty="0" smtClean="0">
                <a:solidFill>
                  <a:srgbClr val="FFFF00"/>
                </a:solidFill>
              </a:rPr>
              <a:t>National </a:t>
            </a:r>
            <a:r>
              <a:rPr lang="hu-HU" sz="2200" b="1" dirty="0" err="1" smtClean="0">
                <a:solidFill>
                  <a:srgbClr val="FFFF00"/>
                </a:solidFill>
              </a:rPr>
              <a:t>Waterfront</a:t>
            </a:r>
            <a:r>
              <a:rPr lang="hu-HU" sz="2200" b="1" dirty="0" smtClean="0">
                <a:solidFill>
                  <a:srgbClr val="FFFF00"/>
                </a:solidFill>
              </a:rPr>
              <a:t> Museum (</a:t>
            </a:r>
            <a:r>
              <a:rPr lang="hu-HU" sz="2200" b="1" dirty="0" err="1" smtClean="0">
                <a:solidFill>
                  <a:srgbClr val="FFFF00"/>
                </a:solidFill>
              </a:rPr>
              <a:t>Swansea</a:t>
            </a:r>
            <a:r>
              <a:rPr lang="hu-HU" sz="2200" b="1" dirty="0" smtClean="0">
                <a:solidFill>
                  <a:srgbClr val="FFFF00"/>
                </a:solidFill>
              </a:rPr>
              <a:t>)</a:t>
            </a:r>
          </a:p>
          <a:p>
            <a:pPr marL="0" indent="0" algn="just">
              <a:spcBef>
                <a:spcPts val="0"/>
              </a:spcBef>
              <a:buNone/>
            </a:pPr>
            <a:r>
              <a:rPr lang="en-US" sz="2200" b="1" dirty="0">
                <a:solidFill>
                  <a:schemeClr val="bg1"/>
                </a:solidFill>
              </a:rPr>
              <a:t>National Waterfront Museum is a museum in Swansea. The museum features exhibits related to Inland Waterways, Agriculture, Trade and Commerce, Maritime, Social History, Science and Technology, Archives, Architecture, Land Transport and </a:t>
            </a:r>
            <a:endParaRPr lang="hu-HU" sz="2200" b="1" dirty="0" smtClean="0">
              <a:solidFill>
                <a:schemeClr val="bg1"/>
              </a:solidFill>
            </a:endParaRPr>
          </a:p>
          <a:p>
            <a:pPr marL="0" indent="0" algn="just">
              <a:spcBef>
                <a:spcPts val="0"/>
              </a:spcBef>
              <a:buNone/>
            </a:pPr>
            <a:r>
              <a:rPr lang="en-US" sz="2200" b="1" dirty="0" smtClean="0">
                <a:solidFill>
                  <a:schemeClr val="bg1"/>
                </a:solidFill>
              </a:rPr>
              <a:t>Industry.</a:t>
            </a:r>
            <a:endParaRPr lang="hu-HU" sz="2200" b="1" dirty="0" smtClean="0">
              <a:solidFill>
                <a:schemeClr val="bg1"/>
              </a:solidFill>
            </a:endParaRPr>
          </a:p>
          <a:p>
            <a:pPr marL="0" indent="0" algn="just">
              <a:spcBef>
                <a:spcPts val="0"/>
              </a:spcBef>
              <a:buNone/>
            </a:pPr>
            <a:endParaRPr lang="hu-HU" sz="2200" b="1" dirty="0">
              <a:solidFill>
                <a:schemeClr val="bg1"/>
              </a:solidFill>
            </a:endParaRPr>
          </a:p>
          <a:p>
            <a:pPr marL="0" indent="0" algn="just">
              <a:spcBef>
                <a:spcPts val="0"/>
              </a:spcBef>
              <a:buNone/>
            </a:pPr>
            <a:r>
              <a:rPr lang="hu-HU" sz="2200" b="1" dirty="0" smtClean="0">
                <a:solidFill>
                  <a:srgbClr val="FFFF00"/>
                </a:solidFill>
              </a:rPr>
              <a:t>Museum </a:t>
            </a:r>
            <a:r>
              <a:rPr lang="hu-HU" sz="2200" b="1" dirty="0" err="1" smtClean="0">
                <a:solidFill>
                  <a:srgbClr val="FFFF00"/>
                </a:solidFill>
              </a:rPr>
              <a:t>type</a:t>
            </a:r>
            <a:r>
              <a:rPr lang="hu-HU" sz="2200" b="1" dirty="0" smtClean="0">
                <a:solidFill>
                  <a:schemeClr val="bg1"/>
                </a:solidFill>
              </a:rPr>
              <a:t>: Science and </a:t>
            </a:r>
          </a:p>
          <a:p>
            <a:pPr marL="0" indent="0" algn="just">
              <a:spcBef>
                <a:spcPts val="0"/>
              </a:spcBef>
              <a:buNone/>
            </a:pPr>
            <a:r>
              <a:rPr lang="hu-HU" sz="2200" b="1" dirty="0" err="1" smtClean="0">
                <a:solidFill>
                  <a:schemeClr val="bg1"/>
                </a:solidFill>
              </a:rPr>
              <a:t>Technology</a:t>
            </a:r>
            <a:r>
              <a:rPr lang="hu-HU" sz="2200" b="1" dirty="0" smtClean="0">
                <a:solidFill>
                  <a:schemeClr val="bg1"/>
                </a:solidFill>
              </a:rPr>
              <a:t>, </a:t>
            </a:r>
            <a:r>
              <a:rPr lang="hu-HU" sz="2200" b="1" dirty="0" err="1" smtClean="0">
                <a:solidFill>
                  <a:schemeClr val="bg1"/>
                </a:solidFill>
              </a:rPr>
              <a:t>History</a:t>
            </a:r>
            <a:r>
              <a:rPr lang="hu-HU" sz="2200" b="1" dirty="0" smtClean="0">
                <a:solidFill>
                  <a:schemeClr val="bg1"/>
                </a:solidFill>
              </a:rPr>
              <a:t> and </a:t>
            </a:r>
          </a:p>
          <a:p>
            <a:pPr marL="0" indent="0" algn="just">
              <a:spcBef>
                <a:spcPts val="0"/>
              </a:spcBef>
              <a:buNone/>
            </a:pPr>
            <a:r>
              <a:rPr lang="hu-HU" sz="2200" b="1" dirty="0" err="1" smtClean="0">
                <a:solidFill>
                  <a:schemeClr val="bg1"/>
                </a:solidFill>
              </a:rPr>
              <a:t>Anthropology</a:t>
            </a:r>
            <a:endParaRPr lang="hu-HU" sz="2200" b="1" dirty="0">
              <a:solidFill>
                <a:schemeClr val="bg1"/>
              </a:solidFill>
            </a:endParaRPr>
          </a:p>
        </p:txBody>
      </p:sp>
      <p:pic>
        <p:nvPicPr>
          <p:cNvPr id="4" name="Kép 3"/>
          <p:cNvPicPr>
            <a:picLocks noChangeAspect="1"/>
          </p:cNvPicPr>
          <p:nvPr/>
        </p:nvPicPr>
        <p:blipFill rotWithShape="1">
          <a:blip r:embed="rId2">
            <a:extLst>
              <a:ext uri="{28A0092B-C50C-407E-A947-70E740481C1C}">
                <a14:useLocalDpi xmlns:a14="http://schemas.microsoft.com/office/drawing/2010/main" val="0"/>
              </a:ext>
            </a:extLst>
          </a:blip>
          <a:srcRect l="8649" t="12140" r="5188" b="1587"/>
          <a:stretch/>
        </p:blipFill>
        <p:spPr>
          <a:xfrm>
            <a:off x="4396400" y="2996952"/>
            <a:ext cx="4747599" cy="3861048"/>
          </a:xfrm>
          <a:prstGeom prst="rect">
            <a:avLst/>
          </a:prstGeom>
          <a:ln>
            <a:noFill/>
          </a:ln>
          <a:effectLst>
            <a:softEdge rad="112500"/>
          </a:effectLst>
        </p:spPr>
      </p:pic>
    </p:spTree>
    <p:extLst>
      <p:ext uri="{BB962C8B-B14F-4D97-AF65-F5344CB8AC3E}">
        <p14:creationId xmlns:p14="http://schemas.microsoft.com/office/powerpoint/2010/main" val="33199981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0"/>
            <a:ext cx="9144000" cy="1628800"/>
          </a:xfrm>
        </p:spPr>
        <p:txBody>
          <a:bodyPr>
            <a:normAutofit/>
          </a:bodyPr>
          <a:lstStyle/>
          <a:p>
            <a:r>
              <a:rPr lang="hu-HU" b="1" i="1" dirty="0">
                <a:solidFill>
                  <a:srgbClr val="FF0000"/>
                </a:solidFill>
                <a:effectLst>
                  <a:outerShdw blurRad="38100" dist="38100" dir="2700000" algn="tl">
                    <a:srgbClr val="000000">
                      <a:alpha val="43137"/>
                    </a:srgbClr>
                  </a:outerShdw>
                </a:effectLst>
                <a:latin typeface="Algerian" panose="04020705040A02060702" pitchFamily="82" charset="0"/>
              </a:rPr>
              <a:t>FAMOUS MUSEUMS </a:t>
            </a:r>
            <a:br>
              <a:rPr lang="hu-HU" b="1" i="1" dirty="0">
                <a:solidFill>
                  <a:srgbClr val="FF0000"/>
                </a:solidFill>
                <a:effectLst>
                  <a:outerShdw blurRad="38100" dist="38100" dir="2700000" algn="tl">
                    <a:srgbClr val="000000">
                      <a:alpha val="43137"/>
                    </a:srgbClr>
                  </a:outerShdw>
                </a:effectLst>
                <a:latin typeface="Algerian" panose="04020705040A02060702" pitchFamily="82" charset="0"/>
              </a:rPr>
            </a:br>
            <a:r>
              <a:rPr lang="hu-HU" b="1" i="1" dirty="0">
                <a:solidFill>
                  <a:srgbClr val="FF0000"/>
                </a:solidFill>
                <a:effectLst>
                  <a:outerShdw blurRad="38100" dist="38100" dir="2700000" algn="tl">
                    <a:srgbClr val="000000">
                      <a:alpha val="43137"/>
                    </a:srgbClr>
                  </a:outerShdw>
                </a:effectLst>
                <a:latin typeface="Algerian" panose="04020705040A02060702" pitchFamily="82" charset="0"/>
              </a:rPr>
              <a:t>AND GALLERIES IN Wales</a:t>
            </a:r>
            <a:endParaRPr lang="hu-HU" dirty="0"/>
          </a:p>
        </p:txBody>
      </p:sp>
      <p:sp>
        <p:nvSpPr>
          <p:cNvPr id="3" name="Tartalom helye 2"/>
          <p:cNvSpPr>
            <a:spLocks noGrp="1"/>
          </p:cNvSpPr>
          <p:nvPr>
            <p:ph idx="1"/>
          </p:nvPr>
        </p:nvSpPr>
        <p:spPr>
          <a:xfrm>
            <a:off x="35496" y="1600200"/>
            <a:ext cx="9001000" cy="4525963"/>
          </a:xfrm>
        </p:spPr>
        <p:txBody>
          <a:bodyPr>
            <a:normAutofit/>
          </a:bodyPr>
          <a:lstStyle/>
          <a:p>
            <a:pPr marL="0" algn="just">
              <a:spcBef>
                <a:spcPts val="0"/>
              </a:spcBef>
            </a:pPr>
            <a:r>
              <a:rPr lang="hu-HU" sz="2200" b="1" dirty="0" err="1" smtClean="0">
                <a:solidFill>
                  <a:srgbClr val="FFFF00"/>
                </a:solidFill>
              </a:rPr>
              <a:t>Newport</a:t>
            </a:r>
            <a:r>
              <a:rPr lang="hu-HU" sz="2200" b="1" dirty="0" smtClean="0">
                <a:solidFill>
                  <a:srgbClr val="FFFF00"/>
                </a:solidFill>
              </a:rPr>
              <a:t> Museum and Art </a:t>
            </a:r>
            <a:r>
              <a:rPr lang="hu-HU" sz="2200" b="1" dirty="0" err="1" smtClean="0">
                <a:solidFill>
                  <a:srgbClr val="FFFF00"/>
                </a:solidFill>
              </a:rPr>
              <a:t>Gallery</a:t>
            </a:r>
            <a:endParaRPr lang="hu-HU" sz="2200" b="1" dirty="0" smtClean="0">
              <a:solidFill>
                <a:srgbClr val="FFFF00"/>
              </a:solidFill>
            </a:endParaRPr>
          </a:p>
          <a:p>
            <a:pPr marL="0" indent="0" algn="just">
              <a:spcBef>
                <a:spcPts val="0"/>
              </a:spcBef>
              <a:buNone/>
            </a:pPr>
            <a:r>
              <a:rPr lang="en-US" sz="2200" b="1" dirty="0">
                <a:solidFill>
                  <a:schemeClr val="bg1"/>
                </a:solidFill>
              </a:rPr>
              <a:t>Newport Museum and Art Gallery is a museum in Newport. The museum features exhibits related to Religion, Science and Technology, Industry, Social History, Agriculture, Coins and Medals, Music, Fine Art, Medicine, Personalities, Archives, Decorative </a:t>
            </a:r>
            <a:endParaRPr lang="hu-HU" sz="2200" b="1" dirty="0" smtClean="0">
              <a:solidFill>
                <a:schemeClr val="bg1"/>
              </a:solidFill>
            </a:endParaRPr>
          </a:p>
          <a:p>
            <a:pPr marL="0" indent="0" algn="just">
              <a:spcBef>
                <a:spcPts val="0"/>
              </a:spcBef>
              <a:buNone/>
            </a:pPr>
            <a:r>
              <a:rPr lang="en-US" sz="2200" b="1" dirty="0" smtClean="0">
                <a:solidFill>
                  <a:schemeClr val="bg1"/>
                </a:solidFill>
              </a:rPr>
              <a:t>and </a:t>
            </a:r>
            <a:r>
              <a:rPr lang="en-US" sz="2200" b="1" dirty="0">
                <a:solidFill>
                  <a:schemeClr val="bg1"/>
                </a:solidFill>
              </a:rPr>
              <a:t>Applied Art, Maritime, </a:t>
            </a:r>
            <a:r>
              <a:rPr lang="en-US" sz="2200" b="1" dirty="0" smtClean="0">
                <a:solidFill>
                  <a:schemeClr val="bg1"/>
                </a:solidFill>
              </a:rPr>
              <a:t>Natural </a:t>
            </a:r>
            <a:endParaRPr lang="hu-HU" sz="2200" b="1" dirty="0" smtClean="0">
              <a:solidFill>
                <a:schemeClr val="bg1"/>
              </a:solidFill>
            </a:endParaRPr>
          </a:p>
          <a:p>
            <a:pPr marL="0" indent="0" algn="just">
              <a:spcBef>
                <a:spcPts val="0"/>
              </a:spcBef>
              <a:buNone/>
            </a:pPr>
            <a:r>
              <a:rPr lang="en-US" sz="2200" b="1" dirty="0" smtClean="0">
                <a:solidFill>
                  <a:schemeClr val="bg1"/>
                </a:solidFill>
              </a:rPr>
              <a:t>Sciences</a:t>
            </a:r>
            <a:r>
              <a:rPr lang="en-US" sz="2200" b="1" dirty="0">
                <a:solidFill>
                  <a:schemeClr val="bg1"/>
                </a:solidFill>
              </a:rPr>
              <a:t>, Costume and Textiles, </a:t>
            </a:r>
            <a:endParaRPr lang="hu-HU" sz="2200" b="1" dirty="0" smtClean="0">
              <a:solidFill>
                <a:schemeClr val="bg1"/>
              </a:solidFill>
            </a:endParaRPr>
          </a:p>
          <a:p>
            <a:pPr marL="0" indent="0" algn="just">
              <a:spcBef>
                <a:spcPts val="0"/>
              </a:spcBef>
              <a:buNone/>
            </a:pPr>
            <a:r>
              <a:rPr lang="en-US" sz="2200" b="1" dirty="0" smtClean="0">
                <a:solidFill>
                  <a:schemeClr val="bg1"/>
                </a:solidFill>
              </a:rPr>
              <a:t>Archaeology </a:t>
            </a:r>
            <a:r>
              <a:rPr lang="en-US" sz="2200" b="1" dirty="0">
                <a:solidFill>
                  <a:schemeClr val="bg1"/>
                </a:solidFill>
              </a:rPr>
              <a:t>and Land Transport</a:t>
            </a:r>
            <a:r>
              <a:rPr lang="en-US" sz="2200" b="1" dirty="0" smtClean="0">
                <a:solidFill>
                  <a:schemeClr val="bg1"/>
                </a:solidFill>
              </a:rPr>
              <a:t>.</a:t>
            </a:r>
            <a:endParaRPr lang="hu-HU" sz="2200" b="1" dirty="0" smtClean="0">
              <a:solidFill>
                <a:schemeClr val="bg1"/>
              </a:solidFill>
            </a:endParaRPr>
          </a:p>
          <a:p>
            <a:pPr marL="0" indent="0" algn="just">
              <a:spcBef>
                <a:spcPts val="0"/>
              </a:spcBef>
              <a:buNone/>
            </a:pPr>
            <a:endParaRPr lang="hu-HU" sz="2200" b="1" dirty="0">
              <a:solidFill>
                <a:schemeClr val="bg1"/>
              </a:solidFill>
            </a:endParaRPr>
          </a:p>
          <a:p>
            <a:pPr marL="0" indent="0" algn="just">
              <a:spcBef>
                <a:spcPts val="0"/>
              </a:spcBef>
              <a:buNone/>
            </a:pPr>
            <a:r>
              <a:rPr lang="hu-HU" sz="2200" b="1" dirty="0" smtClean="0">
                <a:solidFill>
                  <a:srgbClr val="FFFF00"/>
                </a:solidFill>
              </a:rPr>
              <a:t>Museum </a:t>
            </a:r>
            <a:r>
              <a:rPr lang="hu-HU" sz="2200" b="1" dirty="0" err="1" smtClean="0">
                <a:solidFill>
                  <a:srgbClr val="FFFF00"/>
                </a:solidFill>
              </a:rPr>
              <a:t>type</a:t>
            </a:r>
            <a:r>
              <a:rPr lang="hu-HU" sz="2200" b="1" dirty="0" smtClean="0">
                <a:solidFill>
                  <a:schemeClr val="bg1"/>
                </a:solidFill>
              </a:rPr>
              <a:t>: Art and Design, </a:t>
            </a:r>
          </a:p>
          <a:p>
            <a:pPr marL="0" indent="0" algn="just">
              <a:spcBef>
                <a:spcPts val="0"/>
              </a:spcBef>
              <a:buNone/>
            </a:pPr>
            <a:r>
              <a:rPr lang="hu-HU" sz="2200" b="1" dirty="0" err="1" smtClean="0">
                <a:solidFill>
                  <a:schemeClr val="bg1"/>
                </a:solidFill>
              </a:rPr>
              <a:t>History</a:t>
            </a:r>
            <a:r>
              <a:rPr lang="hu-HU" sz="2200" b="1" dirty="0" smtClean="0">
                <a:solidFill>
                  <a:schemeClr val="bg1"/>
                </a:solidFill>
              </a:rPr>
              <a:t> and </a:t>
            </a:r>
            <a:r>
              <a:rPr lang="hu-HU" sz="2200" b="1" dirty="0" err="1" smtClean="0">
                <a:solidFill>
                  <a:schemeClr val="bg1"/>
                </a:solidFill>
              </a:rPr>
              <a:t>Anthropology</a:t>
            </a:r>
            <a:endParaRPr lang="hu-HU" sz="2200" b="1" dirty="0">
              <a:solidFill>
                <a:schemeClr val="bg1"/>
              </a:solidFill>
            </a:endParaRPr>
          </a:p>
        </p:txBody>
      </p:sp>
      <p:pic>
        <p:nvPicPr>
          <p:cNvPr id="4" name="Kép 3"/>
          <p:cNvPicPr>
            <a:picLocks noChangeAspect="1"/>
          </p:cNvPicPr>
          <p:nvPr/>
        </p:nvPicPr>
        <p:blipFill rotWithShape="1">
          <a:blip r:embed="rId2">
            <a:extLst>
              <a:ext uri="{28A0092B-C50C-407E-A947-70E740481C1C}">
                <a14:useLocalDpi xmlns:a14="http://schemas.microsoft.com/office/drawing/2010/main" val="0"/>
              </a:ext>
            </a:extLst>
          </a:blip>
          <a:srcRect l="2436" t="14521" r="11696" b="3408"/>
          <a:stretch/>
        </p:blipFill>
        <p:spPr>
          <a:xfrm>
            <a:off x="4508171" y="2916487"/>
            <a:ext cx="4644008" cy="3923124"/>
          </a:xfrm>
          <a:prstGeom prst="rect">
            <a:avLst/>
          </a:prstGeom>
          <a:ln>
            <a:noFill/>
          </a:ln>
          <a:effectLst>
            <a:softEdge rad="112500"/>
          </a:effectLst>
        </p:spPr>
      </p:pic>
    </p:spTree>
    <p:extLst>
      <p:ext uri="{BB962C8B-B14F-4D97-AF65-F5344CB8AC3E}">
        <p14:creationId xmlns:p14="http://schemas.microsoft.com/office/powerpoint/2010/main" val="21539718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0"/>
            <a:ext cx="9144000" cy="1628800"/>
          </a:xfrm>
        </p:spPr>
        <p:txBody>
          <a:bodyPr>
            <a:normAutofit/>
          </a:bodyPr>
          <a:lstStyle/>
          <a:p>
            <a:r>
              <a:rPr lang="hu-HU" sz="4000" b="1" i="1" dirty="0" smtClean="0">
                <a:solidFill>
                  <a:srgbClr val="FF0000"/>
                </a:solidFill>
                <a:effectLst>
                  <a:outerShdw blurRad="38100" dist="38100" dir="2700000" algn="tl">
                    <a:srgbClr val="000000">
                      <a:alpha val="43137"/>
                    </a:srgbClr>
                  </a:outerShdw>
                </a:effectLst>
                <a:latin typeface="Algerian" panose="04020705040A02060702" pitchFamily="82" charset="0"/>
              </a:rPr>
              <a:t>FAMOUS MUSEUMS </a:t>
            </a:r>
            <a:br>
              <a:rPr lang="hu-HU" sz="4000" b="1" i="1" dirty="0" smtClean="0">
                <a:solidFill>
                  <a:srgbClr val="FF0000"/>
                </a:solidFill>
                <a:effectLst>
                  <a:outerShdw blurRad="38100" dist="38100" dir="2700000" algn="tl">
                    <a:srgbClr val="000000">
                      <a:alpha val="43137"/>
                    </a:srgbClr>
                  </a:outerShdw>
                </a:effectLst>
                <a:latin typeface="Algerian" panose="04020705040A02060702" pitchFamily="82" charset="0"/>
              </a:rPr>
            </a:br>
            <a:r>
              <a:rPr lang="hu-HU" sz="4000" b="1" i="1" dirty="0" smtClean="0">
                <a:solidFill>
                  <a:srgbClr val="FF0000"/>
                </a:solidFill>
                <a:effectLst>
                  <a:outerShdw blurRad="38100" dist="38100" dir="2700000" algn="tl">
                    <a:srgbClr val="000000">
                      <a:alpha val="43137"/>
                    </a:srgbClr>
                  </a:outerShdw>
                </a:effectLst>
                <a:latin typeface="Algerian" panose="04020705040A02060702" pitchFamily="82" charset="0"/>
              </a:rPr>
              <a:t>AND GALLERIES IN ENGLAND</a:t>
            </a:r>
            <a:endParaRPr lang="hu-HU" sz="4000" b="1" i="1" dirty="0">
              <a:solidFill>
                <a:srgbClr val="FF0000"/>
              </a:solidFill>
              <a:effectLst>
                <a:outerShdw blurRad="38100" dist="38100" dir="2700000" algn="tl">
                  <a:srgbClr val="000000">
                    <a:alpha val="43137"/>
                  </a:srgbClr>
                </a:outerShdw>
              </a:effectLst>
              <a:latin typeface="Algerian" panose="04020705040A02060702" pitchFamily="82" charset="0"/>
            </a:endParaRPr>
          </a:p>
        </p:txBody>
      </p:sp>
      <p:sp>
        <p:nvSpPr>
          <p:cNvPr id="3" name="Tartalom helye 2"/>
          <p:cNvSpPr>
            <a:spLocks noGrp="1"/>
          </p:cNvSpPr>
          <p:nvPr>
            <p:ph idx="1"/>
          </p:nvPr>
        </p:nvSpPr>
        <p:spPr>
          <a:xfrm>
            <a:off x="107504" y="1628800"/>
            <a:ext cx="8928992" cy="5112568"/>
          </a:xfrm>
        </p:spPr>
        <p:txBody>
          <a:bodyPr>
            <a:normAutofit/>
          </a:bodyPr>
          <a:lstStyle/>
          <a:p>
            <a:pPr marL="0" algn="just">
              <a:spcBef>
                <a:spcPts val="0"/>
              </a:spcBef>
            </a:pPr>
            <a:r>
              <a:rPr lang="hu-HU" sz="2200" b="1" dirty="0" smtClean="0">
                <a:solidFill>
                  <a:srgbClr val="FFFF00"/>
                </a:solidFill>
              </a:rPr>
              <a:t>British Museum (London) </a:t>
            </a:r>
          </a:p>
          <a:p>
            <a:pPr marL="0" indent="0" algn="just">
              <a:spcBef>
                <a:spcPts val="0"/>
              </a:spcBef>
              <a:buNone/>
            </a:pPr>
            <a:r>
              <a:rPr lang="en-US" sz="2200" b="1" dirty="0">
                <a:solidFill>
                  <a:schemeClr val="bg1"/>
                </a:solidFill>
              </a:rPr>
              <a:t>The British Museum is home to one of the largest collections of works and artefacts coming from all over the world. The museum was opened in 1759 and is dedicated to human history, art, and culture. The museum has ten departments with various collections, including artefacts dedicated to </a:t>
            </a:r>
            <a:r>
              <a:rPr lang="en-US" sz="2200" b="1" dirty="0" smtClean="0">
                <a:solidFill>
                  <a:schemeClr val="bg1"/>
                </a:solidFill>
              </a:rPr>
              <a:t>indigenous </a:t>
            </a:r>
            <a:r>
              <a:rPr lang="en-US" sz="2200" b="1" dirty="0">
                <a:solidFill>
                  <a:schemeClr val="bg1"/>
                </a:solidFill>
              </a:rPr>
              <a:t>peoples of Africa, Oceania </a:t>
            </a:r>
            <a:r>
              <a:rPr lang="en-US" sz="2200" b="1" dirty="0" smtClean="0">
                <a:solidFill>
                  <a:schemeClr val="bg1"/>
                </a:solidFill>
              </a:rPr>
              <a:t>and </a:t>
            </a:r>
            <a:r>
              <a:rPr lang="en-US" sz="2200" b="1" dirty="0">
                <a:solidFill>
                  <a:schemeClr val="bg1"/>
                </a:solidFill>
              </a:rPr>
              <a:t>the Americas, antiquities </a:t>
            </a:r>
            <a:r>
              <a:rPr lang="en-US" sz="2200" b="1" dirty="0" smtClean="0">
                <a:solidFill>
                  <a:schemeClr val="bg1"/>
                </a:solidFill>
              </a:rPr>
              <a:t>illustrating </a:t>
            </a:r>
            <a:r>
              <a:rPr lang="en-US" sz="2200" b="1" dirty="0">
                <a:solidFill>
                  <a:schemeClr val="bg1"/>
                </a:solidFill>
              </a:rPr>
              <a:t>the cultures of ancient Rome, </a:t>
            </a:r>
            <a:endParaRPr lang="hu-HU" sz="2200" b="1" dirty="0" smtClean="0">
              <a:solidFill>
                <a:schemeClr val="bg1"/>
              </a:solidFill>
            </a:endParaRPr>
          </a:p>
          <a:p>
            <a:pPr marL="0" indent="0" algn="just">
              <a:spcBef>
                <a:spcPts val="0"/>
              </a:spcBef>
              <a:buNone/>
            </a:pPr>
            <a:r>
              <a:rPr lang="en-US" sz="2200" b="1" dirty="0" smtClean="0">
                <a:solidFill>
                  <a:schemeClr val="bg1"/>
                </a:solidFill>
              </a:rPr>
              <a:t>Greece </a:t>
            </a:r>
            <a:r>
              <a:rPr lang="en-US" sz="2200" b="1" dirty="0">
                <a:solidFill>
                  <a:schemeClr val="bg1"/>
                </a:solidFill>
              </a:rPr>
              <a:t>and Egypt, Buddhist paintings or </a:t>
            </a:r>
            <a:endParaRPr lang="hu-HU" sz="2200" b="1" dirty="0" smtClean="0">
              <a:solidFill>
                <a:schemeClr val="bg1"/>
              </a:solidFill>
            </a:endParaRPr>
          </a:p>
          <a:p>
            <a:pPr marL="0" indent="0" algn="just">
              <a:spcBef>
                <a:spcPts val="0"/>
              </a:spcBef>
              <a:buNone/>
            </a:pPr>
            <a:r>
              <a:rPr lang="en-US" sz="2200" b="1" dirty="0" smtClean="0">
                <a:solidFill>
                  <a:schemeClr val="bg1"/>
                </a:solidFill>
              </a:rPr>
              <a:t>drawings </a:t>
            </a:r>
            <a:r>
              <a:rPr lang="en-US" sz="2200" b="1" dirty="0">
                <a:solidFill>
                  <a:schemeClr val="bg1"/>
                </a:solidFill>
              </a:rPr>
              <a:t>by Leonardo da Vinci, </a:t>
            </a:r>
            <a:r>
              <a:rPr lang="en-US" sz="2200" b="1" dirty="0" smtClean="0">
                <a:solidFill>
                  <a:schemeClr val="bg1"/>
                </a:solidFill>
              </a:rPr>
              <a:t>Raphael </a:t>
            </a:r>
            <a:endParaRPr lang="hu-HU" sz="2200" b="1" dirty="0" smtClean="0">
              <a:solidFill>
                <a:schemeClr val="bg1"/>
              </a:solidFill>
            </a:endParaRPr>
          </a:p>
          <a:p>
            <a:pPr marL="0" indent="0" algn="just">
              <a:spcBef>
                <a:spcPts val="0"/>
              </a:spcBef>
              <a:buNone/>
            </a:pPr>
            <a:r>
              <a:rPr lang="en-US" sz="2200" b="1" dirty="0" smtClean="0">
                <a:solidFill>
                  <a:schemeClr val="bg1"/>
                </a:solidFill>
              </a:rPr>
              <a:t>and Michelangelo </a:t>
            </a:r>
            <a:r>
              <a:rPr lang="en-US" sz="2200" b="1" dirty="0">
                <a:solidFill>
                  <a:schemeClr val="bg1"/>
                </a:solidFill>
              </a:rPr>
              <a:t>and extensive </a:t>
            </a:r>
            <a:endParaRPr lang="hu-HU" sz="2200" b="1" dirty="0" smtClean="0">
              <a:solidFill>
                <a:schemeClr val="bg1"/>
              </a:solidFill>
            </a:endParaRPr>
          </a:p>
          <a:p>
            <a:pPr marL="0" indent="0" algn="just">
              <a:spcBef>
                <a:spcPts val="0"/>
              </a:spcBef>
              <a:buNone/>
            </a:pPr>
            <a:r>
              <a:rPr lang="hu-HU" sz="2200" b="1" dirty="0" smtClean="0">
                <a:solidFill>
                  <a:schemeClr val="bg1"/>
                </a:solidFill>
              </a:rPr>
              <a:t>n</a:t>
            </a:r>
            <a:r>
              <a:rPr lang="en-US" sz="2200" b="1" dirty="0" err="1" smtClean="0">
                <a:solidFill>
                  <a:schemeClr val="bg1"/>
                </a:solidFill>
              </a:rPr>
              <a:t>umismatic</a:t>
            </a:r>
            <a:r>
              <a:rPr lang="hu-HU" sz="2200" b="1" dirty="0" smtClean="0">
                <a:solidFill>
                  <a:schemeClr val="bg1"/>
                </a:solidFill>
              </a:rPr>
              <a:t> </a:t>
            </a:r>
            <a:r>
              <a:rPr lang="en-US" sz="2200" b="1" dirty="0" smtClean="0">
                <a:solidFill>
                  <a:schemeClr val="bg1"/>
                </a:solidFill>
              </a:rPr>
              <a:t>collections</a:t>
            </a:r>
            <a:r>
              <a:rPr lang="hu-HU" sz="2200" b="1" dirty="0" smtClean="0">
                <a:solidFill>
                  <a:schemeClr val="bg1"/>
                </a:solidFill>
              </a:rPr>
              <a:t>.</a:t>
            </a:r>
          </a:p>
          <a:p>
            <a:pPr marL="0" indent="0" algn="just">
              <a:spcBef>
                <a:spcPts val="0"/>
              </a:spcBef>
              <a:buNone/>
            </a:pPr>
            <a:endParaRPr lang="hu-HU" sz="2200" b="1" dirty="0" smtClean="0">
              <a:solidFill>
                <a:schemeClr val="bg1"/>
              </a:solidFill>
            </a:endParaRPr>
          </a:p>
          <a:p>
            <a:pPr marL="0" indent="0" algn="just">
              <a:spcBef>
                <a:spcPts val="0"/>
              </a:spcBef>
              <a:buNone/>
            </a:pPr>
            <a:r>
              <a:rPr lang="hu-HU" sz="2200" b="1" dirty="0" smtClean="0">
                <a:solidFill>
                  <a:srgbClr val="FFFF00"/>
                </a:solidFill>
              </a:rPr>
              <a:t>Museum </a:t>
            </a:r>
            <a:r>
              <a:rPr lang="hu-HU" sz="2200" b="1" dirty="0" err="1" smtClean="0">
                <a:solidFill>
                  <a:srgbClr val="FFFF00"/>
                </a:solidFill>
              </a:rPr>
              <a:t>type</a:t>
            </a:r>
            <a:r>
              <a:rPr lang="hu-HU" sz="2200" b="1" dirty="0" smtClean="0">
                <a:solidFill>
                  <a:schemeClr val="bg1"/>
                </a:solidFill>
              </a:rPr>
              <a:t>: </a:t>
            </a:r>
            <a:r>
              <a:rPr lang="hu-HU" sz="2200" b="1" dirty="0" err="1" smtClean="0">
                <a:solidFill>
                  <a:schemeClr val="bg1"/>
                </a:solidFill>
              </a:rPr>
              <a:t>History</a:t>
            </a:r>
            <a:r>
              <a:rPr lang="hu-HU" sz="2200" b="1" dirty="0" smtClean="0">
                <a:solidFill>
                  <a:schemeClr val="bg1"/>
                </a:solidFill>
              </a:rPr>
              <a:t> and </a:t>
            </a:r>
            <a:r>
              <a:rPr lang="hu-HU" sz="2200" b="1" dirty="0" err="1" smtClean="0">
                <a:solidFill>
                  <a:schemeClr val="bg1"/>
                </a:solidFill>
              </a:rPr>
              <a:t>Anthropology</a:t>
            </a:r>
            <a:r>
              <a:rPr lang="hu-HU" sz="2200" b="1" dirty="0" smtClean="0">
                <a:solidFill>
                  <a:schemeClr val="bg1"/>
                </a:solidFill>
              </a:rPr>
              <a:t>,</a:t>
            </a:r>
          </a:p>
          <a:p>
            <a:pPr marL="0" indent="0" algn="just">
              <a:spcBef>
                <a:spcPts val="0"/>
              </a:spcBef>
              <a:buNone/>
            </a:pPr>
            <a:r>
              <a:rPr lang="hu-HU" sz="2200" b="1" dirty="0" smtClean="0">
                <a:solidFill>
                  <a:schemeClr val="bg1"/>
                </a:solidFill>
              </a:rPr>
              <a:t>Art and Design.</a:t>
            </a:r>
            <a:endParaRPr lang="hu-HU" sz="2200" b="1" dirty="0">
              <a:solidFill>
                <a:schemeClr val="bg1"/>
              </a:solidFill>
            </a:endParaRPr>
          </a:p>
        </p:txBody>
      </p:sp>
      <p:pic>
        <p:nvPicPr>
          <p:cNvPr id="4" name="Kép 3"/>
          <p:cNvPicPr>
            <a:picLocks noChangeAspect="1"/>
          </p:cNvPicPr>
          <p:nvPr/>
        </p:nvPicPr>
        <p:blipFill rotWithShape="1">
          <a:blip r:embed="rId2">
            <a:extLst>
              <a:ext uri="{28A0092B-C50C-407E-A947-70E740481C1C}">
                <a14:useLocalDpi xmlns:a14="http://schemas.microsoft.com/office/drawing/2010/main" val="0"/>
              </a:ext>
            </a:extLst>
          </a:blip>
          <a:srcRect l="3039" t="2394" r="1368" b="1861"/>
          <a:stretch/>
        </p:blipFill>
        <p:spPr>
          <a:xfrm>
            <a:off x="5396647" y="3667794"/>
            <a:ext cx="3747353" cy="3217124"/>
          </a:xfrm>
          <a:prstGeom prst="rect">
            <a:avLst/>
          </a:prstGeom>
          <a:ln>
            <a:noFill/>
          </a:ln>
          <a:effectLst>
            <a:softEdge rad="112500"/>
          </a:effectLst>
        </p:spPr>
      </p:pic>
    </p:spTree>
    <p:extLst>
      <p:ext uri="{BB962C8B-B14F-4D97-AF65-F5344CB8AC3E}">
        <p14:creationId xmlns:p14="http://schemas.microsoft.com/office/powerpoint/2010/main" val="40049322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0"/>
            <a:ext cx="9144000" cy="1700808"/>
          </a:xfrm>
        </p:spPr>
        <p:txBody>
          <a:bodyPr>
            <a:normAutofit/>
          </a:bodyPr>
          <a:lstStyle/>
          <a:p>
            <a:r>
              <a:rPr lang="hu-HU" sz="3600" b="1" i="1" dirty="0">
                <a:solidFill>
                  <a:srgbClr val="FF0000"/>
                </a:solidFill>
                <a:effectLst>
                  <a:outerShdw blurRad="38100" dist="38100" dir="2700000" algn="tl">
                    <a:srgbClr val="000000">
                      <a:alpha val="43137"/>
                    </a:srgbClr>
                  </a:outerShdw>
                </a:effectLst>
                <a:latin typeface="Algerian" panose="04020705040A02060702" pitchFamily="82" charset="0"/>
              </a:rPr>
              <a:t>FAMOUS MUSEUMS </a:t>
            </a:r>
            <a:r>
              <a:rPr lang="hu-HU" sz="3600" b="1" i="1" dirty="0" smtClean="0">
                <a:solidFill>
                  <a:srgbClr val="FF0000"/>
                </a:solidFill>
                <a:effectLst>
                  <a:outerShdw blurRad="38100" dist="38100" dir="2700000" algn="tl">
                    <a:srgbClr val="000000">
                      <a:alpha val="43137"/>
                    </a:srgbClr>
                  </a:outerShdw>
                </a:effectLst>
                <a:latin typeface="Algerian" panose="04020705040A02060702" pitchFamily="82" charset="0"/>
              </a:rPr>
              <a:t>AND </a:t>
            </a:r>
            <a:r>
              <a:rPr lang="hu-HU" sz="3600" b="1" i="1" dirty="0">
                <a:solidFill>
                  <a:srgbClr val="FF0000"/>
                </a:solidFill>
                <a:effectLst>
                  <a:outerShdw blurRad="38100" dist="38100" dir="2700000" algn="tl">
                    <a:srgbClr val="000000">
                      <a:alpha val="43137"/>
                    </a:srgbClr>
                  </a:outerShdw>
                </a:effectLst>
                <a:latin typeface="Algerian" panose="04020705040A02060702" pitchFamily="82" charset="0"/>
              </a:rPr>
              <a:t>GALLERIES </a:t>
            </a:r>
            <a:r>
              <a:rPr lang="hu-HU" sz="3600" b="1" i="1" dirty="0" smtClean="0">
                <a:solidFill>
                  <a:srgbClr val="FF0000"/>
                </a:solidFill>
                <a:effectLst>
                  <a:outerShdw blurRad="38100" dist="38100" dir="2700000" algn="tl">
                    <a:srgbClr val="000000">
                      <a:alpha val="43137"/>
                    </a:srgbClr>
                  </a:outerShdw>
                </a:effectLst>
                <a:latin typeface="Algerian" panose="04020705040A02060702" pitchFamily="82" charset="0"/>
              </a:rPr>
              <a:t/>
            </a:r>
            <a:br>
              <a:rPr lang="hu-HU" sz="3600" b="1" i="1" dirty="0" smtClean="0">
                <a:solidFill>
                  <a:srgbClr val="FF0000"/>
                </a:solidFill>
                <a:effectLst>
                  <a:outerShdw blurRad="38100" dist="38100" dir="2700000" algn="tl">
                    <a:srgbClr val="000000">
                      <a:alpha val="43137"/>
                    </a:srgbClr>
                  </a:outerShdw>
                </a:effectLst>
                <a:latin typeface="Algerian" panose="04020705040A02060702" pitchFamily="82" charset="0"/>
              </a:rPr>
            </a:br>
            <a:r>
              <a:rPr lang="hu-HU" sz="3600" b="1" i="1" dirty="0" smtClean="0">
                <a:solidFill>
                  <a:srgbClr val="FF0000"/>
                </a:solidFill>
                <a:effectLst>
                  <a:outerShdw blurRad="38100" dist="38100" dir="2700000" algn="tl">
                    <a:srgbClr val="000000">
                      <a:alpha val="43137"/>
                    </a:srgbClr>
                  </a:outerShdw>
                </a:effectLst>
                <a:latin typeface="Algerian" panose="04020705040A02060702" pitchFamily="82" charset="0"/>
              </a:rPr>
              <a:t>IN </a:t>
            </a:r>
            <a:r>
              <a:rPr lang="en-GB" sz="3600" b="1" i="1" dirty="0" smtClean="0">
                <a:solidFill>
                  <a:srgbClr val="FF0000"/>
                </a:solidFill>
                <a:effectLst>
                  <a:outerShdw blurRad="38100" dist="38100" dir="2700000" algn="tl">
                    <a:srgbClr val="000000">
                      <a:alpha val="43137"/>
                    </a:srgbClr>
                  </a:outerShdw>
                </a:effectLst>
                <a:latin typeface="Algerian" panose="04020705040A02060702" pitchFamily="82" charset="0"/>
              </a:rPr>
              <a:t>Northern Ireland</a:t>
            </a:r>
            <a:endParaRPr lang="en-GB" sz="3600" dirty="0"/>
          </a:p>
        </p:txBody>
      </p:sp>
      <p:sp>
        <p:nvSpPr>
          <p:cNvPr id="3" name="Tartalom helye 2"/>
          <p:cNvSpPr>
            <a:spLocks noGrp="1"/>
          </p:cNvSpPr>
          <p:nvPr>
            <p:ph idx="1"/>
          </p:nvPr>
        </p:nvSpPr>
        <p:spPr>
          <a:xfrm>
            <a:off x="107504" y="1600200"/>
            <a:ext cx="8928992" cy="4525963"/>
          </a:xfrm>
        </p:spPr>
        <p:txBody>
          <a:bodyPr>
            <a:normAutofit/>
          </a:bodyPr>
          <a:lstStyle/>
          <a:p>
            <a:pPr marL="0" algn="just">
              <a:spcBef>
                <a:spcPts val="0"/>
              </a:spcBef>
            </a:pPr>
            <a:r>
              <a:rPr lang="hu-HU" sz="2400" b="1" dirty="0" smtClean="0">
                <a:solidFill>
                  <a:srgbClr val="FFFF00"/>
                </a:solidFill>
              </a:rPr>
              <a:t>Titanic Belfast</a:t>
            </a:r>
          </a:p>
          <a:p>
            <a:pPr marL="0" indent="0" algn="just">
              <a:spcBef>
                <a:spcPts val="0"/>
              </a:spcBef>
              <a:buNone/>
            </a:pPr>
            <a:r>
              <a:rPr lang="en-US" sz="2400" b="1" dirty="0">
                <a:solidFill>
                  <a:schemeClr val="bg1"/>
                </a:solidFill>
              </a:rPr>
              <a:t>Titanic Belfast is a museum in Belfast. </a:t>
            </a:r>
            <a:r>
              <a:rPr lang="en-US" sz="2400" b="1" dirty="0" smtClean="0">
                <a:solidFill>
                  <a:schemeClr val="bg1"/>
                </a:solidFill>
              </a:rPr>
              <a:t>The </a:t>
            </a:r>
            <a:r>
              <a:rPr lang="en-US" sz="2400" b="1" dirty="0">
                <a:solidFill>
                  <a:schemeClr val="bg1"/>
                </a:solidFill>
              </a:rPr>
              <a:t>museum features exhibits </a:t>
            </a:r>
            <a:r>
              <a:rPr lang="en-US" sz="2400" b="1" dirty="0" smtClean="0">
                <a:solidFill>
                  <a:schemeClr val="bg1"/>
                </a:solidFill>
              </a:rPr>
              <a:t>related</a:t>
            </a:r>
            <a:r>
              <a:rPr lang="hu-HU" sz="2400" b="1" dirty="0">
                <a:solidFill>
                  <a:schemeClr val="bg1"/>
                </a:solidFill>
              </a:rPr>
              <a:t> </a:t>
            </a:r>
            <a:r>
              <a:rPr lang="en-US" sz="2400" b="1" dirty="0" smtClean="0">
                <a:solidFill>
                  <a:schemeClr val="bg1"/>
                </a:solidFill>
              </a:rPr>
              <a:t>to</a:t>
            </a:r>
            <a:r>
              <a:rPr lang="en-US" sz="2400" b="1" dirty="0">
                <a:solidFill>
                  <a:schemeClr val="bg1"/>
                </a:solidFill>
              </a:rPr>
              <a:t>: industry, maritime and </a:t>
            </a:r>
            <a:r>
              <a:rPr lang="en-US" sz="2400" b="1" dirty="0" smtClean="0">
                <a:solidFill>
                  <a:schemeClr val="bg1"/>
                </a:solidFill>
              </a:rPr>
              <a:t>social history.</a:t>
            </a:r>
            <a:endParaRPr lang="hu-HU" sz="2400" b="1" dirty="0" smtClean="0">
              <a:solidFill>
                <a:schemeClr val="bg1"/>
              </a:solidFill>
            </a:endParaRPr>
          </a:p>
          <a:p>
            <a:pPr marL="0" indent="0" algn="just">
              <a:spcBef>
                <a:spcPts val="0"/>
              </a:spcBef>
              <a:buNone/>
            </a:pPr>
            <a:endParaRPr lang="hu-HU" sz="2400" b="1" dirty="0">
              <a:solidFill>
                <a:schemeClr val="bg1"/>
              </a:solidFill>
            </a:endParaRPr>
          </a:p>
          <a:p>
            <a:pPr marL="0" indent="0" algn="just">
              <a:spcBef>
                <a:spcPts val="0"/>
              </a:spcBef>
              <a:buNone/>
            </a:pPr>
            <a:r>
              <a:rPr lang="hu-HU" sz="2400" b="1" dirty="0" smtClean="0">
                <a:solidFill>
                  <a:srgbClr val="FFFF00"/>
                </a:solidFill>
              </a:rPr>
              <a:t>Museum </a:t>
            </a:r>
            <a:r>
              <a:rPr lang="hu-HU" sz="2400" b="1" dirty="0" err="1" smtClean="0">
                <a:solidFill>
                  <a:srgbClr val="FFFF00"/>
                </a:solidFill>
              </a:rPr>
              <a:t>type</a:t>
            </a:r>
            <a:r>
              <a:rPr lang="hu-HU" sz="2400" b="1" dirty="0" smtClean="0">
                <a:solidFill>
                  <a:schemeClr val="bg1"/>
                </a:solidFill>
              </a:rPr>
              <a:t>: </a:t>
            </a:r>
            <a:r>
              <a:rPr lang="hu-HU" sz="2400" b="1" dirty="0" err="1" smtClean="0">
                <a:solidFill>
                  <a:schemeClr val="bg1"/>
                </a:solidFill>
              </a:rPr>
              <a:t>Specialized</a:t>
            </a:r>
            <a:r>
              <a:rPr lang="hu-HU" sz="2400" b="1" dirty="0" smtClean="0">
                <a:solidFill>
                  <a:schemeClr val="bg1"/>
                </a:solidFill>
              </a:rPr>
              <a:t> and </a:t>
            </a:r>
          </a:p>
          <a:p>
            <a:pPr marL="0" indent="0" algn="just">
              <a:spcBef>
                <a:spcPts val="0"/>
              </a:spcBef>
              <a:buNone/>
            </a:pPr>
            <a:r>
              <a:rPr lang="hu-HU" sz="2400" b="1" dirty="0" err="1" smtClean="0">
                <a:solidFill>
                  <a:schemeClr val="bg1"/>
                </a:solidFill>
              </a:rPr>
              <a:t>Alternative</a:t>
            </a:r>
            <a:r>
              <a:rPr lang="hu-HU" sz="2400" b="1" dirty="0" smtClean="0">
                <a:solidFill>
                  <a:schemeClr val="bg1"/>
                </a:solidFill>
              </a:rPr>
              <a:t>, Science and </a:t>
            </a:r>
            <a:r>
              <a:rPr lang="hu-HU" sz="2400" b="1" dirty="0" err="1" smtClean="0">
                <a:solidFill>
                  <a:schemeClr val="bg1"/>
                </a:solidFill>
              </a:rPr>
              <a:t>Technology</a:t>
            </a:r>
            <a:endParaRPr lang="hu-HU" sz="2400" b="1" dirty="0" smtClean="0">
              <a:solidFill>
                <a:schemeClr val="bg1"/>
              </a:solidFill>
            </a:endParaRPr>
          </a:p>
          <a:p>
            <a:pPr marL="0" indent="0" algn="just">
              <a:lnSpc>
                <a:spcPct val="150000"/>
              </a:lnSpc>
              <a:spcBef>
                <a:spcPts val="0"/>
              </a:spcBef>
              <a:buNone/>
            </a:pPr>
            <a:endParaRPr lang="hu-HU" sz="2400" b="1" dirty="0">
              <a:solidFill>
                <a:schemeClr val="bg1"/>
              </a:solidFill>
            </a:endParaRPr>
          </a:p>
        </p:txBody>
      </p:sp>
      <p:pic>
        <p:nvPicPr>
          <p:cNvPr id="4" name="Kép 3"/>
          <p:cNvPicPr>
            <a:picLocks noChangeAspect="1"/>
          </p:cNvPicPr>
          <p:nvPr/>
        </p:nvPicPr>
        <p:blipFill rotWithShape="1">
          <a:blip r:embed="rId2">
            <a:extLst>
              <a:ext uri="{28A0092B-C50C-407E-A947-70E740481C1C}">
                <a14:useLocalDpi xmlns:a14="http://schemas.microsoft.com/office/drawing/2010/main" val="0"/>
              </a:ext>
            </a:extLst>
          </a:blip>
          <a:srcRect l="19180" t="26951" r="9209" b="6808"/>
          <a:stretch/>
        </p:blipFill>
        <p:spPr>
          <a:xfrm>
            <a:off x="5076056" y="2850129"/>
            <a:ext cx="4067944" cy="4007870"/>
          </a:xfrm>
          <a:prstGeom prst="rect">
            <a:avLst/>
          </a:prstGeom>
          <a:ln>
            <a:noFill/>
          </a:ln>
          <a:effectLst>
            <a:softEdge rad="112500"/>
          </a:effectLst>
        </p:spPr>
      </p:pic>
    </p:spTree>
    <p:extLst>
      <p:ext uri="{BB962C8B-B14F-4D97-AF65-F5344CB8AC3E}">
        <p14:creationId xmlns:p14="http://schemas.microsoft.com/office/powerpoint/2010/main" val="19278001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0"/>
            <a:ext cx="9144000" cy="1556792"/>
          </a:xfrm>
        </p:spPr>
        <p:txBody>
          <a:bodyPr>
            <a:normAutofit/>
          </a:bodyPr>
          <a:lstStyle/>
          <a:p>
            <a:r>
              <a:rPr lang="hu-HU" sz="4000" b="1" i="1" dirty="0">
                <a:solidFill>
                  <a:srgbClr val="FF0000"/>
                </a:solidFill>
                <a:effectLst>
                  <a:outerShdw blurRad="38100" dist="38100" dir="2700000" algn="tl">
                    <a:srgbClr val="000000">
                      <a:alpha val="43137"/>
                    </a:srgbClr>
                  </a:outerShdw>
                </a:effectLst>
                <a:latin typeface="Algerian" panose="04020705040A02060702" pitchFamily="82" charset="0"/>
              </a:rPr>
              <a:t>FAMOUS MUSEUMS AND </a:t>
            </a:r>
            <a:r>
              <a:rPr lang="hu-HU" sz="4000" b="1" i="1" dirty="0" smtClean="0">
                <a:solidFill>
                  <a:srgbClr val="FF0000"/>
                </a:solidFill>
                <a:effectLst>
                  <a:outerShdw blurRad="38100" dist="38100" dir="2700000" algn="tl">
                    <a:srgbClr val="000000">
                      <a:alpha val="43137"/>
                    </a:srgbClr>
                  </a:outerShdw>
                </a:effectLst>
                <a:latin typeface="Algerian" panose="04020705040A02060702" pitchFamily="82" charset="0"/>
              </a:rPr>
              <a:t/>
            </a:r>
            <a:br>
              <a:rPr lang="hu-HU" sz="4000" b="1" i="1" dirty="0" smtClean="0">
                <a:solidFill>
                  <a:srgbClr val="FF0000"/>
                </a:solidFill>
                <a:effectLst>
                  <a:outerShdw blurRad="38100" dist="38100" dir="2700000" algn="tl">
                    <a:srgbClr val="000000">
                      <a:alpha val="43137"/>
                    </a:srgbClr>
                  </a:outerShdw>
                </a:effectLst>
                <a:latin typeface="Algerian" panose="04020705040A02060702" pitchFamily="82" charset="0"/>
              </a:rPr>
            </a:br>
            <a:r>
              <a:rPr lang="hu-HU" sz="4000" b="1" i="1" dirty="0" smtClean="0">
                <a:solidFill>
                  <a:srgbClr val="FF0000"/>
                </a:solidFill>
                <a:effectLst>
                  <a:outerShdw blurRad="38100" dist="38100" dir="2700000" algn="tl">
                    <a:srgbClr val="000000">
                      <a:alpha val="43137"/>
                    </a:srgbClr>
                  </a:outerShdw>
                </a:effectLst>
                <a:latin typeface="Algerian" panose="04020705040A02060702" pitchFamily="82" charset="0"/>
              </a:rPr>
              <a:t>GALLERIES IN </a:t>
            </a:r>
            <a:r>
              <a:rPr lang="en-GB" sz="4000" b="1" i="1" dirty="0" smtClean="0">
                <a:solidFill>
                  <a:srgbClr val="FF0000"/>
                </a:solidFill>
                <a:effectLst>
                  <a:outerShdw blurRad="38100" dist="38100" dir="2700000" algn="tl">
                    <a:srgbClr val="000000">
                      <a:alpha val="43137"/>
                    </a:srgbClr>
                  </a:outerShdw>
                </a:effectLst>
                <a:latin typeface="Algerian" panose="04020705040A02060702" pitchFamily="82" charset="0"/>
              </a:rPr>
              <a:t>N</a:t>
            </a:r>
            <a:r>
              <a:rPr lang="hu-HU" sz="4000" b="1" i="1" dirty="0" smtClean="0">
                <a:solidFill>
                  <a:srgbClr val="FF0000"/>
                </a:solidFill>
                <a:effectLst>
                  <a:outerShdw blurRad="38100" dist="38100" dir="2700000" algn="tl">
                    <a:srgbClr val="000000">
                      <a:alpha val="43137"/>
                    </a:srgbClr>
                  </a:outerShdw>
                </a:effectLst>
                <a:latin typeface="Algerian" panose="04020705040A02060702" pitchFamily="82" charset="0"/>
              </a:rPr>
              <a:t>I</a:t>
            </a:r>
            <a:endParaRPr lang="hu-HU" sz="4000" dirty="0"/>
          </a:p>
        </p:txBody>
      </p:sp>
      <p:sp>
        <p:nvSpPr>
          <p:cNvPr id="3" name="Tartalom helye 2"/>
          <p:cNvSpPr>
            <a:spLocks noGrp="1"/>
          </p:cNvSpPr>
          <p:nvPr>
            <p:ph idx="1"/>
          </p:nvPr>
        </p:nvSpPr>
        <p:spPr>
          <a:xfrm>
            <a:off x="107504" y="1600200"/>
            <a:ext cx="8928992" cy="5257800"/>
          </a:xfrm>
        </p:spPr>
        <p:txBody>
          <a:bodyPr>
            <a:normAutofit/>
          </a:bodyPr>
          <a:lstStyle/>
          <a:p>
            <a:pPr marL="0" algn="just">
              <a:spcBef>
                <a:spcPts val="0"/>
              </a:spcBef>
            </a:pPr>
            <a:r>
              <a:rPr lang="hu-HU" sz="2200" b="1" dirty="0" err="1" smtClean="0">
                <a:solidFill>
                  <a:srgbClr val="FFFF00"/>
                </a:solidFill>
              </a:rPr>
              <a:t>Ulster</a:t>
            </a:r>
            <a:r>
              <a:rPr lang="hu-HU" sz="2200" b="1" dirty="0" smtClean="0">
                <a:solidFill>
                  <a:srgbClr val="FFFF00"/>
                </a:solidFill>
              </a:rPr>
              <a:t> Museum (Belfast)</a:t>
            </a:r>
          </a:p>
          <a:p>
            <a:pPr marL="0" indent="0" algn="just">
              <a:spcBef>
                <a:spcPts val="0"/>
              </a:spcBef>
              <a:buNone/>
            </a:pPr>
            <a:r>
              <a:rPr lang="en-US" sz="2200" b="1" dirty="0">
                <a:solidFill>
                  <a:schemeClr val="bg1"/>
                </a:solidFill>
              </a:rPr>
              <a:t>Ulster Museum is a museum in Belfast. The museum features exhibits related to: social history, photography, weapons and war, science and technology, natural sciences, costume and textiles, archives, world cultures, decorative and applied art, toys and hobbies, archaeology, industry, coins and medals and fine art. </a:t>
            </a:r>
            <a:endParaRPr lang="hu-HU" sz="2200" b="1" dirty="0" smtClean="0">
              <a:solidFill>
                <a:schemeClr val="bg1"/>
              </a:solidFill>
            </a:endParaRPr>
          </a:p>
          <a:p>
            <a:pPr marL="0" indent="0" algn="just">
              <a:spcBef>
                <a:spcPts val="0"/>
              </a:spcBef>
              <a:buNone/>
            </a:pPr>
            <a:r>
              <a:rPr lang="en-US" sz="2200" b="1" dirty="0" smtClean="0">
                <a:solidFill>
                  <a:schemeClr val="bg1"/>
                </a:solidFill>
              </a:rPr>
              <a:t>Key </a:t>
            </a:r>
            <a:r>
              <a:rPr lang="en-US" sz="2200" b="1" dirty="0">
                <a:solidFill>
                  <a:schemeClr val="bg1"/>
                </a:solidFill>
              </a:rPr>
              <a:t>themes, people and exhibits in the </a:t>
            </a:r>
            <a:endParaRPr lang="hu-HU" sz="2200" b="1" dirty="0" smtClean="0">
              <a:solidFill>
                <a:schemeClr val="bg1"/>
              </a:solidFill>
            </a:endParaRPr>
          </a:p>
          <a:p>
            <a:pPr marL="0" indent="0" algn="just">
              <a:spcBef>
                <a:spcPts val="0"/>
              </a:spcBef>
              <a:buNone/>
            </a:pPr>
            <a:r>
              <a:rPr lang="en-US" sz="2200" b="1" dirty="0" smtClean="0">
                <a:solidFill>
                  <a:schemeClr val="bg1"/>
                </a:solidFill>
              </a:rPr>
              <a:t>museum </a:t>
            </a:r>
            <a:r>
              <a:rPr lang="en-US" sz="2200" b="1" dirty="0">
                <a:solidFill>
                  <a:schemeClr val="bg1"/>
                </a:solidFill>
              </a:rPr>
              <a:t>include: fine and applied </a:t>
            </a:r>
            <a:endParaRPr lang="hu-HU" sz="2200" b="1" dirty="0" smtClean="0">
              <a:solidFill>
                <a:schemeClr val="bg1"/>
              </a:solidFill>
            </a:endParaRPr>
          </a:p>
          <a:p>
            <a:pPr marL="0" indent="0" algn="just">
              <a:spcBef>
                <a:spcPts val="0"/>
              </a:spcBef>
              <a:buNone/>
            </a:pPr>
            <a:r>
              <a:rPr lang="en-US" sz="2200" b="1" dirty="0" smtClean="0">
                <a:solidFill>
                  <a:schemeClr val="bg1"/>
                </a:solidFill>
              </a:rPr>
              <a:t>arts</a:t>
            </a:r>
            <a:r>
              <a:rPr lang="en-US" sz="2200" b="1" dirty="0">
                <a:solidFill>
                  <a:schemeClr val="bg1"/>
                </a:solidFill>
              </a:rPr>
              <a:t>, natural history, local history, </a:t>
            </a:r>
            <a:endParaRPr lang="hu-HU" sz="2200" b="1" dirty="0" smtClean="0">
              <a:solidFill>
                <a:schemeClr val="bg1"/>
              </a:solidFill>
            </a:endParaRPr>
          </a:p>
          <a:p>
            <a:pPr marL="0" indent="0" algn="just">
              <a:spcBef>
                <a:spcPts val="0"/>
              </a:spcBef>
              <a:buNone/>
            </a:pPr>
            <a:r>
              <a:rPr lang="en-US" sz="2200" b="1" dirty="0" smtClean="0">
                <a:solidFill>
                  <a:schemeClr val="bg1"/>
                </a:solidFill>
              </a:rPr>
              <a:t>archaeology </a:t>
            </a:r>
            <a:r>
              <a:rPr lang="en-US" sz="2200" b="1" dirty="0">
                <a:solidFill>
                  <a:schemeClr val="bg1"/>
                </a:solidFill>
              </a:rPr>
              <a:t>and ethnography</a:t>
            </a:r>
            <a:r>
              <a:rPr lang="en-US" sz="2200" b="1" dirty="0" smtClean="0">
                <a:solidFill>
                  <a:schemeClr val="bg1"/>
                </a:solidFill>
              </a:rPr>
              <a:t>.</a:t>
            </a:r>
            <a:endParaRPr lang="hu-HU" sz="2200" b="1" dirty="0" smtClean="0">
              <a:solidFill>
                <a:schemeClr val="bg1"/>
              </a:solidFill>
            </a:endParaRPr>
          </a:p>
          <a:p>
            <a:pPr marL="0" indent="0" algn="just">
              <a:spcBef>
                <a:spcPts val="0"/>
              </a:spcBef>
              <a:buNone/>
            </a:pPr>
            <a:endParaRPr lang="hu-HU" sz="2200" b="1" dirty="0">
              <a:solidFill>
                <a:schemeClr val="bg1"/>
              </a:solidFill>
            </a:endParaRPr>
          </a:p>
          <a:p>
            <a:pPr marL="0" indent="0" algn="just">
              <a:spcBef>
                <a:spcPts val="0"/>
              </a:spcBef>
              <a:buNone/>
            </a:pPr>
            <a:r>
              <a:rPr lang="hu-HU" sz="2200" b="1" dirty="0" smtClean="0">
                <a:solidFill>
                  <a:srgbClr val="FFFF00"/>
                </a:solidFill>
              </a:rPr>
              <a:t>Museum </a:t>
            </a:r>
            <a:r>
              <a:rPr lang="hu-HU" sz="2200" b="1" dirty="0" err="1" smtClean="0">
                <a:solidFill>
                  <a:srgbClr val="FFFF00"/>
                </a:solidFill>
              </a:rPr>
              <a:t>type</a:t>
            </a:r>
            <a:r>
              <a:rPr lang="hu-HU" sz="2200" b="1" dirty="0" smtClean="0">
                <a:solidFill>
                  <a:schemeClr val="bg1"/>
                </a:solidFill>
              </a:rPr>
              <a:t>: </a:t>
            </a:r>
            <a:r>
              <a:rPr lang="hu-HU" sz="2200" b="1" dirty="0" err="1" smtClean="0">
                <a:solidFill>
                  <a:schemeClr val="bg1"/>
                </a:solidFill>
              </a:rPr>
              <a:t>History</a:t>
            </a:r>
            <a:r>
              <a:rPr lang="hu-HU" sz="2200" b="1" dirty="0" smtClean="0">
                <a:solidFill>
                  <a:schemeClr val="bg1"/>
                </a:solidFill>
              </a:rPr>
              <a:t> and </a:t>
            </a:r>
            <a:r>
              <a:rPr lang="hu-HU" sz="2200" b="1" dirty="0" err="1" smtClean="0">
                <a:solidFill>
                  <a:schemeClr val="bg1"/>
                </a:solidFill>
              </a:rPr>
              <a:t>Anthropology</a:t>
            </a:r>
            <a:endParaRPr lang="hu-HU" sz="2200" b="1" dirty="0">
              <a:solidFill>
                <a:schemeClr val="bg1"/>
              </a:solidFill>
            </a:endParaRPr>
          </a:p>
        </p:txBody>
      </p:sp>
      <p:pic>
        <p:nvPicPr>
          <p:cNvPr id="4" name="Kép 3"/>
          <p:cNvPicPr>
            <a:picLocks noChangeAspect="1"/>
          </p:cNvPicPr>
          <p:nvPr/>
        </p:nvPicPr>
        <p:blipFill rotWithShape="1">
          <a:blip r:embed="rId2">
            <a:extLst>
              <a:ext uri="{28A0092B-C50C-407E-A947-70E740481C1C}">
                <a14:useLocalDpi xmlns:a14="http://schemas.microsoft.com/office/drawing/2010/main" val="0"/>
              </a:ext>
            </a:extLst>
          </a:blip>
          <a:srcRect l="18803" t="4579" r="6711" b="18744"/>
          <a:stretch/>
        </p:blipFill>
        <p:spPr>
          <a:xfrm>
            <a:off x="5004048" y="3265614"/>
            <a:ext cx="4139952" cy="3592385"/>
          </a:xfrm>
          <a:prstGeom prst="rect">
            <a:avLst/>
          </a:prstGeom>
          <a:ln>
            <a:noFill/>
          </a:ln>
          <a:effectLst>
            <a:softEdge rad="112500"/>
          </a:effectLst>
        </p:spPr>
      </p:pic>
    </p:spTree>
    <p:extLst>
      <p:ext uri="{BB962C8B-B14F-4D97-AF65-F5344CB8AC3E}">
        <p14:creationId xmlns:p14="http://schemas.microsoft.com/office/powerpoint/2010/main" val="19108055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44624"/>
            <a:ext cx="9144000" cy="1512168"/>
          </a:xfrm>
        </p:spPr>
        <p:txBody>
          <a:bodyPr>
            <a:normAutofit/>
          </a:bodyPr>
          <a:lstStyle/>
          <a:p>
            <a:r>
              <a:rPr lang="hu-HU" sz="4000" b="1" i="1" dirty="0">
                <a:solidFill>
                  <a:srgbClr val="FF0000"/>
                </a:solidFill>
                <a:effectLst>
                  <a:outerShdw blurRad="38100" dist="38100" dir="2700000" algn="tl">
                    <a:srgbClr val="000000">
                      <a:alpha val="43137"/>
                    </a:srgbClr>
                  </a:outerShdw>
                </a:effectLst>
                <a:latin typeface="Algerian" panose="04020705040A02060702" pitchFamily="82" charset="0"/>
              </a:rPr>
              <a:t>FAMOUS MUSEUMS AND </a:t>
            </a:r>
            <a:br>
              <a:rPr lang="hu-HU" sz="4000" b="1" i="1" dirty="0">
                <a:solidFill>
                  <a:srgbClr val="FF0000"/>
                </a:solidFill>
                <a:effectLst>
                  <a:outerShdw blurRad="38100" dist="38100" dir="2700000" algn="tl">
                    <a:srgbClr val="000000">
                      <a:alpha val="43137"/>
                    </a:srgbClr>
                  </a:outerShdw>
                </a:effectLst>
                <a:latin typeface="Algerian" panose="04020705040A02060702" pitchFamily="82" charset="0"/>
              </a:rPr>
            </a:br>
            <a:r>
              <a:rPr lang="hu-HU" sz="4000" b="1" i="1" dirty="0">
                <a:solidFill>
                  <a:srgbClr val="FF0000"/>
                </a:solidFill>
                <a:effectLst>
                  <a:outerShdw blurRad="38100" dist="38100" dir="2700000" algn="tl">
                    <a:srgbClr val="000000">
                      <a:alpha val="43137"/>
                    </a:srgbClr>
                  </a:outerShdw>
                </a:effectLst>
                <a:latin typeface="Algerian" panose="04020705040A02060702" pitchFamily="82" charset="0"/>
              </a:rPr>
              <a:t>GALLERIES IN </a:t>
            </a:r>
            <a:r>
              <a:rPr lang="en-GB" sz="4000" b="1" i="1" dirty="0">
                <a:solidFill>
                  <a:srgbClr val="FF0000"/>
                </a:solidFill>
                <a:effectLst>
                  <a:outerShdw blurRad="38100" dist="38100" dir="2700000" algn="tl">
                    <a:srgbClr val="000000">
                      <a:alpha val="43137"/>
                    </a:srgbClr>
                  </a:outerShdw>
                </a:effectLst>
                <a:latin typeface="Algerian" panose="04020705040A02060702" pitchFamily="82" charset="0"/>
              </a:rPr>
              <a:t>N</a:t>
            </a:r>
            <a:r>
              <a:rPr lang="hu-HU" sz="4000" b="1" i="1" dirty="0">
                <a:solidFill>
                  <a:srgbClr val="FF0000"/>
                </a:solidFill>
                <a:effectLst>
                  <a:outerShdw blurRad="38100" dist="38100" dir="2700000" algn="tl">
                    <a:srgbClr val="000000">
                      <a:alpha val="43137"/>
                    </a:srgbClr>
                  </a:outerShdw>
                </a:effectLst>
                <a:latin typeface="Algerian" panose="04020705040A02060702" pitchFamily="82" charset="0"/>
              </a:rPr>
              <a:t>I</a:t>
            </a:r>
            <a:endParaRPr lang="hu-HU" sz="4000" dirty="0"/>
          </a:p>
        </p:txBody>
      </p:sp>
      <p:sp>
        <p:nvSpPr>
          <p:cNvPr id="3" name="Tartalom helye 2"/>
          <p:cNvSpPr>
            <a:spLocks noGrp="1"/>
          </p:cNvSpPr>
          <p:nvPr>
            <p:ph idx="1"/>
          </p:nvPr>
        </p:nvSpPr>
        <p:spPr>
          <a:xfrm>
            <a:off x="107504" y="1600200"/>
            <a:ext cx="8928992" cy="5213176"/>
          </a:xfrm>
        </p:spPr>
        <p:txBody>
          <a:bodyPr>
            <a:normAutofit/>
          </a:bodyPr>
          <a:lstStyle/>
          <a:p>
            <a:pPr marL="0" algn="just">
              <a:spcBef>
                <a:spcPts val="0"/>
              </a:spcBef>
            </a:pPr>
            <a:r>
              <a:rPr lang="hu-HU" sz="2400" b="1" dirty="0" smtClean="0">
                <a:solidFill>
                  <a:srgbClr val="FFFF00"/>
                </a:solidFill>
              </a:rPr>
              <a:t>Metropolitan </a:t>
            </a:r>
            <a:r>
              <a:rPr lang="hu-HU" sz="2400" b="1" dirty="0" err="1" smtClean="0">
                <a:solidFill>
                  <a:srgbClr val="FFFF00"/>
                </a:solidFill>
              </a:rPr>
              <a:t>Arts</a:t>
            </a:r>
            <a:r>
              <a:rPr lang="hu-HU" sz="2400" b="1" dirty="0" smtClean="0">
                <a:solidFill>
                  <a:srgbClr val="FFFF00"/>
                </a:solidFill>
              </a:rPr>
              <a:t> Centre (Belfast)</a:t>
            </a:r>
          </a:p>
          <a:p>
            <a:pPr marL="0" indent="0" algn="just">
              <a:spcBef>
                <a:spcPts val="0"/>
              </a:spcBef>
              <a:buNone/>
            </a:pPr>
            <a:r>
              <a:rPr lang="en-US" sz="2400" b="1" dirty="0">
                <a:solidFill>
                  <a:schemeClr val="bg1"/>
                </a:solidFill>
              </a:rPr>
              <a:t>The MAC (Metropolitan Arts Centre) is Belfast’s new arts venue. Selecting, creating and mixing up music, theatre, dance and art – bringing local and international talent </a:t>
            </a:r>
            <a:r>
              <a:rPr lang="en-US" sz="2400" b="1" dirty="0" smtClean="0">
                <a:solidFill>
                  <a:schemeClr val="bg1"/>
                </a:solidFill>
              </a:rPr>
              <a:t>under </a:t>
            </a:r>
            <a:r>
              <a:rPr lang="en-US" sz="2400" b="1" dirty="0">
                <a:solidFill>
                  <a:schemeClr val="bg1"/>
                </a:solidFill>
              </a:rPr>
              <a:t>one roof</a:t>
            </a:r>
            <a:r>
              <a:rPr lang="en-US" sz="2400" b="1" dirty="0" smtClean="0">
                <a:solidFill>
                  <a:schemeClr val="bg1"/>
                </a:solidFill>
              </a:rPr>
              <a:t>.</a:t>
            </a:r>
            <a:endParaRPr lang="hu-HU" sz="2400" b="1" dirty="0" smtClean="0">
              <a:solidFill>
                <a:schemeClr val="bg1"/>
              </a:solidFill>
            </a:endParaRPr>
          </a:p>
          <a:p>
            <a:pPr marL="0" indent="0" algn="just">
              <a:spcBef>
                <a:spcPts val="0"/>
              </a:spcBef>
              <a:buNone/>
            </a:pPr>
            <a:endParaRPr lang="hu-HU" sz="2400" b="1" dirty="0">
              <a:solidFill>
                <a:schemeClr val="bg1"/>
              </a:solidFill>
            </a:endParaRPr>
          </a:p>
          <a:p>
            <a:pPr marL="0" indent="0" algn="just">
              <a:spcBef>
                <a:spcPts val="0"/>
              </a:spcBef>
              <a:buNone/>
            </a:pPr>
            <a:r>
              <a:rPr lang="hu-HU" sz="2400" b="1" dirty="0" smtClean="0">
                <a:solidFill>
                  <a:srgbClr val="FFFF00"/>
                </a:solidFill>
              </a:rPr>
              <a:t>Museum </a:t>
            </a:r>
            <a:r>
              <a:rPr lang="hu-HU" sz="2400" b="1" dirty="0" err="1" smtClean="0">
                <a:solidFill>
                  <a:srgbClr val="FFFF00"/>
                </a:solidFill>
              </a:rPr>
              <a:t>type</a:t>
            </a:r>
            <a:r>
              <a:rPr lang="hu-HU" sz="2400" b="1" dirty="0" smtClean="0">
                <a:solidFill>
                  <a:schemeClr val="bg1"/>
                </a:solidFill>
              </a:rPr>
              <a:t>: Art and Design</a:t>
            </a:r>
            <a:endParaRPr lang="hu-HU" sz="2400" b="1" dirty="0">
              <a:solidFill>
                <a:schemeClr val="bg1"/>
              </a:solidFill>
            </a:endParaRPr>
          </a:p>
        </p:txBody>
      </p:sp>
      <p:pic>
        <p:nvPicPr>
          <p:cNvPr id="4" name="Kép 3"/>
          <p:cNvPicPr>
            <a:picLocks noChangeAspect="1"/>
          </p:cNvPicPr>
          <p:nvPr/>
        </p:nvPicPr>
        <p:blipFill rotWithShape="1">
          <a:blip r:embed="rId2">
            <a:extLst>
              <a:ext uri="{28A0092B-C50C-407E-A947-70E740481C1C}">
                <a14:useLocalDpi xmlns:a14="http://schemas.microsoft.com/office/drawing/2010/main" val="0"/>
              </a:ext>
            </a:extLst>
          </a:blip>
          <a:srcRect l="9669" t="11971" r="3155" b="3658"/>
          <a:stretch/>
        </p:blipFill>
        <p:spPr>
          <a:xfrm>
            <a:off x="5292080" y="3170574"/>
            <a:ext cx="3851920" cy="3687425"/>
          </a:xfrm>
          <a:prstGeom prst="rect">
            <a:avLst/>
          </a:prstGeom>
          <a:ln>
            <a:noFill/>
          </a:ln>
          <a:effectLst>
            <a:softEdge rad="112500"/>
          </a:effectLst>
        </p:spPr>
      </p:pic>
    </p:spTree>
    <p:extLst>
      <p:ext uri="{BB962C8B-B14F-4D97-AF65-F5344CB8AC3E}">
        <p14:creationId xmlns:p14="http://schemas.microsoft.com/office/powerpoint/2010/main" val="18262301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0"/>
            <a:ext cx="9144000" cy="1628800"/>
          </a:xfrm>
        </p:spPr>
        <p:txBody>
          <a:bodyPr>
            <a:normAutofit/>
          </a:bodyPr>
          <a:lstStyle/>
          <a:p>
            <a:r>
              <a:rPr lang="hu-HU" sz="4000" b="1" i="1" dirty="0">
                <a:solidFill>
                  <a:srgbClr val="FF0000"/>
                </a:solidFill>
                <a:effectLst>
                  <a:outerShdw blurRad="38100" dist="38100" dir="2700000" algn="tl">
                    <a:srgbClr val="000000">
                      <a:alpha val="43137"/>
                    </a:srgbClr>
                  </a:outerShdw>
                </a:effectLst>
                <a:latin typeface="Algerian" panose="04020705040A02060702" pitchFamily="82" charset="0"/>
              </a:rPr>
              <a:t>FAMOUS MUSEUMS AND </a:t>
            </a:r>
            <a:br>
              <a:rPr lang="hu-HU" sz="4000" b="1" i="1" dirty="0">
                <a:solidFill>
                  <a:srgbClr val="FF0000"/>
                </a:solidFill>
                <a:effectLst>
                  <a:outerShdw blurRad="38100" dist="38100" dir="2700000" algn="tl">
                    <a:srgbClr val="000000">
                      <a:alpha val="43137"/>
                    </a:srgbClr>
                  </a:outerShdw>
                </a:effectLst>
                <a:latin typeface="Algerian" panose="04020705040A02060702" pitchFamily="82" charset="0"/>
              </a:rPr>
            </a:br>
            <a:r>
              <a:rPr lang="hu-HU" sz="4000" b="1" i="1" dirty="0">
                <a:solidFill>
                  <a:srgbClr val="FF0000"/>
                </a:solidFill>
                <a:effectLst>
                  <a:outerShdw blurRad="38100" dist="38100" dir="2700000" algn="tl">
                    <a:srgbClr val="000000">
                      <a:alpha val="43137"/>
                    </a:srgbClr>
                  </a:outerShdw>
                </a:effectLst>
                <a:latin typeface="Algerian" panose="04020705040A02060702" pitchFamily="82" charset="0"/>
              </a:rPr>
              <a:t>GALLERIES IN </a:t>
            </a:r>
            <a:r>
              <a:rPr lang="en-GB" sz="4000" b="1" i="1" dirty="0">
                <a:solidFill>
                  <a:srgbClr val="FF0000"/>
                </a:solidFill>
                <a:effectLst>
                  <a:outerShdw blurRad="38100" dist="38100" dir="2700000" algn="tl">
                    <a:srgbClr val="000000">
                      <a:alpha val="43137"/>
                    </a:srgbClr>
                  </a:outerShdw>
                </a:effectLst>
                <a:latin typeface="Algerian" panose="04020705040A02060702" pitchFamily="82" charset="0"/>
              </a:rPr>
              <a:t>N</a:t>
            </a:r>
            <a:r>
              <a:rPr lang="hu-HU" sz="4000" b="1" i="1" dirty="0">
                <a:solidFill>
                  <a:srgbClr val="FF0000"/>
                </a:solidFill>
                <a:effectLst>
                  <a:outerShdw blurRad="38100" dist="38100" dir="2700000" algn="tl">
                    <a:srgbClr val="000000">
                      <a:alpha val="43137"/>
                    </a:srgbClr>
                  </a:outerShdw>
                </a:effectLst>
                <a:latin typeface="Algerian" panose="04020705040A02060702" pitchFamily="82" charset="0"/>
              </a:rPr>
              <a:t>I</a:t>
            </a:r>
            <a:endParaRPr lang="hu-HU" sz="4000" dirty="0"/>
          </a:p>
        </p:txBody>
      </p:sp>
      <p:sp>
        <p:nvSpPr>
          <p:cNvPr id="3" name="Tartalom helye 2"/>
          <p:cNvSpPr>
            <a:spLocks noGrp="1"/>
          </p:cNvSpPr>
          <p:nvPr>
            <p:ph idx="1"/>
          </p:nvPr>
        </p:nvSpPr>
        <p:spPr>
          <a:xfrm>
            <a:off x="107504" y="1600200"/>
            <a:ext cx="8928992" cy="4525963"/>
          </a:xfrm>
        </p:spPr>
        <p:txBody>
          <a:bodyPr>
            <a:normAutofit/>
          </a:bodyPr>
          <a:lstStyle/>
          <a:p>
            <a:pPr marL="0" algn="just">
              <a:lnSpc>
                <a:spcPct val="110000"/>
              </a:lnSpc>
              <a:spcBef>
                <a:spcPts val="0"/>
              </a:spcBef>
            </a:pPr>
            <a:r>
              <a:rPr lang="hu-HU" sz="2400" b="1" dirty="0" smtClean="0">
                <a:solidFill>
                  <a:srgbClr val="FFFF00"/>
                </a:solidFill>
              </a:rPr>
              <a:t>Royal </a:t>
            </a:r>
            <a:r>
              <a:rPr lang="hu-HU" sz="2400" b="1" dirty="0" err="1" smtClean="0">
                <a:solidFill>
                  <a:srgbClr val="FFFF00"/>
                </a:solidFill>
              </a:rPr>
              <a:t>Ulster</a:t>
            </a:r>
            <a:r>
              <a:rPr lang="hu-HU" sz="2400" b="1" dirty="0" smtClean="0">
                <a:solidFill>
                  <a:srgbClr val="FFFF00"/>
                </a:solidFill>
              </a:rPr>
              <a:t> </a:t>
            </a:r>
            <a:r>
              <a:rPr lang="hu-HU" sz="2400" b="1" dirty="0" err="1" smtClean="0">
                <a:solidFill>
                  <a:srgbClr val="FFFF00"/>
                </a:solidFill>
              </a:rPr>
              <a:t>Rifles</a:t>
            </a:r>
            <a:r>
              <a:rPr lang="hu-HU" sz="2400" b="1" dirty="0" smtClean="0">
                <a:solidFill>
                  <a:srgbClr val="FFFF00"/>
                </a:solidFill>
              </a:rPr>
              <a:t> Museum (Belfast)</a:t>
            </a:r>
          </a:p>
          <a:p>
            <a:pPr marL="0" indent="0" algn="just">
              <a:lnSpc>
                <a:spcPct val="110000"/>
              </a:lnSpc>
              <a:spcBef>
                <a:spcPts val="0"/>
              </a:spcBef>
              <a:buNone/>
            </a:pPr>
            <a:r>
              <a:rPr lang="en-US" sz="2400" b="1" dirty="0">
                <a:solidFill>
                  <a:schemeClr val="bg1"/>
                </a:solidFill>
              </a:rPr>
              <a:t>The museum houses an extensive collection of uniforms, badges, medals and regimental memorabilia covering the history of the Regiment and the campaigns in </a:t>
            </a:r>
            <a:r>
              <a:rPr lang="en-US" sz="2400" b="1" dirty="0" smtClean="0">
                <a:solidFill>
                  <a:schemeClr val="bg1"/>
                </a:solidFill>
              </a:rPr>
              <a:t>which it </a:t>
            </a:r>
            <a:r>
              <a:rPr lang="en-US" sz="2400" b="1" dirty="0">
                <a:solidFill>
                  <a:schemeClr val="bg1"/>
                </a:solidFill>
              </a:rPr>
              <a:t>has fought since its formation </a:t>
            </a:r>
            <a:r>
              <a:rPr lang="en-US" sz="2400" b="1" dirty="0" smtClean="0">
                <a:solidFill>
                  <a:schemeClr val="bg1"/>
                </a:solidFill>
              </a:rPr>
              <a:t>in 1793.</a:t>
            </a:r>
            <a:endParaRPr lang="hu-HU" sz="2400" b="1" dirty="0" smtClean="0">
              <a:solidFill>
                <a:schemeClr val="bg1"/>
              </a:solidFill>
            </a:endParaRPr>
          </a:p>
          <a:p>
            <a:pPr marL="0" indent="0" algn="just">
              <a:lnSpc>
                <a:spcPct val="110000"/>
              </a:lnSpc>
              <a:spcBef>
                <a:spcPts val="0"/>
              </a:spcBef>
              <a:buNone/>
            </a:pPr>
            <a:endParaRPr lang="hu-HU" sz="2400" b="1" dirty="0">
              <a:solidFill>
                <a:schemeClr val="bg1"/>
              </a:solidFill>
            </a:endParaRPr>
          </a:p>
          <a:p>
            <a:pPr marL="0" indent="0" algn="just">
              <a:lnSpc>
                <a:spcPct val="110000"/>
              </a:lnSpc>
              <a:spcBef>
                <a:spcPts val="0"/>
              </a:spcBef>
              <a:buNone/>
            </a:pPr>
            <a:r>
              <a:rPr lang="hu-HU" sz="2400" b="1" dirty="0" smtClean="0">
                <a:solidFill>
                  <a:srgbClr val="FFFF00"/>
                </a:solidFill>
              </a:rPr>
              <a:t>Museum </a:t>
            </a:r>
            <a:r>
              <a:rPr lang="hu-HU" sz="2400" b="1" dirty="0" err="1" smtClean="0">
                <a:solidFill>
                  <a:srgbClr val="FFFF00"/>
                </a:solidFill>
              </a:rPr>
              <a:t>type</a:t>
            </a:r>
            <a:r>
              <a:rPr lang="hu-HU" sz="2400" b="1" dirty="0" smtClean="0">
                <a:solidFill>
                  <a:schemeClr val="bg1"/>
                </a:solidFill>
              </a:rPr>
              <a:t>: </a:t>
            </a:r>
            <a:r>
              <a:rPr lang="hu-HU" sz="2400" b="1" dirty="0" err="1" smtClean="0">
                <a:solidFill>
                  <a:schemeClr val="bg1"/>
                </a:solidFill>
              </a:rPr>
              <a:t>History</a:t>
            </a:r>
            <a:r>
              <a:rPr lang="hu-HU" sz="2400" b="1" dirty="0" smtClean="0">
                <a:solidFill>
                  <a:schemeClr val="bg1"/>
                </a:solidFill>
              </a:rPr>
              <a:t> and </a:t>
            </a:r>
          </a:p>
          <a:p>
            <a:pPr marL="0" indent="0" algn="just">
              <a:lnSpc>
                <a:spcPct val="110000"/>
              </a:lnSpc>
              <a:spcBef>
                <a:spcPts val="0"/>
              </a:spcBef>
              <a:buNone/>
            </a:pPr>
            <a:r>
              <a:rPr lang="hu-HU" sz="2400" b="1" dirty="0" err="1" smtClean="0">
                <a:solidFill>
                  <a:schemeClr val="bg1"/>
                </a:solidFill>
              </a:rPr>
              <a:t>Anthropology</a:t>
            </a:r>
            <a:r>
              <a:rPr lang="hu-HU" sz="2400" b="1" dirty="0" smtClean="0">
                <a:solidFill>
                  <a:schemeClr val="bg1"/>
                </a:solidFill>
              </a:rPr>
              <a:t>,</a:t>
            </a:r>
            <a:r>
              <a:rPr lang="hu-HU" sz="2400" b="1" dirty="0" err="1" smtClean="0">
                <a:solidFill>
                  <a:schemeClr val="bg1"/>
                </a:solidFill>
              </a:rPr>
              <a:t>Specialized</a:t>
            </a:r>
            <a:r>
              <a:rPr lang="hu-HU" sz="2400" b="1" dirty="0" smtClean="0">
                <a:solidFill>
                  <a:schemeClr val="bg1"/>
                </a:solidFill>
              </a:rPr>
              <a:t> and </a:t>
            </a:r>
          </a:p>
          <a:p>
            <a:pPr marL="0" indent="0" algn="just">
              <a:lnSpc>
                <a:spcPct val="110000"/>
              </a:lnSpc>
              <a:spcBef>
                <a:spcPts val="0"/>
              </a:spcBef>
              <a:buNone/>
            </a:pPr>
            <a:r>
              <a:rPr lang="hu-HU" sz="2400" b="1" dirty="0" err="1" smtClean="0">
                <a:solidFill>
                  <a:schemeClr val="bg1"/>
                </a:solidFill>
              </a:rPr>
              <a:t>Alternative</a:t>
            </a:r>
            <a:endParaRPr lang="hu-HU" sz="2400" b="1" dirty="0">
              <a:solidFill>
                <a:schemeClr val="bg1"/>
              </a:solidFill>
            </a:endParaRPr>
          </a:p>
        </p:txBody>
      </p:sp>
      <p:pic>
        <p:nvPicPr>
          <p:cNvPr id="4" name="Kép 3"/>
          <p:cNvPicPr>
            <a:picLocks noChangeAspect="1"/>
          </p:cNvPicPr>
          <p:nvPr/>
        </p:nvPicPr>
        <p:blipFill rotWithShape="1">
          <a:blip r:embed="rId2">
            <a:extLst>
              <a:ext uri="{28A0092B-C50C-407E-A947-70E740481C1C}">
                <a14:useLocalDpi xmlns:a14="http://schemas.microsoft.com/office/drawing/2010/main" val="0"/>
              </a:ext>
            </a:extLst>
          </a:blip>
          <a:srcRect l="3667" t="4394" r="17225" b="3709"/>
          <a:stretch/>
        </p:blipFill>
        <p:spPr>
          <a:xfrm>
            <a:off x="5076056" y="3228854"/>
            <a:ext cx="4071625" cy="3638041"/>
          </a:xfrm>
          <a:prstGeom prst="rect">
            <a:avLst/>
          </a:prstGeom>
          <a:ln>
            <a:noFill/>
          </a:ln>
          <a:effectLst>
            <a:softEdge rad="112500"/>
          </a:effectLst>
        </p:spPr>
      </p:pic>
    </p:spTree>
    <p:extLst>
      <p:ext uri="{BB962C8B-B14F-4D97-AF65-F5344CB8AC3E}">
        <p14:creationId xmlns:p14="http://schemas.microsoft.com/office/powerpoint/2010/main" val="24159382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0"/>
            <a:ext cx="9144000" cy="1628800"/>
          </a:xfrm>
        </p:spPr>
        <p:txBody>
          <a:bodyPr>
            <a:normAutofit/>
          </a:bodyPr>
          <a:lstStyle/>
          <a:p>
            <a:r>
              <a:rPr lang="hu-HU" sz="4000" b="1" i="1" dirty="0" smtClean="0">
                <a:solidFill>
                  <a:srgbClr val="FF0000"/>
                </a:solidFill>
                <a:effectLst>
                  <a:outerShdw blurRad="38100" dist="38100" dir="2700000" algn="tl">
                    <a:srgbClr val="000000">
                      <a:alpha val="43137"/>
                    </a:srgbClr>
                  </a:outerShdw>
                </a:effectLst>
                <a:latin typeface="Algerian" panose="04020705040A02060702" pitchFamily="82" charset="0"/>
              </a:rPr>
              <a:t>THANK YOU FOR YOUR ATTENTION!</a:t>
            </a:r>
            <a:endParaRPr lang="hu-HU" sz="4000" b="1" i="1" dirty="0">
              <a:solidFill>
                <a:srgbClr val="FF0000"/>
              </a:solidFill>
              <a:effectLst>
                <a:outerShdw blurRad="38100" dist="38100" dir="2700000" algn="tl">
                  <a:srgbClr val="000000">
                    <a:alpha val="43137"/>
                  </a:srgbClr>
                </a:outerShdw>
              </a:effectLst>
              <a:latin typeface="Algerian" panose="04020705040A02060702" pitchFamily="82" charset="0"/>
            </a:endParaRPr>
          </a:p>
        </p:txBody>
      </p:sp>
      <p:pic>
        <p:nvPicPr>
          <p:cNvPr id="4" name="Kép 3"/>
          <p:cNvPicPr>
            <a:picLocks noChangeAspect="1"/>
          </p:cNvPicPr>
          <p:nvPr/>
        </p:nvPicPr>
        <p:blipFill rotWithShape="1">
          <a:blip r:embed="rId2" cstate="print">
            <a:extLst>
              <a:ext uri="{28A0092B-C50C-407E-A947-70E740481C1C}">
                <a14:useLocalDpi xmlns:a14="http://schemas.microsoft.com/office/drawing/2010/main" val="0"/>
              </a:ext>
            </a:extLst>
          </a:blip>
          <a:srcRect l="3039" t="2394" r="1368" b="1861"/>
          <a:stretch/>
        </p:blipFill>
        <p:spPr>
          <a:xfrm>
            <a:off x="2475018" y="1555028"/>
            <a:ext cx="1476145" cy="1267279"/>
          </a:xfrm>
          <a:prstGeom prst="rect">
            <a:avLst/>
          </a:prstGeom>
          <a:ln>
            <a:noFill/>
          </a:ln>
          <a:effectLst>
            <a:outerShdw blurRad="292100" dist="139700" dir="2700000" algn="tl" rotWithShape="0">
              <a:srgbClr val="333333">
                <a:alpha val="65000"/>
              </a:srgbClr>
            </a:outerShdw>
          </a:effectLst>
        </p:spPr>
      </p:pic>
      <p:pic>
        <p:nvPicPr>
          <p:cNvPr id="5" name="Kép 4"/>
          <p:cNvPicPr>
            <a:picLocks noChangeAspect="1"/>
          </p:cNvPicPr>
          <p:nvPr/>
        </p:nvPicPr>
        <p:blipFill rotWithShape="1">
          <a:blip r:embed="rId3" cstate="print">
            <a:extLst>
              <a:ext uri="{28A0092B-C50C-407E-A947-70E740481C1C}">
                <a14:useLocalDpi xmlns:a14="http://schemas.microsoft.com/office/drawing/2010/main" val="0"/>
              </a:ext>
            </a:extLst>
          </a:blip>
          <a:srcRect l="31276" t="2511" r="1538" b="4572"/>
          <a:stretch/>
        </p:blipFill>
        <p:spPr>
          <a:xfrm>
            <a:off x="351552" y="5373068"/>
            <a:ext cx="1018225" cy="1290067"/>
          </a:xfrm>
          <a:prstGeom prst="rect">
            <a:avLst/>
          </a:prstGeom>
          <a:ln>
            <a:noFill/>
          </a:ln>
          <a:effectLst>
            <a:outerShdw blurRad="292100" dist="139700" dir="2700000" algn="tl" rotWithShape="0">
              <a:srgbClr val="333333">
                <a:alpha val="65000"/>
              </a:srgbClr>
            </a:outerShdw>
          </a:effectLst>
        </p:spPr>
      </p:pic>
      <p:pic>
        <p:nvPicPr>
          <p:cNvPr id="6" name="Kép 5"/>
          <p:cNvPicPr>
            <a:picLocks noChangeAspect="1"/>
          </p:cNvPicPr>
          <p:nvPr/>
        </p:nvPicPr>
        <p:blipFill rotWithShape="1">
          <a:blip r:embed="rId4" cstate="print">
            <a:extLst>
              <a:ext uri="{28A0092B-C50C-407E-A947-70E740481C1C}">
                <a14:useLocalDpi xmlns:a14="http://schemas.microsoft.com/office/drawing/2010/main" val="0"/>
              </a:ext>
            </a:extLst>
          </a:blip>
          <a:srcRect l="21234" t="12624" r="18579" b="20567"/>
          <a:stretch/>
        </p:blipFill>
        <p:spPr>
          <a:xfrm>
            <a:off x="3951163" y="1555028"/>
            <a:ext cx="1080513" cy="1247357"/>
          </a:xfrm>
          <a:prstGeom prst="rect">
            <a:avLst/>
          </a:prstGeom>
          <a:ln>
            <a:noFill/>
          </a:ln>
          <a:effectLst>
            <a:outerShdw blurRad="292100" dist="139700" dir="2700000" algn="tl" rotWithShape="0">
              <a:srgbClr val="333333">
                <a:alpha val="65000"/>
              </a:srgbClr>
            </a:outerShdw>
          </a:effectLst>
        </p:spPr>
      </p:pic>
      <p:pic>
        <p:nvPicPr>
          <p:cNvPr id="7" name="Kép 6"/>
          <p:cNvPicPr>
            <a:picLocks noChangeAspect="1"/>
          </p:cNvPicPr>
          <p:nvPr/>
        </p:nvPicPr>
        <p:blipFill rotWithShape="1">
          <a:blip r:embed="rId5" cstate="print">
            <a:extLst>
              <a:ext uri="{28A0092B-C50C-407E-A947-70E740481C1C}">
                <a14:useLocalDpi xmlns:a14="http://schemas.microsoft.com/office/drawing/2010/main" val="0"/>
              </a:ext>
            </a:extLst>
          </a:blip>
          <a:srcRect l="6909" t="9916" r="11147" b="4362"/>
          <a:stretch/>
        </p:blipFill>
        <p:spPr>
          <a:xfrm>
            <a:off x="355983" y="2858823"/>
            <a:ext cx="1334536" cy="1242499"/>
          </a:xfrm>
          <a:prstGeom prst="rect">
            <a:avLst/>
          </a:prstGeom>
          <a:ln>
            <a:noFill/>
          </a:ln>
          <a:effectLst>
            <a:outerShdw blurRad="292100" dist="139700" dir="2700000" algn="tl" rotWithShape="0">
              <a:srgbClr val="333333">
                <a:alpha val="65000"/>
              </a:srgbClr>
            </a:outerShdw>
          </a:effectLst>
        </p:spPr>
      </p:pic>
      <p:pic>
        <p:nvPicPr>
          <p:cNvPr id="8" name="Kép 7"/>
          <p:cNvPicPr>
            <a:picLocks noChangeAspect="1"/>
          </p:cNvPicPr>
          <p:nvPr/>
        </p:nvPicPr>
        <p:blipFill rotWithShape="1">
          <a:blip r:embed="rId6" cstate="print">
            <a:extLst>
              <a:ext uri="{28A0092B-C50C-407E-A947-70E740481C1C}">
                <a14:useLocalDpi xmlns:a14="http://schemas.microsoft.com/office/drawing/2010/main" val="0"/>
              </a:ext>
            </a:extLst>
          </a:blip>
          <a:srcRect l="11010" t="16783" r="2996" b="1499"/>
          <a:stretch/>
        </p:blipFill>
        <p:spPr>
          <a:xfrm>
            <a:off x="4276006" y="4085869"/>
            <a:ext cx="1330105" cy="1287199"/>
          </a:xfrm>
          <a:prstGeom prst="rect">
            <a:avLst/>
          </a:prstGeom>
          <a:ln>
            <a:noFill/>
          </a:ln>
          <a:effectLst>
            <a:outerShdw blurRad="292100" dist="139700" dir="2700000" algn="tl" rotWithShape="0">
              <a:srgbClr val="333333">
                <a:alpha val="65000"/>
              </a:srgbClr>
            </a:outerShdw>
          </a:effectLst>
        </p:spPr>
      </p:pic>
      <p:pic>
        <p:nvPicPr>
          <p:cNvPr id="9" name="Kép 8"/>
          <p:cNvPicPr>
            <a:picLocks noChangeAspect="1"/>
          </p:cNvPicPr>
          <p:nvPr/>
        </p:nvPicPr>
        <p:blipFill rotWithShape="1">
          <a:blip r:embed="rId7" cstate="print">
            <a:extLst>
              <a:ext uri="{28A0092B-C50C-407E-A947-70E740481C1C}">
                <a14:useLocalDpi xmlns:a14="http://schemas.microsoft.com/office/drawing/2010/main" val="0"/>
              </a:ext>
            </a:extLst>
          </a:blip>
          <a:srcRect l="5470" t="2088" r="3158" b="14999"/>
          <a:stretch/>
        </p:blipFill>
        <p:spPr>
          <a:xfrm>
            <a:off x="5031676" y="1535108"/>
            <a:ext cx="1784012" cy="1287199"/>
          </a:xfrm>
          <a:prstGeom prst="rect">
            <a:avLst/>
          </a:prstGeom>
          <a:ln>
            <a:noFill/>
          </a:ln>
          <a:effectLst>
            <a:outerShdw blurRad="292100" dist="139700" dir="2700000" algn="tl" rotWithShape="0">
              <a:srgbClr val="333333">
                <a:alpha val="65000"/>
              </a:srgbClr>
            </a:outerShdw>
          </a:effectLst>
        </p:spPr>
      </p:pic>
      <p:pic>
        <p:nvPicPr>
          <p:cNvPr id="10" name="Kép 9"/>
          <p:cNvPicPr>
            <a:picLocks noChangeAspect="1"/>
          </p:cNvPicPr>
          <p:nvPr/>
        </p:nvPicPr>
        <p:blipFill rotWithShape="1">
          <a:blip r:embed="rId8" cstate="print">
            <a:extLst>
              <a:ext uri="{28A0092B-C50C-407E-A947-70E740481C1C}">
                <a14:useLocalDpi xmlns:a14="http://schemas.microsoft.com/office/drawing/2010/main" val="0"/>
              </a:ext>
            </a:extLst>
          </a:blip>
          <a:srcRect l="8739" t="19157" r="2069" b="4128"/>
          <a:stretch/>
        </p:blipFill>
        <p:spPr>
          <a:xfrm>
            <a:off x="1557781" y="2846530"/>
            <a:ext cx="1375861" cy="1282543"/>
          </a:xfrm>
          <a:prstGeom prst="rect">
            <a:avLst/>
          </a:prstGeom>
          <a:ln>
            <a:noFill/>
          </a:ln>
          <a:effectLst>
            <a:outerShdw blurRad="292100" dist="139700" dir="2700000" algn="tl" rotWithShape="0">
              <a:srgbClr val="333333">
                <a:alpha val="65000"/>
              </a:srgbClr>
            </a:outerShdw>
          </a:effectLst>
        </p:spPr>
      </p:pic>
      <p:pic>
        <p:nvPicPr>
          <p:cNvPr id="11" name="Kép 10"/>
          <p:cNvPicPr>
            <a:picLocks noChangeAspect="1"/>
          </p:cNvPicPr>
          <p:nvPr/>
        </p:nvPicPr>
        <p:blipFill rotWithShape="1">
          <a:blip r:embed="rId9" cstate="print">
            <a:extLst>
              <a:ext uri="{28A0092B-C50C-407E-A947-70E740481C1C}">
                <a14:useLocalDpi xmlns:a14="http://schemas.microsoft.com/office/drawing/2010/main" val="0"/>
              </a:ext>
            </a:extLst>
          </a:blip>
          <a:srcRect l="4998" t="5821" r="6775" b="4137"/>
          <a:stretch/>
        </p:blipFill>
        <p:spPr>
          <a:xfrm>
            <a:off x="2844808" y="2839478"/>
            <a:ext cx="1427369" cy="1281279"/>
          </a:xfrm>
          <a:prstGeom prst="rect">
            <a:avLst/>
          </a:prstGeom>
          <a:ln>
            <a:noFill/>
          </a:ln>
          <a:effectLst>
            <a:outerShdw blurRad="292100" dist="139700" dir="2700000" algn="tl" rotWithShape="0">
              <a:srgbClr val="333333">
                <a:alpha val="65000"/>
              </a:srgbClr>
            </a:outerShdw>
          </a:effectLst>
        </p:spPr>
      </p:pic>
      <p:pic>
        <p:nvPicPr>
          <p:cNvPr id="12" name="Kép 11"/>
          <p:cNvPicPr>
            <a:picLocks noChangeAspect="1"/>
          </p:cNvPicPr>
          <p:nvPr/>
        </p:nvPicPr>
        <p:blipFill rotWithShape="1">
          <a:blip r:embed="rId10" cstate="print">
            <a:extLst>
              <a:ext uri="{28A0092B-C50C-407E-A947-70E740481C1C}">
                <a14:useLocalDpi xmlns:a14="http://schemas.microsoft.com/office/drawing/2010/main" val="0"/>
              </a:ext>
            </a:extLst>
          </a:blip>
          <a:srcRect l="4811" t="22979" r="18200" b="20993"/>
          <a:stretch/>
        </p:blipFill>
        <p:spPr>
          <a:xfrm>
            <a:off x="347381" y="4089489"/>
            <a:ext cx="1478132" cy="1269265"/>
          </a:xfrm>
          <a:prstGeom prst="rect">
            <a:avLst/>
          </a:prstGeom>
          <a:ln>
            <a:noFill/>
          </a:ln>
          <a:effectLst>
            <a:outerShdw blurRad="292100" dist="139700" dir="2700000" algn="tl" rotWithShape="0">
              <a:srgbClr val="333333">
                <a:alpha val="65000"/>
              </a:srgbClr>
            </a:outerShdw>
          </a:effectLst>
        </p:spPr>
      </p:pic>
      <p:pic>
        <p:nvPicPr>
          <p:cNvPr id="13" name="Kép 12"/>
          <p:cNvPicPr>
            <a:picLocks noChangeAspect="1"/>
          </p:cNvPicPr>
          <p:nvPr/>
        </p:nvPicPr>
        <p:blipFill rotWithShape="1">
          <a:blip r:embed="rId11" cstate="print">
            <a:extLst>
              <a:ext uri="{28A0092B-C50C-407E-A947-70E740481C1C}">
                <a14:useLocalDpi xmlns:a14="http://schemas.microsoft.com/office/drawing/2010/main" val="0"/>
              </a:ext>
            </a:extLst>
          </a:blip>
          <a:srcRect l="14688" t="5723" r="8586" b="8455"/>
          <a:stretch/>
        </p:blipFill>
        <p:spPr>
          <a:xfrm>
            <a:off x="1690519" y="4077469"/>
            <a:ext cx="1262871" cy="1277222"/>
          </a:xfrm>
          <a:prstGeom prst="rect">
            <a:avLst/>
          </a:prstGeom>
          <a:ln>
            <a:noFill/>
          </a:ln>
          <a:effectLst>
            <a:outerShdw blurRad="292100" dist="139700" dir="2700000" algn="tl" rotWithShape="0">
              <a:srgbClr val="333333">
                <a:alpha val="65000"/>
              </a:srgbClr>
            </a:outerShdw>
          </a:effectLst>
        </p:spPr>
      </p:pic>
      <p:pic>
        <p:nvPicPr>
          <p:cNvPr id="14" name="Kép 13"/>
          <p:cNvPicPr>
            <a:picLocks noChangeAspect="1"/>
          </p:cNvPicPr>
          <p:nvPr/>
        </p:nvPicPr>
        <p:blipFill rotWithShape="1">
          <a:blip r:embed="rId12" cstate="print">
            <a:extLst>
              <a:ext uri="{28A0092B-C50C-407E-A947-70E740481C1C}">
                <a14:useLocalDpi xmlns:a14="http://schemas.microsoft.com/office/drawing/2010/main" val="0"/>
              </a:ext>
            </a:extLst>
          </a:blip>
          <a:srcRect l="10133" t="6951" r="5754" b="3453"/>
          <a:stretch/>
        </p:blipFill>
        <p:spPr>
          <a:xfrm>
            <a:off x="2952540" y="4119078"/>
            <a:ext cx="1319637" cy="1274623"/>
          </a:xfrm>
          <a:prstGeom prst="rect">
            <a:avLst/>
          </a:prstGeom>
          <a:ln>
            <a:noFill/>
          </a:ln>
          <a:effectLst>
            <a:outerShdw blurRad="292100" dist="139700" dir="2700000" algn="tl" rotWithShape="0">
              <a:srgbClr val="333333">
                <a:alpha val="65000"/>
              </a:srgbClr>
            </a:outerShdw>
          </a:effectLst>
        </p:spPr>
      </p:pic>
      <p:pic>
        <p:nvPicPr>
          <p:cNvPr id="15" name="Kép 14"/>
          <p:cNvPicPr>
            <a:picLocks noChangeAspect="1"/>
          </p:cNvPicPr>
          <p:nvPr/>
        </p:nvPicPr>
        <p:blipFill rotWithShape="1">
          <a:blip r:embed="rId13" cstate="print">
            <a:extLst>
              <a:ext uri="{28A0092B-C50C-407E-A947-70E740481C1C}">
                <a14:useLocalDpi xmlns:a14="http://schemas.microsoft.com/office/drawing/2010/main" val="0"/>
              </a:ext>
            </a:extLst>
          </a:blip>
          <a:srcRect l="14989" t="12685" r="4957" b="17673"/>
          <a:stretch/>
        </p:blipFill>
        <p:spPr>
          <a:xfrm>
            <a:off x="5606111" y="4093609"/>
            <a:ext cx="1571038" cy="1265145"/>
          </a:xfrm>
          <a:prstGeom prst="rect">
            <a:avLst/>
          </a:prstGeom>
          <a:ln>
            <a:noFill/>
          </a:ln>
          <a:effectLst>
            <a:outerShdw blurRad="292100" dist="139700" dir="2700000" algn="tl" rotWithShape="0">
              <a:srgbClr val="333333">
                <a:alpha val="65000"/>
              </a:srgbClr>
            </a:outerShdw>
          </a:effectLst>
        </p:spPr>
      </p:pic>
      <p:pic>
        <p:nvPicPr>
          <p:cNvPr id="16" name="Kép 15"/>
          <p:cNvPicPr>
            <a:picLocks noChangeAspect="1"/>
          </p:cNvPicPr>
          <p:nvPr/>
        </p:nvPicPr>
        <p:blipFill rotWithShape="1">
          <a:blip r:embed="rId14" cstate="print">
            <a:extLst>
              <a:ext uri="{28A0092B-C50C-407E-A947-70E740481C1C}">
                <a14:useLocalDpi xmlns:a14="http://schemas.microsoft.com/office/drawing/2010/main" val="0"/>
              </a:ext>
            </a:extLst>
          </a:blip>
          <a:srcRect l="2026" t="8017" r="2634" b="20962"/>
          <a:stretch/>
        </p:blipFill>
        <p:spPr>
          <a:xfrm>
            <a:off x="6815688" y="1535108"/>
            <a:ext cx="1923489" cy="1277222"/>
          </a:xfrm>
          <a:prstGeom prst="rect">
            <a:avLst/>
          </a:prstGeom>
          <a:ln>
            <a:noFill/>
          </a:ln>
          <a:effectLst>
            <a:outerShdw blurRad="292100" dist="139700" dir="2700000" algn="tl" rotWithShape="0">
              <a:srgbClr val="333333">
                <a:alpha val="65000"/>
              </a:srgbClr>
            </a:outerShdw>
          </a:effectLst>
        </p:spPr>
      </p:pic>
      <p:pic>
        <p:nvPicPr>
          <p:cNvPr id="17" name="Kép 16"/>
          <p:cNvPicPr>
            <a:picLocks noChangeAspect="1"/>
          </p:cNvPicPr>
          <p:nvPr/>
        </p:nvPicPr>
        <p:blipFill rotWithShape="1">
          <a:blip r:embed="rId15" cstate="print">
            <a:extLst>
              <a:ext uri="{28A0092B-C50C-407E-A947-70E740481C1C}">
                <a14:useLocalDpi xmlns:a14="http://schemas.microsoft.com/office/drawing/2010/main" val="0"/>
              </a:ext>
            </a:extLst>
          </a:blip>
          <a:srcRect l="8475" t="19858" r="20285" b="5958"/>
          <a:stretch/>
        </p:blipFill>
        <p:spPr>
          <a:xfrm>
            <a:off x="4238613" y="2812330"/>
            <a:ext cx="1344976" cy="1281279"/>
          </a:xfrm>
          <a:prstGeom prst="rect">
            <a:avLst/>
          </a:prstGeom>
          <a:ln>
            <a:noFill/>
          </a:ln>
          <a:effectLst>
            <a:outerShdw blurRad="292100" dist="139700" dir="2700000" algn="tl" rotWithShape="0">
              <a:srgbClr val="333333">
                <a:alpha val="65000"/>
              </a:srgbClr>
            </a:outerShdw>
          </a:effectLst>
        </p:spPr>
      </p:pic>
      <p:pic>
        <p:nvPicPr>
          <p:cNvPr id="18" name="Kép 17"/>
          <p:cNvPicPr>
            <a:picLocks noChangeAspect="1"/>
          </p:cNvPicPr>
          <p:nvPr/>
        </p:nvPicPr>
        <p:blipFill rotWithShape="1">
          <a:blip r:embed="rId16" cstate="print">
            <a:extLst>
              <a:ext uri="{28A0092B-C50C-407E-A947-70E740481C1C}">
                <a14:useLocalDpi xmlns:a14="http://schemas.microsoft.com/office/drawing/2010/main" val="0"/>
              </a:ext>
            </a:extLst>
          </a:blip>
          <a:srcRect l="6424" t="3344" r="10277" b="8697"/>
          <a:stretch/>
        </p:blipFill>
        <p:spPr>
          <a:xfrm>
            <a:off x="7147923" y="4117515"/>
            <a:ext cx="1605389" cy="1262292"/>
          </a:xfrm>
          <a:prstGeom prst="rect">
            <a:avLst/>
          </a:prstGeom>
          <a:ln>
            <a:noFill/>
          </a:ln>
          <a:effectLst>
            <a:outerShdw blurRad="292100" dist="139700" dir="2700000" algn="tl" rotWithShape="0">
              <a:srgbClr val="333333">
                <a:alpha val="65000"/>
              </a:srgbClr>
            </a:outerShdw>
          </a:effectLst>
        </p:spPr>
      </p:pic>
      <p:pic>
        <p:nvPicPr>
          <p:cNvPr id="19" name="Kép 18"/>
          <p:cNvPicPr>
            <a:picLocks noChangeAspect="1"/>
          </p:cNvPicPr>
          <p:nvPr/>
        </p:nvPicPr>
        <p:blipFill rotWithShape="1">
          <a:blip r:embed="rId17" cstate="print">
            <a:extLst>
              <a:ext uri="{28A0092B-C50C-407E-A947-70E740481C1C}">
                <a14:useLocalDpi xmlns:a14="http://schemas.microsoft.com/office/drawing/2010/main" val="0"/>
              </a:ext>
            </a:extLst>
          </a:blip>
          <a:srcRect l="6816" t="1660" r="3101" b="13722"/>
          <a:stretch/>
        </p:blipFill>
        <p:spPr>
          <a:xfrm>
            <a:off x="7127410" y="2839478"/>
            <a:ext cx="1623358" cy="1291434"/>
          </a:xfrm>
          <a:prstGeom prst="rect">
            <a:avLst/>
          </a:prstGeom>
          <a:ln>
            <a:noFill/>
          </a:ln>
          <a:effectLst>
            <a:outerShdw blurRad="292100" dist="139700" dir="2700000" algn="tl" rotWithShape="0">
              <a:srgbClr val="333333">
                <a:alpha val="65000"/>
              </a:srgbClr>
            </a:outerShdw>
          </a:effectLst>
        </p:spPr>
      </p:pic>
      <p:pic>
        <p:nvPicPr>
          <p:cNvPr id="20" name="Kép 19"/>
          <p:cNvPicPr>
            <a:picLocks noChangeAspect="1"/>
          </p:cNvPicPr>
          <p:nvPr/>
        </p:nvPicPr>
        <p:blipFill rotWithShape="1">
          <a:blip r:embed="rId18" cstate="print">
            <a:extLst>
              <a:ext uri="{28A0092B-C50C-407E-A947-70E740481C1C}">
                <a14:useLocalDpi xmlns:a14="http://schemas.microsoft.com/office/drawing/2010/main" val="0"/>
              </a:ext>
            </a:extLst>
          </a:blip>
          <a:srcRect l="8649" t="12140" r="5188" b="1587"/>
          <a:stretch/>
        </p:blipFill>
        <p:spPr>
          <a:xfrm>
            <a:off x="5563747" y="2843626"/>
            <a:ext cx="1584176" cy="1288352"/>
          </a:xfrm>
          <a:prstGeom prst="rect">
            <a:avLst/>
          </a:prstGeom>
          <a:ln>
            <a:noFill/>
          </a:ln>
          <a:effectLst>
            <a:outerShdw blurRad="292100" dist="139700" dir="2700000" algn="tl" rotWithShape="0">
              <a:srgbClr val="333333">
                <a:alpha val="65000"/>
              </a:srgbClr>
            </a:outerShdw>
          </a:effectLst>
        </p:spPr>
      </p:pic>
      <p:pic>
        <p:nvPicPr>
          <p:cNvPr id="21" name="Kép 20"/>
          <p:cNvPicPr>
            <a:picLocks noChangeAspect="1"/>
          </p:cNvPicPr>
          <p:nvPr/>
        </p:nvPicPr>
        <p:blipFill rotWithShape="1">
          <a:blip r:embed="rId19" cstate="print">
            <a:extLst>
              <a:ext uri="{28A0092B-C50C-407E-A947-70E740481C1C}">
                <a14:useLocalDpi xmlns:a14="http://schemas.microsoft.com/office/drawing/2010/main" val="0"/>
              </a:ext>
            </a:extLst>
          </a:blip>
          <a:srcRect l="2436" t="14521" r="11696" b="3408"/>
          <a:stretch/>
        </p:blipFill>
        <p:spPr>
          <a:xfrm>
            <a:off x="2721626" y="5373068"/>
            <a:ext cx="1553002" cy="1311931"/>
          </a:xfrm>
          <a:prstGeom prst="rect">
            <a:avLst/>
          </a:prstGeom>
          <a:ln>
            <a:noFill/>
          </a:ln>
          <a:effectLst>
            <a:outerShdw blurRad="292100" dist="139700" dir="2700000" algn="tl" rotWithShape="0">
              <a:srgbClr val="333333">
                <a:alpha val="65000"/>
              </a:srgbClr>
            </a:outerShdw>
          </a:effectLst>
        </p:spPr>
      </p:pic>
      <p:pic>
        <p:nvPicPr>
          <p:cNvPr id="22" name="Kép 21"/>
          <p:cNvPicPr>
            <a:picLocks noChangeAspect="1"/>
          </p:cNvPicPr>
          <p:nvPr/>
        </p:nvPicPr>
        <p:blipFill rotWithShape="1">
          <a:blip r:embed="rId20" cstate="print">
            <a:extLst>
              <a:ext uri="{28A0092B-C50C-407E-A947-70E740481C1C}">
                <a14:useLocalDpi xmlns:a14="http://schemas.microsoft.com/office/drawing/2010/main" val="0"/>
              </a:ext>
            </a:extLst>
          </a:blip>
          <a:srcRect l="19180" t="26951" r="9209" b="6808"/>
          <a:stretch/>
        </p:blipFill>
        <p:spPr>
          <a:xfrm>
            <a:off x="1369777" y="5358754"/>
            <a:ext cx="1351849" cy="1331885"/>
          </a:xfrm>
          <a:prstGeom prst="rect">
            <a:avLst/>
          </a:prstGeom>
          <a:ln>
            <a:noFill/>
          </a:ln>
          <a:effectLst>
            <a:outerShdw blurRad="292100" dist="139700" dir="2700000" algn="tl" rotWithShape="0">
              <a:srgbClr val="333333">
                <a:alpha val="65000"/>
              </a:srgbClr>
            </a:outerShdw>
          </a:effectLst>
        </p:spPr>
      </p:pic>
      <p:pic>
        <p:nvPicPr>
          <p:cNvPr id="23" name="Kép 22"/>
          <p:cNvPicPr>
            <a:picLocks noChangeAspect="1"/>
          </p:cNvPicPr>
          <p:nvPr/>
        </p:nvPicPr>
        <p:blipFill rotWithShape="1">
          <a:blip r:embed="rId21" cstate="print">
            <a:extLst>
              <a:ext uri="{28A0092B-C50C-407E-A947-70E740481C1C}">
                <a14:useLocalDpi xmlns:a14="http://schemas.microsoft.com/office/drawing/2010/main" val="0"/>
              </a:ext>
            </a:extLst>
          </a:blip>
          <a:srcRect l="18803" t="4579" r="6711" b="18744"/>
          <a:stretch/>
        </p:blipFill>
        <p:spPr>
          <a:xfrm>
            <a:off x="4247043" y="5355933"/>
            <a:ext cx="1551397" cy="1346203"/>
          </a:xfrm>
          <a:prstGeom prst="rect">
            <a:avLst/>
          </a:prstGeom>
          <a:ln>
            <a:noFill/>
          </a:ln>
          <a:effectLst>
            <a:outerShdw blurRad="292100" dist="139700" dir="2700000" algn="tl" rotWithShape="0">
              <a:srgbClr val="333333">
                <a:alpha val="65000"/>
              </a:srgbClr>
            </a:outerShdw>
          </a:effectLst>
        </p:spPr>
      </p:pic>
      <p:pic>
        <p:nvPicPr>
          <p:cNvPr id="24" name="Kép 23"/>
          <p:cNvPicPr>
            <a:picLocks noChangeAspect="1"/>
          </p:cNvPicPr>
          <p:nvPr/>
        </p:nvPicPr>
        <p:blipFill rotWithShape="1">
          <a:blip r:embed="rId22" cstate="print">
            <a:extLst>
              <a:ext uri="{28A0092B-C50C-407E-A947-70E740481C1C}">
                <a14:useLocalDpi xmlns:a14="http://schemas.microsoft.com/office/drawing/2010/main" val="0"/>
              </a:ext>
            </a:extLst>
          </a:blip>
          <a:srcRect l="9669" t="11971" r="3155" b="3658"/>
          <a:stretch/>
        </p:blipFill>
        <p:spPr>
          <a:xfrm>
            <a:off x="5798440" y="5354691"/>
            <a:ext cx="1440161" cy="1378660"/>
          </a:xfrm>
          <a:prstGeom prst="rect">
            <a:avLst/>
          </a:prstGeom>
          <a:ln>
            <a:noFill/>
          </a:ln>
          <a:effectLst>
            <a:outerShdw blurRad="292100" dist="139700" dir="2700000" algn="tl" rotWithShape="0">
              <a:srgbClr val="333333">
                <a:alpha val="65000"/>
              </a:srgbClr>
            </a:outerShdw>
          </a:effectLst>
        </p:spPr>
      </p:pic>
      <p:pic>
        <p:nvPicPr>
          <p:cNvPr id="25" name="Kép 24"/>
          <p:cNvPicPr>
            <a:picLocks noChangeAspect="1"/>
          </p:cNvPicPr>
          <p:nvPr/>
        </p:nvPicPr>
        <p:blipFill rotWithShape="1">
          <a:blip r:embed="rId23" cstate="print">
            <a:extLst>
              <a:ext uri="{28A0092B-C50C-407E-A947-70E740481C1C}">
                <a14:useLocalDpi xmlns:a14="http://schemas.microsoft.com/office/drawing/2010/main" val="0"/>
              </a:ext>
            </a:extLst>
          </a:blip>
          <a:srcRect l="3667" t="4394" r="17225" b="3709"/>
          <a:stretch/>
        </p:blipFill>
        <p:spPr>
          <a:xfrm>
            <a:off x="7238601" y="5339501"/>
            <a:ext cx="1512167" cy="1351138"/>
          </a:xfrm>
          <a:prstGeom prst="rect">
            <a:avLst/>
          </a:prstGeom>
          <a:ln>
            <a:noFill/>
          </a:ln>
          <a:effectLst>
            <a:outerShdw blurRad="292100" dist="139700" dir="2700000" algn="tl" rotWithShape="0">
              <a:srgbClr val="333333">
                <a:alpha val="65000"/>
              </a:srgbClr>
            </a:outerShdw>
          </a:effectLst>
        </p:spPr>
      </p:pic>
      <p:pic>
        <p:nvPicPr>
          <p:cNvPr id="2050" name="Picture 2" descr="https://cdn.shoplightspeed.com/shops/617942/files/8404997/british-union-union-jack-historical-nylon-flag.jpg"/>
          <p:cNvPicPr>
            <a:picLocks noChangeAspect="1" noChangeArrowheads="1"/>
          </p:cNvPicPr>
          <p:nvPr/>
        </p:nvPicPr>
        <p:blipFill rotWithShape="1">
          <a:blip r:embed="rId24" cstate="print">
            <a:extLst>
              <a:ext uri="{28A0092B-C50C-407E-A947-70E740481C1C}">
                <a14:useLocalDpi xmlns:a14="http://schemas.microsoft.com/office/drawing/2010/main" val="0"/>
              </a:ext>
            </a:extLst>
          </a:blip>
          <a:srcRect t="16576" b="16813"/>
          <a:stretch/>
        </p:blipFill>
        <p:spPr bwMode="auto">
          <a:xfrm>
            <a:off x="347380" y="1555610"/>
            <a:ext cx="2127637" cy="12909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693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5496" y="0"/>
            <a:ext cx="9073008" cy="1556792"/>
          </a:xfrm>
        </p:spPr>
        <p:txBody>
          <a:bodyPr>
            <a:noAutofit/>
          </a:bodyPr>
          <a:lstStyle/>
          <a:p>
            <a:r>
              <a:rPr lang="hu-HU" sz="4000" b="1" i="1" dirty="0" smtClean="0">
                <a:solidFill>
                  <a:srgbClr val="FF0000"/>
                </a:solidFill>
                <a:effectLst>
                  <a:outerShdw blurRad="38100" dist="38100" dir="2700000" algn="tl">
                    <a:srgbClr val="000000">
                      <a:alpha val="43137"/>
                    </a:srgbClr>
                  </a:outerShdw>
                </a:effectLst>
                <a:latin typeface="Algerian" panose="04020705040A02060702" pitchFamily="82" charset="0"/>
              </a:rPr>
              <a:t>FAMOUS MUSEUMS </a:t>
            </a:r>
            <a:br>
              <a:rPr lang="hu-HU" sz="4000" b="1" i="1" dirty="0" smtClean="0">
                <a:solidFill>
                  <a:srgbClr val="FF0000"/>
                </a:solidFill>
                <a:effectLst>
                  <a:outerShdw blurRad="38100" dist="38100" dir="2700000" algn="tl">
                    <a:srgbClr val="000000">
                      <a:alpha val="43137"/>
                    </a:srgbClr>
                  </a:outerShdw>
                </a:effectLst>
                <a:latin typeface="Algerian" panose="04020705040A02060702" pitchFamily="82" charset="0"/>
              </a:rPr>
            </a:br>
            <a:r>
              <a:rPr lang="hu-HU" sz="4000" b="1" i="1" dirty="0" smtClean="0">
                <a:solidFill>
                  <a:srgbClr val="FF0000"/>
                </a:solidFill>
                <a:effectLst>
                  <a:outerShdw blurRad="38100" dist="38100" dir="2700000" algn="tl">
                    <a:srgbClr val="000000">
                      <a:alpha val="43137"/>
                    </a:srgbClr>
                  </a:outerShdw>
                </a:effectLst>
                <a:latin typeface="Algerian" panose="04020705040A02060702" pitchFamily="82" charset="0"/>
              </a:rPr>
              <a:t>AND GALLERIES IN ENGLAND</a:t>
            </a:r>
            <a:endParaRPr lang="hu-HU" sz="4000" b="1" i="1" dirty="0">
              <a:solidFill>
                <a:srgbClr val="FF0000"/>
              </a:solidFill>
              <a:effectLst>
                <a:outerShdw blurRad="38100" dist="38100" dir="2700000" algn="tl">
                  <a:srgbClr val="000000">
                    <a:alpha val="43137"/>
                  </a:srgbClr>
                </a:outerShdw>
              </a:effectLst>
              <a:latin typeface="Algerian" panose="04020705040A02060702" pitchFamily="82" charset="0"/>
            </a:endParaRPr>
          </a:p>
        </p:txBody>
      </p:sp>
      <p:sp>
        <p:nvSpPr>
          <p:cNvPr id="3" name="Tartalom helye 2"/>
          <p:cNvSpPr>
            <a:spLocks noGrp="1"/>
          </p:cNvSpPr>
          <p:nvPr>
            <p:ph idx="1"/>
          </p:nvPr>
        </p:nvSpPr>
        <p:spPr>
          <a:xfrm>
            <a:off x="35496" y="1600200"/>
            <a:ext cx="9108504" cy="4525963"/>
          </a:xfrm>
        </p:spPr>
        <p:txBody>
          <a:bodyPr>
            <a:normAutofit/>
          </a:bodyPr>
          <a:lstStyle/>
          <a:p>
            <a:pPr marL="0" algn="just">
              <a:spcBef>
                <a:spcPts val="0"/>
              </a:spcBef>
            </a:pPr>
            <a:r>
              <a:rPr lang="hu-HU" sz="2200" b="1" dirty="0" smtClean="0">
                <a:solidFill>
                  <a:srgbClr val="FFFF00"/>
                </a:solidFill>
              </a:rPr>
              <a:t>National </a:t>
            </a:r>
            <a:r>
              <a:rPr lang="hu-HU" sz="2200" b="1" dirty="0" err="1" smtClean="0">
                <a:solidFill>
                  <a:srgbClr val="FFFF00"/>
                </a:solidFill>
              </a:rPr>
              <a:t>Gallery</a:t>
            </a:r>
            <a:r>
              <a:rPr lang="hu-HU" sz="2200" b="1" dirty="0" smtClean="0">
                <a:solidFill>
                  <a:srgbClr val="FFFF00"/>
                </a:solidFill>
              </a:rPr>
              <a:t> (London)</a:t>
            </a:r>
          </a:p>
          <a:p>
            <a:pPr marL="0" indent="0" algn="just">
              <a:spcBef>
                <a:spcPts val="0"/>
              </a:spcBef>
              <a:buNone/>
            </a:pPr>
            <a:r>
              <a:rPr lang="en-US" sz="2200" b="1" dirty="0">
                <a:solidFill>
                  <a:schemeClr val="bg1"/>
                </a:solidFill>
              </a:rPr>
              <a:t>The National Gallery is an art gallery that is housed in a neoclassical building built in 1838. The gallery holds an art collection </a:t>
            </a:r>
            <a:r>
              <a:rPr lang="en-US" sz="2200" b="1" dirty="0" smtClean="0">
                <a:solidFill>
                  <a:schemeClr val="bg1"/>
                </a:solidFill>
              </a:rPr>
              <a:t>of </a:t>
            </a:r>
            <a:r>
              <a:rPr lang="en-US" sz="2200" b="1" dirty="0">
                <a:solidFill>
                  <a:schemeClr val="bg1"/>
                </a:solidFill>
              </a:rPr>
              <a:t>over 2.600 pieces which contains European </a:t>
            </a:r>
            <a:r>
              <a:rPr lang="en-US" sz="2200" b="1" dirty="0" smtClean="0">
                <a:solidFill>
                  <a:schemeClr val="bg1"/>
                </a:solidFill>
              </a:rPr>
              <a:t>paintings </a:t>
            </a:r>
            <a:r>
              <a:rPr lang="en-US" sz="2200" b="1" dirty="0">
                <a:solidFill>
                  <a:schemeClr val="bg1"/>
                </a:solidFill>
              </a:rPr>
              <a:t>from the 13th to </a:t>
            </a:r>
            <a:endParaRPr lang="hu-HU" sz="2200" b="1" dirty="0" smtClean="0">
              <a:solidFill>
                <a:schemeClr val="bg1"/>
              </a:solidFill>
            </a:endParaRPr>
          </a:p>
          <a:p>
            <a:pPr marL="0" indent="0" algn="just">
              <a:spcBef>
                <a:spcPts val="0"/>
              </a:spcBef>
              <a:buNone/>
            </a:pPr>
            <a:r>
              <a:rPr lang="en-US" sz="2200" b="1" dirty="0" smtClean="0">
                <a:solidFill>
                  <a:schemeClr val="bg1"/>
                </a:solidFill>
              </a:rPr>
              <a:t>the </a:t>
            </a:r>
            <a:r>
              <a:rPr lang="en-US" sz="2200" b="1" dirty="0">
                <a:solidFill>
                  <a:schemeClr val="bg1"/>
                </a:solidFill>
              </a:rPr>
              <a:t>19th </a:t>
            </a:r>
            <a:r>
              <a:rPr lang="en-US" sz="2200" b="1" dirty="0" smtClean="0">
                <a:solidFill>
                  <a:schemeClr val="bg1"/>
                </a:solidFill>
              </a:rPr>
              <a:t>centuries</a:t>
            </a:r>
            <a:r>
              <a:rPr lang="en-US" sz="2200" b="1" dirty="0">
                <a:solidFill>
                  <a:schemeClr val="bg1"/>
                </a:solidFill>
              </a:rPr>
              <a:t>. The highlights include </a:t>
            </a:r>
            <a:endParaRPr lang="hu-HU" sz="2200" b="1" dirty="0" smtClean="0">
              <a:solidFill>
                <a:schemeClr val="bg1"/>
              </a:solidFill>
            </a:endParaRPr>
          </a:p>
          <a:p>
            <a:pPr marL="0" indent="0" algn="just">
              <a:spcBef>
                <a:spcPts val="0"/>
              </a:spcBef>
              <a:buNone/>
            </a:pPr>
            <a:r>
              <a:rPr lang="en-US" sz="2200" b="1" dirty="0" smtClean="0">
                <a:solidFill>
                  <a:schemeClr val="bg1"/>
                </a:solidFill>
              </a:rPr>
              <a:t>paintings by </a:t>
            </a:r>
            <a:r>
              <a:rPr lang="en-US" sz="2200" b="1" dirty="0">
                <a:solidFill>
                  <a:schemeClr val="bg1"/>
                </a:solidFill>
              </a:rPr>
              <a:t>El Greco, Jan van Eyck, Rembrandt, </a:t>
            </a:r>
            <a:endParaRPr lang="hu-HU" sz="2200" b="1" dirty="0" smtClean="0">
              <a:solidFill>
                <a:schemeClr val="bg1"/>
              </a:solidFill>
            </a:endParaRPr>
          </a:p>
          <a:p>
            <a:pPr marL="0" indent="0" algn="just">
              <a:spcBef>
                <a:spcPts val="0"/>
              </a:spcBef>
              <a:buNone/>
            </a:pPr>
            <a:r>
              <a:rPr lang="en-US" sz="2200" b="1" dirty="0" smtClean="0">
                <a:solidFill>
                  <a:schemeClr val="bg1"/>
                </a:solidFill>
              </a:rPr>
              <a:t>Rubens</a:t>
            </a:r>
            <a:r>
              <a:rPr lang="en-US" sz="2200" b="1" dirty="0">
                <a:solidFill>
                  <a:schemeClr val="bg1"/>
                </a:solidFill>
              </a:rPr>
              <a:t>, Michelangelo, and many more </a:t>
            </a:r>
            <a:endParaRPr lang="hu-HU" sz="2200" b="1" dirty="0" smtClean="0">
              <a:solidFill>
                <a:schemeClr val="bg1"/>
              </a:solidFill>
            </a:endParaRPr>
          </a:p>
          <a:p>
            <a:pPr marL="0" indent="0" algn="just">
              <a:spcBef>
                <a:spcPts val="0"/>
              </a:spcBef>
              <a:buNone/>
            </a:pPr>
            <a:r>
              <a:rPr lang="en-US" sz="2200" b="1" dirty="0" smtClean="0">
                <a:solidFill>
                  <a:schemeClr val="bg1"/>
                </a:solidFill>
              </a:rPr>
              <a:t>famous artists.</a:t>
            </a:r>
            <a:endParaRPr lang="hu-HU" sz="2200" b="1" dirty="0" smtClean="0">
              <a:solidFill>
                <a:schemeClr val="bg1"/>
              </a:solidFill>
            </a:endParaRPr>
          </a:p>
          <a:p>
            <a:pPr marL="0" indent="0" algn="just">
              <a:spcBef>
                <a:spcPts val="0"/>
              </a:spcBef>
              <a:buNone/>
            </a:pPr>
            <a:endParaRPr lang="hu-HU" sz="2200" b="1" dirty="0">
              <a:solidFill>
                <a:schemeClr val="bg1"/>
              </a:solidFill>
            </a:endParaRPr>
          </a:p>
          <a:p>
            <a:pPr marL="0" indent="0" algn="just">
              <a:spcBef>
                <a:spcPts val="0"/>
              </a:spcBef>
              <a:buNone/>
            </a:pPr>
            <a:r>
              <a:rPr lang="hu-HU" sz="2200" b="1" dirty="0" smtClean="0">
                <a:solidFill>
                  <a:srgbClr val="FFFF00"/>
                </a:solidFill>
              </a:rPr>
              <a:t>Museum </a:t>
            </a:r>
            <a:r>
              <a:rPr lang="hu-HU" sz="2200" b="1" dirty="0" err="1" smtClean="0">
                <a:solidFill>
                  <a:srgbClr val="FFFF00"/>
                </a:solidFill>
              </a:rPr>
              <a:t>type</a:t>
            </a:r>
            <a:r>
              <a:rPr lang="hu-HU" sz="2200" b="1" dirty="0" smtClean="0">
                <a:solidFill>
                  <a:schemeClr val="bg1"/>
                </a:solidFill>
              </a:rPr>
              <a:t>: Art and Design</a:t>
            </a:r>
            <a:endParaRPr lang="hu-HU" sz="2200" b="1" dirty="0">
              <a:solidFill>
                <a:schemeClr val="bg1"/>
              </a:solidFill>
            </a:endParaRPr>
          </a:p>
        </p:txBody>
      </p:sp>
      <p:pic>
        <p:nvPicPr>
          <p:cNvPr id="4" name="Kép 3"/>
          <p:cNvPicPr>
            <a:picLocks noChangeAspect="1"/>
          </p:cNvPicPr>
          <p:nvPr/>
        </p:nvPicPr>
        <p:blipFill rotWithShape="1">
          <a:blip r:embed="rId2">
            <a:extLst>
              <a:ext uri="{28A0092B-C50C-407E-A947-70E740481C1C}">
                <a14:useLocalDpi xmlns:a14="http://schemas.microsoft.com/office/drawing/2010/main" val="0"/>
              </a:ext>
            </a:extLst>
          </a:blip>
          <a:srcRect l="31276" t="2511" r="1538" b="4572"/>
          <a:stretch/>
        </p:blipFill>
        <p:spPr>
          <a:xfrm>
            <a:off x="5796136" y="2636912"/>
            <a:ext cx="3347864" cy="4241673"/>
          </a:xfrm>
          <a:prstGeom prst="rect">
            <a:avLst/>
          </a:prstGeom>
          <a:ln>
            <a:noFill/>
          </a:ln>
          <a:effectLst>
            <a:softEdge rad="112500"/>
          </a:effectLst>
        </p:spPr>
      </p:pic>
    </p:spTree>
    <p:extLst>
      <p:ext uri="{BB962C8B-B14F-4D97-AF65-F5344CB8AC3E}">
        <p14:creationId xmlns:p14="http://schemas.microsoft.com/office/powerpoint/2010/main" val="6341736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0"/>
            <a:ext cx="9144000" cy="1556792"/>
          </a:xfrm>
        </p:spPr>
        <p:txBody>
          <a:bodyPr>
            <a:normAutofit/>
          </a:bodyPr>
          <a:lstStyle/>
          <a:p>
            <a:r>
              <a:rPr lang="hu-HU" sz="4000" b="1" i="1" dirty="0">
                <a:solidFill>
                  <a:srgbClr val="FF0000"/>
                </a:solidFill>
                <a:effectLst>
                  <a:outerShdw blurRad="38100" dist="38100" dir="2700000" algn="tl">
                    <a:srgbClr val="000000">
                      <a:alpha val="43137"/>
                    </a:srgbClr>
                  </a:outerShdw>
                </a:effectLst>
                <a:latin typeface="Algerian" panose="04020705040A02060702" pitchFamily="82" charset="0"/>
              </a:rPr>
              <a:t>FAMOUS MUSEUMS </a:t>
            </a:r>
            <a:br>
              <a:rPr lang="hu-HU" sz="4000" b="1" i="1" dirty="0">
                <a:solidFill>
                  <a:srgbClr val="FF0000"/>
                </a:solidFill>
                <a:effectLst>
                  <a:outerShdw blurRad="38100" dist="38100" dir="2700000" algn="tl">
                    <a:srgbClr val="000000">
                      <a:alpha val="43137"/>
                    </a:srgbClr>
                  </a:outerShdw>
                </a:effectLst>
                <a:latin typeface="Algerian" panose="04020705040A02060702" pitchFamily="82" charset="0"/>
              </a:rPr>
            </a:br>
            <a:r>
              <a:rPr lang="hu-HU" sz="4000" b="1" i="1" dirty="0">
                <a:solidFill>
                  <a:srgbClr val="FF0000"/>
                </a:solidFill>
                <a:effectLst>
                  <a:outerShdw blurRad="38100" dist="38100" dir="2700000" algn="tl">
                    <a:srgbClr val="000000">
                      <a:alpha val="43137"/>
                    </a:srgbClr>
                  </a:outerShdw>
                </a:effectLst>
                <a:latin typeface="Algerian" panose="04020705040A02060702" pitchFamily="82" charset="0"/>
              </a:rPr>
              <a:t>AND GALLERIES IN ENGLAND</a:t>
            </a:r>
            <a:endParaRPr lang="hu-HU" sz="4000" dirty="0"/>
          </a:p>
        </p:txBody>
      </p:sp>
      <p:sp>
        <p:nvSpPr>
          <p:cNvPr id="3" name="Tartalom helye 2"/>
          <p:cNvSpPr>
            <a:spLocks noGrp="1"/>
          </p:cNvSpPr>
          <p:nvPr>
            <p:ph idx="1"/>
          </p:nvPr>
        </p:nvSpPr>
        <p:spPr>
          <a:xfrm>
            <a:off x="107504" y="1600200"/>
            <a:ext cx="8928992" cy="5213176"/>
          </a:xfrm>
        </p:spPr>
        <p:txBody>
          <a:bodyPr>
            <a:normAutofit/>
          </a:bodyPr>
          <a:lstStyle/>
          <a:p>
            <a:pPr marL="0" algn="just">
              <a:spcBef>
                <a:spcPts val="0"/>
              </a:spcBef>
            </a:pPr>
            <a:r>
              <a:rPr lang="hu-HU" sz="2200" b="1" dirty="0" smtClean="0">
                <a:solidFill>
                  <a:srgbClr val="FFFF00"/>
                </a:solidFill>
              </a:rPr>
              <a:t>Tower of London</a:t>
            </a:r>
          </a:p>
          <a:p>
            <a:pPr marL="0" indent="0" algn="just">
              <a:spcBef>
                <a:spcPts val="0"/>
              </a:spcBef>
              <a:buNone/>
            </a:pPr>
            <a:r>
              <a:rPr lang="en-US" sz="2200" b="1" dirty="0">
                <a:solidFill>
                  <a:schemeClr val="bg1"/>
                </a:solidFill>
              </a:rPr>
              <a:t>Also known as Her Majesty's Royal Palace and Fortress, The Tower of London was one of the many castles built as part of the Norman Conquest of England. It has been extended several times in the past and has always played a major role in English history. For some time, the Tower was used as a prison. Many notable figures were imprisoned here, including Sir Walter Raleigh with his wife Elizabeth Throckmorton</a:t>
            </a:r>
            <a:r>
              <a:rPr lang="en-US" sz="2200" b="1" dirty="0" smtClean="0">
                <a:solidFill>
                  <a:schemeClr val="bg1"/>
                </a:solidFill>
              </a:rPr>
              <a:t>,</a:t>
            </a:r>
            <a:endParaRPr lang="hu-HU" sz="2200" b="1" dirty="0" smtClean="0">
              <a:solidFill>
                <a:schemeClr val="bg1"/>
              </a:solidFill>
            </a:endParaRPr>
          </a:p>
          <a:p>
            <a:pPr marL="0" indent="0" algn="just">
              <a:spcBef>
                <a:spcPts val="0"/>
              </a:spcBef>
              <a:buNone/>
            </a:pPr>
            <a:r>
              <a:rPr lang="en-US" sz="2200" b="1" dirty="0" smtClean="0">
                <a:solidFill>
                  <a:schemeClr val="bg1"/>
                </a:solidFill>
              </a:rPr>
              <a:t>Guy </a:t>
            </a:r>
            <a:r>
              <a:rPr lang="en-US" sz="2200" b="1" dirty="0">
                <a:solidFill>
                  <a:schemeClr val="bg1"/>
                </a:solidFill>
              </a:rPr>
              <a:t>Fawkes, Anne Boleyn and even Elizabeth I. </a:t>
            </a:r>
            <a:endParaRPr lang="hu-HU" sz="2200" b="1" dirty="0" smtClean="0">
              <a:solidFill>
                <a:schemeClr val="bg1"/>
              </a:solidFill>
            </a:endParaRPr>
          </a:p>
          <a:p>
            <a:pPr marL="0" indent="0" algn="just">
              <a:spcBef>
                <a:spcPts val="0"/>
              </a:spcBef>
              <a:buNone/>
            </a:pPr>
            <a:r>
              <a:rPr lang="en-US" sz="2200" b="1" dirty="0" smtClean="0">
                <a:solidFill>
                  <a:schemeClr val="bg1"/>
                </a:solidFill>
              </a:rPr>
              <a:t>Besides </a:t>
            </a:r>
            <a:r>
              <a:rPr lang="en-US" sz="2200" b="1" dirty="0">
                <a:solidFill>
                  <a:schemeClr val="bg1"/>
                </a:solidFill>
              </a:rPr>
              <a:t>this, the Tower was used as an </a:t>
            </a:r>
            <a:r>
              <a:rPr lang="en-US" sz="2200" b="1" dirty="0" err="1">
                <a:solidFill>
                  <a:schemeClr val="bg1"/>
                </a:solidFill>
              </a:rPr>
              <a:t>armoury</a:t>
            </a:r>
            <a:r>
              <a:rPr lang="en-US" sz="2200" b="1" dirty="0">
                <a:solidFill>
                  <a:schemeClr val="bg1"/>
                </a:solidFill>
              </a:rPr>
              <a:t>, a </a:t>
            </a:r>
            <a:endParaRPr lang="hu-HU" sz="2200" b="1" dirty="0" smtClean="0">
              <a:solidFill>
                <a:schemeClr val="bg1"/>
              </a:solidFill>
            </a:endParaRPr>
          </a:p>
          <a:p>
            <a:pPr marL="0" indent="0" algn="just">
              <a:spcBef>
                <a:spcPts val="0"/>
              </a:spcBef>
              <a:buNone/>
            </a:pPr>
            <a:r>
              <a:rPr lang="en-US" sz="2200" b="1" dirty="0" smtClean="0">
                <a:solidFill>
                  <a:schemeClr val="bg1"/>
                </a:solidFill>
              </a:rPr>
              <a:t>treasury</a:t>
            </a:r>
            <a:r>
              <a:rPr lang="en-US" sz="2200" b="1" dirty="0">
                <a:solidFill>
                  <a:schemeClr val="bg1"/>
                </a:solidFill>
              </a:rPr>
              <a:t>, a menagerie, the home of the Royal Mint, </a:t>
            </a:r>
            <a:endParaRPr lang="hu-HU" sz="2200" b="1" dirty="0" smtClean="0">
              <a:solidFill>
                <a:schemeClr val="bg1"/>
              </a:solidFill>
            </a:endParaRPr>
          </a:p>
          <a:p>
            <a:pPr marL="0" indent="0" algn="just">
              <a:spcBef>
                <a:spcPts val="0"/>
              </a:spcBef>
              <a:buNone/>
            </a:pPr>
            <a:r>
              <a:rPr lang="en-US" sz="2200" b="1" dirty="0" smtClean="0">
                <a:solidFill>
                  <a:schemeClr val="bg1"/>
                </a:solidFill>
              </a:rPr>
              <a:t>a </a:t>
            </a:r>
            <a:r>
              <a:rPr lang="en-US" sz="2200" b="1" dirty="0">
                <a:solidFill>
                  <a:schemeClr val="bg1"/>
                </a:solidFill>
              </a:rPr>
              <a:t>public record office, and the home of the Crown </a:t>
            </a:r>
            <a:endParaRPr lang="hu-HU" sz="2200" b="1" dirty="0" smtClean="0">
              <a:solidFill>
                <a:schemeClr val="bg1"/>
              </a:solidFill>
            </a:endParaRPr>
          </a:p>
          <a:p>
            <a:pPr marL="0" indent="0" algn="just">
              <a:spcBef>
                <a:spcPts val="0"/>
              </a:spcBef>
              <a:buNone/>
            </a:pPr>
            <a:r>
              <a:rPr lang="en-US" sz="2200" b="1" dirty="0" smtClean="0">
                <a:solidFill>
                  <a:schemeClr val="bg1"/>
                </a:solidFill>
              </a:rPr>
              <a:t>Jewels </a:t>
            </a:r>
            <a:r>
              <a:rPr lang="en-US" sz="2200" b="1" dirty="0">
                <a:solidFill>
                  <a:schemeClr val="bg1"/>
                </a:solidFill>
              </a:rPr>
              <a:t>of England</a:t>
            </a:r>
            <a:r>
              <a:rPr lang="en-US" sz="2200" b="1" dirty="0" smtClean="0">
                <a:solidFill>
                  <a:schemeClr val="bg1"/>
                </a:solidFill>
              </a:rPr>
              <a:t>.</a:t>
            </a:r>
            <a:endParaRPr lang="hu-HU" sz="2200" b="1" dirty="0" smtClean="0">
              <a:solidFill>
                <a:schemeClr val="bg1"/>
              </a:solidFill>
            </a:endParaRPr>
          </a:p>
          <a:p>
            <a:pPr marL="0" indent="0" algn="just">
              <a:spcBef>
                <a:spcPts val="0"/>
              </a:spcBef>
              <a:buNone/>
            </a:pPr>
            <a:endParaRPr lang="hu-HU" sz="2200" b="1" dirty="0">
              <a:solidFill>
                <a:schemeClr val="bg1"/>
              </a:solidFill>
            </a:endParaRPr>
          </a:p>
          <a:p>
            <a:pPr marL="0" indent="0" algn="just">
              <a:spcBef>
                <a:spcPts val="0"/>
              </a:spcBef>
              <a:buNone/>
            </a:pPr>
            <a:r>
              <a:rPr lang="hu-HU" sz="2200" b="1" dirty="0" smtClean="0">
                <a:solidFill>
                  <a:srgbClr val="FFFF00"/>
                </a:solidFill>
              </a:rPr>
              <a:t>Museum </a:t>
            </a:r>
            <a:r>
              <a:rPr lang="hu-HU" sz="2200" b="1" dirty="0" err="1" smtClean="0">
                <a:solidFill>
                  <a:srgbClr val="FFFF00"/>
                </a:solidFill>
              </a:rPr>
              <a:t>type</a:t>
            </a:r>
            <a:r>
              <a:rPr lang="hu-HU" sz="2200" b="1" dirty="0" smtClean="0">
                <a:solidFill>
                  <a:schemeClr val="bg1"/>
                </a:solidFill>
              </a:rPr>
              <a:t>: </a:t>
            </a:r>
            <a:r>
              <a:rPr lang="hu-HU" sz="2200" b="1" dirty="0" err="1" smtClean="0">
                <a:solidFill>
                  <a:schemeClr val="bg1"/>
                </a:solidFill>
              </a:rPr>
              <a:t>History</a:t>
            </a:r>
            <a:r>
              <a:rPr lang="hu-HU" sz="2200" b="1" dirty="0" smtClean="0">
                <a:solidFill>
                  <a:schemeClr val="bg1"/>
                </a:solidFill>
              </a:rPr>
              <a:t> and </a:t>
            </a:r>
            <a:r>
              <a:rPr lang="hu-HU" sz="2200" b="1" dirty="0" err="1" smtClean="0">
                <a:solidFill>
                  <a:schemeClr val="bg1"/>
                </a:solidFill>
              </a:rPr>
              <a:t>Anthropology</a:t>
            </a:r>
            <a:endParaRPr lang="hu-HU" sz="2200" b="1" dirty="0">
              <a:solidFill>
                <a:schemeClr val="bg1"/>
              </a:solidFill>
            </a:endParaRPr>
          </a:p>
        </p:txBody>
      </p:sp>
      <p:pic>
        <p:nvPicPr>
          <p:cNvPr id="4" name="Kép 3"/>
          <p:cNvPicPr>
            <a:picLocks noChangeAspect="1"/>
          </p:cNvPicPr>
          <p:nvPr/>
        </p:nvPicPr>
        <p:blipFill rotWithShape="1">
          <a:blip r:embed="rId2">
            <a:extLst>
              <a:ext uri="{28A0092B-C50C-407E-A947-70E740481C1C}">
                <a14:useLocalDpi xmlns:a14="http://schemas.microsoft.com/office/drawing/2010/main" val="0"/>
              </a:ext>
            </a:extLst>
          </a:blip>
          <a:srcRect l="21234" t="12624" r="18579" b="20567"/>
          <a:stretch/>
        </p:blipFill>
        <p:spPr>
          <a:xfrm>
            <a:off x="6372200" y="3658202"/>
            <a:ext cx="2771800" cy="3199798"/>
          </a:xfrm>
          <a:prstGeom prst="rect">
            <a:avLst/>
          </a:prstGeom>
          <a:ln>
            <a:noFill/>
          </a:ln>
          <a:effectLst>
            <a:softEdge rad="112500"/>
          </a:effectLst>
        </p:spPr>
      </p:pic>
    </p:spTree>
    <p:extLst>
      <p:ext uri="{BB962C8B-B14F-4D97-AF65-F5344CB8AC3E}">
        <p14:creationId xmlns:p14="http://schemas.microsoft.com/office/powerpoint/2010/main" val="14663502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0"/>
            <a:ext cx="9144000" cy="1556792"/>
          </a:xfrm>
        </p:spPr>
        <p:txBody>
          <a:bodyPr>
            <a:normAutofit/>
          </a:bodyPr>
          <a:lstStyle/>
          <a:p>
            <a:r>
              <a:rPr lang="hu-HU" sz="4000" b="1" i="1" dirty="0">
                <a:solidFill>
                  <a:srgbClr val="FF0000"/>
                </a:solidFill>
                <a:effectLst>
                  <a:outerShdw blurRad="38100" dist="38100" dir="2700000" algn="tl">
                    <a:srgbClr val="000000">
                      <a:alpha val="43137"/>
                    </a:srgbClr>
                  </a:outerShdw>
                </a:effectLst>
                <a:latin typeface="Algerian" panose="04020705040A02060702" pitchFamily="82" charset="0"/>
              </a:rPr>
              <a:t>FAMOUS MUSEUMS </a:t>
            </a:r>
            <a:br>
              <a:rPr lang="hu-HU" sz="4000" b="1" i="1" dirty="0">
                <a:solidFill>
                  <a:srgbClr val="FF0000"/>
                </a:solidFill>
                <a:effectLst>
                  <a:outerShdw blurRad="38100" dist="38100" dir="2700000" algn="tl">
                    <a:srgbClr val="000000">
                      <a:alpha val="43137"/>
                    </a:srgbClr>
                  </a:outerShdw>
                </a:effectLst>
                <a:latin typeface="Algerian" panose="04020705040A02060702" pitchFamily="82" charset="0"/>
              </a:rPr>
            </a:br>
            <a:r>
              <a:rPr lang="hu-HU" sz="4000" b="1" i="1" dirty="0">
                <a:solidFill>
                  <a:srgbClr val="FF0000"/>
                </a:solidFill>
                <a:effectLst>
                  <a:outerShdw blurRad="38100" dist="38100" dir="2700000" algn="tl">
                    <a:srgbClr val="000000">
                      <a:alpha val="43137"/>
                    </a:srgbClr>
                  </a:outerShdw>
                </a:effectLst>
                <a:latin typeface="Algerian" panose="04020705040A02060702" pitchFamily="82" charset="0"/>
              </a:rPr>
              <a:t>AND GALLERIES IN ENGLAND</a:t>
            </a:r>
            <a:endParaRPr lang="hu-HU" sz="4000" dirty="0"/>
          </a:p>
        </p:txBody>
      </p:sp>
      <p:sp>
        <p:nvSpPr>
          <p:cNvPr id="3" name="Tartalom helye 2"/>
          <p:cNvSpPr>
            <a:spLocks noGrp="1"/>
          </p:cNvSpPr>
          <p:nvPr>
            <p:ph idx="1"/>
          </p:nvPr>
        </p:nvSpPr>
        <p:spPr>
          <a:xfrm>
            <a:off x="35496" y="1600200"/>
            <a:ext cx="9073008" cy="5257800"/>
          </a:xfrm>
        </p:spPr>
        <p:txBody>
          <a:bodyPr>
            <a:normAutofit/>
          </a:bodyPr>
          <a:lstStyle/>
          <a:p>
            <a:pPr marL="0" algn="just">
              <a:spcBef>
                <a:spcPts val="0"/>
              </a:spcBef>
            </a:pPr>
            <a:r>
              <a:rPr lang="hu-HU" sz="2200" b="1" dirty="0" smtClean="0">
                <a:solidFill>
                  <a:srgbClr val="FFFF00"/>
                </a:solidFill>
              </a:rPr>
              <a:t>National </a:t>
            </a:r>
            <a:r>
              <a:rPr lang="hu-HU" sz="2200" b="1" dirty="0" err="1" smtClean="0">
                <a:solidFill>
                  <a:srgbClr val="FFFF00"/>
                </a:solidFill>
              </a:rPr>
              <a:t>Portrait</a:t>
            </a:r>
            <a:r>
              <a:rPr lang="hu-HU" sz="2200" b="1" dirty="0" smtClean="0">
                <a:solidFill>
                  <a:srgbClr val="FFFF00"/>
                </a:solidFill>
              </a:rPr>
              <a:t> </a:t>
            </a:r>
            <a:r>
              <a:rPr lang="hu-HU" sz="2200" b="1" dirty="0" err="1" smtClean="0">
                <a:solidFill>
                  <a:srgbClr val="FFFF00"/>
                </a:solidFill>
              </a:rPr>
              <a:t>Gallery</a:t>
            </a:r>
            <a:r>
              <a:rPr lang="hu-HU" sz="2200" b="1" dirty="0" smtClean="0">
                <a:solidFill>
                  <a:srgbClr val="FFFF00"/>
                </a:solidFill>
              </a:rPr>
              <a:t> (London)</a:t>
            </a:r>
          </a:p>
          <a:p>
            <a:pPr marL="0" indent="0" algn="just">
              <a:spcBef>
                <a:spcPts val="0"/>
              </a:spcBef>
              <a:buNone/>
            </a:pPr>
            <a:r>
              <a:rPr lang="en-US" sz="2200" b="1" dirty="0">
                <a:solidFill>
                  <a:schemeClr val="bg1"/>
                </a:solidFill>
              </a:rPr>
              <a:t>The National Portrait Gallery (NPG) was the first portrait gallery in the world when it opened in 1856. The gallery houses a collection of portraits of historically important and well known British people. Works in the National Portrait Gallery include photographs, caricatures, paintings, drawings and sculpture and are all selected on the basis of </a:t>
            </a:r>
            <a:endParaRPr lang="hu-HU" sz="2200" b="1" dirty="0" smtClean="0">
              <a:solidFill>
                <a:schemeClr val="bg1"/>
              </a:solidFill>
            </a:endParaRPr>
          </a:p>
          <a:p>
            <a:pPr marL="0" indent="0" algn="just">
              <a:spcBef>
                <a:spcPts val="0"/>
              </a:spcBef>
              <a:buNone/>
            </a:pPr>
            <a:r>
              <a:rPr lang="en-US" sz="2200" b="1" dirty="0" smtClean="0">
                <a:solidFill>
                  <a:schemeClr val="bg1"/>
                </a:solidFill>
              </a:rPr>
              <a:t>the </a:t>
            </a:r>
            <a:r>
              <a:rPr lang="en-US" sz="2200" b="1" dirty="0">
                <a:solidFill>
                  <a:schemeClr val="bg1"/>
                </a:solidFill>
              </a:rPr>
              <a:t>significance of the person, not that of </a:t>
            </a:r>
            <a:r>
              <a:rPr lang="en-US" sz="2200" b="1" dirty="0" smtClean="0">
                <a:solidFill>
                  <a:schemeClr val="bg1"/>
                </a:solidFill>
              </a:rPr>
              <a:t>the </a:t>
            </a:r>
            <a:endParaRPr lang="hu-HU" sz="2200" b="1" dirty="0" smtClean="0">
              <a:solidFill>
                <a:schemeClr val="bg1"/>
              </a:solidFill>
            </a:endParaRPr>
          </a:p>
          <a:p>
            <a:pPr marL="0" indent="0" algn="just">
              <a:spcBef>
                <a:spcPts val="0"/>
              </a:spcBef>
              <a:buNone/>
            </a:pPr>
            <a:r>
              <a:rPr lang="en-US" sz="2200" b="1" dirty="0" smtClean="0">
                <a:solidFill>
                  <a:schemeClr val="bg1"/>
                </a:solidFill>
              </a:rPr>
              <a:t>artist</a:t>
            </a:r>
            <a:r>
              <a:rPr lang="en-US" sz="2200" b="1" dirty="0">
                <a:solidFill>
                  <a:schemeClr val="bg1"/>
                </a:solidFill>
              </a:rPr>
              <a:t>. A well known piece is the </a:t>
            </a:r>
            <a:r>
              <a:rPr lang="en-US" sz="2200" b="1" dirty="0" err="1">
                <a:solidFill>
                  <a:schemeClr val="bg1"/>
                </a:solidFill>
              </a:rPr>
              <a:t>Chandos</a:t>
            </a:r>
            <a:r>
              <a:rPr lang="en-US" sz="2200" b="1" dirty="0">
                <a:solidFill>
                  <a:schemeClr val="bg1"/>
                </a:solidFill>
              </a:rPr>
              <a:t> </a:t>
            </a:r>
            <a:endParaRPr lang="hu-HU" sz="2200" b="1" dirty="0" smtClean="0">
              <a:solidFill>
                <a:schemeClr val="bg1"/>
              </a:solidFill>
            </a:endParaRPr>
          </a:p>
          <a:p>
            <a:pPr marL="0" indent="0" algn="just">
              <a:spcBef>
                <a:spcPts val="0"/>
              </a:spcBef>
              <a:buNone/>
            </a:pPr>
            <a:r>
              <a:rPr lang="en-US" sz="2200" b="1" dirty="0" smtClean="0">
                <a:solidFill>
                  <a:schemeClr val="bg1"/>
                </a:solidFill>
              </a:rPr>
              <a:t>portrait</a:t>
            </a:r>
            <a:r>
              <a:rPr lang="en-US" sz="2200" b="1" dirty="0">
                <a:solidFill>
                  <a:schemeClr val="bg1"/>
                </a:solidFill>
              </a:rPr>
              <a:t>, the most famous of the </a:t>
            </a:r>
            <a:r>
              <a:rPr lang="en-US" sz="2200" b="1" dirty="0" smtClean="0">
                <a:solidFill>
                  <a:schemeClr val="bg1"/>
                </a:solidFill>
              </a:rPr>
              <a:t>portraits</a:t>
            </a:r>
            <a:endParaRPr lang="hu-HU" sz="2200" b="1" dirty="0" smtClean="0">
              <a:solidFill>
                <a:schemeClr val="bg1"/>
              </a:solidFill>
            </a:endParaRPr>
          </a:p>
          <a:p>
            <a:pPr marL="0" indent="0" algn="just">
              <a:spcBef>
                <a:spcPts val="0"/>
              </a:spcBef>
              <a:buNone/>
            </a:pPr>
            <a:r>
              <a:rPr lang="en-US" sz="2200" b="1" dirty="0" smtClean="0">
                <a:solidFill>
                  <a:schemeClr val="bg1"/>
                </a:solidFill>
              </a:rPr>
              <a:t>that </a:t>
            </a:r>
            <a:r>
              <a:rPr lang="en-US" sz="2200" b="1" dirty="0">
                <a:solidFill>
                  <a:schemeClr val="bg1"/>
                </a:solidFill>
              </a:rPr>
              <a:t>may depict William Shakespeare. </a:t>
            </a:r>
            <a:endParaRPr lang="hu-HU" sz="2200" b="1" dirty="0" smtClean="0">
              <a:solidFill>
                <a:schemeClr val="bg1"/>
              </a:solidFill>
            </a:endParaRPr>
          </a:p>
          <a:p>
            <a:pPr marL="0" indent="0" algn="just">
              <a:spcBef>
                <a:spcPts val="0"/>
              </a:spcBef>
              <a:buNone/>
            </a:pPr>
            <a:endParaRPr lang="hu-HU" sz="2200" b="1" dirty="0">
              <a:solidFill>
                <a:schemeClr val="bg1"/>
              </a:solidFill>
            </a:endParaRPr>
          </a:p>
          <a:p>
            <a:pPr marL="0" indent="0" algn="just">
              <a:spcBef>
                <a:spcPts val="0"/>
              </a:spcBef>
              <a:buNone/>
            </a:pPr>
            <a:r>
              <a:rPr lang="hu-HU" sz="2200" b="1" dirty="0" smtClean="0">
                <a:solidFill>
                  <a:srgbClr val="FFFF00"/>
                </a:solidFill>
              </a:rPr>
              <a:t>Museum </a:t>
            </a:r>
            <a:r>
              <a:rPr lang="hu-HU" sz="2200" b="1" dirty="0" err="1" smtClean="0">
                <a:solidFill>
                  <a:srgbClr val="FFFF00"/>
                </a:solidFill>
              </a:rPr>
              <a:t>type</a:t>
            </a:r>
            <a:r>
              <a:rPr lang="hu-HU" sz="2200" b="1" dirty="0" smtClean="0">
                <a:solidFill>
                  <a:schemeClr val="bg1"/>
                </a:solidFill>
              </a:rPr>
              <a:t>: Art and Design</a:t>
            </a:r>
            <a:endParaRPr lang="hu-HU" sz="2200" b="1" dirty="0">
              <a:solidFill>
                <a:schemeClr val="bg1"/>
              </a:solidFill>
            </a:endParaRPr>
          </a:p>
        </p:txBody>
      </p:sp>
      <p:pic>
        <p:nvPicPr>
          <p:cNvPr id="4" name="Kép 3"/>
          <p:cNvPicPr>
            <a:picLocks noChangeAspect="1"/>
          </p:cNvPicPr>
          <p:nvPr/>
        </p:nvPicPr>
        <p:blipFill rotWithShape="1">
          <a:blip r:embed="rId2">
            <a:extLst>
              <a:ext uri="{28A0092B-C50C-407E-A947-70E740481C1C}">
                <a14:useLocalDpi xmlns:a14="http://schemas.microsoft.com/office/drawing/2010/main" val="0"/>
              </a:ext>
            </a:extLst>
          </a:blip>
          <a:srcRect l="6909" t="9916" r="11147" b="4362"/>
          <a:stretch/>
        </p:blipFill>
        <p:spPr>
          <a:xfrm>
            <a:off x="5436096" y="3371766"/>
            <a:ext cx="3707904" cy="3452187"/>
          </a:xfrm>
          <a:prstGeom prst="rect">
            <a:avLst/>
          </a:prstGeom>
          <a:ln>
            <a:noFill/>
          </a:ln>
          <a:effectLst>
            <a:softEdge rad="112500"/>
          </a:effectLst>
        </p:spPr>
      </p:pic>
    </p:spTree>
    <p:extLst>
      <p:ext uri="{BB962C8B-B14F-4D97-AF65-F5344CB8AC3E}">
        <p14:creationId xmlns:p14="http://schemas.microsoft.com/office/powerpoint/2010/main" val="32266064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0"/>
            <a:ext cx="9144000" cy="1628800"/>
          </a:xfrm>
        </p:spPr>
        <p:txBody>
          <a:bodyPr>
            <a:normAutofit/>
          </a:bodyPr>
          <a:lstStyle/>
          <a:p>
            <a:r>
              <a:rPr lang="hu-HU" sz="4000" b="1" i="1" dirty="0">
                <a:solidFill>
                  <a:srgbClr val="FF0000"/>
                </a:solidFill>
                <a:effectLst>
                  <a:outerShdw blurRad="38100" dist="38100" dir="2700000" algn="tl">
                    <a:srgbClr val="000000">
                      <a:alpha val="43137"/>
                    </a:srgbClr>
                  </a:outerShdw>
                </a:effectLst>
                <a:latin typeface="Algerian" panose="04020705040A02060702" pitchFamily="82" charset="0"/>
              </a:rPr>
              <a:t>FAMOUS MUSEUMS </a:t>
            </a:r>
            <a:br>
              <a:rPr lang="hu-HU" sz="4000" b="1" i="1" dirty="0">
                <a:solidFill>
                  <a:srgbClr val="FF0000"/>
                </a:solidFill>
                <a:effectLst>
                  <a:outerShdw blurRad="38100" dist="38100" dir="2700000" algn="tl">
                    <a:srgbClr val="000000">
                      <a:alpha val="43137"/>
                    </a:srgbClr>
                  </a:outerShdw>
                </a:effectLst>
                <a:latin typeface="Algerian" panose="04020705040A02060702" pitchFamily="82" charset="0"/>
              </a:rPr>
            </a:br>
            <a:r>
              <a:rPr lang="hu-HU" sz="4000" b="1" i="1" dirty="0">
                <a:solidFill>
                  <a:srgbClr val="FF0000"/>
                </a:solidFill>
                <a:effectLst>
                  <a:outerShdw blurRad="38100" dist="38100" dir="2700000" algn="tl">
                    <a:srgbClr val="000000">
                      <a:alpha val="43137"/>
                    </a:srgbClr>
                  </a:outerShdw>
                </a:effectLst>
                <a:latin typeface="Algerian" panose="04020705040A02060702" pitchFamily="82" charset="0"/>
              </a:rPr>
              <a:t>AND GALLERIES IN ENGLAND</a:t>
            </a:r>
            <a:endParaRPr lang="hu-HU" sz="4000" dirty="0"/>
          </a:p>
        </p:txBody>
      </p:sp>
      <p:sp>
        <p:nvSpPr>
          <p:cNvPr id="3" name="Tartalom helye 2"/>
          <p:cNvSpPr>
            <a:spLocks noGrp="1"/>
          </p:cNvSpPr>
          <p:nvPr>
            <p:ph idx="1"/>
          </p:nvPr>
        </p:nvSpPr>
        <p:spPr>
          <a:xfrm>
            <a:off x="35496" y="1600200"/>
            <a:ext cx="9073008" cy="5213176"/>
          </a:xfrm>
        </p:spPr>
        <p:txBody>
          <a:bodyPr>
            <a:normAutofit/>
          </a:bodyPr>
          <a:lstStyle/>
          <a:p>
            <a:pPr marL="0" algn="just">
              <a:spcBef>
                <a:spcPts val="0"/>
              </a:spcBef>
            </a:pPr>
            <a:r>
              <a:rPr lang="hu-HU" sz="2200" b="1" dirty="0" smtClean="0">
                <a:solidFill>
                  <a:srgbClr val="FFFF00"/>
                </a:solidFill>
              </a:rPr>
              <a:t>National </a:t>
            </a:r>
            <a:r>
              <a:rPr lang="hu-HU" sz="2200" b="1" dirty="0" err="1" smtClean="0">
                <a:solidFill>
                  <a:srgbClr val="FFFF00"/>
                </a:solidFill>
              </a:rPr>
              <a:t>Railway</a:t>
            </a:r>
            <a:r>
              <a:rPr lang="hu-HU" sz="2200" b="1" dirty="0" smtClean="0">
                <a:solidFill>
                  <a:srgbClr val="FFFF00"/>
                </a:solidFill>
              </a:rPr>
              <a:t> Museum (York)</a:t>
            </a:r>
          </a:p>
          <a:p>
            <a:pPr marL="0" indent="0" algn="just">
              <a:spcBef>
                <a:spcPts val="0"/>
              </a:spcBef>
              <a:buNone/>
            </a:pPr>
            <a:r>
              <a:rPr lang="en-US" sz="2200" b="1" dirty="0">
                <a:solidFill>
                  <a:schemeClr val="bg1"/>
                </a:solidFill>
              </a:rPr>
              <a:t>The National Railway Museum (NRM) is devoted to telling the story of rail transport in Britain and its impact on society. The museum holds the national collection of historically significant railway vehicles and collections of other artefacts and written and pictorial records, of social, technical, artistic and historical interest. The museum </a:t>
            </a:r>
            <a:endParaRPr lang="hu-HU" sz="2200" b="1" dirty="0" smtClean="0">
              <a:solidFill>
                <a:schemeClr val="bg1"/>
              </a:solidFill>
            </a:endParaRPr>
          </a:p>
          <a:p>
            <a:pPr marL="0" indent="0" algn="just">
              <a:spcBef>
                <a:spcPts val="0"/>
              </a:spcBef>
              <a:buNone/>
            </a:pPr>
            <a:r>
              <a:rPr lang="en-US" sz="2200" b="1" dirty="0" smtClean="0">
                <a:solidFill>
                  <a:schemeClr val="bg1"/>
                </a:solidFill>
              </a:rPr>
              <a:t>houses </a:t>
            </a:r>
            <a:r>
              <a:rPr lang="en-US" sz="2200" b="1" dirty="0">
                <a:solidFill>
                  <a:schemeClr val="bg1"/>
                </a:solidFill>
              </a:rPr>
              <a:t>over 100 locomotives and almost </a:t>
            </a:r>
            <a:r>
              <a:rPr lang="en-US" sz="2200" b="1" dirty="0" smtClean="0">
                <a:solidFill>
                  <a:schemeClr val="bg1"/>
                </a:solidFill>
              </a:rPr>
              <a:t>300</a:t>
            </a:r>
            <a:endParaRPr lang="hu-HU" sz="2200" b="1" dirty="0" smtClean="0">
              <a:solidFill>
                <a:schemeClr val="bg1"/>
              </a:solidFill>
            </a:endParaRPr>
          </a:p>
          <a:p>
            <a:pPr marL="0" indent="0" algn="just">
              <a:spcBef>
                <a:spcPts val="0"/>
              </a:spcBef>
              <a:buNone/>
            </a:pPr>
            <a:r>
              <a:rPr lang="en-US" sz="2200" b="1" dirty="0" smtClean="0">
                <a:solidFill>
                  <a:schemeClr val="bg1"/>
                </a:solidFill>
              </a:rPr>
              <a:t>other </a:t>
            </a:r>
            <a:r>
              <a:rPr lang="en-US" sz="2200" b="1" dirty="0">
                <a:solidFill>
                  <a:schemeClr val="bg1"/>
                </a:solidFill>
              </a:rPr>
              <a:t>items of rolling stock, almost all of </a:t>
            </a:r>
            <a:endParaRPr lang="hu-HU" sz="2200" b="1" dirty="0" smtClean="0">
              <a:solidFill>
                <a:schemeClr val="bg1"/>
              </a:solidFill>
            </a:endParaRPr>
          </a:p>
          <a:p>
            <a:pPr marL="0" indent="0" algn="just">
              <a:spcBef>
                <a:spcPts val="0"/>
              </a:spcBef>
              <a:buNone/>
            </a:pPr>
            <a:r>
              <a:rPr lang="en-US" sz="2200" b="1" dirty="0" smtClean="0">
                <a:solidFill>
                  <a:schemeClr val="bg1"/>
                </a:solidFill>
              </a:rPr>
              <a:t>which </a:t>
            </a:r>
            <a:r>
              <a:rPr lang="en-US" sz="2200" b="1" dirty="0">
                <a:solidFill>
                  <a:schemeClr val="bg1"/>
                </a:solidFill>
              </a:rPr>
              <a:t>either ran on the Great Britain railways </a:t>
            </a:r>
            <a:endParaRPr lang="hu-HU" sz="2200" b="1" dirty="0" smtClean="0">
              <a:solidFill>
                <a:schemeClr val="bg1"/>
              </a:solidFill>
            </a:endParaRPr>
          </a:p>
          <a:p>
            <a:pPr marL="0" indent="0" algn="just">
              <a:spcBef>
                <a:spcPts val="0"/>
              </a:spcBef>
              <a:buNone/>
            </a:pPr>
            <a:r>
              <a:rPr lang="en-US" sz="2200" b="1" dirty="0" smtClean="0">
                <a:solidFill>
                  <a:schemeClr val="bg1"/>
                </a:solidFill>
              </a:rPr>
              <a:t>or </a:t>
            </a:r>
            <a:r>
              <a:rPr lang="en-US" sz="2200" b="1" dirty="0">
                <a:solidFill>
                  <a:schemeClr val="bg1"/>
                </a:solidFill>
              </a:rPr>
              <a:t>were built there</a:t>
            </a:r>
            <a:r>
              <a:rPr lang="en-US" sz="2200" b="1" dirty="0" smtClean="0">
                <a:solidFill>
                  <a:schemeClr val="bg1"/>
                </a:solidFill>
              </a:rPr>
              <a:t>.</a:t>
            </a:r>
            <a:endParaRPr lang="hu-HU" sz="2200" b="1" dirty="0" smtClean="0">
              <a:solidFill>
                <a:schemeClr val="bg1"/>
              </a:solidFill>
            </a:endParaRPr>
          </a:p>
          <a:p>
            <a:pPr marL="0" indent="0" algn="just">
              <a:spcBef>
                <a:spcPts val="0"/>
              </a:spcBef>
              <a:buNone/>
            </a:pPr>
            <a:endParaRPr lang="hu-HU" sz="2200" b="1" dirty="0">
              <a:solidFill>
                <a:schemeClr val="bg1"/>
              </a:solidFill>
            </a:endParaRPr>
          </a:p>
          <a:p>
            <a:pPr marL="0" indent="0" algn="just">
              <a:spcBef>
                <a:spcPts val="0"/>
              </a:spcBef>
              <a:buNone/>
            </a:pPr>
            <a:r>
              <a:rPr lang="hu-HU" sz="2200" b="1" dirty="0" smtClean="0">
                <a:solidFill>
                  <a:srgbClr val="FFFF00"/>
                </a:solidFill>
              </a:rPr>
              <a:t>Museum </a:t>
            </a:r>
            <a:r>
              <a:rPr lang="hu-HU" sz="2200" b="1" dirty="0" err="1" smtClean="0">
                <a:solidFill>
                  <a:srgbClr val="FFFF00"/>
                </a:solidFill>
              </a:rPr>
              <a:t>type</a:t>
            </a:r>
            <a:r>
              <a:rPr lang="hu-HU" sz="2200" b="1" dirty="0" smtClean="0">
                <a:solidFill>
                  <a:schemeClr val="bg1"/>
                </a:solidFill>
              </a:rPr>
              <a:t>: Science and </a:t>
            </a:r>
            <a:r>
              <a:rPr lang="hu-HU" sz="2200" b="1" dirty="0" err="1" smtClean="0">
                <a:solidFill>
                  <a:schemeClr val="bg1"/>
                </a:solidFill>
              </a:rPr>
              <a:t>Technology</a:t>
            </a:r>
            <a:r>
              <a:rPr lang="hu-HU" sz="2200" b="1" dirty="0" smtClean="0">
                <a:solidFill>
                  <a:schemeClr val="bg1"/>
                </a:solidFill>
              </a:rPr>
              <a:t>, </a:t>
            </a:r>
          </a:p>
          <a:p>
            <a:pPr marL="0" indent="0" algn="just">
              <a:spcBef>
                <a:spcPts val="0"/>
              </a:spcBef>
              <a:buNone/>
            </a:pPr>
            <a:r>
              <a:rPr lang="hu-HU" sz="2200" b="1" dirty="0" err="1" smtClean="0">
                <a:solidFill>
                  <a:schemeClr val="bg1"/>
                </a:solidFill>
              </a:rPr>
              <a:t>History</a:t>
            </a:r>
            <a:r>
              <a:rPr lang="hu-HU" sz="2200" b="1" dirty="0" smtClean="0">
                <a:solidFill>
                  <a:schemeClr val="bg1"/>
                </a:solidFill>
              </a:rPr>
              <a:t> and </a:t>
            </a:r>
            <a:r>
              <a:rPr lang="hu-HU" sz="2200" b="1" dirty="0" err="1" smtClean="0">
                <a:solidFill>
                  <a:schemeClr val="bg1"/>
                </a:solidFill>
              </a:rPr>
              <a:t>Anthropology</a:t>
            </a:r>
            <a:endParaRPr lang="hu-HU" sz="2200" b="1" dirty="0">
              <a:solidFill>
                <a:schemeClr val="bg1"/>
              </a:solidFill>
            </a:endParaRPr>
          </a:p>
        </p:txBody>
      </p:sp>
      <p:pic>
        <p:nvPicPr>
          <p:cNvPr id="4" name="Kép 3"/>
          <p:cNvPicPr>
            <a:picLocks noChangeAspect="1"/>
          </p:cNvPicPr>
          <p:nvPr/>
        </p:nvPicPr>
        <p:blipFill rotWithShape="1">
          <a:blip r:embed="rId2">
            <a:extLst>
              <a:ext uri="{28A0092B-C50C-407E-A947-70E740481C1C}">
                <a14:useLocalDpi xmlns:a14="http://schemas.microsoft.com/office/drawing/2010/main" val="0"/>
              </a:ext>
            </a:extLst>
          </a:blip>
          <a:srcRect l="11010" t="16783" r="2996" b="1499"/>
          <a:stretch/>
        </p:blipFill>
        <p:spPr>
          <a:xfrm>
            <a:off x="5680134" y="3501008"/>
            <a:ext cx="3463866" cy="3352128"/>
          </a:xfrm>
          <a:prstGeom prst="rect">
            <a:avLst/>
          </a:prstGeom>
          <a:ln>
            <a:noFill/>
          </a:ln>
          <a:effectLst>
            <a:softEdge rad="112500"/>
          </a:effectLst>
        </p:spPr>
      </p:pic>
    </p:spTree>
    <p:extLst>
      <p:ext uri="{BB962C8B-B14F-4D97-AF65-F5344CB8AC3E}">
        <p14:creationId xmlns:p14="http://schemas.microsoft.com/office/powerpoint/2010/main" val="14860159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0"/>
            <a:ext cx="9144000" cy="1556792"/>
          </a:xfrm>
        </p:spPr>
        <p:txBody>
          <a:bodyPr>
            <a:normAutofit/>
          </a:bodyPr>
          <a:lstStyle/>
          <a:p>
            <a:r>
              <a:rPr lang="hu-HU" sz="4000" b="1" i="1" dirty="0">
                <a:solidFill>
                  <a:srgbClr val="FF0000"/>
                </a:solidFill>
                <a:effectLst>
                  <a:outerShdw blurRad="38100" dist="38100" dir="2700000" algn="tl">
                    <a:srgbClr val="000000">
                      <a:alpha val="43137"/>
                    </a:srgbClr>
                  </a:outerShdw>
                </a:effectLst>
                <a:latin typeface="Algerian" panose="04020705040A02060702" pitchFamily="82" charset="0"/>
              </a:rPr>
              <a:t>FAMOUS MUSEUMS </a:t>
            </a:r>
            <a:br>
              <a:rPr lang="hu-HU" sz="4000" b="1" i="1" dirty="0">
                <a:solidFill>
                  <a:srgbClr val="FF0000"/>
                </a:solidFill>
                <a:effectLst>
                  <a:outerShdw blurRad="38100" dist="38100" dir="2700000" algn="tl">
                    <a:srgbClr val="000000">
                      <a:alpha val="43137"/>
                    </a:srgbClr>
                  </a:outerShdw>
                </a:effectLst>
                <a:latin typeface="Algerian" panose="04020705040A02060702" pitchFamily="82" charset="0"/>
              </a:rPr>
            </a:br>
            <a:r>
              <a:rPr lang="hu-HU" sz="4000" b="1" i="1" dirty="0">
                <a:solidFill>
                  <a:srgbClr val="FF0000"/>
                </a:solidFill>
                <a:effectLst>
                  <a:outerShdw blurRad="38100" dist="38100" dir="2700000" algn="tl">
                    <a:srgbClr val="000000">
                      <a:alpha val="43137"/>
                    </a:srgbClr>
                  </a:outerShdw>
                </a:effectLst>
                <a:latin typeface="Algerian" panose="04020705040A02060702" pitchFamily="82" charset="0"/>
              </a:rPr>
              <a:t>AND GALLERIES IN ENGLAND</a:t>
            </a:r>
            <a:endParaRPr lang="hu-HU" sz="4000" dirty="0"/>
          </a:p>
        </p:txBody>
      </p:sp>
      <p:sp>
        <p:nvSpPr>
          <p:cNvPr id="3" name="Tartalom helye 2"/>
          <p:cNvSpPr>
            <a:spLocks noGrp="1"/>
          </p:cNvSpPr>
          <p:nvPr>
            <p:ph idx="1"/>
          </p:nvPr>
        </p:nvSpPr>
        <p:spPr>
          <a:xfrm>
            <a:off x="107504" y="1600200"/>
            <a:ext cx="8928992" cy="5213176"/>
          </a:xfrm>
        </p:spPr>
        <p:txBody>
          <a:bodyPr>
            <a:normAutofit/>
          </a:bodyPr>
          <a:lstStyle/>
          <a:p>
            <a:pPr marL="0">
              <a:spcBef>
                <a:spcPts val="0"/>
              </a:spcBef>
            </a:pPr>
            <a:r>
              <a:rPr lang="hu-HU" sz="2200" b="1" dirty="0" smtClean="0">
                <a:solidFill>
                  <a:srgbClr val="FFFF00"/>
                </a:solidFill>
              </a:rPr>
              <a:t>Walker Art </a:t>
            </a:r>
            <a:r>
              <a:rPr lang="hu-HU" sz="2200" b="1" dirty="0" err="1" smtClean="0">
                <a:solidFill>
                  <a:srgbClr val="FFFF00"/>
                </a:solidFill>
              </a:rPr>
              <a:t>Gallery</a:t>
            </a:r>
            <a:r>
              <a:rPr lang="hu-HU" sz="2200" b="1" dirty="0" smtClean="0">
                <a:solidFill>
                  <a:srgbClr val="FFFF00"/>
                </a:solidFill>
              </a:rPr>
              <a:t> (Liverpool)</a:t>
            </a:r>
          </a:p>
          <a:p>
            <a:pPr marL="0" indent="0">
              <a:spcBef>
                <a:spcPts val="0"/>
              </a:spcBef>
              <a:buNone/>
            </a:pPr>
            <a:r>
              <a:rPr lang="en-US" sz="2200" b="1" dirty="0">
                <a:solidFill>
                  <a:schemeClr val="bg1"/>
                </a:solidFill>
              </a:rPr>
              <a:t>The Walker Art Gallery houses one of the largest art collections in England. Its collections includes paintings, sculpture and decorative art from the 13th century to the present day. The gallery is home to Italian and Netherlandish paintings from 1300–1550, European art from 1550–1900, including works by </a:t>
            </a:r>
            <a:r>
              <a:rPr lang="en-US" sz="2200" b="1" dirty="0" err="1">
                <a:solidFill>
                  <a:schemeClr val="bg1"/>
                </a:solidFill>
              </a:rPr>
              <a:t>Giambattista</a:t>
            </a:r>
            <a:r>
              <a:rPr lang="en-US" sz="2200" b="1" dirty="0">
                <a:solidFill>
                  <a:schemeClr val="bg1"/>
                </a:solidFill>
              </a:rPr>
              <a:t> </a:t>
            </a:r>
            <a:r>
              <a:rPr lang="en-US" sz="2200" b="1" dirty="0" err="1">
                <a:solidFill>
                  <a:schemeClr val="bg1"/>
                </a:solidFill>
              </a:rPr>
              <a:t>Pittoni</a:t>
            </a:r>
            <a:r>
              <a:rPr lang="en-US" sz="2200" b="1" dirty="0">
                <a:solidFill>
                  <a:schemeClr val="bg1"/>
                </a:solidFill>
              </a:rPr>
              <a:t>, Rembrandt, </a:t>
            </a:r>
            <a:r>
              <a:rPr lang="en-US" sz="2200" b="1" dirty="0" err="1">
                <a:solidFill>
                  <a:schemeClr val="bg1"/>
                </a:solidFill>
              </a:rPr>
              <a:t>Poussin</a:t>
            </a:r>
            <a:r>
              <a:rPr lang="en-US" sz="2200" b="1" dirty="0">
                <a:solidFill>
                  <a:schemeClr val="bg1"/>
                </a:solidFill>
              </a:rPr>
              <a:t> and Degas, Tudor portraits and a fine collection of </a:t>
            </a:r>
            <a:endParaRPr lang="hu-HU" sz="2200" b="1" dirty="0" smtClean="0">
              <a:solidFill>
                <a:schemeClr val="bg1"/>
              </a:solidFill>
            </a:endParaRPr>
          </a:p>
          <a:p>
            <a:pPr marL="0" indent="0">
              <a:spcBef>
                <a:spcPts val="0"/>
              </a:spcBef>
              <a:buNone/>
            </a:pPr>
            <a:r>
              <a:rPr lang="en-US" sz="2200" b="1" dirty="0" smtClean="0">
                <a:solidFill>
                  <a:schemeClr val="bg1"/>
                </a:solidFill>
              </a:rPr>
              <a:t>Victorian </a:t>
            </a:r>
            <a:r>
              <a:rPr lang="en-US" sz="2200" b="1" dirty="0">
                <a:solidFill>
                  <a:schemeClr val="bg1"/>
                </a:solidFill>
              </a:rPr>
              <a:t>and Pre-Raphaelite art. </a:t>
            </a:r>
            <a:endParaRPr lang="hu-HU" sz="2200" b="1" dirty="0" smtClean="0">
              <a:solidFill>
                <a:schemeClr val="bg1"/>
              </a:solidFill>
            </a:endParaRPr>
          </a:p>
          <a:p>
            <a:pPr marL="0" indent="0">
              <a:spcBef>
                <a:spcPts val="0"/>
              </a:spcBef>
              <a:buNone/>
            </a:pPr>
            <a:r>
              <a:rPr lang="en-US" sz="2200" b="1" dirty="0" smtClean="0">
                <a:solidFill>
                  <a:schemeClr val="bg1"/>
                </a:solidFill>
              </a:rPr>
              <a:t>Furthermore</a:t>
            </a:r>
            <a:r>
              <a:rPr lang="en-US" sz="2200" b="1" dirty="0">
                <a:solidFill>
                  <a:schemeClr val="bg1"/>
                </a:solidFill>
              </a:rPr>
              <a:t>, The Walker Art Gallery </a:t>
            </a:r>
            <a:endParaRPr lang="hu-HU" sz="2200" b="1" dirty="0" smtClean="0">
              <a:solidFill>
                <a:schemeClr val="bg1"/>
              </a:solidFill>
            </a:endParaRPr>
          </a:p>
          <a:p>
            <a:pPr marL="0" indent="0">
              <a:spcBef>
                <a:spcPts val="0"/>
              </a:spcBef>
              <a:buNone/>
            </a:pPr>
            <a:r>
              <a:rPr lang="en-US" sz="2200" b="1" dirty="0" smtClean="0">
                <a:solidFill>
                  <a:schemeClr val="bg1"/>
                </a:solidFill>
              </a:rPr>
              <a:t>displays </a:t>
            </a:r>
            <a:r>
              <a:rPr lang="en-US" sz="2200" b="1" dirty="0">
                <a:solidFill>
                  <a:schemeClr val="bg1"/>
                </a:solidFill>
              </a:rPr>
              <a:t>contemporary art including </a:t>
            </a:r>
            <a:endParaRPr lang="hu-HU" sz="2200" b="1" dirty="0" smtClean="0">
              <a:solidFill>
                <a:schemeClr val="bg1"/>
              </a:solidFill>
            </a:endParaRPr>
          </a:p>
          <a:p>
            <a:pPr marL="0" indent="0">
              <a:spcBef>
                <a:spcPts val="0"/>
              </a:spcBef>
              <a:buNone/>
            </a:pPr>
            <a:r>
              <a:rPr lang="en-US" sz="2200" b="1" dirty="0" smtClean="0">
                <a:solidFill>
                  <a:schemeClr val="bg1"/>
                </a:solidFill>
              </a:rPr>
              <a:t>work </a:t>
            </a:r>
            <a:r>
              <a:rPr lang="en-US" sz="2200" b="1" dirty="0">
                <a:solidFill>
                  <a:schemeClr val="bg1"/>
                </a:solidFill>
              </a:rPr>
              <a:t>by David </a:t>
            </a:r>
            <a:r>
              <a:rPr lang="en-US" sz="2200" b="1" dirty="0" err="1">
                <a:solidFill>
                  <a:schemeClr val="bg1"/>
                </a:solidFill>
              </a:rPr>
              <a:t>Hockney</a:t>
            </a:r>
            <a:r>
              <a:rPr lang="en-US" sz="2200" b="1" dirty="0">
                <a:solidFill>
                  <a:schemeClr val="bg1"/>
                </a:solidFill>
              </a:rPr>
              <a:t>, Lucian Freud </a:t>
            </a:r>
            <a:endParaRPr lang="hu-HU" sz="2200" b="1" dirty="0" smtClean="0">
              <a:solidFill>
                <a:schemeClr val="bg1"/>
              </a:solidFill>
            </a:endParaRPr>
          </a:p>
          <a:p>
            <a:pPr marL="0" indent="0">
              <a:spcBef>
                <a:spcPts val="0"/>
              </a:spcBef>
              <a:buNone/>
            </a:pPr>
            <a:r>
              <a:rPr lang="en-US" sz="2200" b="1" dirty="0" smtClean="0">
                <a:solidFill>
                  <a:schemeClr val="bg1"/>
                </a:solidFill>
              </a:rPr>
              <a:t>and </a:t>
            </a:r>
            <a:r>
              <a:rPr lang="en-US" sz="2200" b="1" dirty="0">
                <a:solidFill>
                  <a:schemeClr val="bg1"/>
                </a:solidFill>
              </a:rPr>
              <a:t>Bridget Riley</a:t>
            </a:r>
            <a:r>
              <a:rPr lang="en-US" sz="2200" b="1" dirty="0" smtClean="0">
                <a:solidFill>
                  <a:schemeClr val="bg1"/>
                </a:solidFill>
              </a:rPr>
              <a:t>.</a:t>
            </a:r>
            <a:endParaRPr lang="hu-HU" sz="2200" b="1" dirty="0" smtClean="0">
              <a:solidFill>
                <a:schemeClr val="bg1"/>
              </a:solidFill>
            </a:endParaRPr>
          </a:p>
          <a:p>
            <a:pPr marL="0" indent="0">
              <a:spcBef>
                <a:spcPts val="0"/>
              </a:spcBef>
              <a:buNone/>
            </a:pPr>
            <a:endParaRPr lang="hu-HU" sz="2200" b="1" dirty="0">
              <a:solidFill>
                <a:schemeClr val="bg1"/>
              </a:solidFill>
            </a:endParaRPr>
          </a:p>
          <a:p>
            <a:pPr marL="0" indent="0">
              <a:spcBef>
                <a:spcPts val="0"/>
              </a:spcBef>
              <a:buNone/>
            </a:pPr>
            <a:r>
              <a:rPr lang="hu-HU" sz="2200" b="1" dirty="0" smtClean="0">
                <a:solidFill>
                  <a:srgbClr val="FFFF00"/>
                </a:solidFill>
              </a:rPr>
              <a:t>Museum </a:t>
            </a:r>
            <a:r>
              <a:rPr lang="hu-HU" sz="2200" b="1" dirty="0" err="1" smtClean="0">
                <a:solidFill>
                  <a:srgbClr val="FFFF00"/>
                </a:solidFill>
              </a:rPr>
              <a:t>type</a:t>
            </a:r>
            <a:r>
              <a:rPr lang="hu-HU" sz="2200" b="1" dirty="0" smtClean="0">
                <a:solidFill>
                  <a:schemeClr val="bg1"/>
                </a:solidFill>
              </a:rPr>
              <a:t>: Art and Design</a:t>
            </a:r>
            <a:endParaRPr lang="hu-HU" sz="2200" b="1" dirty="0">
              <a:solidFill>
                <a:schemeClr val="bg1"/>
              </a:solidFill>
            </a:endParaRPr>
          </a:p>
        </p:txBody>
      </p:sp>
      <p:pic>
        <p:nvPicPr>
          <p:cNvPr id="4" name="Kép 3"/>
          <p:cNvPicPr>
            <a:picLocks noChangeAspect="1"/>
          </p:cNvPicPr>
          <p:nvPr/>
        </p:nvPicPr>
        <p:blipFill rotWithShape="1">
          <a:blip r:embed="rId2">
            <a:extLst>
              <a:ext uri="{28A0092B-C50C-407E-A947-70E740481C1C}">
                <a14:useLocalDpi xmlns:a14="http://schemas.microsoft.com/office/drawing/2010/main" val="0"/>
              </a:ext>
            </a:extLst>
          </a:blip>
          <a:srcRect l="5470" t="2088" r="3158" b="14999"/>
          <a:stretch/>
        </p:blipFill>
        <p:spPr>
          <a:xfrm>
            <a:off x="4644008" y="3645024"/>
            <a:ext cx="4494062" cy="3242552"/>
          </a:xfrm>
          <a:prstGeom prst="rect">
            <a:avLst/>
          </a:prstGeom>
          <a:ln>
            <a:noFill/>
          </a:ln>
          <a:effectLst>
            <a:softEdge rad="112500"/>
          </a:effectLst>
        </p:spPr>
      </p:pic>
    </p:spTree>
    <p:extLst>
      <p:ext uri="{BB962C8B-B14F-4D97-AF65-F5344CB8AC3E}">
        <p14:creationId xmlns:p14="http://schemas.microsoft.com/office/powerpoint/2010/main" val="41097913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0"/>
            <a:ext cx="9144000" cy="1628800"/>
          </a:xfrm>
        </p:spPr>
        <p:txBody>
          <a:bodyPr>
            <a:normAutofit/>
          </a:bodyPr>
          <a:lstStyle/>
          <a:p>
            <a:r>
              <a:rPr lang="hu-HU" sz="4000" b="1" i="1" dirty="0">
                <a:solidFill>
                  <a:srgbClr val="FF0000"/>
                </a:solidFill>
                <a:effectLst>
                  <a:outerShdw blurRad="38100" dist="38100" dir="2700000" algn="tl">
                    <a:srgbClr val="000000">
                      <a:alpha val="43137"/>
                    </a:srgbClr>
                  </a:outerShdw>
                </a:effectLst>
                <a:latin typeface="Algerian" panose="04020705040A02060702" pitchFamily="82" charset="0"/>
              </a:rPr>
              <a:t>FAMOUS MUSEUMS </a:t>
            </a:r>
            <a:br>
              <a:rPr lang="hu-HU" sz="4000" b="1" i="1" dirty="0">
                <a:solidFill>
                  <a:srgbClr val="FF0000"/>
                </a:solidFill>
                <a:effectLst>
                  <a:outerShdw blurRad="38100" dist="38100" dir="2700000" algn="tl">
                    <a:srgbClr val="000000">
                      <a:alpha val="43137"/>
                    </a:srgbClr>
                  </a:outerShdw>
                </a:effectLst>
                <a:latin typeface="Algerian" panose="04020705040A02060702" pitchFamily="82" charset="0"/>
              </a:rPr>
            </a:br>
            <a:r>
              <a:rPr lang="hu-HU" sz="4000" b="1" i="1" dirty="0">
                <a:solidFill>
                  <a:srgbClr val="FF0000"/>
                </a:solidFill>
                <a:effectLst>
                  <a:outerShdw blurRad="38100" dist="38100" dir="2700000" algn="tl">
                    <a:srgbClr val="000000">
                      <a:alpha val="43137"/>
                    </a:srgbClr>
                  </a:outerShdw>
                </a:effectLst>
                <a:latin typeface="Algerian" panose="04020705040A02060702" pitchFamily="82" charset="0"/>
              </a:rPr>
              <a:t>AND GALLERIES </a:t>
            </a:r>
            <a:r>
              <a:rPr lang="hu-HU" sz="4000" b="1" i="1" dirty="0" smtClean="0">
                <a:solidFill>
                  <a:srgbClr val="FF0000"/>
                </a:solidFill>
                <a:effectLst>
                  <a:outerShdw blurRad="38100" dist="38100" dir="2700000" algn="tl">
                    <a:srgbClr val="000000">
                      <a:alpha val="43137"/>
                    </a:srgbClr>
                  </a:outerShdw>
                </a:effectLst>
                <a:latin typeface="Algerian" panose="04020705040A02060702" pitchFamily="82" charset="0"/>
              </a:rPr>
              <a:t>IN Scotland</a:t>
            </a:r>
            <a:endParaRPr lang="hu-HU" sz="4000" dirty="0"/>
          </a:p>
        </p:txBody>
      </p:sp>
      <p:sp>
        <p:nvSpPr>
          <p:cNvPr id="3" name="Tartalom helye 2"/>
          <p:cNvSpPr>
            <a:spLocks noGrp="1"/>
          </p:cNvSpPr>
          <p:nvPr>
            <p:ph idx="1"/>
          </p:nvPr>
        </p:nvSpPr>
        <p:spPr>
          <a:xfrm>
            <a:off x="107504" y="1600200"/>
            <a:ext cx="8928992" cy="5280570"/>
          </a:xfrm>
        </p:spPr>
        <p:txBody>
          <a:bodyPr>
            <a:normAutofit/>
          </a:bodyPr>
          <a:lstStyle/>
          <a:p>
            <a:pPr marL="0" algn="just">
              <a:spcBef>
                <a:spcPts val="0"/>
              </a:spcBef>
            </a:pPr>
            <a:r>
              <a:rPr lang="hu-HU" sz="2200" b="1" dirty="0" smtClean="0">
                <a:solidFill>
                  <a:srgbClr val="FFFF00"/>
                </a:solidFill>
              </a:rPr>
              <a:t>National Museum of Scotland (Edinburgh)</a:t>
            </a:r>
          </a:p>
          <a:p>
            <a:pPr marL="0" indent="0" algn="just">
              <a:spcBef>
                <a:spcPts val="0"/>
              </a:spcBef>
              <a:buNone/>
            </a:pPr>
            <a:r>
              <a:rPr lang="en-US" sz="2200" b="1" dirty="0">
                <a:solidFill>
                  <a:schemeClr val="bg1"/>
                </a:solidFill>
              </a:rPr>
              <a:t>The National Museum of Scotland is housed in a Romanesque Revival building. The collection of the museum includes a wide variety of objects that are displayed on seven floors, including artifacts from the age of dinosaurs up to current technology and science. It takes visitors on a journey through the history around the </a:t>
            </a:r>
            <a:endParaRPr lang="hu-HU" sz="2200" b="1" dirty="0" smtClean="0">
              <a:solidFill>
                <a:schemeClr val="bg1"/>
              </a:solidFill>
            </a:endParaRPr>
          </a:p>
          <a:p>
            <a:pPr marL="0" indent="0" algn="just">
              <a:spcBef>
                <a:spcPts val="0"/>
              </a:spcBef>
              <a:buNone/>
            </a:pPr>
            <a:r>
              <a:rPr lang="en-US" sz="2200" b="1" dirty="0" smtClean="0">
                <a:solidFill>
                  <a:schemeClr val="bg1"/>
                </a:solidFill>
              </a:rPr>
              <a:t>world (</a:t>
            </a:r>
            <a:r>
              <a:rPr lang="en-US" sz="2200" b="1" dirty="0">
                <a:solidFill>
                  <a:schemeClr val="bg1"/>
                </a:solidFill>
              </a:rPr>
              <a:t>particularly Scotland) taking in the </a:t>
            </a:r>
            <a:endParaRPr lang="hu-HU" sz="2200" b="1" dirty="0" smtClean="0">
              <a:solidFill>
                <a:schemeClr val="bg1"/>
              </a:solidFill>
            </a:endParaRPr>
          </a:p>
          <a:p>
            <a:pPr marL="0" indent="0" algn="just">
              <a:spcBef>
                <a:spcPts val="0"/>
              </a:spcBef>
              <a:buNone/>
            </a:pPr>
            <a:r>
              <a:rPr lang="en-US" sz="2200" b="1" dirty="0" smtClean="0">
                <a:solidFill>
                  <a:schemeClr val="bg1"/>
                </a:solidFill>
              </a:rPr>
              <a:t>wonders </a:t>
            </a:r>
            <a:r>
              <a:rPr lang="en-US" sz="2200" b="1" dirty="0">
                <a:solidFill>
                  <a:schemeClr val="bg1"/>
                </a:solidFill>
              </a:rPr>
              <a:t>of nature, art, design and fashion </a:t>
            </a:r>
            <a:endParaRPr lang="hu-HU" sz="2200" b="1" dirty="0" smtClean="0">
              <a:solidFill>
                <a:schemeClr val="bg1"/>
              </a:solidFill>
            </a:endParaRPr>
          </a:p>
          <a:p>
            <a:pPr marL="0" indent="0" algn="just">
              <a:spcBef>
                <a:spcPts val="0"/>
              </a:spcBef>
              <a:buNone/>
            </a:pPr>
            <a:r>
              <a:rPr lang="en-US" sz="2200" b="1" dirty="0" smtClean="0">
                <a:solidFill>
                  <a:schemeClr val="bg1"/>
                </a:solidFill>
              </a:rPr>
              <a:t>and </a:t>
            </a:r>
            <a:r>
              <a:rPr lang="en-US" sz="2200" b="1" dirty="0">
                <a:solidFill>
                  <a:schemeClr val="bg1"/>
                </a:solidFill>
              </a:rPr>
              <a:t>science and technology. A well known </a:t>
            </a:r>
            <a:endParaRPr lang="hu-HU" sz="2200" b="1" dirty="0" smtClean="0">
              <a:solidFill>
                <a:schemeClr val="bg1"/>
              </a:solidFill>
            </a:endParaRPr>
          </a:p>
          <a:p>
            <a:pPr marL="0" indent="0" algn="just">
              <a:spcBef>
                <a:spcPts val="0"/>
              </a:spcBef>
              <a:buNone/>
            </a:pPr>
            <a:r>
              <a:rPr lang="en-US" sz="2200" b="1" dirty="0" smtClean="0">
                <a:solidFill>
                  <a:schemeClr val="bg1"/>
                </a:solidFill>
              </a:rPr>
              <a:t>exhibit </a:t>
            </a:r>
            <a:r>
              <a:rPr lang="en-US" sz="2200" b="1" dirty="0">
                <a:solidFill>
                  <a:schemeClr val="bg1"/>
                </a:solidFill>
              </a:rPr>
              <a:t>of the museum is the stuffed body </a:t>
            </a:r>
            <a:endParaRPr lang="hu-HU" sz="2200" b="1" dirty="0" smtClean="0">
              <a:solidFill>
                <a:schemeClr val="bg1"/>
              </a:solidFill>
            </a:endParaRPr>
          </a:p>
          <a:p>
            <a:pPr marL="0" indent="0" algn="just">
              <a:spcBef>
                <a:spcPts val="0"/>
              </a:spcBef>
              <a:buNone/>
            </a:pPr>
            <a:r>
              <a:rPr lang="en-US" sz="2200" b="1" dirty="0" smtClean="0">
                <a:solidFill>
                  <a:schemeClr val="bg1"/>
                </a:solidFill>
              </a:rPr>
              <a:t>of </a:t>
            </a:r>
            <a:r>
              <a:rPr lang="en-US" sz="2200" b="1" dirty="0">
                <a:solidFill>
                  <a:schemeClr val="bg1"/>
                </a:solidFill>
              </a:rPr>
              <a:t>Dolly the sheep, which was the first </a:t>
            </a:r>
            <a:endParaRPr lang="hu-HU" sz="2200" b="1" dirty="0" smtClean="0">
              <a:solidFill>
                <a:schemeClr val="bg1"/>
              </a:solidFill>
            </a:endParaRPr>
          </a:p>
          <a:p>
            <a:pPr marL="0" indent="0" algn="just">
              <a:spcBef>
                <a:spcPts val="0"/>
              </a:spcBef>
              <a:buNone/>
            </a:pPr>
            <a:r>
              <a:rPr lang="en-US" sz="2200" b="1" dirty="0" smtClean="0">
                <a:solidFill>
                  <a:schemeClr val="bg1"/>
                </a:solidFill>
              </a:rPr>
              <a:t>cloned mammal.</a:t>
            </a:r>
            <a:endParaRPr lang="hu-HU" sz="2200" b="1" dirty="0" smtClean="0">
              <a:solidFill>
                <a:schemeClr val="bg1"/>
              </a:solidFill>
            </a:endParaRPr>
          </a:p>
          <a:p>
            <a:pPr marL="0" indent="0" algn="just">
              <a:spcBef>
                <a:spcPts val="0"/>
              </a:spcBef>
              <a:buNone/>
            </a:pPr>
            <a:endParaRPr lang="hu-HU" sz="2200" b="1" dirty="0">
              <a:solidFill>
                <a:schemeClr val="bg1"/>
              </a:solidFill>
            </a:endParaRPr>
          </a:p>
          <a:p>
            <a:pPr marL="0" indent="0" algn="just">
              <a:spcBef>
                <a:spcPts val="0"/>
              </a:spcBef>
              <a:buNone/>
            </a:pPr>
            <a:r>
              <a:rPr lang="hu-HU" sz="2200" b="1" dirty="0" smtClean="0">
                <a:solidFill>
                  <a:srgbClr val="FFFF00"/>
                </a:solidFill>
              </a:rPr>
              <a:t>Museum </a:t>
            </a:r>
            <a:r>
              <a:rPr lang="hu-HU" sz="2200" b="1" dirty="0" err="1" smtClean="0">
                <a:solidFill>
                  <a:srgbClr val="FFFF00"/>
                </a:solidFill>
              </a:rPr>
              <a:t>type</a:t>
            </a:r>
            <a:r>
              <a:rPr lang="hu-HU" sz="2200" b="1" dirty="0" smtClean="0">
                <a:solidFill>
                  <a:schemeClr val="bg1"/>
                </a:solidFill>
              </a:rPr>
              <a:t>: </a:t>
            </a:r>
            <a:r>
              <a:rPr lang="hu-HU" sz="2200" b="1" dirty="0" err="1" smtClean="0">
                <a:solidFill>
                  <a:schemeClr val="bg1"/>
                </a:solidFill>
              </a:rPr>
              <a:t>History</a:t>
            </a:r>
            <a:r>
              <a:rPr lang="hu-HU" sz="2200" b="1" dirty="0" smtClean="0">
                <a:solidFill>
                  <a:schemeClr val="bg1"/>
                </a:solidFill>
              </a:rPr>
              <a:t> and </a:t>
            </a:r>
            <a:r>
              <a:rPr lang="hu-HU" sz="2200" b="1" dirty="0" err="1" smtClean="0">
                <a:solidFill>
                  <a:schemeClr val="bg1"/>
                </a:solidFill>
              </a:rPr>
              <a:t>Anthropology</a:t>
            </a:r>
            <a:r>
              <a:rPr lang="hu-HU" sz="2200" b="1" dirty="0" smtClean="0">
                <a:solidFill>
                  <a:schemeClr val="bg1"/>
                </a:solidFill>
              </a:rPr>
              <a:t>, </a:t>
            </a:r>
          </a:p>
          <a:p>
            <a:pPr marL="0" indent="0" algn="just">
              <a:spcBef>
                <a:spcPts val="0"/>
              </a:spcBef>
              <a:buNone/>
            </a:pPr>
            <a:r>
              <a:rPr lang="hu-HU" sz="2200" b="1" dirty="0" smtClean="0">
                <a:solidFill>
                  <a:schemeClr val="bg1"/>
                </a:solidFill>
              </a:rPr>
              <a:t>Art and Design</a:t>
            </a:r>
          </a:p>
          <a:p>
            <a:pPr marL="0" indent="0" algn="just">
              <a:spcBef>
                <a:spcPts val="0"/>
              </a:spcBef>
              <a:buNone/>
            </a:pPr>
            <a:endParaRPr lang="hu-HU" sz="2200" b="1" dirty="0">
              <a:solidFill>
                <a:schemeClr val="bg1"/>
              </a:solidFill>
            </a:endParaRPr>
          </a:p>
          <a:p>
            <a:pPr marL="0" indent="0" algn="just">
              <a:spcBef>
                <a:spcPts val="0"/>
              </a:spcBef>
              <a:buNone/>
            </a:pPr>
            <a:endParaRPr lang="hu-HU" sz="2200" b="1" dirty="0">
              <a:solidFill>
                <a:schemeClr val="bg1"/>
              </a:solidFill>
            </a:endParaRPr>
          </a:p>
        </p:txBody>
      </p:sp>
      <p:pic>
        <p:nvPicPr>
          <p:cNvPr id="4" name="Kép 3"/>
          <p:cNvPicPr>
            <a:picLocks noChangeAspect="1"/>
          </p:cNvPicPr>
          <p:nvPr/>
        </p:nvPicPr>
        <p:blipFill rotWithShape="1">
          <a:blip r:embed="rId2">
            <a:extLst>
              <a:ext uri="{28A0092B-C50C-407E-A947-70E740481C1C}">
                <a14:useLocalDpi xmlns:a14="http://schemas.microsoft.com/office/drawing/2010/main" val="0"/>
              </a:ext>
            </a:extLst>
          </a:blip>
          <a:srcRect l="8739" t="19157" r="2069" b="4128"/>
          <a:stretch/>
        </p:blipFill>
        <p:spPr>
          <a:xfrm>
            <a:off x="5286581" y="3284984"/>
            <a:ext cx="3857419" cy="3595786"/>
          </a:xfrm>
          <a:prstGeom prst="rect">
            <a:avLst/>
          </a:prstGeom>
          <a:ln>
            <a:noFill/>
          </a:ln>
          <a:effectLst>
            <a:softEdge rad="112500"/>
          </a:effectLst>
        </p:spPr>
      </p:pic>
    </p:spTree>
    <p:extLst>
      <p:ext uri="{BB962C8B-B14F-4D97-AF65-F5344CB8AC3E}">
        <p14:creationId xmlns:p14="http://schemas.microsoft.com/office/powerpoint/2010/main" val="36593663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44624"/>
            <a:ext cx="9144000" cy="1584176"/>
          </a:xfrm>
        </p:spPr>
        <p:txBody>
          <a:bodyPr>
            <a:normAutofit/>
          </a:bodyPr>
          <a:lstStyle/>
          <a:p>
            <a:r>
              <a:rPr lang="hu-HU" sz="4000" b="1" i="1" dirty="0">
                <a:solidFill>
                  <a:srgbClr val="FF0000"/>
                </a:solidFill>
                <a:effectLst>
                  <a:outerShdw blurRad="38100" dist="38100" dir="2700000" algn="tl">
                    <a:srgbClr val="000000">
                      <a:alpha val="43137"/>
                    </a:srgbClr>
                  </a:outerShdw>
                </a:effectLst>
                <a:latin typeface="Algerian" panose="04020705040A02060702" pitchFamily="82" charset="0"/>
              </a:rPr>
              <a:t>FAMOUS MUSEUMS </a:t>
            </a:r>
            <a:br>
              <a:rPr lang="hu-HU" sz="4000" b="1" i="1" dirty="0">
                <a:solidFill>
                  <a:srgbClr val="FF0000"/>
                </a:solidFill>
                <a:effectLst>
                  <a:outerShdw blurRad="38100" dist="38100" dir="2700000" algn="tl">
                    <a:srgbClr val="000000">
                      <a:alpha val="43137"/>
                    </a:srgbClr>
                  </a:outerShdw>
                </a:effectLst>
                <a:latin typeface="Algerian" panose="04020705040A02060702" pitchFamily="82" charset="0"/>
              </a:rPr>
            </a:br>
            <a:r>
              <a:rPr lang="hu-HU" sz="4000" b="1" i="1" dirty="0">
                <a:solidFill>
                  <a:srgbClr val="FF0000"/>
                </a:solidFill>
                <a:effectLst>
                  <a:outerShdw blurRad="38100" dist="38100" dir="2700000" algn="tl">
                    <a:srgbClr val="000000">
                      <a:alpha val="43137"/>
                    </a:srgbClr>
                  </a:outerShdw>
                </a:effectLst>
                <a:latin typeface="Algerian" panose="04020705040A02060702" pitchFamily="82" charset="0"/>
              </a:rPr>
              <a:t>AND GALLERIES IN Scotland</a:t>
            </a:r>
            <a:endParaRPr lang="hu-HU" sz="4000" dirty="0"/>
          </a:p>
        </p:txBody>
      </p:sp>
      <p:sp>
        <p:nvSpPr>
          <p:cNvPr id="3" name="Tartalom helye 2"/>
          <p:cNvSpPr>
            <a:spLocks noGrp="1"/>
          </p:cNvSpPr>
          <p:nvPr>
            <p:ph idx="1"/>
          </p:nvPr>
        </p:nvSpPr>
        <p:spPr>
          <a:xfrm>
            <a:off x="35496" y="1600200"/>
            <a:ext cx="9073008" cy="5257800"/>
          </a:xfrm>
        </p:spPr>
        <p:txBody>
          <a:bodyPr>
            <a:normAutofit/>
          </a:bodyPr>
          <a:lstStyle/>
          <a:p>
            <a:pPr marL="0" algn="just">
              <a:spcBef>
                <a:spcPts val="0"/>
              </a:spcBef>
            </a:pPr>
            <a:r>
              <a:rPr lang="hu-HU" sz="2200" b="1" dirty="0" err="1" smtClean="0">
                <a:solidFill>
                  <a:srgbClr val="FFFF00"/>
                </a:solidFill>
              </a:rPr>
              <a:t>Kelvingrove</a:t>
            </a:r>
            <a:r>
              <a:rPr lang="hu-HU" sz="2200" b="1" dirty="0" smtClean="0">
                <a:solidFill>
                  <a:srgbClr val="FFFF00"/>
                </a:solidFill>
              </a:rPr>
              <a:t> Art </a:t>
            </a:r>
            <a:r>
              <a:rPr lang="hu-HU" sz="2200" b="1" dirty="0" err="1" smtClean="0">
                <a:solidFill>
                  <a:srgbClr val="FFFF00"/>
                </a:solidFill>
              </a:rPr>
              <a:t>Gallery</a:t>
            </a:r>
            <a:r>
              <a:rPr lang="hu-HU" sz="2200" b="1" dirty="0" smtClean="0">
                <a:solidFill>
                  <a:srgbClr val="FFFF00"/>
                </a:solidFill>
              </a:rPr>
              <a:t> and Museum (Glasgow)</a:t>
            </a:r>
          </a:p>
          <a:p>
            <a:pPr marL="0" indent="0" algn="just">
              <a:spcBef>
                <a:spcPts val="0"/>
              </a:spcBef>
              <a:buNone/>
            </a:pPr>
            <a:r>
              <a:rPr lang="en-US" sz="2200" b="1" dirty="0">
                <a:solidFill>
                  <a:schemeClr val="bg1"/>
                </a:solidFill>
              </a:rPr>
              <a:t>The </a:t>
            </a:r>
            <a:r>
              <a:rPr lang="en-US" sz="2200" b="1" dirty="0" err="1">
                <a:solidFill>
                  <a:schemeClr val="bg1"/>
                </a:solidFill>
              </a:rPr>
              <a:t>Kelvingrove</a:t>
            </a:r>
            <a:r>
              <a:rPr lang="en-US" sz="2200" b="1" dirty="0">
                <a:solidFill>
                  <a:schemeClr val="bg1"/>
                </a:solidFill>
              </a:rPr>
              <a:t> Art Gallery and Museum is a museum and art gallery in Glasgow, situated adjacent to </a:t>
            </a:r>
            <a:r>
              <a:rPr lang="en-US" sz="2200" b="1" dirty="0" err="1">
                <a:solidFill>
                  <a:schemeClr val="bg1"/>
                </a:solidFill>
              </a:rPr>
              <a:t>Kelvingrove</a:t>
            </a:r>
            <a:r>
              <a:rPr lang="en-US" sz="2200" b="1" dirty="0">
                <a:solidFill>
                  <a:schemeClr val="bg1"/>
                </a:solidFill>
              </a:rPr>
              <a:t> Park. The museum houses an impressive collection of arms and </a:t>
            </a:r>
            <a:r>
              <a:rPr lang="en-US" sz="2200" b="1" dirty="0" err="1">
                <a:solidFill>
                  <a:schemeClr val="bg1"/>
                </a:solidFill>
              </a:rPr>
              <a:t>armour</a:t>
            </a:r>
            <a:r>
              <a:rPr lang="en-US" sz="2200" b="1" dirty="0">
                <a:solidFill>
                  <a:schemeClr val="bg1"/>
                </a:solidFill>
              </a:rPr>
              <a:t> and a vast natural history collection. The art collection includes works by some Old Masters such as Rembrandt van Rijn, Gerard de </a:t>
            </a:r>
            <a:r>
              <a:rPr lang="en-US" sz="2200" b="1" dirty="0" err="1">
                <a:solidFill>
                  <a:schemeClr val="bg1"/>
                </a:solidFill>
              </a:rPr>
              <a:t>Lairesse</a:t>
            </a:r>
            <a:r>
              <a:rPr lang="en-US" sz="2200" b="1" dirty="0">
                <a:solidFill>
                  <a:schemeClr val="bg1"/>
                </a:solidFill>
              </a:rPr>
              <a:t>, </a:t>
            </a:r>
            <a:endParaRPr lang="hu-HU" sz="2200" b="1" dirty="0" smtClean="0">
              <a:solidFill>
                <a:schemeClr val="bg1"/>
              </a:solidFill>
            </a:endParaRPr>
          </a:p>
          <a:p>
            <a:pPr marL="0" indent="0" algn="just">
              <a:spcBef>
                <a:spcPts val="0"/>
              </a:spcBef>
              <a:buNone/>
            </a:pPr>
            <a:r>
              <a:rPr lang="en-US" sz="2200" b="1" dirty="0" smtClean="0">
                <a:solidFill>
                  <a:schemeClr val="bg1"/>
                </a:solidFill>
              </a:rPr>
              <a:t>and </a:t>
            </a:r>
            <a:r>
              <a:rPr lang="en-US" sz="2200" b="1" dirty="0" err="1">
                <a:solidFill>
                  <a:schemeClr val="bg1"/>
                </a:solidFill>
              </a:rPr>
              <a:t>Jozef</a:t>
            </a:r>
            <a:r>
              <a:rPr lang="en-US" sz="2200" b="1" dirty="0">
                <a:solidFill>
                  <a:schemeClr val="bg1"/>
                </a:solidFill>
              </a:rPr>
              <a:t> </a:t>
            </a:r>
            <a:r>
              <a:rPr lang="en-US" sz="2200" b="1" dirty="0" err="1">
                <a:solidFill>
                  <a:schemeClr val="bg1"/>
                </a:solidFill>
              </a:rPr>
              <a:t>Israëls</a:t>
            </a:r>
            <a:r>
              <a:rPr lang="en-US" sz="2200" b="1" dirty="0">
                <a:solidFill>
                  <a:schemeClr val="bg1"/>
                </a:solidFill>
              </a:rPr>
              <a:t>, Impressionists including </a:t>
            </a:r>
            <a:endParaRPr lang="hu-HU" sz="2200" b="1" dirty="0" smtClean="0">
              <a:solidFill>
                <a:schemeClr val="bg1"/>
              </a:solidFill>
            </a:endParaRPr>
          </a:p>
          <a:p>
            <a:pPr marL="0" indent="0" algn="just">
              <a:spcBef>
                <a:spcPts val="0"/>
              </a:spcBef>
              <a:buNone/>
            </a:pPr>
            <a:r>
              <a:rPr lang="en-US" sz="2200" b="1" dirty="0" smtClean="0">
                <a:solidFill>
                  <a:schemeClr val="bg1"/>
                </a:solidFill>
              </a:rPr>
              <a:t>Claude </a:t>
            </a:r>
            <a:r>
              <a:rPr lang="en-US" sz="2200" b="1" dirty="0">
                <a:solidFill>
                  <a:schemeClr val="bg1"/>
                </a:solidFill>
              </a:rPr>
              <a:t>Monet, Pierre-</a:t>
            </a:r>
            <a:r>
              <a:rPr lang="en-US" sz="2200" b="1" dirty="0" err="1">
                <a:solidFill>
                  <a:schemeClr val="bg1"/>
                </a:solidFill>
              </a:rPr>
              <a:t>Auguste</a:t>
            </a:r>
            <a:r>
              <a:rPr lang="en-US" sz="2200" b="1" dirty="0">
                <a:solidFill>
                  <a:schemeClr val="bg1"/>
                </a:solidFill>
              </a:rPr>
              <a:t> </a:t>
            </a:r>
            <a:r>
              <a:rPr lang="en-US" sz="2200" b="1" dirty="0" smtClean="0">
                <a:solidFill>
                  <a:schemeClr val="bg1"/>
                </a:solidFill>
              </a:rPr>
              <a:t>Renoir</a:t>
            </a:r>
            <a:r>
              <a:rPr lang="en-US" sz="2200" b="1" dirty="0">
                <a:solidFill>
                  <a:schemeClr val="bg1"/>
                </a:solidFill>
              </a:rPr>
              <a:t>, </a:t>
            </a:r>
            <a:endParaRPr lang="hu-HU" sz="2200" b="1" dirty="0" smtClean="0">
              <a:solidFill>
                <a:schemeClr val="bg1"/>
              </a:solidFill>
            </a:endParaRPr>
          </a:p>
          <a:p>
            <a:pPr marL="0" indent="0" algn="just">
              <a:spcBef>
                <a:spcPts val="0"/>
              </a:spcBef>
              <a:buNone/>
            </a:pPr>
            <a:r>
              <a:rPr lang="en-US" sz="2200" b="1" dirty="0" smtClean="0">
                <a:solidFill>
                  <a:schemeClr val="bg1"/>
                </a:solidFill>
              </a:rPr>
              <a:t>Camille </a:t>
            </a:r>
            <a:r>
              <a:rPr lang="en-US" sz="2200" b="1" dirty="0">
                <a:solidFill>
                  <a:schemeClr val="bg1"/>
                </a:solidFill>
              </a:rPr>
              <a:t>Pissarro, Vincent van Gogh </a:t>
            </a:r>
            <a:r>
              <a:rPr lang="en-US" sz="2200" b="1" dirty="0" smtClean="0">
                <a:solidFill>
                  <a:schemeClr val="bg1"/>
                </a:solidFill>
              </a:rPr>
              <a:t>and </a:t>
            </a:r>
            <a:endParaRPr lang="hu-HU" sz="2200" b="1" dirty="0" smtClean="0">
              <a:solidFill>
                <a:schemeClr val="bg1"/>
              </a:solidFill>
            </a:endParaRPr>
          </a:p>
          <a:p>
            <a:pPr marL="0" indent="0" algn="just">
              <a:spcBef>
                <a:spcPts val="0"/>
              </a:spcBef>
              <a:buNone/>
            </a:pPr>
            <a:r>
              <a:rPr lang="en-US" sz="2200" b="1" dirty="0" smtClean="0">
                <a:solidFill>
                  <a:schemeClr val="bg1"/>
                </a:solidFill>
              </a:rPr>
              <a:t>Mary </a:t>
            </a:r>
            <a:r>
              <a:rPr lang="en-US" sz="2200" b="1" dirty="0">
                <a:solidFill>
                  <a:schemeClr val="bg1"/>
                </a:solidFill>
              </a:rPr>
              <a:t>Cassatt, Dutch Renaissance, Scottish </a:t>
            </a:r>
            <a:endParaRPr lang="hu-HU" sz="2200" b="1" dirty="0" smtClean="0">
              <a:solidFill>
                <a:schemeClr val="bg1"/>
              </a:solidFill>
            </a:endParaRPr>
          </a:p>
          <a:p>
            <a:pPr marL="0" indent="0" algn="just">
              <a:spcBef>
                <a:spcPts val="0"/>
              </a:spcBef>
              <a:buNone/>
            </a:pPr>
            <a:r>
              <a:rPr lang="en-US" sz="2200" b="1" dirty="0" err="1" smtClean="0">
                <a:solidFill>
                  <a:schemeClr val="bg1"/>
                </a:solidFill>
              </a:rPr>
              <a:t>Colourists</a:t>
            </a:r>
            <a:r>
              <a:rPr lang="en-US" sz="2200" b="1" dirty="0" smtClean="0">
                <a:solidFill>
                  <a:schemeClr val="bg1"/>
                </a:solidFill>
              </a:rPr>
              <a:t> </a:t>
            </a:r>
            <a:r>
              <a:rPr lang="en-US" sz="2200" b="1" dirty="0">
                <a:solidFill>
                  <a:schemeClr val="bg1"/>
                </a:solidFill>
              </a:rPr>
              <a:t>and some works by artists from </a:t>
            </a:r>
            <a:endParaRPr lang="hu-HU" sz="2200" b="1" dirty="0" smtClean="0">
              <a:solidFill>
                <a:schemeClr val="bg1"/>
              </a:solidFill>
            </a:endParaRPr>
          </a:p>
          <a:p>
            <a:pPr marL="0" indent="0" algn="just">
              <a:spcBef>
                <a:spcPts val="0"/>
              </a:spcBef>
              <a:buNone/>
            </a:pPr>
            <a:r>
              <a:rPr lang="en-US" sz="2200" b="1" dirty="0" smtClean="0">
                <a:solidFill>
                  <a:schemeClr val="bg1"/>
                </a:solidFill>
              </a:rPr>
              <a:t>the Glasgow </a:t>
            </a:r>
            <a:r>
              <a:rPr lang="en-US" sz="2200" b="1" dirty="0">
                <a:solidFill>
                  <a:schemeClr val="bg1"/>
                </a:solidFill>
              </a:rPr>
              <a:t>School.</a:t>
            </a:r>
            <a:r>
              <a:rPr lang="hu-HU" sz="2200" b="1" dirty="0" smtClean="0">
                <a:solidFill>
                  <a:schemeClr val="bg1"/>
                </a:solidFill>
              </a:rPr>
              <a:t> </a:t>
            </a:r>
          </a:p>
          <a:p>
            <a:pPr marL="0" indent="0" algn="just">
              <a:spcBef>
                <a:spcPts val="0"/>
              </a:spcBef>
              <a:buNone/>
            </a:pPr>
            <a:endParaRPr lang="hu-HU" sz="2200" b="1" dirty="0">
              <a:solidFill>
                <a:schemeClr val="bg1"/>
              </a:solidFill>
            </a:endParaRPr>
          </a:p>
          <a:p>
            <a:pPr marL="0" indent="0" algn="just">
              <a:spcBef>
                <a:spcPts val="0"/>
              </a:spcBef>
              <a:buNone/>
            </a:pPr>
            <a:r>
              <a:rPr lang="hu-HU" sz="2200" b="1" dirty="0" smtClean="0">
                <a:solidFill>
                  <a:srgbClr val="FFFF00"/>
                </a:solidFill>
              </a:rPr>
              <a:t>Museum </a:t>
            </a:r>
            <a:r>
              <a:rPr lang="hu-HU" sz="2200" b="1" dirty="0" err="1" smtClean="0">
                <a:solidFill>
                  <a:srgbClr val="FFFF00"/>
                </a:solidFill>
              </a:rPr>
              <a:t>type</a:t>
            </a:r>
            <a:r>
              <a:rPr lang="hu-HU" sz="2200" b="1" dirty="0" smtClean="0">
                <a:solidFill>
                  <a:schemeClr val="bg1"/>
                </a:solidFill>
              </a:rPr>
              <a:t>: Art and Design, </a:t>
            </a:r>
            <a:r>
              <a:rPr lang="hu-HU" sz="2200" b="1" dirty="0" err="1" smtClean="0">
                <a:solidFill>
                  <a:schemeClr val="bg1"/>
                </a:solidFill>
              </a:rPr>
              <a:t>Nature</a:t>
            </a:r>
            <a:r>
              <a:rPr lang="hu-HU" sz="2200" b="1" dirty="0" smtClean="0">
                <a:solidFill>
                  <a:schemeClr val="bg1"/>
                </a:solidFill>
              </a:rPr>
              <a:t> and</a:t>
            </a:r>
          </a:p>
          <a:p>
            <a:pPr marL="0" indent="0" algn="just">
              <a:spcBef>
                <a:spcPts val="0"/>
              </a:spcBef>
              <a:buNone/>
            </a:pPr>
            <a:r>
              <a:rPr lang="hu-HU" sz="2200" b="1" dirty="0" err="1" smtClean="0">
                <a:solidFill>
                  <a:schemeClr val="bg1"/>
                </a:solidFill>
              </a:rPr>
              <a:t>Natural</a:t>
            </a:r>
            <a:r>
              <a:rPr lang="hu-HU" sz="2200" b="1" dirty="0" smtClean="0">
                <a:solidFill>
                  <a:schemeClr val="bg1"/>
                </a:solidFill>
              </a:rPr>
              <a:t> </a:t>
            </a:r>
            <a:r>
              <a:rPr lang="hu-HU" sz="2200" b="1" dirty="0" err="1" smtClean="0">
                <a:solidFill>
                  <a:schemeClr val="bg1"/>
                </a:solidFill>
              </a:rPr>
              <a:t>History</a:t>
            </a:r>
            <a:endParaRPr lang="hu-HU" sz="2200" b="1" dirty="0">
              <a:solidFill>
                <a:schemeClr val="bg1"/>
              </a:solidFill>
            </a:endParaRPr>
          </a:p>
        </p:txBody>
      </p:sp>
      <p:pic>
        <p:nvPicPr>
          <p:cNvPr id="4" name="Kép 3"/>
          <p:cNvPicPr>
            <a:picLocks noChangeAspect="1"/>
          </p:cNvPicPr>
          <p:nvPr/>
        </p:nvPicPr>
        <p:blipFill rotWithShape="1">
          <a:blip r:embed="rId2">
            <a:extLst>
              <a:ext uri="{28A0092B-C50C-407E-A947-70E740481C1C}">
                <a14:useLocalDpi xmlns:a14="http://schemas.microsoft.com/office/drawing/2010/main" val="0"/>
              </a:ext>
            </a:extLst>
          </a:blip>
          <a:srcRect l="4998" t="5821" r="6775" b="4137"/>
          <a:stretch/>
        </p:blipFill>
        <p:spPr>
          <a:xfrm>
            <a:off x="5163593" y="3284984"/>
            <a:ext cx="3980407" cy="3573016"/>
          </a:xfrm>
          <a:prstGeom prst="rect">
            <a:avLst/>
          </a:prstGeom>
          <a:ln>
            <a:noFill/>
          </a:ln>
          <a:effectLst>
            <a:softEdge rad="112500"/>
          </a:effectLst>
        </p:spPr>
      </p:pic>
    </p:spTree>
    <p:extLst>
      <p:ext uri="{BB962C8B-B14F-4D97-AF65-F5344CB8AC3E}">
        <p14:creationId xmlns:p14="http://schemas.microsoft.com/office/powerpoint/2010/main" val="18073169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508</TotalTime>
  <Words>2002</Words>
  <Application>Microsoft Office PowerPoint</Application>
  <PresentationFormat>Diavetítés a képernyőre (4:3 oldalarány)</PresentationFormat>
  <Paragraphs>200</Paragraphs>
  <Slides>24</Slides>
  <Notes>1</Notes>
  <HiddenSlides>0</HiddenSlides>
  <MMClips>0</MMClips>
  <ScaleCrop>false</ScaleCrop>
  <HeadingPairs>
    <vt:vector size="4" baseType="variant">
      <vt:variant>
        <vt:lpstr>Téma</vt:lpstr>
      </vt:variant>
      <vt:variant>
        <vt:i4>1</vt:i4>
      </vt:variant>
      <vt:variant>
        <vt:lpstr>Diacímek</vt:lpstr>
      </vt:variant>
      <vt:variant>
        <vt:i4>24</vt:i4>
      </vt:variant>
    </vt:vector>
  </HeadingPairs>
  <TitlesOfParts>
    <vt:vector size="25" baseType="lpstr">
      <vt:lpstr>Office-téma</vt:lpstr>
      <vt:lpstr>THE UK AND NI.  FAMOUS MUSEUMs  AND GALLERIES</vt:lpstr>
      <vt:lpstr>FAMOUS MUSEUMS  AND GALLERIES IN ENGLAND</vt:lpstr>
      <vt:lpstr>FAMOUS MUSEUMS  AND GALLERIES IN ENGLAND</vt:lpstr>
      <vt:lpstr>FAMOUS MUSEUMS  AND GALLERIES IN ENGLAND</vt:lpstr>
      <vt:lpstr>FAMOUS MUSEUMS  AND GALLERIES IN ENGLAND</vt:lpstr>
      <vt:lpstr>FAMOUS MUSEUMS  AND GALLERIES IN ENGLAND</vt:lpstr>
      <vt:lpstr>FAMOUS MUSEUMS  AND GALLERIES IN ENGLAND</vt:lpstr>
      <vt:lpstr>FAMOUS MUSEUMS  AND GALLERIES IN Scotland</vt:lpstr>
      <vt:lpstr>FAMOUS MUSEUMS  AND GALLERIES IN Scotland</vt:lpstr>
      <vt:lpstr>FAMOUS MUSEUMS  AND GALLERIES IN Scotland</vt:lpstr>
      <vt:lpstr>FAMOUS MUSEUMS  AND GALLERIES IN Scotland</vt:lpstr>
      <vt:lpstr>FAMOUS MUSEUMS  AND GALLERIES IN Scotland</vt:lpstr>
      <vt:lpstr>FAMOUS MUSEUMS  AND GALLERIES IN Scotland</vt:lpstr>
      <vt:lpstr>FAMOUS MUSEUMS  AND GALLERIES IN Wales</vt:lpstr>
      <vt:lpstr>FAMOUS MUSEUMS  AND GALLERIES IN Wales</vt:lpstr>
      <vt:lpstr>FAMOUS MUSEUMS  AND GALLERIES IN Wales</vt:lpstr>
      <vt:lpstr>FAMOUS MUSEUMS  AND GALLERIES IN Wales</vt:lpstr>
      <vt:lpstr>FAMOUS MUSEUMS  AND GALLERIES IN Wales</vt:lpstr>
      <vt:lpstr>FAMOUS MUSEUMS  AND GALLERIES IN Wales</vt:lpstr>
      <vt:lpstr>FAMOUS MUSEUMS AND GALLERIES  IN Northern Ireland</vt:lpstr>
      <vt:lpstr>FAMOUS MUSEUMS AND  GALLERIES IN NI</vt:lpstr>
      <vt:lpstr>FAMOUS MUSEUMS AND  GALLERIES IN NI</vt:lpstr>
      <vt:lpstr>FAMOUS MUSEUMS AND  GALLERIES IN NI</vt:lpstr>
      <vt:lpstr>THANK YOU FOR YOUR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UK AND NI.  FAMOUS MUSEUMs  AND GALLERIES</dc:title>
  <dc:creator>Papp Melinda</dc:creator>
  <cp:lastModifiedBy>Papp Melinda</cp:lastModifiedBy>
  <cp:revision>54</cp:revision>
  <dcterms:created xsi:type="dcterms:W3CDTF">2020-04-18T12:09:32Z</dcterms:created>
  <dcterms:modified xsi:type="dcterms:W3CDTF">2020-04-21T20:29:49Z</dcterms:modified>
</cp:coreProperties>
</file>