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8" y="-4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CURRENT ISSUES IN TRANSLATION STUDIES</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endParaRPr lang="ru-RU" dirty="0"/>
          </a:p>
        </p:txBody>
      </p:sp>
      <p:sp>
        <p:nvSpPr>
          <p:cNvPr id="3" name="Содержимое 2"/>
          <p:cNvSpPr>
            <a:spLocks noGrp="1"/>
          </p:cNvSpPr>
          <p:nvPr>
            <p:ph idx="1"/>
          </p:nvPr>
        </p:nvSpPr>
        <p:spPr>
          <a:xfrm>
            <a:off x="457200" y="980728"/>
            <a:ext cx="8229600" cy="5145435"/>
          </a:xfrm>
        </p:spPr>
        <p:txBody>
          <a:bodyPr/>
          <a:lstStyle/>
          <a:p>
            <a:pPr algn="just">
              <a:buNone/>
            </a:pPr>
            <a:r>
              <a:rPr lang="en-US" dirty="0" smtClean="0"/>
              <a:t>    </a:t>
            </a:r>
          </a:p>
          <a:p>
            <a:pPr algn="just">
              <a:buNone/>
            </a:pPr>
            <a:r>
              <a:rPr lang="en-US" dirty="0" smtClean="0"/>
              <a:t>    In functional view of translation, any notion of equivalence between a source text and a target text is subordinate to the skopos, or purpose which the target text is intended to fulfill. Adequacy with regard to skopos then replaces equivalence as the standard for judging translations</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endParaRPr lang="ru-RU" dirty="0"/>
          </a:p>
        </p:txBody>
      </p:sp>
      <p:sp>
        <p:nvSpPr>
          <p:cNvPr id="3" name="Содержимое 2"/>
          <p:cNvSpPr>
            <a:spLocks noGrp="1"/>
          </p:cNvSpPr>
          <p:nvPr>
            <p:ph idx="1"/>
          </p:nvPr>
        </p:nvSpPr>
        <p:spPr>
          <a:xfrm>
            <a:off x="457200" y="908720"/>
            <a:ext cx="8229600" cy="5217443"/>
          </a:xfrm>
        </p:spPr>
        <p:txBody>
          <a:bodyPr/>
          <a:lstStyle/>
          <a:p>
            <a:pPr>
              <a:buNone/>
            </a:pPr>
            <a:r>
              <a:rPr lang="en-US" dirty="0" smtClean="0"/>
              <a:t>   </a:t>
            </a:r>
          </a:p>
          <a:p>
            <a:pPr algn="just">
              <a:buNone/>
            </a:pPr>
            <a:r>
              <a:rPr lang="en-US" dirty="0" smtClean="0"/>
              <a:t>   The communicative/ functional perspective can be seen as an approach which relates the circumstances of the production of the source text as a communicative event to the social circumstances of the act of translating and the goals which it aims to achieve.</a:t>
            </a:r>
            <a:endParaRPr lang="ru-RU" dirty="0" smtClean="0"/>
          </a:p>
          <a:p>
            <a:pPr>
              <a:buNone/>
            </a:pPr>
            <a:r>
              <a:rPr lang="en-US" dirty="0" smtClean="0"/>
              <a:t>                                                (Ian Mason)</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00809"/>
            <a:ext cx="7772400" cy="1899642"/>
          </a:xfrm>
        </p:spPr>
        <p:txBody>
          <a:bodyPr>
            <a:normAutofit fontScale="90000"/>
          </a:bodyPr>
          <a:lstStyle/>
          <a:p>
            <a:r>
              <a:rPr lang="en-US" dirty="0" smtClean="0"/>
              <a:t>Discourse analysis and translation</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endParaRPr lang="ru-RU"/>
          </a:p>
        </p:txBody>
      </p:sp>
      <p:sp>
        <p:nvSpPr>
          <p:cNvPr id="3" name="Содержимое 2"/>
          <p:cNvSpPr>
            <a:spLocks noGrp="1"/>
          </p:cNvSpPr>
          <p:nvPr>
            <p:ph idx="1"/>
          </p:nvPr>
        </p:nvSpPr>
        <p:spPr>
          <a:xfrm>
            <a:off x="457200" y="836712"/>
            <a:ext cx="8229600" cy="5289451"/>
          </a:xfrm>
        </p:spPr>
        <p:txBody>
          <a:bodyPr>
            <a:normAutofit fontScale="85000" lnSpcReduction="10000"/>
          </a:bodyPr>
          <a:lstStyle/>
          <a:p>
            <a:pPr algn="just">
              <a:buNone/>
            </a:pPr>
            <a:r>
              <a:rPr lang="en-US" dirty="0" smtClean="0"/>
              <a:t>    The founder of the modern theory of discourse is the Holland researcher T. van </a:t>
            </a:r>
            <a:r>
              <a:rPr lang="en-US" dirty="0" err="1" smtClean="0"/>
              <a:t>Dijk</a:t>
            </a:r>
            <a:r>
              <a:rPr lang="en-US" dirty="0" smtClean="0"/>
              <a:t>, who, basing on works of </a:t>
            </a:r>
            <a:r>
              <a:rPr lang="en-US" dirty="0" err="1" smtClean="0"/>
              <a:t>Lakoff</a:t>
            </a:r>
            <a:r>
              <a:rPr lang="en-US" dirty="0" smtClean="0"/>
              <a:t> G. 1987; 1998; Searle J.R. 1993 in the sphere of linguistic pragmatics, determined the existence of not only the connected sequence of sentences as the semantic </a:t>
            </a:r>
            <a:r>
              <a:rPr lang="en-US" dirty="0" err="1" smtClean="0"/>
              <a:t>macrostucture</a:t>
            </a:r>
            <a:r>
              <a:rPr lang="en-US" dirty="0" smtClean="0"/>
              <a:t> of the text, but the connected sequence of speech acts as the pragmatic macrostructure of the text [</a:t>
            </a:r>
            <a:r>
              <a:rPr lang="en-US" dirty="0" err="1" smtClean="0"/>
              <a:t>Dejk</a:t>
            </a:r>
            <a:r>
              <a:rPr lang="en-US" dirty="0" smtClean="0"/>
              <a:t> T. Van 1989]. As a matter of fact, T. van </a:t>
            </a:r>
            <a:r>
              <a:rPr lang="en-US" dirty="0" err="1" smtClean="0"/>
              <a:t>Dejk</a:t>
            </a:r>
            <a:r>
              <a:rPr lang="en-US" dirty="0" smtClean="0"/>
              <a:t> pointed the integral connection of the language – speech (the text as its material consequence) – communicative situation and its recipient, addressee. </a:t>
            </a:r>
            <a:endParaRPr lang="ru-RU" dirty="0" smtClean="0"/>
          </a:p>
          <a:p>
            <a:pPr>
              <a:buNone/>
            </a:pPr>
            <a:r>
              <a:rPr lang="en-US" dirty="0" smtClean="0"/>
              <a:t>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rmAutofit fontScale="90000"/>
          </a:bodyPr>
          <a:lstStyle/>
          <a:p>
            <a:endParaRPr lang="ru-RU" dirty="0"/>
          </a:p>
        </p:txBody>
      </p:sp>
      <p:sp>
        <p:nvSpPr>
          <p:cNvPr id="3" name="Содержимое 2"/>
          <p:cNvSpPr>
            <a:spLocks noGrp="1"/>
          </p:cNvSpPr>
          <p:nvPr>
            <p:ph idx="1"/>
          </p:nvPr>
        </p:nvSpPr>
        <p:spPr/>
        <p:txBody>
          <a:bodyPr/>
          <a:lstStyle/>
          <a:p>
            <a:pPr algn="just">
              <a:buNone/>
            </a:pPr>
            <a:r>
              <a:rPr lang="en-US" dirty="0" smtClean="0"/>
              <a:t>    Discourse is understood as the complex communicative phenomenon, which includes in addition to text such extralinguistic factors as: knowledge about the world, opinions, attitudes, addressant aims, which are needed for the understanding of the text [</a:t>
            </a:r>
            <a:r>
              <a:rPr lang="en-US" dirty="0" err="1" smtClean="0"/>
              <a:t>Н.Д.Арутюнова</a:t>
            </a:r>
            <a:r>
              <a:rPr lang="en-US" dirty="0" smtClean="0"/>
              <a:t> 1998:136-137]. </a:t>
            </a:r>
            <a:endParaRPr lang="ru-RU" dirty="0" smtClean="0"/>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rmAutofit fontScale="90000"/>
          </a:bodyPr>
          <a:lstStyle/>
          <a:p>
            <a:endParaRPr lang="ru-RU" dirty="0"/>
          </a:p>
        </p:txBody>
      </p:sp>
      <p:sp>
        <p:nvSpPr>
          <p:cNvPr id="3" name="Содержимое 2"/>
          <p:cNvSpPr>
            <a:spLocks noGrp="1"/>
          </p:cNvSpPr>
          <p:nvPr>
            <p:ph idx="1"/>
          </p:nvPr>
        </p:nvSpPr>
        <p:spPr>
          <a:xfrm>
            <a:off x="457200" y="908720"/>
            <a:ext cx="8229600" cy="5217443"/>
          </a:xfrm>
        </p:spPr>
        <p:txBody>
          <a:bodyPr>
            <a:normAutofit lnSpcReduction="10000"/>
          </a:bodyPr>
          <a:lstStyle/>
          <a:p>
            <a:pPr algn="just">
              <a:buNone/>
            </a:pPr>
            <a:r>
              <a:rPr lang="en-US" dirty="0" smtClean="0"/>
              <a:t>   To some researchers, the term discourse includes all forms of writing and speaking (Gilbert and </a:t>
            </a:r>
            <a:r>
              <a:rPr lang="en-US" dirty="0" err="1" smtClean="0"/>
              <a:t>Mulkay</a:t>
            </a:r>
            <a:r>
              <a:rPr lang="en-US" dirty="0" smtClean="0"/>
              <a:t> 1984), while to others, it covers only the way talk is ‘put together’ (Sinclair and </a:t>
            </a:r>
            <a:r>
              <a:rPr lang="en-US" dirty="0" err="1" smtClean="0"/>
              <a:t>Coulthard</a:t>
            </a:r>
            <a:r>
              <a:rPr lang="en-US" dirty="0" smtClean="0"/>
              <a:t> 1975). </a:t>
            </a:r>
          </a:p>
          <a:p>
            <a:pPr algn="just">
              <a:buNone/>
            </a:pPr>
            <a:r>
              <a:rPr lang="en-US" dirty="0" smtClean="0"/>
              <a:t>    Translation studies has not been less indeterminate, and translation- oriented models of discourse have been taking shape along these varied and diverse lines over the last 20 years or so.</a:t>
            </a:r>
          </a:p>
          <a:p>
            <a:pPr algn="just">
              <a:buNone/>
            </a:pPr>
            <a:r>
              <a:rPr lang="en-US" dirty="0" smtClean="0"/>
              <a:t>                                            (Basil </a:t>
            </a:r>
            <a:r>
              <a:rPr lang="en-US" dirty="0" err="1" smtClean="0"/>
              <a:t>Hatim</a:t>
            </a:r>
            <a:r>
              <a:rPr lang="en-US" dirty="0" smtClean="0"/>
              <a:t>)</a:t>
            </a:r>
            <a:endParaRPr lang="ru-RU" dirty="0" smtClean="0"/>
          </a:p>
          <a:p>
            <a:pPr>
              <a:buNone/>
            </a:pP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Discourse, genre and text</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a:bodyPr>
          <a:lstStyle/>
          <a:p>
            <a:pPr algn="just">
              <a:buNone/>
            </a:pPr>
            <a:r>
              <a:rPr lang="en-US" dirty="0" smtClean="0"/>
              <a:t>   </a:t>
            </a:r>
            <a:r>
              <a:rPr lang="en-US" i="1" dirty="0" smtClean="0"/>
              <a:t>Genre</a:t>
            </a:r>
            <a:r>
              <a:rPr lang="en-US" dirty="0" smtClean="0"/>
              <a:t> refers to the linguistic expression conventionally associated with certain forms of writing (for example the Letter to the Editor), </a:t>
            </a:r>
            <a:r>
              <a:rPr lang="en-US" i="1" dirty="0" smtClean="0"/>
              <a:t>text</a:t>
            </a:r>
            <a:r>
              <a:rPr lang="en-US" dirty="0" smtClean="0"/>
              <a:t> refers to a sequence of sentences serving an overall rhetorical purpose (such as arguing), and </a:t>
            </a:r>
            <a:r>
              <a:rPr lang="en-US" i="1" dirty="0" smtClean="0"/>
              <a:t>discourse</a:t>
            </a:r>
            <a:r>
              <a:rPr lang="en-US" dirty="0" smtClean="0"/>
              <a:t> refers to the material out of which interaction is </a:t>
            </a:r>
            <a:r>
              <a:rPr lang="en-US" dirty="0" err="1" smtClean="0"/>
              <a:t>moulded</a:t>
            </a:r>
            <a:r>
              <a:rPr lang="en-US" dirty="0" smtClean="0"/>
              <a:t> as well as the themes addressed.</a:t>
            </a:r>
          </a:p>
          <a:p>
            <a:pPr algn="just">
              <a:buNone/>
            </a:pPr>
            <a:r>
              <a:rPr lang="en-US" dirty="0" smtClean="0"/>
              <a:t>               (Basil </a:t>
            </a:r>
            <a:r>
              <a:rPr lang="en-US" dirty="0" err="1" smtClean="0"/>
              <a:t>Hatim</a:t>
            </a:r>
            <a:r>
              <a:rPr lang="en-US" dirty="0" smtClean="0"/>
              <a:t> and Ian Mason 1990, 1997)</a:t>
            </a:r>
            <a:endParaRPr lang="ru-RU" dirty="0" smtClean="0"/>
          </a:p>
          <a:p>
            <a:pPr>
              <a:buNone/>
            </a:pP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Discourse in cross-cultural communication</a:t>
            </a:r>
            <a:endParaRPr lang="ru-RU" b="1" dirty="0"/>
          </a:p>
        </p:txBody>
      </p:sp>
      <p:sp>
        <p:nvSpPr>
          <p:cNvPr id="3" name="Содержимое 2"/>
          <p:cNvSpPr>
            <a:spLocks noGrp="1"/>
          </p:cNvSpPr>
          <p:nvPr>
            <p:ph idx="1"/>
          </p:nvPr>
        </p:nvSpPr>
        <p:spPr/>
        <p:txBody>
          <a:bodyPr/>
          <a:lstStyle/>
          <a:p>
            <a:pPr>
              <a:buNone/>
            </a:pPr>
            <a:r>
              <a:rPr lang="en-US" dirty="0" smtClean="0"/>
              <a:t>    </a:t>
            </a:r>
          </a:p>
          <a:p>
            <a:pPr>
              <a:buNone/>
            </a:pPr>
            <a:endParaRPr lang="en-US" dirty="0" smtClean="0"/>
          </a:p>
          <a:p>
            <a:pPr algn="just">
              <a:buNone/>
            </a:pPr>
            <a:r>
              <a:rPr lang="en-US" dirty="0" smtClean="0"/>
              <a:t>   Discourses refer ‘to the many different ways of speaking that are associated with different social contexts’ (Lee 1992:51).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The mode of a text</a:t>
            </a:r>
            <a:endParaRPr lang="ru-RU" b="1" dirty="0"/>
          </a:p>
        </p:txBody>
      </p:sp>
      <p:sp>
        <p:nvSpPr>
          <p:cNvPr id="3" name="Содержимое 2"/>
          <p:cNvSpPr>
            <a:spLocks noGrp="1"/>
          </p:cNvSpPr>
          <p:nvPr>
            <p:ph idx="1"/>
          </p:nvPr>
        </p:nvSpPr>
        <p:spPr/>
        <p:txBody>
          <a:bodyPr/>
          <a:lstStyle/>
          <a:p>
            <a:endParaRPr lang="en-US" dirty="0" smtClean="0"/>
          </a:p>
          <a:p>
            <a:r>
              <a:rPr lang="en-US" dirty="0" smtClean="0"/>
              <a:t>Aural mode</a:t>
            </a:r>
          </a:p>
          <a:p>
            <a:r>
              <a:rPr lang="en-US" dirty="0" smtClean="0"/>
              <a:t>Visual mode</a:t>
            </a:r>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Discourse in ideological perspective</a:t>
            </a:r>
            <a:endParaRPr lang="ru-RU" b="1" dirty="0"/>
          </a:p>
        </p:txBody>
      </p:sp>
      <p:sp>
        <p:nvSpPr>
          <p:cNvPr id="3" name="Содержимое 2"/>
          <p:cNvSpPr>
            <a:spLocks noGrp="1"/>
          </p:cNvSpPr>
          <p:nvPr>
            <p:ph idx="1"/>
          </p:nvPr>
        </p:nvSpPr>
        <p:spPr/>
        <p:txBody>
          <a:bodyPr/>
          <a:lstStyle/>
          <a:p>
            <a:endParaRPr lang="en-US" dirty="0" smtClean="0"/>
          </a:p>
          <a:p>
            <a:r>
              <a:rPr lang="en-US" dirty="0" smtClean="0"/>
              <a:t>Political discourse</a:t>
            </a:r>
          </a:p>
          <a:p>
            <a:r>
              <a:rPr lang="en-US" dirty="0" smtClean="0"/>
              <a:t>Religious discourse</a:t>
            </a:r>
          </a:p>
          <a:p>
            <a:r>
              <a:rPr lang="en-US" dirty="0" smtClean="0"/>
              <a:t>Academic discourse</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32656"/>
            <a:ext cx="8229600" cy="5793507"/>
          </a:xfrm>
        </p:spPr>
        <p:txBody>
          <a:bodyPr>
            <a:normAutofit fontScale="77500" lnSpcReduction="20000"/>
          </a:bodyPr>
          <a:lstStyle/>
          <a:p>
            <a:pPr>
              <a:buNone/>
            </a:pPr>
            <a:r>
              <a:rPr lang="en-US" dirty="0" smtClean="0"/>
              <a:t>   Categorization and analysis of 662 questions shows that 1) by far the most questions concern financial and business aspects of the translation professions, </a:t>
            </a:r>
          </a:p>
          <a:p>
            <a:pPr>
              <a:buNone/>
            </a:pPr>
            <a:r>
              <a:rPr lang="en-US" dirty="0" smtClean="0"/>
              <a:t>    2) there is a widespread pessimistic discourse about the social status and future of these professions, </a:t>
            </a:r>
          </a:p>
          <a:p>
            <a:pPr>
              <a:buNone/>
            </a:pPr>
            <a:r>
              <a:rPr lang="en-US" dirty="0" smtClean="0"/>
              <a:t>    3) new technologies are predominantly seen as a rival rather than a set of aids, </a:t>
            </a:r>
          </a:p>
          <a:p>
            <a:pPr>
              <a:buNone/>
            </a:pPr>
            <a:r>
              <a:rPr lang="en-US" dirty="0" smtClean="0"/>
              <a:t>    4) there is a persistent concern with the ways translation theory can help practice, </a:t>
            </a:r>
          </a:p>
          <a:p>
            <a:pPr>
              <a:buNone/>
            </a:pPr>
            <a:r>
              <a:rPr lang="en-US" dirty="0" smtClean="0"/>
              <a:t>    5) there is genuine interest in the cognitive processes of translators and interpreters, and </a:t>
            </a:r>
          </a:p>
          <a:p>
            <a:pPr>
              <a:buNone/>
            </a:pPr>
            <a:r>
              <a:rPr lang="en-US" dirty="0" smtClean="0"/>
              <a:t>    6) the distribution of topics varies significantly between institutions and sometimes between different years at the same institution</a:t>
            </a:r>
          </a:p>
          <a:p>
            <a:pPr>
              <a:buNone/>
            </a:pPr>
            <a:r>
              <a:rPr lang="en-US" dirty="0" smtClean="0"/>
              <a:t>                    (Anthony Pym and Esther Torres-</a:t>
            </a:r>
            <a:r>
              <a:rPr lang="en-US" dirty="0" err="1" smtClean="0"/>
              <a:t>Simón</a:t>
            </a:r>
            <a:r>
              <a:rPr lang="en-US" dirty="0" smtClean="0"/>
              <a:t>, 2015)</a:t>
            </a:r>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66130"/>
          </a:xfrm>
        </p:spPr>
        <p:txBody>
          <a:bodyPr>
            <a:normAutofit fontScale="90000"/>
          </a:bodyPr>
          <a:lstStyle/>
          <a:p>
            <a:r>
              <a:rPr lang="en-US" b="1" dirty="0" smtClean="0"/>
              <a:t>Discourses of close cultures in translation</a:t>
            </a:r>
            <a:endParaRPr lang="ru-RU" b="1" dirty="0"/>
          </a:p>
        </p:txBody>
      </p:sp>
      <p:sp>
        <p:nvSpPr>
          <p:cNvPr id="3" name="Содержимое 2"/>
          <p:cNvSpPr>
            <a:spLocks noGrp="1"/>
          </p:cNvSpPr>
          <p:nvPr>
            <p:ph idx="1"/>
          </p:nvPr>
        </p:nvSpPr>
        <p:spPr>
          <a:xfrm>
            <a:off x="457200" y="1700808"/>
            <a:ext cx="8229600" cy="4425355"/>
          </a:xfrm>
        </p:spPr>
        <p:txBody>
          <a:bodyPr/>
          <a:lstStyle/>
          <a:p>
            <a:pPr algn="just">
              <a:buNone/>
            </a:pPr>
            <a:r>
              <a:rPr lang="en-US" dirty="0" smtClean="0"/>
              <a:t>   Two types of information in the text – properly </a:t>
            </a:r>
            <a:r>
              <a:rPr lang="en-US" i="1" dirty="0" smtClean="0"/>
              <a:t>factual</a:t>
            </a:r>
            <a:r>
              <a:rPr lang="en-US" dirty="0" smtClean="0"/>
              <a:t> and </a:t>
            </a:r>
            <a:r>
              <a:rPr lang="en-US" i="1" dirty="0" smtClean="0"/>
              <a:t>evaluative</a:t>
            </a:r>
            <a:r>
              <a:rPr lang="en-US" dirty="0" smtClean="0"/>
              <a:t> one.</a:t>
            </a:r>
          </a:p>
          <a:p>
            <a:pPr algn="just">
              <a:buNone/>
            </a:pPr>
            <a:r>
              <a:rPr lang="en-US" dirty="0" smtClean="0"/>
              <a:t>    Everything concerning </a:t>
            </a:r>
            <a:r>
              <a:rPr lang="en-US" i="1" dirty="0" smtClean="0"/>
              <a:t>factual</a:t>
            </a:r>
            <a:r>
              <a:rPr lang="en-US" dirty="0" smtClean="0"/>
              <a:t> information does not make any difficulties for a translator, but, when the conversation drifts to the </a:t>
            </a:r>
            <a:r>
              <a:rPr lang="en-US" i="1" dirty="0" smtClean="0"/>
              <a:t>evaluative</a:t>
            </a:r>
            <a:r>
              <a:rPr lang="en-US" dirty="0" smtClean="0"/>
              <a:t> information in translation one should accept the challenge of ‘culture censorship’. </a:t>
            </a:r>
            <a:endParaRPr lang="ru-RU" dirty="0" smtClean="0"/>
          </a:p>
          <a:p>
            <a:pPr>
              <a:buNone/>
            </a:pP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smtClean="0"/>
              <a:t>Linguistic approach in translation</a:t>
            </a:r>
            <a:endParaRPr lang="ru-RU" b="1"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endParaRPr lang="ru-RU" dirty="0"/>
          </a:p>
        </p:txBody>
      </p:sp>
      <p:sp>
        <p:nvSpPr>
          <p:cNvPr id="3" name="Содержимое 2"/>
          <p:cNvSpPr>
            <a:spLocks noGrp="1"/>
          </p:cNvSpPr>
          <p:nvPr>
            <p:ph idx="1"/>
          </p:nvPr>
        </p:nvSpPr>
        <p:spPr>
          <a:xfrm>
            <a:off x="457200" y="692696"/>
            <a:ext cx="8229600" cy="5832648"/>
          </a:xfrm>
        </p:spPr>
        <p:txBody>
          <a:bodyPr>
            <a:normAutofit fontScale="85000" lnSpcReduction="20000"/>
          </a:bodyPr>
          <a:lstStyle/>
          <a:p>
            <a:pPr algn="just">
              <a:buNone/>
            </a:pPr>
            <a:r>
              <a:rPr lang="en-US" dirty="0" smtClean="0"/>
              <a:t>     Authors such as Albrecht (1973), </a:t>
            </a:r>
            <a:r>
              <a:rPr lang="en-US" dirty="0" err="1" smtClean="0"/>
              <a:t>Hatim</a:t>
            </a:r>
            <a:r>
              <a:rPr lang="en-US" dirty="0" smtClean="0"/>
              <a:t> and Mason (1990), Bell (1991), and many others effectively list the main elements of linguistic theory and show how they supposedly impact upon elements in the translation process and its product. The second approach is found in the works of writers such as </a:t>
            </a:r>
            <a:r>
              <a:rPr lang="en-US" dirty="0" err="1" smtClean="0"/>
              <a:t>Catford</a:t>
            </a:r>
            <a:r>
              <a:rPr lang="en-US" dirty="0" smtClean="0"/>
              <a:t> (1965), who attempts to describe translation in terms of a specific linguistic theory, in this case </a:t>
            </a:r>
            <a:r>
              <a:rPr lang="en-US" dirty="0" err="1" smtClean="0"/>
              <a:t>Halliday’s</a:t>
            </a:r>
            <a:r>
              <a:rPr lang="en-US" dirty="0" smtClean="0"/>
              <a:t> rank-scale grammar; of House (1981), who uses a basic distinction of functional linguistics to describe the two strategies of overt and covert translation; and of </a:t>
            </a:r>
            <a:r>
              <a:rPr lang="en-US" dirty="0" err="1" smtClean="0"/>
              <a:t>Shveitser</a:t>
            </a:r>
            <a:r>
              <a:rPr lang="en-US" dirty="0" smtClean="0"/>
              <a:t> (1987), who draws amongst other things on generative and situational linguistics to describe translation as a rewriting process, which is also, in effect, the approach adopted in translation theories based on linguistically founded taxonomies of translation techniques.</a:t>
            </a:r>
          </a:p>
          <a:p>
            <a:pPr algn="just">
              <a:buNone/>
            </a:pPr>
            <a:r>
              <a:rPr lang="en-US" dirty="0" smtClean="0"/>
              <a:t>                                               (Peter Fawcett)</a:t>
            </a:r>
          </a:p>
          <a:p>
            <a:pPr algn="just">
              <a:buNone/>
            </a:pPr>
            <a:endParaRPr lang="en-US" dirty="0" smtClean="0"/>
          </a:p>
          <a:p>
            <a:pPr algn="just">
              <a:buNone/>
            </a:pPr>
            <a:endParaRPr lang="en-US" dirty="0" smtClean="0"/>
          </a:p>
          <a:p>
            <a:pPr algn="just">
              <a:buNone/>
            </a:pPr>
            <a:endParaRPr lang="ru-RU" dirty="0" smtClean="0"/>
          </a:p>
          <a:p>
            <a:pPr>
              <a:buNone/>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smtClean="0"/>
              <a:t>Theory of meaning and comparative linguistics</a:t>
            </a:r>
            <a:endParaRPr lang="ru-RU" b="1"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endParaRPr lang="ru-RU" dirty="0"/>
          </a:p>
        </p:txBody>
      </p:sp>
      <p:sp>
        <p:nvSpPr>
          <p:cNvPr id="3" name="Содержимое 2"/>
          <p:cNvSpPr>
            <a:spLocks noGrp="1"/>
          </p:cNvSpPr>
          <p:nvPr>
            <p:ph idx="1"/>
          </p:nvPr>
        </p:nvSpPr>
        <p:spPr/>
        <p:txBody>
          <a:bodyPr/>
          <a:lstStyle/>
          <a:p>
            <a:pPr algn="ctr">
              <a:buNone/>
            </a:pPr>
            <a:endParaRPr lang="uk-UA" b="1" dirty="0" smtClean="0"/>
          </a:p>
          <a:p>
            <a:pPr algn="ctr">
              <a:buNone/>
            </a:pPr>
            <a:endParaRPr lang="uk-UA" b="1" dirty="0" smtClean="0"/>
          </a:p>
          <a:p>
            <a:pPr algn="ctr">
              <a:buNone/>
            </a:pPr>
            <a:endParaRPr lang="uk-UA" b="1" dirty="0" smtClean="0"/>
          </a:p>
          <a:p>
            <a:pPr algn="ctr">
              <a:buNone/>
            </a:pPr>
            <a:r>
              <a:rPr lang="en-US" b="1" dirty="0" smtClean="0"/>
              <a:t>Text linguistic approaches</a:t>
            </a:r>
            <a:endParaRPr lang="ru-RU" dirty="0" smtClean="0"/>
          </a:p>
          <a:p>
            <a:pP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The concept of register in translation</a:t>
            </a:r>
            <a:endParaRPr lang="ru-RU" b="1" dirty="0"/>
          </a:p>
        </p:txBody>
      </p:sp>
      <p:sp>
        <p:nvSpPr>
          <p:cNvPr id="3" name="Содержимое 2"/>
          <p:cNvSpPr>
            <a:spLocks noGrp="1"/>
          </p:cNvSpPr>
          <p:nvPr>
            <p:ph idx="1"/>
          </p:nvPr>
        </p:nvSpPr>
        <p:spPr/>
        <p:txBody>
          <a:bodyPr>
            <a:normAutofit lnSpcReduction="10000"/>
          </a:bodyPr>
          <a:lstStyle/>
          <a:p>
            <a:pPr>
              <a:buNone/>
            </a:pPr>
            <a:r>
              <a:rPr lang="en-US" dirty="0" smtClean="0"/>
              <a:t>Major text functions:</a:t>
            </a:r>
          </a:p>
          <a:p>
            <a:r>
              <a:rPr lang="en-US" dirty="0" smtClean="0"/>
              <a:t>Ideational;</a:t>
            </a:r>
          </a:p>
          <a:p>
            <a:r>
              <a:rPr lang="en-US" dirty="0" smtClean="0"/>
              <a:t>Interpersonal;</a:t>
            </a:r>
          </a:p>
          <a:p>
            <a:pPr>
              <a:buNone/>
            </a:pPr>
            <a:r>
              <a:rPr lang="en-US" dirty="0" smtClean="0"/>
              <a:t>                                            (House, 1981)</a:t>
            </a:r>
          </a:p>
          <a:p>
            <a:pPr algn="ctr">
              <a:buNone/>
            </a:pPr>
            <a:r>
              <a:rPr lang="en-US" b="1" dirty="0" smtClean="0"/>
              <a:t>Model of register</a:t>
            </a:r>
          </a:p>
          <a:p>
            <a:pPr algn="just"/>
            <a:r>
              <a:rPr lang="en-US" dirty="0" smtClean="0"/>
              <a:t>Tenor;</a:t>
            </a:r>
          </a:p>
          <a:p>
            <a:pPr algn="just"/>
            <a:r>
              <a:rPr lang="en-US" dirty="0" smtClean="0"/>
              <a:t>Mode;  </a:t>
            </a:r>
          </a:p>
          <a:p>
            <a:pPr algn="just"/>
            <a:r>
              <a:rPr lang="en-US" dirty="0" smtClean="0"/>
              <a:t>Domain.</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Linguistic concepts</a:t>
            </a:r>
            <a:endParaRPr lang="ru-RU" dirty="0"/>
          </a:p>
        </p:txBody>
      </p:sp>
      <p:sp>
        <p:nvSpPr>
          <p:cNvPr id="3" name="Содержимое 2"/>
          <p:cNvSpPr>
            <a:spLocks noGrp="1"/>
          </p:cNvSpPr>
          <p:nvPr>
            <p:ph idx="1"/>
          </p:nvPr>
        </p:nvSpPr>
        <p:spPr/>
        <p:txBody>
          <a:bodyPr/>
          <a:lstStyle/>
          <a:p>
            <a:endParaRPr lang="en-US" dirty="0" smtClean="0"/>
          </a:p>
          <a:p>
            <a:r>
              <a:rPr lang="en-US" dirty="0" smtClean="0"/>
              <a:t>To choose the appropriate register in TL;</a:t>
            </a:r>
          </a:p>
          <a:p>
            <a:r>
              <a:rPr lang="en-US" dirty="0" smtClean="0"/>
              <a:t>To produce translator’s analysis of registers available in SL and TL;</a:t>
            </a:r>
          </a:p>
          <a:p>
            <a:r>
              <a:rPr lang="en-US" dirty="0" smtClean="0"/>
              <a:t>To prevent register’s shifts in translation.</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endParaRPr lang="ru-RU" dirty="0"/>
          </a:p>
        </p:txBody>
      </p:sp>
      <p:sp>
        <p:nvSpPr>
          <p:cNvPr id="3" name="Содержимое 2"/>
          <p:cNvSpPr>
            <a:spLocks noGrp="1"/>
          </p:cNvSpPr>
          <p:nvPr>
            <p:ph idx="1"/>
          </p:nvPr>
        </p:nvSpPr>
        <p:spPr/>
        <p:txBody>
          <a:bodyPr/>
          <a:lstStyle/>
          <a:p>
            <a:endParaRPr lang="en-US" dirty="0" smtClean="0"/>
          </a:p>
          <a:p>
            <a:r>
              <a:rPr lang="en-US" dirty="0" err="1" smtClean="0"/>
              <a:t>Scopos</a:t>
            </a:r>
            <a:r>
              <a:rPr lang="en-US" dirty="0" smtClean="0"/>
              <a:t> theory – </a:t>
            </a:r>
            <a:r>
              <a:rPr lang="en-US" i="1" dirty="0" smtClean="0"/>
              <a:t>Reiss and Vermeer</a:t>
            </a:r>
          </a:p>
          <a:p>
            <a:r>
              <a:rPr lang="en-US" dirty="0" err="1" smtClean="0"/>
              <a:t>Gricean</a:t>
            </a:r>
            <a:r>
              <a:rPr lang="en-US" dirty="0" smtClean="0"/>
              <a:t> </a:t>
            </a:r>
            <a:r>
              <a:rPr lang="en-US" dirty="0" err="1" smtClean="0"/>
              <a:t>implicatures</a:t>
            </a:r>
            <a:r>
              <a:rPr lang="en-US" dirty="0" smtClean="0"/>
              <a:t> </a:t>
            </a:r>
            <a:r>
              <a:rPr lang="en-US" i="1" dirty="0" smtClean="0"/>
              <a:t>– Grice</a:t>
            </a:r>
          </a:p>
          <a:p>
            <a:r>
              <a:rPr lang="en-US" dirty="0" smtClean="0"/>
              <a:t>Corpora in translation studies</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endParaRPr lang="en-US" b="1" dirty="0" smtClean="0"/>
          </a:p>
          <a:p>
            <a:pPr algn="ctr">
              <a:buNone/>
            </a:pPr>
            <a:endParaRPr lang="en-US" b="1" dirty="0" smtClean="0"/>
          </a:p>
          <a:p>
            <a:pPr algn="ctr">
              <a:buNone/>
            </a:pPr>
            <a:r>
              <a:rPr lang="en-US" b="1" dirty="0" smtClean="0"/>
              <a:t>Psycholinguistic/ cognitive approaches</a:t>
            </a:r>
            <a:endParaRPr lang="ru-RU" b="1" dirty="0" smtClean="0"/>
          </a:p>
          <a:p>
            <a:pPr>
              <a:buNone/>
            </a:pP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Three sets of constraints</a:t>
            </a:r>
            <a:endParaRPr lang="ru-RU" b="1" dirty="0"/>
          </a:p>
        </p:txBody>
      </p:sp>
      <p:sp>
        <p:nvSpPr>
          <p:cNvPr id="3" name="Содержимое 2"/>
          <p:cNvSpPr>
            <a:spLocks noGrp="1"/>
          </p:cNvSpPr>
          <p:nvPr>
            <p:ph idx="1"/>
          </p:nvPr>
        </p:nvSpPr>
        <p:spPr>
          <a:xfrm>
            <a:off x="457200" y="1600200"/>
            <a:ext cx="8229600" cy="4781128"/>
          </a:xfrm>
        </p:spPr>
        <p:txBody>
          <a:bodyPr/>
          <a:lstStyle/>
          <a:p>
            <a:r>
              <a:rPr lang="en-US" dirty="0" smtClean="0"/>
              <a:t>(a)	task, the activity which the translator is required to carry out and the context in which this activity takes place</a:t>
            </a:r>
            <a:endParaRPr lang="ru-RU" dirty="0" smtClean="0"/>
          </a:p>
          <a:p>
            <a:r>
              <a:rPr lang="en-US" dirty="0" smtClean="0"/>
              <a:t>(b)	text, the linguistic and </a:t>
            </a:r>
            <a:r>
              <a:rPr lang="en-US" dirty="0" err="1" smtClean="0"/>
              <a:t>discoursal</a:t>
            </a:r>
            <a:r>
              <a:rPr lang="en-US" dirty="0" smtClean="0"/>
              <a:t> structure of the source text</a:t>
            </a:r>
            <a:endParaRPr lang="ru-RU" dirty="0" smtClean="0"/>
          </a:p>
          <a:p>
            <a:r>
              <a:rPr lang="en-US" dirty="0" smtClean="0"/>
              <a:t>(c)	translator, the linguistic and non-linguistic knowledge and skills of the person carrying out the translation.</a:t>
            </a:r>
          </a:p>
          <a:p>
            <a:pPr>
              <a:buNone/>
            </a:pPr>
            <a:r>
              <a:rPr lang="en-US" dirty="0" smtClean="0"/>
              <a:t>                                          (</a:t>
            </a:r>
            <a:r>
              <a:rPr lang="en-US" dirty="0" err="1" smtClean="0"/>
              <a:t>Danks</a:t>
            </a:r>
            <a:r>
              <a:rPr lang="en-US" dirty="0" smtClean="0"/>
              <a:t>, 1991)</a:t>
            </a:r>
            <a:endParaRPr lang="ru-RU" dirty="0" smtClean="0"/>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ways to ease the confrontation:</a:t>
            </a:r>
            <a:endParaRPr lang="ru-RU" dirty="0"/>
          </a:p>
        </p:txBody>
      </p:sp>
      <p:sp>
        <p:nvSpPr>
          <p:cNvPr id="3" name="Содержимое 2"/>
          <p:cNvSpPr>
            <a:spLocks noGrp="1"/>
          </p:cNvSpPr>
          <p:nvPr>
            <p:ph idx="1"/>
          </p:nvPr>
        </p:nvSpPr>
        <p:spPr/>
        <p:txBody>
          <a:bodyPr>
            <a:normAutofit lnSpcReduction="10000"/>
          </a:bodyPr>
          <a:lstStyle/>
          <a:p>
            <a:pPr lvl="0" algn="just"/>
            <a:r>
              <a:rPr lang="en-US" dirty="0" smtClean="0"/>
              <a:t>A course in Translation Studies need not be about ‘theory’; it can more profitably be about the production and dissemination of </a:t>
            </a:r>
            <a:r>
              <a:rPr lang="en-US" i="1" dirty="0" smtClean="0"/>
              <a:t>knowledge</a:t>
            </a:r>
            <a:r>
              <a:rPr lang="en-US" dirty="0" smtClean="0"/>
              <a:t>, otherwise known as ‘research’.</a:t>
            </a:r>
            <a:endParaRPr lang="ru-RU" dirty="0" smtClean="0"/>
          </a:p>
          <a:p>
            <a:pPr lvl="0" algn="just"/>
            <a:r>
              <a:rPr lang="en-US" dirty="0" smtClean="0"/>
              <a:t>Research on translation should be able to respond, however indirectly, to what students want to know about translation, especially those students who are most concerned with the acquisition of marketable skill sets.</a:t>
            </a:r>
            <a:endParaRPr lang="ru-RU" dirty="0" smtClean="0"/>
          </a:p>
          <a:p>
            <a:pPr>
              <a:buNone/>
            </a:pP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rmAutofit fontScale="90000"/>
          </a:bodyPr>
          <a:lstStyle/>
          <a:p>
            <a:endParaRPr lang="ru-RU" dirty="0"/>
          </a:p>
        </p:txBody>
      </p:sp>
      <p:sp>
        <p:nvSpPr>
          <p:cNvPr id="3" name="Содержимое 2"/>
          <p:cNvSpPr>
            <a:spLocks noGrp="1"/>
          </p:cNvSpPr>
          <p:nvPr>
            <p:ph idx="1"/>
          </p:nvPr>
        </p:nvSpPr>
        <p:spPr>
          <a:xfrm>
            <a:off x="457200" y="764704"/>
            <a:ext cx="8229600" cy="5361459"/>
          </a:xfrm>
        </p:spPr>
        <p:txBody>
          <a:bodyPr/>
          <a:lstStyle/>
          <a:p>
            <a:pPr algn="just"/>
            <a:r>
              <a:rPr lang="en-US" i="1" dirty="0" smtClean="0"/>
              <a:t>    Wolfram </a:t>
            </a:r>
            <a:r>
              <a:rPr lang="en-US" i="1" dirty="0" err="1" smtClean="0"/>
              <a:t>Wilss</a:t>
            </a:r>
            <a:r>
              <a:rPr lang="en-US" i="1" dirty="0" smtClean="0"/>
              <a:t> </a:t>
            </a:r>
            <a:r>
              <a:rPr lang="en-US" dirty="0" smtClean="0"/>
              <a:t>(The Science of Translation 1982). </a:t>
            </a:r>
          </a:p>
          <a:p>
            <a:pPr algn="just"/>
            <a:r>
              <a:rPr lang="en-US" dirty="0" smtClean="0"/>
              <a:t>    </a:t>
            </a:r>
            <a:r>
              <a:rPr lang="en-US" i="1" dirty="0" smtClean="0"/>
              <a:t>Hans </a:t>
            </a:r>
            <a:r>
              <a:rPr lang="en-US" i="1" dirty="0" err="1" smtClean="0"/>
              <a:t>Krings</a:t>
            </a:r>
            <a:r>
              <a:rPr lang="en-US" i="1" dirty="0" smtClean="0"/>
              <a:t>, Wolfgang </a:t>
            </a:r>
            <a:r>
              <a:rPr lang="en-US" i="1" dirty="0" err="1" smtClean="0"/>
              <a:t>Lörscher</a:t>
            </a:r>
            <a:r>
              <a:rPr lang="en-US" i="1" dirty="0" smtClean="0"/>
              <a:t>, </a:t>
            </a:r>
            <a:r>
              <a:rPr lang="en-US" i="1" dirty="0" err="1" smtClean="0"/>
              <a:t>Riitta</a:t>
            </a:r>
            <a:r>
              <a:rPr lang="en-US" i="1" dirty="0" smtClean="0"/>
              <a:t> </a:t>
            </a:r>
            <a:r>
              <a:rPr lang="en-US" i="1" dirty="0" err="1" smtClean="0"/>
              <a:t>Jääskeläinen</a:t>
            </a:r>
            <a:r>
              <a:rPr lang="en-US" i="1" dirty="0" smtClean="0"/>
              <a:t> or Sonja </a:t>
            </a:r>
            <a:r>
              <a:rPr lang="en-US" i="1" dirty="0" err="1" smtClean="0"/>
              <a:t>Tirkkonen</a:t>
            </a:r>
            <a:r>
              <a:rPr lang="en-US" i="1" dirty="0" smtClean="0"/>
              <a:t>-Condit - </a:t>
            </a:r>
            <a:r>
              <a:rPr lang="en-US" dirty="0" smtClean="0"/>
              <a:t>the Think-Aloud method of data elicitation (Think-Aloud protocols - TAPs). </a:t>
            </a:r>
          </a:p>
          <a:p>
            <a:pPr algn="just"/>
            <a:r>
              <a:rPr lang="en-US" i="1" dirty="0" err="1" smtClean="0"/>
              <a:t>Rebrii</a:t>
            </a:r>
            <a:r>
              <a:rPr lang="en-US" i="1" dirty="0" smtClean="0"/>
              <a:t> O. </a:t>
            </a:r>
            <a:r>
              <a:rPr lang="en-US" dirty="0" smtClean="0"/>
              <a:t>- a translator’s decision making</a:t>
            </a:r>
          </a:p>
          <a:p>
            <a:pPr algn="just"/>
            <a:r>
              <a:rPr lang="en-US" dirty="0" smtClean="0"/>
              <a:t> </a:t>
            </a:r>
            <a:r>
              <a:rPr lang="en-US" i="1" dirty="0" err="1" smtClean="0"/>
              <a:t>Kussmaul</a:t>
            </a:r>
            <a:r>
              <a:rPr lang="en-US" i="1" dirty="0" smtClean="0"/>
              <a:t> P.</a:t>
            </a:r>
            <a:r>
              <a:rPr lang="en-US" dirty="0" smtClean="0"/>
              <a:t> – a translator’s expert behavior </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endParaRPr lang="ru-RU" dirty="0"/>
          </a:p>
        </p:txBody>
      </p:sp>
      <p:sp>
        <p:nvSpPr>
          <p:cNvPr id="3" name="Содержимое 2"/>
          <p:cNvSpPr>
            <a:spLocks noGrp="1"/>
          </p:cNvSpPr>
          <p:nvPr>
            <p:ph idx="1"/>
          </p:nvPr>
        </p:nvSpPr>
        <p:spPr>
          <a:xfrm>
            <a:off x="457200" y="908720"/>
            <a:ext cx="8229600" cy="5217443"/>
          </a:xfrm>
        </p:spPr>
        <p:txBody>
          <a:bodyPr/>
          <a:lstStyle/>
          <a:p>
            <a:pPr algn="just">
              <a:buNone/>
            </a:pPr>
            <a:r>
              <a:rPr lang="en-US" dirty="0" smtClean="0"/>
              <a:t>   </a:t>
            </a:r>
          </a:p>
          <a:p>
            <a:pPr algn="just">
              <a:buNone/>
            </a:pPr>
            <a:r>
              <a:rPr lang="en-US" dirty="0" smtClean="0"/>
              <a:t>   While translating texts, the translator should exercise great care, since any inaccurate choice  may  result  in  the  target  text  reader’s  inability  to  attain  an  adequate  aesthetic response. The broader the areas of author’s overlapping and translator’s individual mental spaces are, the more successful the translation is (</a:t>
            </a:r>
            <a:r>
              <a:rPr lang="en-US" dirty="0" err="1" smtClean="0"/>
              <a:t>Aitchison</a:t>
            </a:r>
            <a:r>
              <a:rPr lang="en-US" dirty="0" smtClean="0"/>
              <a:t>, 1994).</a:t>
            </a:r>
            <a:endParaRPr lang="ru-RU" dirty="0" smtClean="0"/>
          </a:p>
          <a:p>
            <a:pPr>
              <a:buNone/>
            </a:pP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endParaRPr lang="en-US" b="1" dirty="0" smtClean="0"/>
          </a:p>
          <a:p>
            <a:pPr algn="ctr">
              <a:buNone/>
            </a:pPr>
            <a:endParaRPr lang="en-US" b="1" dirty="0" smtClean="0"/>
          </a:p>
          <a:p>
            <a:pPr algn="ctr">
              <a:buNone/>
            </a:pPr>
            <a:r>
              <a:rPr lang="en-US" b="1" dirty="0" smtClean="0"/>
              <a:t>Semiotic approach to translation</a:t>
            </a:r>
            <a:endParaRPr lang="ru-RU"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endParaRPr lang="ru-RU" dirty="0"/>
          </a:p>
        </p:txBody>
      </p:sp>
      <p:sp>
        <p:nvSpPr>
          <p:cNvPr id="3" name="Содержимое 2"/>
          <p:cNvSpPr>
            <a:spLocks noGrp="1"/>
          </p:cNvSpPr>
          <p:nvPr>
            <p:ph idx="1"/>
          </p:nvPr>
        </p:nvSpPr>
        <p:spPr/>
        <p:txBody>
          <a:bodyPr/>
          <a:lstStyle/>
          <a:p>
            <a:pPr algn="just">
              <a:buNone/>
            </a:pPr>
            <a:r>
              <a:rPr lang="en-US" dirty="0" smtClean="0"/>
              <a:t>   Semiotics is generally understood to cover the study of all systems of signification and of the various processes of communication. General semiotics is concerned with some general features that characterize all systems of signification in spite of their obvious differences (Umberto Eco 1975, 1984).</a:t>
            </a:r>
            <a:endParaRPr lang="ru-RU" dirty="0" smtClean="0"/>
          </a:p>
          <a:p>
            <a:pPr>
              <a:buNone/>
            </a:pP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Structural semiotics</a:t>
            </a:r>
            <a:endParaRPr lang="ru-RU" b="1" dirty="0"/>
          </a:p>
        </p:txBody>
      </p:sp>
      <p:sp>
        <p:nvSpPr>
          <p:cNvPr id="3" name="Содержимое 2"/>
          <p:cNvSpPr>
            <a:spLocks noGrp="1"/>
          </p:cNvSpPr>
          <p:nvPr>
            <p:ph idx="1"/>
          </p:nvPr>
        </p:nvSpPr>
        <p:spPr/>
        <p:txBody>
          <a:bodyPr>
            <a:normAutofit lnSpcReduction="10000"/>
          </a:bodyPr>
          <a:lstStyle/>
          <a:p>
            <a:pPr algn="just">
              <a:buNone/>
            </a:pPr>
            <a:r>
              <a:rPr lang="en-US" dirty="0" smtClean="0"/>
              <a:t>    According to the structural view of language, which has been extended from linguistics to other sign systems (</a:t>
            </a:r>
            <a:r>
              <a:rPr lang="en-US" dirty="0" err="1" smtClean="0"/>
              <a:t>Hjelmslev</a:t>
            </a:r>
            <a:r>
              <a:rPr lang="en-US" dirty="0" smtClean="0"/>
              <a:t> 1943, Barthes 1964, </a:t>
            </a:r>
            <a:r>
              <a:rPr lang="en-US" dirty="0" err="1" smtClean="0"/>
              <a:t>Greimas</a:t>
            </a:r>
            <a:r>
              <a:rPr lang="en-US" dirty="0" smtClean="0"/>
              <a:t> 1966) ‘each language is regarded as a system of relations (more precisely, a set of interrelated systems) the elements of which—sounds, words, etc. -have no validity independently of the relations of equivalence and contrast which hold between them’ (Lyons 1968:50). </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endParaRPr lang="ru-RU" dirty="0"/>
          </a:p>
        </p:txBody>
      </p:sp>
      <p:sp>
        <p:nvSpPr>
          <p:cNvPr id="3" name="Содержимое 2"/>
          <p:cNvSpPr>
            <a:spLocks noGrp="1"/>
          </p:cNvSpPr>
          <p:nvPr>
            <p:ph idx="1"/>
          </p:nvPr>
        </p:nvSpPr>
        <p:spPr>
          <a:xfrm>
            <a:off x="457200" y="836712"/>
            <a:ext cx="8229600" cy="5289451"/>
          </a:xfrm>
        </p:spPr>
        <p:txBody>
          <a:bodyPr/>
          <a:lstStyle/>
          <a:p>
            <a:pPr algn="just">
              <a:buNone/>
            </a:pPr>
            <a:r>
              <a:rPr lang="en-US" dirty="0" smtClean="0"/>
              <a:t>   As structural semiotics analyses sign systems independently of the communication process, it can be argued that it disregards the contexts of production and reception, as well as interpretation and use of texts. In terms of the classical division of semiotics into semantics, syntax and pragmatics (Morris 1938), the structural approach risks undermining pragmatics. </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b="1" dirty="0" smtClean="0"/>
              <a:t>Semiotics and translation</a:t>
            </a:r>
            <a:endParaRPr lang="ru-RU" b="1" dirty="0"/>
          </a:p>
        </p:txBody>
      </p:sp>
      <p:sp>
        <p:nvSpPr>
          <p:cNvPr id="3" name="Содержимое 2"/>
          <p:cNvSpPr>
            <a:spLocks noGrp="1"/>
          </p:cNvSpPr>
          <p:nvPr>
            <p:ph idx="1"/>
          </p:nvPr>
        </p:nvSpPr>
        <p:spPr>
          <a:xfrm>
            <a:off x="457200" y="1052736"/>
            <a:ext cx="8229600" cy="5472608"/>
          </a:xfrm>
        </p:spPr>
        <p:txBody>
          <a:bodyPr>
            <a:normAutofit lnSpcReduction="10000"/>
          </a:bodyPr>
          <a:lstStyle/>
          <a:p>
            <a:pPr algn="just">
              <a:buNone/>
            </a:pPr>
            <a:r>
              <a:rPr lang="en-US" dirty="0" smtClean="0"/>
              <a:t>   Three types of translation: </a:t>
            </a:r>
          </a:p>
          <a:p>
            <a:pPr algn="just"/>
            <a:r>
              <a:rPr lang="en-US" i="1" dirty="0" smtClean="0"/>
              <a:t>Intralinguistic</a:t>
            </a:r>
            <a:r>
              <a:rPr lang="en-US" dirty="0" smtClean="0"/>
              <a:t> is ‘an interpretation of verbal signs by means of other signs of the same language’;</a:t>
            </a:r>
          </a:p>
          <a:p>
            <a:pPr algn="just"/>
            <a:r>
              <a:rPr lang="en-US" i="1" dirty="0" smtClean="0"/>
              <a:t>Interlinguistic</a:t>
            </a:r>
            <a:r>
              <a:rPr lang="en-US" dirty="0" smtClean="0"/>
              <a:t> is ‘an interpretation of verbal signs by means of signs of some other language’; </a:t>
            </a:r>
          </a:p>
          <a:p>
            <a:pPr algn="just"/>
            <a:r>
              <a:rPr lang="en-US" i="1" dirty="0" smtClean="0"/>
              <a:t>Intersemiotic</a:t>
            </a:r>
            <a:r>
              <a:rPr lang="en-US" dirty="0" smtClean="0"/>
              <a:t> is ‘an interpretation of verbal signs by means of signs of nonverbal sign systems’.</a:t>
            </a:r>
          </a:p>
          <a:p>
            <a:pPr algn="just">
              <a:buNone/>
            </a:pPr>
            <a:r>
              <a:rPr lang="en-US" dirty="0" smtClean="0"/>
              <a:t>                                     (</a:t>
            </a:r>
            <a:r>
              <a:rPr lang="en-US" dirty="0" err="1" smtClean="0"/>
              <a:t>Jakobson</a:t>
            </a:r>
            <a:r>
              <a:rPr lang="en-US" dirty="0" smtClean="0"/>
              <a:t>, 1959) </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Semiotics and translation</a:t>
            </a:r>
            <a:endParaRPr lang="ru-RU" b="1" dirty="0"/>
          </a:p>
        </p:txBody>
      </p:sp>
      <p:sp>
        <p:nvSpPr>
          <p:cNvPr id="3" name="Текст 2"/>
          <p:cNvSpPr>
            <a:spLocks noGrp="1"/>
          </p:cNvSpPr>
          <p:nvPr>
            <p:ph type="body" idx="1"/>
          </p:nvPr>
        </p:nvSpPr>
        <p:spPr/>
        <p:txBody>
          <a:bodyPr/>
          <a:lstStyle/>
          <a:p>
            <a:endParaRPr lang="ru-RU"/>
          </a:p>
        </p:txBody>
      </p:sp>
      <p:sp>
        <p:nvSpPr>
          <p:cNvPr id="4" name="Содержимое 3"/>
          <p:cNvSpPr>
            <a:spLocks noGrp="1"/>
          </p:cNvSpPr>
          <p:nvPr>
            <p:ph sz="half" idx="2"/>
          </p:nvPr>
        </p:nvSpPr>
        <p:spPr>
          <a:xfrm>
            <a:off x="457200" y="2174875"/>
            <a:ext cx="4040188" cy="2190229"/>
          </a:xfrm>
        </p:spPr>
        <p:txBody>
          <a:bodyPr/>
          <a:lstStyle/>
          <a:p>
            <a:pPr>
              <a:buNone/>
            </a:pPr>
            <a:r>
              <a:rPr lang="en-US" dirty="0" smtClean="0"/>
              <a:t>    </a:t>
            </a:r>
            <a:r>
              <a:rPr lang="en-US" b="1" dirty="0" smtClean="0"/>
              <a:t>Intrasemiotic translation</a:t>
            </a:r>
            <a:r>
              <a:rPr lang="en-US" dirty="0" smtClean="0"/>
              <a:t>:</a:t>
            </a:r>
          </a:p>
          <a:p>
            <a:r>
              <a:rPr lang="en-US" dirty="0" smtClean="0"/>
              <a:t>Intralinguistic</a:t>
            </a:r>
          </a:p>
          <a:p>
            <a:r>
              <a:rPr lang="en-US" dirty="0" smtClean="0"/>
              <a:t>Interlinguistic </a:t>
            </a:r>
          </a:p>
          <a:p>
            <a:endParaRPr lang="ru-RU" dirty="0"/>
          </a:p>
        </p:txBody>
      </p:sp>
      <p:sp>
        <p:nvSpPr>
          <p:cNvPr id="5" name="Текст 4"/>
          <p:cNvSpPr>
            <a:spLocks noGrp="1"/>
          </p:cNvSpPr>
          <p:nvPr>
            <p:ph type="body" sz="quarter" idx="3"/>
          </p:nvPr>
        </p:nvSpPr>
        <p:spPr/>
        <p:txBody>
          <a:bodyPr/>
          <a:lstStyle/>
          <a:p>
            <a:endParaRPr lang="ru-RU" dirty="0"/>
          </a:p>
        </p:txBody>
      </p:sp>
      <p:sp>
        <p:nvSpPr>
          <p:cNvPr id="6" name="Содержимое 5"/>
          <p:cNvSpPr>
            <a:spLocks noGrp="1"/>
          </p:cNvSpPr>
          <p:nvPr>
            <p:ph sz="quarter" idx="4"/>
          </p:nvPr>
        </p:nvSpPr>
        <p:spPr>
          <a:xfrm>
            <a:off x="4645025" y="2174875"/>
            <a:ext cx="4041775" cy="4278461"/>
          </a:xfrm>
        </p:spPr>
        <p:txBody>
          <a:bodyPr/>
          <a:lstStyle/>
          <a:p>
            <a:pPr>
              <a:buNone/>
            </a:pPr>
            <a:r>
              <a:rPr lang="en-US" dirty="0" smtClean="0"/>
              <a:t>  </a:t>
            </a:r>
            <a:r>
              <a:rPr lang="en-US" b="1" dirty="0" smtClean="0"/>
              <a:t>Intersemiotic translation</a:t>
            </a:r>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r>
              <a:rPr lang="en-US" dirty="0" smtClean="0"/>
              <a:t>(</a:t>
            </a:r>
            <a:r>
              <a:rPr lang="en-US" dirty="0" err="1" smtClean="0"/>
              <a:t>Lawendowski</a:t>
            </a:r>
            <a:r>
              <a:rPr lang="en-US" dirty="0" smtClean="0"/>
              <a:t> 1978; Lotman 1975;  </a:t>
            </a:r>
            <a:r>
              <a:rPr lang="en-US" dirty="0" err="1" smtClean="0"/>
              <a:t>Toury</a:t>
            </a:r>
            <a:r>
              <a:rPr lang="en-US" dirty="0" smtClean="0"/>
              <a:t> 1986b). </a:t>
            </a:r>
            <a:endParaRPr lang="ru-RU"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Semiotics and translation</a:t>
            </a:r>
            <a:endParaRPr lang="ru-RU" b="1" dirty="0"/>
          </a:p>
        </p:txBody>
      </p:sp>
      <p:sp>
        <p:nvSpPr>
          <p:cNvPr id="3" name="Содержимое 2"/>
          <p:cNvSpPr>
            <a:spLocks noGrp="1"/>
          </p:cNvSpPr>
          <p:nvPr>
            <p:ph idx="1"/>
          </p:nvPr>
        </p:nvSpPr>
        <p:spPr/>
        <p:txBody>
          <a:bodyPr/>
          <a:lstStyle/>
          <a:p>
            <a:pPr algn="ctr">
              <a:buNone/>
            </a:pPr>
            <a:endParaRPr lang="en-US" dirty="0" smtClean="0"/>
          </a:p>
          <a:p>
            <a:pPr algn="ctr">
              <a:buNone/>
            </a:pPr>
            <a:r>
              <a:rPr lang="en-US" dirty="0" smtClean="0"/>
              <a:t>Mass-communication texts:</a:t>
            </a:r>
          </a:p>
          <a:p>
            <a:pPr algn="just"/>
            <a:r>
              <a:rPr lang="en-US" dirty="0" smtClean="0"/>
              <a:t>news published by press agencies; </a:t>
            </a:r>
          </a:p>
          <a:p>
            <a:pPr algn="just"/>
            <a:r>
              <a:rPr lang="en-US" dirty="0" smtClean="0"/>
              <a:t>syncretic texts such as television </a:t>
            </a:r>
            <a:r>
              <a:rPr lang="en-US" dirty="0" err="1" smtClean="0"/>
              <a:t>programmes</a:t>
            </a:r>
            <a:r>
              <a:rPr lang="en-US" dirty="0" smtClean="0"/>
              <a:t>, film, advertising, comic strips.</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smtClean="0"/>
              <a:t>Machine-aided translation</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Interdisciplinary character of translation studies</a:t>
            </a:r>
            <a:endParaRPr lang="ru-RU" dirty="0"/>
          </a:p>
        </p:txBody>
      </p:sp>
      <p:sp>
        <p:nvSpPr>
          <p:cNvPr id="3" name="Содержимое 2"/>
          <p:cNvSpPr>
            <a:spLocks noGrp="1"/>
          </p:cNvSpPr>
          <p:nvPr>
            <p:ph idx="1"/>
          </p:nvPr>
        </p:nvSpPr>
        <p:spPr/>
        <p:txBody>
          <a:bodyPr/>
          <a:lstStyle/>
          <a:p>
            <a:r>
              <a:rPr lang="en-US" dirty="0" smtClean="0"/>
              <a:t>Communicative (functional) approach;</a:t>
            </a:r>
          </a:p>
          <a:p>
            <a:r>
              <a:rPr lang="en-US" dirty="0" smtClean="0"/>
              <a:t>Discourse analysis in translation;</a:t>
            </a:r>
          </a:p>
          <a:p>
            <a:r>
              <a:rPr lang="en-US" dirty="0" smtClean="0"/>
              <a:t>Linguistic approach in translation;</a:t>
            </a:r>
          </a:p>
          <a:p>
            <a:r>
              <a:rPr lang="en-US" dirty="0" smtClean="0"/>
              <a:t>Psycholinguistic approach in translation;</a:t>
            </a:r>
          </a:p>
          <a:p>
            <a:r>
              <a:rPr lang="en-US" dirty="0" smtClean="0"/>
              <a:t>Semiotic approach </a:t>
            </a:r>
            <a:r>
              <a:rPr lang="en-US" smtClean="0"/>
              <a:t>in translation.</a:t>
            </a:r>
            <a:endParaRPr lang="ru-RU"/>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endParaRPr lang="ru-RU" dirty="0"/>
          </a:p>
        </p:txBody>
      </p:sp>
      <p:sp>
        <p:nvSpPr>
          <p:cNvPr id="3" name="Содержимое 2"/>
          <p:cNvSpPr>
            <a:spLocks noGrp="1"/>
          </p:cNvSpPr>
          <p:nvPr>
            <p:ph idx="1"/>
          </p:nvPr>
        </p:nvSpPr>
        <p:spPr>
          <a:xfrm>
            <a:off x="457200" y="836712"/>
            <a:ext cx="8229600" cy="5289451"/>
          </a:xfrm>
        </p:spPr>
        <p:txBody>
          <a:bodyPr/>
          <a:lstStyle/>
          <a:p>
            <a:pPr algn="just">
              <a:buNone/>
            </a:pPr>
            <a:r>
              <a:rPr lang="en-US" dirty="0" smtClean="0"/>
              <a:t>    </a:t>
            </a:r>
            <a:r>
              <a:rPr lang="en-US" i="1" dirty="0" err="1" smtClean="0"/>
              <a:t>Blatt</a:t>
            </a:r>
            <a:r>
              <a:rPr lang="en-US" i="1" dirty="0" smtClean="0"/>
              <a:t> </a:t>
            </a:r>
            <a:r>
              <a:rPr lang="en-US" i="1" dirty="0" smtClean="0"/>
              <a:t>et al. </a:t>
            </a:r>
            <a:r>
              <a:rPr lang="en-US" dirty="0" smtClean="0"/>
              <a:t>(1985:76) distinguish three types of computerized approaches to the translation process: </a:t>
            </a:r>
            <a:endParaRPr lang="en-US" dirty="0" smtClean="0"/>
          </a:p>
          <a:p>
            <a:pPr algn="just"/>
            <a:r>
              <a:rPr lang="en-US" dirty="0" smtClean="0"/>
              <a:t> </a:t>
            </a:r>
            <a:r>
              <a:rPr lang="en-US" dirty="0" smtClean="0"/>
              <a:t>machine </a:t>
            </a:r>
            <a:r>
              <a:rPr lang="en-US" dirty="0" smtClean="0"/>
              <a:t>aids for translators, </a:t>
            </a:r>
            <a:endParaRPr lang="en-US" dirty="0" smtClean="0"/>
          </a:p>
          <a:p>
            <a:pPr algn="just"/>
            <a:r>
              <a:rPr lang="en-US" dirty="0" smtClean="0"/>
              <a:t>machine-aided </a:t>
            </a:r>
            <a:r>
              <a:rPr lang="en-US" dirty="0" smtClean="0"/>
              <a:t>translation, and </a:t>
            </a:r>
            <a:endParaRPr lang="en-US" dirty="0" smtClean="0"/>
          </a:p>
          <a:p>
            <a:pPr algn="just"/>
            <a:r>
              <a:rPr lang="en-US" dirty="0" smtClean="0"/>
              <a:t>machine </a:t>
            </a:r>
            <a:r>
              <a:rPr lang="en-US" dirty="0" smtClean="0"/>
              <a:t>translation. </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Types </a:t>
            </a:r>
            <a:r>
              <a:rPr lang="en-US" b="1" dirty="0" smtClean="0"/>
              <a:t>of computerized translation </a:t>
            </a:r>
            <a:endParaRPr lang="ru-RU" b="1" dirty="0"/>
          </a:p>
        </p:txBody>
      </p:sp>
      <p:sp>
        <p:nvSpPr>
          <p:cNvPr id="3" name="Содержимое 2"/>
          <p:cNvSpPr>
            <a:spLocks noGrp="1"/>
          </p:cNvSpPr>
          <p:nvPr>
            <p:ph idx="1"/>
          </p:nvPr>
        </p:nvSpPr>
        <p:spPr/>
        <p:txBody>
          <a:bodyPr/>
          <a:lstStyle/>
          <a:p>
            <a:pPr>
              <a:buNone/>
            </a:pPr>
            <a:r>
              <a:rPr lang="en-US" dirty="0" smtClean="0"/>
              <a:t> </a:t>
            </a:r>
          </a:p>
          <a:p>
            <a:r>
              <a:rPr lang="en-US" dirty="0" smtClean="0"/>
              <a:t>machine-aided human translation (MAHT), </a:t>
            </a:r>
            <a:endParaRPr lang="en-US" dirty="0" smtClean="0"/>
          </a:p>
          <a:p>
            <a:r>
              <a:rPr lang="en-US" dirty="0" smtClean="0"/>
              <a:t>human-aided machine translation (HAMT</a:t>
            </a:r>
            <a:r>
              <a:rPr lang="en-US" dirty="0" smtClean="0"/>
              <a:t>),</a:t>
            </a:r>
          </a:p>
          <a:p>
            <a:r>
              <a:rPr lang="en-US" dirty="0" smtClean="0"/>
              <a:t>fully automatic machine translation (FAMT</a:t>
            </a:r>
            <a:r>
              <a:rPr lang="en-US" dirty="0" smtClean="0"/>
              <a:t>).</a:t>
            </a:r>
          </a:p>
          <a:p>
            <a:pPr>
              <a:buNone/>
            </a:pPr>
            <a:endParaRPr lang="en-US" dirty="0" smtClean="0"/>
          </a:p>
          <a:p>
            <a:pPr>
              <a:buNone/>
            </a:pPr>
            <a:r>
              <a:rPr lang="en-US" dirty="0" smtClean="0"/>
              <a:t>                         (</a:t>
            </a:r>
            <a:r>
              <a:rPr lang="en-US" dirty="0" err="1" smtClean="0"/>
              <a:t>Lehrberger</a:t>
            </a:r>
            <a:r>
              <a:rPr lang="en-US" dirty="0" smtClean="0"/>
              <a:t> and </a:t>
            </a:r>
            <a:r>
              <a:rPr lang="en-US" dirty="0" err="1" smtClean="0"/>
              <a:t>Bourbeau</a:t>
            </a:r>
            <a:r>
              <a:rPr lang="en-US" dirty="0" smtClean="0"/>
              <a:t> </a:t>
            </a:r>
            <a:r>
              <a:rPr lang="en-US" dirty="0" smtClean="0"/>
              <a:t>1988)</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endParaRPr lang="ru-RU" dirty="0"/>
          </a:p>
        </p:txBody>
      </p:sp>
      <p:sp>
        <p:nvSpPr>
          <p:cNvPr id="3" name="Содержимое 2"/>
          <p:cNvSpPr>
            <a:spLocks noGrp="1"/>
          </p:cNvSpPr>
          <p:nvPr>
            <p:ph idx="1"/>
          </p:nvPr>
        </p:nvSpPr>
        <p:spPr>
          <a:xfrm>
            <a:off x="457200" y="764704"/>
            <a:ext cx="8229600" cy="5832648"/>
          </a:xfrm>
        </p:spPr>
        <p:txBody>
          <a:bodyPr>
            <a:normAutofit/>
          </a:bodyPr>
          <a:lstStyle/>
          <a:p>
            <a:pPr algn="just">
              <a:buNone/>
            </a:pPr>
            <a:r>
              <a:rPr lang="en-US" dirty="0" smtClean="0"/>
              <a:t>   The </a:t>
            </a:r>
            <a:r>
              <a:rPr lang="en-US" dirty="0" smtClean="0"/>
              <a:t>term ‘machine-aided translation’ is used in a broad sense to cover all kinds of software systems especially designed and developed for use as part of a translator’s work-station, but not themselves performing the task of translation as such. In other words, the systems discussed here are not designed to undertake any syntactic or semantic analysis of a source text nor to generate a target language equivalent of the source text or any part of it</a:t>
            </a:r>
            <a:r>
              <a:rPr lang="en-US" dirty="0" smtClean="0"/>
              <a:t>.</a:t>
            </a:r>
          </a:p>
          <a:p>
            <a:pPr algn="just">
              <a:buNone/>
            </a:pPr>
            <a:r>
              <a:rPr lang="en-US" dirty="0" smtClean="0"/>
              <a:t>                                               (Harold L. Somers)</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38138"/>
          </a:xfrm>
        </p:spPr>
        <p:txBody>
          <a:bodyPr>
            <a:normAutofit fontScale="90000"/>
          </a:bodyPr>
          <a:lstStyle/>
          <a:p>
            <a:r>
              <a:rPr lang="en-US" sz="3600" b="1" dirty="0" smtClean="0"/>
              <a:t/>
            </a:r>
            <a:br>
              <a:rPr lang="en-US" sz="3600" b="1" dirty="0" smtClean="0"/>
            </a:br>
            <a:r>
              <a:rPr lang="en-US" sz="3600" b="1" dirty="0" smtClean="0"/>
              <a:t>Tasks </a:t>
            </a:r>
            <a:r>
              <a:rPr lang="en-US" sz="3600" b="1" dirty="0" smtClean="0"/>
              <a:t>in the machine-aided translation process</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algn="just"/>
            <a:r>
              <a:rPr lang="en-US" i="1" dirty="0" smtClean="0"/>
              <a:t>editing</a:t>
            </a:r>
            <a:r>
              <a:rPr lang="en-US" dirty="0" smtClean="0"/>
              <a:t>, that is creating a translation either by overwriting the source text or by entering the translation in one part (window) of the screen while having access to the source text in another part of the screen</a:t>
            </a:r>
            <a:endParaRPr lang="ru-RU" dirty="0" smtClean="0"/>
          </a:p>
          <a:p>
            <a:pPr algn="just"/>
            <a:r>
              <a:rPr lang="en-US" i="1" dirty="0" smtClean="0"/>
              <a:t>terminology </a:t>
            </a:r>
            <a:r>
              <a:rPr lang="en-US" i="1" dirty="0" smtClean="0"/>
              <a:t>management</a:t>
            </a:r>
            <a:r>
              <a:rPr lang="en-US" dirty="0" smtClean="0"/>
              <a:t>: looking up and/ or entering terms in a machine-readable dictionary or terminology database, before, during, or after the translation process</a:t>
            </a:r>
            <a:endParaRPr lang="ru-RU" dirty="0" smtClean="0"/>
          </a:p>
          <a:p>
            <a:pPr algn="just"/>
            <a:r>
              <a:rPr lang="en-US" i="1" dirty="0" smtClean="0"/>
              <a:t>translation </a:t>
            </a:r>
            <a:r>
              <a:rPr lang="en-US" i="1" dirty="0" smtClean="0"/>
              <a:t>proper: </a:t>
            </a:r>
            <a:r>
              <a:rPr lang="en-US" dirty="0" smtClean="0"/>
              <a:t>choosing target language equivalents on the lexical, syntactic, textual, and functional (pragmatic) levels, where the translator might be supported by various tools offering translation suggestions.</a:t>
            </a:r>
            <a:endParaRPr lang="ru-RU" dirty="0" smtClean="0"/>
          </a:p>
          <a:p>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600" b="1" dirty="0" smtClean="0"/>
              <a:t>Applications of Machine Translation (MT) </a:t>
            </a:r>
            <a:endParaRPr lang="ru-RU" sz="3600" b="1" dirty="0"/>
          </a:p>
        </p:txBody>
      </p:sp>
      <p:sp>
        <p:nvSpPr>
          <p:cNvPr id="3" name="Содержимое 2"/>
          <p:cNvSpPr>
            <a:spLocks noGrp="1"/>
          </p:cNvSpPr>
          <p:nvPr>
            <p:ph idx="1"/>
          </p:nvPr>
        </p:nvSpPr>
        <p:spPr/>
        <p:txBody>
          <a:bodyPr/>
          <a:lstStyle/>
          <a:p>
            <a:endParaRPr lang="en-US" dirty="0" smtClean="0"/>
          </a:p>
          <a:p>
            <a:r>
              <a:rPr lang="en-US" dirty="0" smtClean="0"/>
              <a:t>Fully </a:t>
            </a:r>
            <a:r>
              <a:rPr lang="en-US" dirty="0" smtClean="0"/>
              <a:t>automatic </a:t>
            </a:r>
            <a:r>
              <a:rPr lang="en-US" dirty="0" smtClean="0"/>
              <a:t>MT;</a:t>
            </a:r>
          </a:p>
          <a:p>
            <a:r>
              <a:rPr lang="en-US" dirty="0" smtClean="0"/>
              <a:t>Pre- and </a:t>
            </a:r>
            <a:r>
              <a:rPr lang="en-US" dirty="0" smtClean="0"/>
              <a:t>post-editing MT;</a:t>
            </a:r>
            <a:endParaRPr lang="ru-RU" dirty="0" smtClean="0"/>
          </a:p>
          <a:p>
            <a:r>
              <a:rPr lang="en-US" dirty="0" smtClean="0"/>
              <a:t>Interactive </a:t>
            </a:r>
            <a:r>
              <a:rPr lang="en-US" dirty="0" smtClean="0"/>
              <a:t>MT.</a:t>
            </a:r>
            <a:endParaRPr lang="ru-RU" dirty="0" smtClean="0"/>
          </a:p>
          <a:p>
            <a:pPr>
              <a:buNone/>
            </a:pPr>
            <a:endParaRPr lang="ru-RU" dirty="0" smtClean="0"/>
          </a:p>
          <a:p>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4000" b="1" dirty="0" smtClean="0"/>
              <a:t>Fully automatic MT</a:t>
            </a:r>
            <a:r>
              <a:rPr lang="ru-RU" dirty="0" smtClean="0"/>
              <a:t/>
            </a:r>
            <a:br>
              <a:rPr lang="ru-RU" dirty="0" smtClean="0"/>
            </a:br>
            <a:endParaRPr lang="ru-RU" dirty="0"/>
          </a:p>
        </p:txBody>
      </p:sp>
      <p:sp>
        <p:nvSpPr>
          <p:cNvPr id="3" name="Содержимое 2"/>
          <p:cNvSpPr>
            <a:spLocks noGrp="1"/>
          </p:cNvSpPr>
          <p:nvPr>
            <p:ph idx="1"/>
          </p:nvPr>
        </p:nvSpPr>
        <p:spPr>
          <a:xfrm>
            <a:off x="457200" y="1412776"/>
            <a:ext cx="8229600" cy="4713387"/>
          </a:xfrm>
        </p:spPr>
        <p:txBody>
          <a:bodyPr>
            <a:normAutofit fontScale="92500" lnSpcReduction="20000"/>
          </a:bodyPr>
          <a:lstStyle/>
          <a:p>
            <a:pPr algn="just">
              <a:buNone/>
            </a:pPr>
            <a:r>
              <a:rPr lang="en-US" dirty="0" smtClean="0"/>
              <a:t>   The </a:t>
            </a:r>
            <a:r>
              <a:rPr lang="en-US" dirty="0" smtClean="0"/>
              <a:t>term </a:t>
            </a:r>
            <a:r>
              <a:rPr lang="en-US" i="1" dirty="0" smtClean="0"/>
              <a:t>fully automatic MT</a:t>
            </a:r>
            <a:r>
              <a:rPr lang="en-US" dirty="0" smtClean="0"/>
              <a:t> applies to cases where the source text is input to the system and the translation is delivered, both without any involvement of the user. Given the current state-of-the-art of MT, this scenario is only suitable where the input text is written in either a naturally-occurring sublanguage or an artificially controlled language, or else where a rough translation, possibly containing errors and inaccuracies, is nevertheless acceptable. With fully automatic MT, the only users are the authors and consumers.</a:t>
            </a:r>
            <a:endParaRPr lang="ru-RU" dirty="0" smtClean="0"/>
          </a:p>
          <a:p>
            <a:pPr>
              <a:buNone/>
            </a:pP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38138"/>
          </a:xfrm>
        </p:spPr>
        <p:txBody>
          <a:bodyPr>
            <a:normAutofit fontScale="90000"/>
          </a:bodyPr>
          <a:lstStyle/>
          <a:p>
            <a:r>
              <a:rPr lang="en-US" b="1" dirty="0" smtClean="0"/>
              <a:t/>
            </a:r>
            <a:br>
              <a:rPr lang="en-US" b="1" dirty="0" smtClean="0"/>
            </a:br>
            <a:r>
              <a:rPr lang="en-US" b="1" dirty="0" smtClean="0"/>
              <a:t>Pre- </a:t>
            </a:r>
            <a:r>
              <a:rPr lang="en-US" b="1" dirty="0" smtClean="0"/>
              <a:t>and post-editing</a:t>
            </a:r>
            <a:r>
              <a:rPr lang="ru-RU" dirty="0" smtClean="0"/>
              <a:t/>
            </a:r>
            <a:br>
              <a:rPr lang="ru-RU" dirty="0" smtClean="0"/>
            </a:br>
            <a:endParaRPr lang="ru-RU" dirty="0"/>
          </a:p>
        </p:txBody>
      </p:sp>
      <p:sp>
        <p:nvSpPr>
          <p:cNvPr id="3" name="Содержимое 2"/>
          <p:cNvSpPr>
            <a:spLocks noGrp="1"/>
          </p:cNvSpPr>
          <p:nvPr>
            <p:ph idx="1"/>
          </p:nvPr>
        </p:nvSpPr>
        <p:spPr/>
        <p:txBody>
          <a:bodyPr/>
          <a:lstStyle/>
          <a:p>
            <a:pPr algn="just">
              <a:buNone/>
            </a:pPr>
            <a:r>
              <a:rPr lang="en-US" dirty="0" smtClean="0"/>
              <a:t>   </a:t>
            </a:r>
          </a:p>
          <a:p>
            <a:pPr algn="just">
              <a:buNone/>
            </a:pPr>
            <a:r>
              <a:rPr lang="en-US" dirty="0" smtClean="0"/>
              <a:t> </a:t>
            </a:r>
            <a:r>
              <a:rPr lang="en-US" dirty="0" smtClean="0"/>
              <a:t>  Where </a:t>
            </a:r>
            <a:r>
              <a:rPr lang="en-US" dirty="0" smtClean="0"/>
              <a:t>the fully automatic scenario is inappropriate, the performance of the MT system can be mitigated by the use of pre- or post-editing, i.e. adapting the input or output text to meet the end-user’s needs.</a:t>
            </a:r>
            <a:endParaRPr lang="ru-RU" dirty="0" smtClean="0"/>
          </a:p>
          <a:p>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r>
              <a:rPr lang="en-US" b="1" dirty="0" smtClean="0"/>
              <a:t>Interactive </a:t>
            </a:r>
            <a:r>
              <a:rPr lang="en-US" b="1" dirty="0" smtClean="0"/>
              <a:t>MT</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8229600" cy="4925144"/>
          </a:xfrm>
        </p:spPr>
        <p:txBody>
          <a:bodyPr>
            <a:normAutofit lnSpcReduction="10000"/>
          </a:bodyPr>
          <a:lstStyle/>
          <a:p>
            <a:pPr algn="just">
              <a:buNone/>
            </a:pPr>
            <a:r>
              <a:rPr lang="en-US" dirty="0" smtClean="0"/>
              <a:t>   In </a:t>
            </a:r>
            <a:r>
              <a:rPr lang="en-US" dirty="0" smtClean="0"/>
              <a:t>this scenario, the system consults with the user during the course of performing the translation, clarifying ambiguities in the source text, choices of alternative translations, and questions of style in the target text. Originally thought to be the ideal solution to the unavailability of fully automatic high quality </a:t>
            </a:r>
            <a:r>
              <a:rPr lang="en-US" dirty="0" smtClean="0"/>
              <a:t>translation, this </a:t>
            </a:r>
            <a:r>
              <a:rPr lang="en-US" dirty="0" smtClean="0"/>
              <a:t>approach is now losing popularity</a:t>
            </a:r>
            <a:r>
              <a:rPr lang="en-US" dirty="0" smtClean="0"/>
              <a:t>.</a:t>
            </a:r>
          </a:p>
          <a:p>
            <a:pPr>
              <a:buNone/>
            </a:pPr>
            <a:r>
              <a:rPr lang="en-US" dirty="0" smtClean="0"/>
              <a:t> </a:t>
            </a:r>
            <a:r>
              <a:rPr lang="en-US" dirty="0" smtClean="0"/>
              <a:t>                              (</a:t>
            </a:r>
            <a:r>
              <a:rPr lang="en-US" dirty="0" smtClean="0"/>
              <a:t>Kay 1980, </a:t>
            </a:r>
            <a:r>
              <a:rPr lang="en-US" dirty="0" err="1" smtClean="0"/>
              <a:t>Melby</a:t>
            </a:r>
            <a:r>
              <a:rPr lang="en-US" dirty="0" smtClean="0"/>
              <a:t> 1987</a:t>
            </a:r>
            <a:r>
              <a:rPr lang="en-US" dirty="0" smtClean="0"/>
              <a:t>)</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Communicative (functional) approach</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en-US" dirty="0" smtClean="0"/>
              <a:t>    </a:t>
            </a:r>
            <a:r>
              <a:rPr lang="en-US" i="1" dirty="0" smtClean="0"/>
              <a:t>We may distinguish three main strands of thinking which have influenced this perspective on translation</a:t>
            </a:r>
            <a:r>
              <a:rPr lang="en-US" dirty="0" smtClean="0"/>
              <a:t>:</a:t>
            </a:r>
            <a:endParaRPr lang="ru-RU" dirty="0" smtClean="0"/>
          </a:p>
          <a:p>
            <a:r>
              <a:rPr lang="en-US" dirty="0" smtClean="0"/>
              <a:t>(a)	the functionalist views of the British tradition in linguistics, stemming from </a:t>
            </a:r>
            <a:r>
              <a:rPr lang="en-US" dirty="0" err="1" smtClean="0"/>
              <a:t>J.R.Firth</a:t>
            </a:r>
            <a:r>
              <a:rPr lang="en-US" dirty="0" smtClean="0"/>
              <a:t> and continuing in the work of </a:t>
            </a:r>
            <a:r>
              <a:rPr lang="en-US" dirty="0" err="1" smtClean="0"/>
              <a:t>J.Catford</a:t>
            </a:r>
            <a:r>
              <a:rPr lang="en-US" dirty="0" smtClean="0"/>
              <a:t>, Michael Gregory, Michael </a:t>
            </a:r>
            <a:r>
              <a:rPr lang="en-US" dirty="0" err="1" smtClean="0"/>
              <a:t>Halliday</a:t>
            </a:r>
            <a:r>
              <a:rPr lang="en-US" dirty="0" smtClean="0"/>
              <a:t> and others</a:t>
            </a:r>
            <a:endParaRPr lang="ru-RU" dirty="0" smtClean="0"/>
          </a:p>
          <a:p>
            <a:r>
              <a:rPr lang="en-US" dirty="0" smtClean="0"/>
              <a:t>(b)	the notion of communicative competence developed originally by Dell </a:t>
            </a:r>
            <a:r>
              <a:rPr lang="en-US" dirty="0" err="1" smtClean="0"/>
              <a:t>Hymes</a:t>
            </a:r>
            <a:r>
              <a:rPr lang="en-US" dirty="0" smtClean="0"/>
              <a:t> in response to the </a:t>
            </a:r>
            <a:r>
              <a:rPr lang="en-US" dirty="0" err="1" smtClean="0"/>
              <a:t>Chomskyan</a:t>
            </a:r>
            <a:r>
              <a:rPr lang="en-US" dirty="0" smtClean="0"/>
              <a:t> view of language competence</a:t>
            </a:r>
            <a:endParaRPr lang="ru-RU" dirty="0" smtClean="0"/>
          </a:p>
          <a:p>
            <a:r>
              <a:rPr lang="en-US" dirty="0" smtClean="0"/>
              <a:t>(c)	within translation studies, a tradition stemming from Karl </a:t>
            </a:r>
            <a:r>
              <a:rPr lang="en-US" dirty="0" err="1" smtClean="0"/>
              <a:t>Bühler</a:t>
            </a:r>
            <a:r>
              <a:rPr lang="en-US" dirty="0" smtClean="0"/>
              <a:t>, which sees </a:t>
            </a:r>
            <a:r>
              <a:rPr lang="en-US" dirty="0" err="1" smtClean="0"/>
              <a:t>judgements</a:t>
            </a:r>
            <a:r>
              <a:rPr lang="en-US" dirty="0" smtClean="0"/>
              <a:t> about the communicative purpose/skopos (Reiss and Vermeer) or set of functions (Nord) of the act of translating as lying at the root of translators’ decisions (see SKOPOS THEORY).</a:t>
            </a:r>
            <a:endParaRPr lang="ru-RU" dirty="0" smtClean="0"/>
          </a:p>
          <a:p>
            <a:pPr>
              <a:buNone/>
            </a:pPr>
            <a:r>
              <a:rPr lang="en-US" dirty="0" smtClean="0"/>
              <a:t>                                                                        (Ian Mason)</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018"/>
          </a:xfrm>
        </p:spPr>
        <p:txBody>
          <a:bodyPr>
            <a:normAutofit fontScale="90000"/>
          </a:bodyPr>
          <a:lstStyle/>
          <a:p>
            <a:endParaRPr lang="ru-RU"/>
          </a:p>
        </p:txBody>
      </p:sp>
      <p:sp>
        <p:nvSpPr>
          <p:cNvPr id="3" name="Содержимое 2"/>
          <p:cNvSpPr>
            <a:spLocks noGrp="1"/>
          </p:cNvSpPr>
          <p:nvPr>
            <p:ph idx="1"/>
          </p:nvPr>
        </p:nvSpPr>
        <p:spPr>
          <a:xfrm>
            <a:off x="457200" y="1052736"/>
            <a:ext cx="8229600" cy="5073427"/>
          </a:xfrm>
        </p:spPr>
        <p:txBody>
          <a:bodyPr/>
          <a:lstStyle/>
          <a:p>
            <a:pPr>
              <a:buNone/>
            </a:pPr>
            <a:r>
              <a:rPr lang="en-US" dirty="0" smtClean="0"/>
              <a:t>    </a:t>
            </a:r>
          </a:p>
          <a:p>
            <a:pPr>
              <a:buNone/>
            </a:pPr>
            <a:endParaRPr lang="en-US" dirty="0" smtClean="0"/>
          </a:p>
          <a:p>
            <a:pPr algn="just">
              <a:buNone/>
            </a:pPr>
            <a:r>
              <a:rPr lang="en-US" dirty="0" smtClean="0"/>
              <a:t>    In the functionalist perspective the context of situation is crucial and must include the participants in speech events, the action taking place and other relevant features. </a:t>
            </a:r>
          </a:p>
          <a:p>
            <a:pPr algn="just">
              <a:buNone/>
            </a:pPr>
            <a:r>
              <a:rPr lang="en-US" dirty="0" smtClean="0"/>
              <a:t>    (</a:t>
            </a:r>
            <a:r>
              <a:rPr lang="en-US" dirty="0" err="1" smtClean="0"/>
              <a:t>Halliday</a:t>
            </a:r>
            <a:r>
              <a:rPr lang="en-US" dirty="0" smtClean="0"/>
              <a:t> 1978, </a:t>
            </a:r>
            <a:r>
              <a:rPr lang="en-US" dirty="0" err="1" smtClean="0"/>
              <a:t>Catford</a:t>
            </a:r>
            <a:r>
              <a:rPr lang="en-US" dirty="0" smtClean="0"/>
              <a:t> 1965, Gregory 1980)</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2034"/>
          </a:xfrm>
        </p:spPr>
        <p:txBody>
          <a:bodyPr>
            <a:normAutofit fontScale="90000"/>
          </a:bodyPr>
          <a:lstStyle/>
          <a:p>
            <a:endParaRPr lang="ru-RU"/>
          </a:p>
        </p:txBody>
      </p:sp>
      <p:sp>
        <p:nvSpPr>
          <p:cNvPr id="3" name="Содержимое 2"/>
          <p:cNvSpPr>
            <a:spLocks noGrp="1"/>
          </p:cNvSpPr>
          <p:nvPr>
            <p:ph idx="1"/>
          </p:nvPr>
        </p:nvSpPr>
        <p:spPr>
          <a:xfrm>
            <a:off x="457200" y="1340768"/>
            <a:ext cx="8229600" cy="4785395"/>
          </a:xfrm>
        </p:spPr>
        <p:txBody>
          <a:bodyPr/>
          <a:lstStyle/>
          <a:p>
            <a:pPr>
              <a:buNone/>
            </a:pPr>
            <a:r>
              <a:rPr lang="en-US" dirty="0" smtClean="0"/>
              <a:t>    </a:t>
            </a:r>
          </a:p>
          <a:p>
            <a:pPr algn="just">
              <a:buNone/>
            </a:pPr>
            <a:r>
              <a:rPr lang="en-US" dirty="0" smtClean="0"/>
              <a:t>    According to this view, a given language utterance is seen as appropriate to a certain use within a certain cultural context; in a different linguistic and cultural setting, adjustments have to be made (Ian Mason).</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endParaRPr lang="ru-RU" dirty="0"/>
          </a:p>
        </p:txBody>
      </p:sp>
      <p:sp>
        <p:nvSpPr>
          <p:cNvPr id="3" name="Содержимое 2"/>
          <p:cNvSpPr>
            <a:spLocks noGrp="1"/>
          </p:cNvSpPr>
          <p:nvPr>
            <p:ph idx="1"/>
          </p:nvPr>
        </p:nvSpPr>
        <p:spPr/>
        <p:txBody>
          <a:bodyPr/>
          <a:lstStyle/>
          <a:p>
            <a:pPr algn="just">
              <a:buNone/>
            </a:pPr>
            <a:r>
              <a:rPr lang="en-US" dirty="0" smtClean="0"/>
              <a:t>   The communicative function of translation is a constant in the research work on translation in Germany, including </a:t>
            </a:r>
            <a:r>
              <a:rPr lang="en-US" dirty="0" err="1" smtClean="0"/>
              <a:t>Hönig</a:t>
            </a:r>
            <a:r>
              <a:rPr lang="en-US" dirty="0" smtClean="0"/>
              <a:t> and </a:t>
            </a:r>
            <a:r>
              <a:rPr lang="en-US" dirty="0" err="1" smtClean="0"/>
              <a:t>Kussmaul</a:t>
            </a:r>
            <a:r>
              <a:rPr lang="en-US" dirty="0" smtClean="0"/>
              <a:t> (1982), </a:t>
            </a:r>
            <a:r>
              <a:rPr lang="en-US" dirty="0" err="1" smtClean="0"/>
              <a:t>Holz-Mänttäri</a:t>
            </a:r>
            <a:r>
              <a:rPr lang="en-US" dirty="0" smtClean="0"/>
              <a:t> (1984), Reiss and Vermeer (1984), and Nord (1991, 1993).</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rmAutofit fontScale="90000"/>
          </a:bodyPr>
          <a:lstStyle/>
          <a:p>
            <a:endParaRPr lang="ru-RU" dirty="0"/>
          </a:p>
        </p:txBody>
      </p:sp>
      <p:sp>
        <p:nvSpPr>
          <p:cNvPr id="3" name="Содержимое 2"/>
          <p:cNvSpPr>
            <a:spLocks noGrp="1"/>
          </p:cNvSpPr>
          <p:nvPr>
            <p:ph idx="1"/>
          </p:nvPr>
        </p:nvSpPr>
        <p:spPr>
          <a:xfrm>
            <a:off x="457200" y="764704"/>
            <a:ext cx="8229600" cy="5361459"/>
          </a:xfrm>
        </p:spPr>
        <p:txBody>
          <a:bodyPr>
            <a:normAutofit/>
          </a:bodyPr>
          <a:lstStyle/>
          <a:p>
            <a:pPr algn="just">
              <a:buNone/>
            </a:pPr>
            <a:endParaRPr lang="en-US" dirty="0" smtClean="0"/>
          </a:p>
          <a:p>
            <a:pPr algn="just">
              <a:buNone/>
            </a:pPr>
            <a:endParaRPr lang="en-US" dirty="0" smtClean="0"/>
          </a:p>
          <a:p>
            <a:pPr algn="just">
              <a:buNone/>
            </a:pPr>
            <a:r>
              <a:rPr lang="en-US" dirty="0" smtClean="0"/>
              <a:t>(a)	Grammatical competence</a:t>
            </a:r>
            <a:endParaRPr lang="ru-RU" dirty="0" smtClean="0"/>
          </a:p>
          <a:p>
            <a:pPr algn="just">
              <a:buNone/>
            </a:pPr>
            <a:r>
              <a:rPr lang="en-US" dirty="0" smtClean="0"/>
              <a:t>(b)	Sociolinguistic competence</a:t>
            </a:r>
            <a:endParaRPr lang="ru-RU" dirty="0" smtClean="0"/>
          </a:p>
          <a:p>
            <a:pPr algn="just">
              <a:buNone/>
            </a:pPr>
            <a:r>
              <a:rPr lang="en-US" dirty="0" smtClean="0"/>
              <a:t>(c)	Discourse competence</a:t>
            </a:r>
            <a:endParaRPr lang="ru-RU" dirty="0" smtClean="0"/>
          </a:p>
          <a:p>
            <a:pPr algn="just">
              <a:buNone/>
            </a:pPr>
            <a:r>
              <a:rPr lang="en-US" dirty="0" smtClean="0"/>
              <a:t>(d)	Strategic competence </a:t>
            </a:r>
          </a:p>
          <a:p>
            <a:pPr algn="just">
              <a:buNone/>
            </a:pPr>
            <a:endParaRPr lang="en-US" dirty="0" smtClean="0"/>
          </a:p>
          <a:p>
            <a:pPr algn="just">
              <a:buNone/>
            </a:pPr>
            <a:r>
              <a:rPr lang="en-US" dirty="0" smtClean="0"/>
              <a:t>                                               (Bell 1991:41–4).</a:t>
            </a:r>
            <a:endParaRPr lang="ru-RU" dirty="0" smtClean="0"/>
          </a:p>
          <a:p>
            <a:pPr>
              <a:buNone/>
            </a:pP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TotalTime>
  <Words>2075</Words>
  <Application>Microsoft Office PowerPoint</Application>
  <PresentationFormat>Экран (4:3)</PresentationFormat>
  <Paragraphs>170</Paragraphs>
  <Slides>47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47</vt:i4>
      </vt:variant>
    </vt:vector>
  </HeadingPairs>
  <TitlesOfParts>
    <vt:vector size="48" baseType="lpstr">
      <vt:lpstr>Тема Office</vt:lpstr>
      <vt:lpstr>CURRENT ISSUES IN TRANSLATION STUDIES</vt:lpstr>
      <vt:lpstr>Слайд 2</vt:lpstr>
      <vt:lpstr>The ways to ease the confrontation:</vt:lpstr>
      <vt:lpstr>Interdisciplinary character of translation studies</vt:lpstr>
      <vt:lpstr>Communicative (functional) approach</vt:lpstr>
      <vt:lpstr>Слайд 6</vt:lpstr>
      <vt:lpstr>Слайд 7</vt:lpstr>
      <vt:lpstr>Слайд 8</vt:lpstr>
      <vt:lpstr>Слайд 9</vt:lpstr>
      <vt:lpstr>Слайд 10</vt:lpstr>
      <vt:lpstr>Слайд 11</vt:lpstr>
      <vt:lpstr>Discourse analysis and translation </vt:lpstr>
      <vt:lpstr>Слайд 13</vt:lpstr>
      <vt:lpstr>Слайд 14</vt:lpstr>
      <vt:lpstr>Слайд 15</vt:lpstr>
      <vt:lpstr>Discourse, genre and text </vt:lpstr>
      <vt:lpstr>Discourse in cross-cultural communication</vt:lpstr>
      <vt:lpstr>The mode of a text</vt:lpstr>
      <vt:lpstr>Discourse in ideological perspective</vt:lpstr>
      <vt:lpstr>Discourses of close cultures in translation</vt:lpstr>
      <vt:lpstr>Linguistic approach in translation</vt:lpstr>
      <vt:lpstr>Слайд 22</vt:lpstr>
      <vt:lpstr>Theory of meaning and comparative linguistics</vt:lpstr>
      <vt:lpstr>Слайд 24</vt:lpstr>
      <vt:lpstr>The concept of register in translation</vt:lpstr>
      <vt:lpstr>Linguistic concepts</vt:lpstr>
      <vt:lpstr>Слайд 27</vt:lpstr>
      <vt:lpstr>Слайд 28</vt:lpstr>
      <vt:lpstr>Three sets of constraints</vt:lpstr>
      <vt:lpstr>Слайд 30</vt:lpstr>
      <vt:lpstr>Слайд 31</vt:lpstr>
      <vt:lpstr>Слайд 32</vt:lpstr>
      <vt:lpstr>Слайд 33</vt:lpstr>
      <vt:lpstr>Structural semiotics</vt:lpstr>
      <vt:lpstr>Слайд 35</vt:lpstr>
      <vt:lpstr>Semiotics and translation</vt:lpstr>
      <vt:lpstr>Semiotics and translation</vt:lpstr>
      <vt:lpstr>Semiotics and translation</vt:lpstr>
      <vt:lpstr>Machine-aided translation</vt:lpstr>
      <vt:lpstr>Слайд 40</vt:lpstr>
      <vt:lpstr>Types of computerized translation </vt:lpstr>
      <vt:lpstr>Слайд 42</vt:lpstr>
      <vt:lpstr> Tasks in the machine-aided translation process </vt:lpstr>
      <vt:lpstr>Applications of Machine Translation (MT) </vt:lpstr>
      <vt:lpstr>Fully automatic MT </vt:lpstr>
      <vt:lpstr> Pre- and post-editing </vt:lpstr>
      <vt:lpstr> Interactive MT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ISSUES IN TRANSLATION STUDIES</dc:title>
  <dc:creator>Влада</dc:creator>
  <cp:lastModifiedBy>Влада</cp:lastModifiedBy>
  <cp:revision>68</cp:revision>
  <dcterms:created xsi:type="dcterms:W3CDTF">2021-01-26T12:45:27Z</dcterms:created>
  <dcterms:modified xsi:type="dcterms:W3CDTF">2021-02-09T16:47:31Z</dcterms:modified>
</cp:coreProperties>
</file>