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5" r:id="rId9"/>
    <p:sldId id="266" r:id="rId10"/>
    <p:sldId id="263" r:id="rId11"/>
    <p:sldId id="264"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 y="-4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06.10.2021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06.10.2021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06.10.2021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06.10.2021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06.10.2021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06.10.2021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Communication" TargetMode="External"/><Relationship Id="rId2" Type="http://schemas.openxmlformats.org/officeDocument/2006/relationships/hyperlink" Target="http://en.wikipedia.org/wiki/Cultur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en.wikipedia.org/wiki/Language" TargetMode="External"/><Relationship Id="rId2" Type="http://schemas.openxmlformats.org/officeDocument/2006/relationships/hyperlink" Target="http://en.wikipedia.org/wiki/Cultural_artifac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772817"/>
            <a:ext cx="7772400" cy="1827634"/>
          </a:xfrm>
        </p:spPr>
        <p:txBody>
          <a:bodyPr>
            <a:normAutofit fontScale="90000"/>
          </a:bodyPr>
          <a:lstStyle/>
          <a:p>
            <a:r>
              <a:rPr lang="en-US" b="1" dirty="0" smtClean="0"/>
              <a:t>Intercultural communication:</a:t>
            </a:r>
            <a:br>
              <a:rPr lang="en-US" b="1" dirty="0" smtClean="0"/>
            </a:br>
            <a:r>
              <a:rPr lang="en-US" b="1" dirty="0" smtClean="0"/>
              <a:t>main aspects and perspectives </a:t>
            </a:r>
            <a:r>
              <a:rPr lang="ru-RU" dirty="0" smtClean="0"/>
              <a:t/>
            </a:r>
            <a:br>
              <a:rPr lang="ru-RU" dirty="0" smtClean="0"/>
            </a:br>
            <a:endParaRPr lang="ru-RU"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Non-verbal communication</a:t>
            </a:r>
            <a:endParaRPr lang="ru-RU" b="1" dirty="0"/>
          </a:p>
        </p:txBody>
      </p:sp>
      <p:sp>
        <p:nvSpPr>
          <p:cNvPr id="3" name="Содержимое 2"/>
          <p:cNvSpPr>
            <a:spLocks noGrp="1"/>
          </p:cNvSpPr>
          <p:nvPr>
            <p:ph idx="1"/>
          </p:nvPr>
        </p:nvSpPr>
        <p:spPr/>
        <p:txBody>
          <a:bodyPr/>
          <a:lstStyle/>
          <a:p>
            <a:endParaRPr lang="en-US" i="1" dirty="0" smtClean="0"/>
          </a:p>
          <a:p>
            <a:pPr algn="just"/>
            <a:r>
              <a:rPr lang="en-US" i="1" dirty="0" smtClean="0"/>
              <a:t>Kinesics</a:t>
            </a:r>
            <a:r>
              <a:rPr lang="en-US" dirty="0" smtClean="0"/>
              <a:t> – communicating through body movement.</a:t>
            </a:r>
          </a:p>
          <a:p>
            <a:pPr algn="just"/>
            <a:r>
              <a:rPr lang="en-US" i="1" dirty="0" smtClean="0"/>
              <a:t>Gestures</a:t>
            </a:r>
            <a:r>
              <a:rPr lang="en-US" dirty="0" smtClean="0"/>
              <a:t> - emblems, illustrators, regulators, affect displays, and adaptors.</a:t>
            </a:r>
          </a:p>
          <a:p>
            <a:pPr algn="just"/>
            <a:r>
              <a:rPr lang="en-US" i="1" dirty="0" smtClean="0"/>
              <a:t>Proxemics</a:t>
            </a:r>
            <a:r>
              <a:rPr lang="en-US" dirty="0" smtClean="0"/>
              <a:t> – communicating through the space around us.</a:t>
            </a:r>
          </a:p>
          <a:p>
            <a:pPr algn="just">
              <a:buNone/>
            </a:pPr>
            <a:r>
              <a:rPr lang="en-US" dirty="0" smtClean="0"/>
              <a:t>              (</a:t>
            </a:r>
            <a:r>
              <a:rPr lang="en-US" dirty="0" err="1" smtClean="0"/>
              <a:t>Huseman</a:t>
            </a:r>
            <a:r>
              <a:rPr lang="en-US" dirty="0" smtClean="0"/>
              <a:t>, “Business Communication”)</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94122"/>
          </a:xfrm>
        </p:spPr>
        <p:txBody>
          <a:bodyPr/>
          <a:lstStyle/>
          <a:p>
            <a:r>
              <a:rPr lang="en-US" b="1" dirty="0" smtClean="0"/>
              <a:t>Ways to ease communication</a:t>
            </a:r>
            <a:endParaRPr lang="ru-RU" b="1" dirty="0"/>
          </a:p>
        </p:txBody>
      </p:sp>
      <p:sp>
        <p:nvSpPr>
          <p:cNvPr id="3" name="Содержимое 2"/>
          <p:cNvSpPr>
            <a:spLocks noGrp="1"/>
          </p:cNvSpPr>
          <p:nvPr>
            <p:ph idx="1"/>
          </p:nvPr>
        </p:nvSpPr>
        <p:spPr>
          <a:xfrm>
            <a:off x="457200" y="1196752"/>
            <a:ext cx="8229600" cy="4929411"/>
          </a:xfrm>
        </p:spPr>
        <p:txBody>
          <a:bodyPr/>
          <a:lstStyle/>
          <a:p>
            <a:pPr algn="just"/>
            <a:r>
              <a:rPr lang="en-US" dirty="0" smtClean="0"/>
              <a:t>avoid using slang and idioms;</a:t>
            </a:r>
          </a:p>
          <a:p>
            <a:pPr algn="just"/>
            <a:r>
              <a:rPr lang="en-US" dirty="0" smtClean="0"/>
              <a:t>listen carefully and, if in doubt, ask for confirmation of understanding;</a:t>
            </a:r>
          </a:p>
          <a:p>
            <a:pPr algn="just"/>
            <a:r>
              <a:rPr lang="en-US" dirty="0" smtClean="0"/>
              <a:t>mind the accenting and intonation;</a:t>
            </a:r>
          </a:p>
          <a:p>
            <a:pPr algn="just"/>
            <a:r>
              <a:rPr lang="en-US" dirty="0" smtClean="0"/>
              <a:t>respect the local communication formalities and styles;</a:t>
            </a:r>
          </a:p>
          <a:p>
            <a:pPr algn="just"/>
            <a:r>
              <a:rPr lang="en-US" dirty="0" smtClean="0"/>
              <a:t> Investigate other culture's perception of your culture. </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Communication types</a:t>
            </a:r>
            <a:endParaRPr lang="ru-RU" b="1" dirty="0"/>
          </a:p>
        </p:txBody>
      </p:sp>
      <p:sp>
        <p:nvSpPr>
          <p:cNvPr id="3" name="Содержимое 2"/>
          <p:cNvSpPr>
            <a:spLocks noGrp="1"/>
          </p:cNvSpPr>
          <p:nvPr>
            <p:ph idx="1"/>
          </p:nvPr>
        </p:nvSpPr>
        <p:spPr/>
        <p:txBody>
          <a:bodyPr/>
          <a:lstStyle/>
          <a:p>
            <a:pPr algn="just"/>
            <a:endParaRPr lang="en-US" i="1" dirty="0" smtClean="0"/>
          </a:p>
          <a:p>
            <a:pPr algn="just"/>
            <a:r>
              <a:rPr lang="en-US" i="1" dirty="0" smtClean="0"/>
              <a:t>Direct</a:t>
            </a:r>
            <a:r>
              <a:rPr lang="en-US" dirty="0" smtClean="0"/>
              <a:t> face-to-face </a:t>
            </a:r>
            <a:r>
              <a:rPr lang="en-US" i="1" dirty="0" smtClean="0"/>
              <a:t>communication</a:t>
            </a:r>
            <a:r>
              <a:rPr lang="en-US" dirty="0" smtClean="0"/>
              <a:t>, telecommunications (telephone, e-mail, written communications);</a:t>
            </a:r>
          </a:p>
          <a:p>
            <a:pPr algn="just"/>
            <a:r>
              <a:rPr lang="en-US" i="1" dirty="0" smtClean="0"/>
              <a:t>Indirect communication </a:t>
            </a:r>
            <a:r>
              <a:rPr lang="en-US" dirty="0" smtClean="0"/>
              <a:t>– through third parties or the media.</a:t>
            </a:r>
            <a:endParaRPr lang="ru-RU" dirty="0" smtClean="0"/>
          </a:p>
          <a:p>
            <a:pPr>
              <a:buNone/>
            </a:pP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fontScale="90000"/>
          </a:bodyPr>
          <a:lstStyle/>
          <a:p>
            <a:endParaRPr lang="ru-RU" dirty="0"/>
          </a:p>
        </p:txBody>
      </p:sp>
      <p:sp>
        <p:nvSpPr>
          <p:cNvPr id="3" name="Содержимое 2"/>
          <p:cNvSpPr>
            <a:spLocks noGrp="1"/>
          </p:cNvSpPr>
          <p:nvPr>
            <p:ph idx="1"/>
          </p:nvPr>
        </p:nvSpPr>
        <p:spPr>
          <a:xfrm>
            <a:off x="457200" y="1052736"/>
            <a:ext cx="8229600" cy="5073427"/>
          </a:xfrm>
        </p:spPr>
        <p:txBody>
          <a:bodyPr/>
          <a:lstStyle/>
          <a:p>
            <a:pPr algn="ctr">
              <a:buNone/>
            </a:pPr>
            <a:endParaRPr lang="en-US" b="1" dirty="0" smtClean="0"/>
          </a:p>
          <a:p>
            <a:pPr algn="ctr">
              <a:buNone/>
            </a:pPr>
            <a:endParaRPr lang="en-US" b="1" dirty="0" smtClean="0"/>
          </a:p>
          <a:p>
            <a:pPr algn="ctr">
              <a:buNone/>
            </a:pPr>
            <a:endParaRPr lang="en-US" b="1" dirty="0" smtClean="0"/>
          </a:p>
          <a:p>
            <a:pPr algn="ctr">
              <a:buNone/>
            </a:pPr>
            <a:r>
              <a:rPr lang="en-US" b="1" dirty="0" smtClean="0"/>
              <a:t>Individualistic and collectivist cultures</a:t>
            </a:r>
            <a:endParaRPr lang="ru-RU"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600" b="1" dirty="0" smtClean="0"/>
              <a:t>Main factors that influence the perception of representatives</a:t>
            </a:r>
            <a:endParaRPr lang="ru-RU" sz="3600" b="1" dirty="0"/>
          </a:p>
        </p:txBody>
      </p:sp>
      <p:sp>
        <p:nvSpPr>
          <p:cNvPr id="3" name="Содержимое 2"/>
          <p:cNvSpPr>
            <a:spLocks noGrp="1"/>
          </p:cNvSpPr>
          <p:nvPr>
            <p:ph idx="1"/>
          </p:nvPr>
        </p:nvSpPr>
        <p:spPr/>
        <p:txBody>
          <a:bodyPr/>
          <a:lstStyle/>
          <a:p>
            <a:endParaRPr lang="en-US" dirty="0" smtClean="0"/>
          </a:p>
          <a:p>
            <a:endParaRPr lang="en-US" dirty="0" smtClean="0"/>
          </a:p>
          <a:p>
            <a:r>
              <a:rPr lang="en-US" dirty="0" smtClean="0"/>
              <a:t>First impression factor;</a:t>
            </a:r>
          </a:p>
          <a:p>
            <a:r>
              <a:rPr lang="en-US" dirty="0" smtClean="0"/>
              <a:t>Factor of advantage;</a:t>
            </a:r>
          </a:p>
          <a:p>
            <a:r>
              <a:rPr lang="en-US" dirty="0" smtClean="0"/>
              <a:t>Attractiveness factor.</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Barriers to communication </a:t>
            </a:r>
            <a:endParaRPr lang="ru-RU" b="1" dirty="0"/>
          </a:p>
        </p:txBody>
      </p:sp>
      <p:sp>
        <p:nvSpPr>
          <p:cNvPr id="3" name="Содержимое 2"/>
          <p:cNvSpPr>
            <a:spLocks noGrp="1"/>
          </p:cNvSpPr>
          <p:nvPr>
            <p:ph idx="1"/>
          </p:nvPr>
        </p:nvSpPr>
        <p:spPr/>
        <p:txBody>
          <a:bodyPr>
            <a:normAutofit lnSpcReduction="10000"/>
          </a:bodyPr>
          <a:lstStyle/>
          <a:p>
            <a:pPr algn="just"/>
            <a:r>
              <a:rPr lang="en-US" i="1" dirty="0" smtClean="0"/>
              <a:t>Assuming similarities; </a:t>
            </a:r>
          </a:p>
          <a:p>
            <a:pPr algn="just"/>
            <a:r>
              <a:rPr lang="en-US" i="1" dirty="0" smtClean="0"/>
              <a:t>Language differences;</a:t>
            </a:r>
          </a:p>
          <a:p>
            <a:pPr algn="just"/>
            <a:r>
              <a:rPr lang="en-US" i="1" dirty="0" smtClean="0"/>
              <a:t>False nonverbal interpretation;</a:t>
            </a:r>
          </a:p>
          <a:p>
            <a:pPr algn="just"/>
            <a:r>
              <a:rPr lang="en-US" i="1" dirty="0" smtClean="0"/>
              <a:t>Prejudices and stereotypes;</a:t>
            </a:r>
          </a:p>
          <a:p>
            <a:pPr algn="just"/>
            <a:r>
              <a:rPr lang="en-US" i="1" dirty="0" smtClean="0"/>
              <a:t>The desire to evaluate;</a:t>
            </a:r>
          </a:p>
          <a:p>
            <a:pPr algn="just"/>
            <a:r>
              <a:rPr lang="en-US" i="1" dirty="0" smtClean="0"/>
              <a:t>Increased anxiety or stress.</a:t>
            </a:r>
          </a:p>
          <a:p>
            <a:pPr algn="just">
              <a:buNone/>
            </a:pPr>
            <a:r>
              <a:rPr lang="en-US" dirty="0" smtClean="0"/>
              <a:t>   (Donets V., </a:t>
            </a:r>
            <a:r>
              <a:rPr lang="en-US" dirty="0" err="1" smtClean="0"/>
              <a:t>Komarnytska</a:t>
            </a:r>
            <a:r>
              <a:rPr lang="en-US" dirty="0" smtClean="0"/>
              <a:t> O., </a:t>
            </a:r>
            <a:r>
              <a:rPr lang="en-US" dirty="0" err="1" smtClean="0"/>
              <a:t>Osipov</a:t>
            </a:r>
            <a:r>
              <a:rPr lang="en-US" dirty="0" smtClean="0"/>
              <a:t> P.,       </a:t>
            </a:r>
            <a:r>
              <a:rPr lang="en-US" dirty="0" err="1" smtClean="0"/>
              <a:t>Shirmova</a:t>
            </a:r>
            <a:r>
              <a:rPr lang="en-US" dirty="0" smtClean="0"/>
              <a:t> T.) </a:t>
            </a:r>
            <a:endParaRPr lang="en-US" i="1"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600" b="1" dirty="0" smtClean="0"/>
              <a:t>Acculturation as a notion of intercultural communication </a:t>
            </a:r>
            <a:endParaRPr lang="ru-RU" sz="3600" b="1" dirty="0"/>
          </a:p>
        </p:txBody>
      </p:sp>
      <p:sp>
        <p:nvSpPr>
          <p:cNvPr id="3" name="Содержимое 2"/>
          <p:cNvSpPr>
            <a:spLocks noGrp="1"/>
          </p:cNvSpPr>
          <p:nvPr>
            <p:ph idx="1"/>
          </p:nvPr>
        </p:nvSpPr>
        <p:spPr/>
        <p:txBody>
          <a:bodyPr/>
          <a:lstStyle/>
          <a:p>
            <a:pPr algn="just">
              <a:buNone/>
            </a:pPr>
            <a:r>
              <a:rPr lang="en-US" dirty="0" smtClean="0"/>
              <a:t>   </a:t>
            </a:r>
          </a:p>
          <a:p>
            <a:pPr algn="just">
              <a:buNone/>
            </a:pPr>
            <a:r>
              <a:rPr lang="en-US" i="1" dirty="0" smtClean="0"/>
              <a:t>    Acculturation is defined as the process of mutual influence of cultures, perception completely or partially by one people the culture of other people, usually more developed.</a:t>
            </a:r>
            <a:endParaRPr lang="ru-RU" i="1" dirty="0" smtClean="0"/>
          </a:p>
          <a:p>
            <a:pPr>
              <a:buNone/>
            </a:pPr>
            <a:r>
              <a:rPr lang="en-US" dirty="0" smtClean="0"/>
              <a:t>           («Philosophical Encyclopedic Dictionary») </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Positive and negative results</a:t>
            </a:r>
            <a:endParaRPr lang="ru-RU" b="1" dirty="0"/>
          </a:p>
        </p:txBody>
      </p:sp>
      <p:sp>
        <p:nvSpPr>
          <p:cNvPr id="3" name="Содержимое 2"/>
          <p:cNvSpPr>
            <a:spLocks noGrp="1"/>
          </p:cNvSpPr>
          <p:nvPr>
            <p:ph idx="1"/>
          </p:nvPr>
        </p:nvSpPr>
        <p:spPr/>
        <p:txBody>
          <a:bodyPr>
            <a:normAutofit lnSpcReduction="10000"/>
          </a:bodyPr>
          <a:lstStyle/>
          <a:p>
            <a:pPr algn="just">
              <a:buNone/>
            </a:pPr>
            <a:r>
              <a:rPr lang="en-US" dirty="0" smtClean="0"/>
              <a:t>    Intercultural communication can cause both positive and negative results. </a:t>
            </a:r>
          </a:p>
          <a:p>
            <a:pPr algn="just">
              <a:buNone/>
            </a:pPr>
            <a:r>
              <a:rPr lang="en-US" dirty="0" smtClean="0"/>
              <a:t>    National culture can become as enriched as poor influenced by the assimilation of cultures, national identity may weaken. Therefore intercultural contacts require constant comprehension, interpretation and comparison of their own and other people’s culture.</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Cultural competence</a:t>
            </a:r>
            <a:endParaRPr lang="ru-RU" b="1" dirty="0"/>
          </a:p>
        </p:txBody>
      </p:sp>
      <p:sp>
        <p:nvSpPr>
          <p:cNvPr id="3" name="Содержимое 2"/>
          <p:cNvSpPr>
            <a:spLocks noGrp="1"/>
          </p:cNvSpPr>
          <p:nvPr>
            <p:ph idx="1"/>
          </p:nvPr>
        </p:nvSpPr>
        <p:spPr/>
        <p:txBody>
          <a:bodyPr>
            <a:normAutofit fontScale="92500" lnSpcReduction="10000"/>
          </a:bodyPr>
          <a:lstStyle/>
          <a:p>
            <a:pPr algn="just">
              <a:buNone/>
            </a:pPr>
            <a:r>
              <a:rPr lang="en-US" dirty="0" smtClean="0"/>
              <a:t>   According to </a:t>
            </a:r>
            <a:r>
              <a:rPr lang="en-US" i="1" dirty="0" smtClean="0"/>
              <a:t>T. Cross </a:t>
            </a:r>
            <a:r>
              <a:rPr lang="en-US" dirty="0" smtClean="0"/>
              <a:t>and his colleges cultural competence is a set of congruent behaviors, attitudes, and policies that come together in a system, agency or among professionals and enable that system, agency or those professions to work effectively in cross-cultural situations.</a:t>
            </a:r>
          </a:p>
          <a:p>
            <a:pPr algn="just">
              <a:buNone/>
            </a:pPr>
            <a:r>
              <a:rPr lang="en-US" dirty="0" smtClean="0"/>
              <a:t>   Cross-cultural competence means the ability to think, feel, and act in ways that acknowledge, respect, and build upon ethnic, </a:t>
            </a:r>
            <a:r>
              <a:rPr lang="en-US" dirty="0" err="1" smtClean="0"/>
              <a:t>sociocultural</a:t>
            </a:r>
            <a:r>
              <a:rPr lang="en-US" dirty="0" smtClean="0"/>
              <a:t>, and linguistic diversity  (</a:t>
            </a:r>
            <a:r>
              <a:rPr lang="en-US" i="1" dirty="0" smtClean="0"/>
              <a:t>E.W. Lynch and M.J. Hanson</a:t>
            </a:r>
            <a:r>
              <a:rPr lang="en-US" dirty="0" smtClean="0"/>
              <a:t>) </a:t>
            </a:r>
            <a:endParaRPr lang="ru-RU" dirty="0" smtClean="0"/>
          </a:p>
          <a:p>
            <a:pPr>
              <a:buNone/>
            </a:pP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Four components of cultural competence</a:t>
            </a:r>
            <a:endParaRPr lang="ru-RU" b="1" dirty="0"/>
          </a:p>
        </p:txBody>
      </p:sp>
      <p:sp>
        <p:nvSpPr>
          <p:cNvPr id="3" name="Содержимое 2"/>
          <p:cNvSpPr>
            <a:spLocks noGrp="1"/>
          </p:cNvSpPr>
          <p:nvPr>
            <p:ph idx="1"/>
          </p:nvPr>
        </p:nvSpPr>
        <p:spPr/>
        <p:txBody>
          <a:bodyPr/>
          <a:lstStyle/>
          <a:p>
            <a:pPr algn="just"/>
            <a:r>
              <a:rPr lang="en-US" i="1" dirty="0" smtClean="0"/>
              <a:t>Awareness of one's own cultural worldview;</a:t>
            </a:r>
          </a:p>
          <a:p>
            <a:pPr algn="just"/>
            <a:r>
              <a:rPr lang="en-US" i="1" dirty="0" smtClean="0"/>
              <a:t>Attitude towards cultural differences;</a:t>
            </a:r>
          </a:p>
          <a:p>
            <a:pPr algn="just"/>
            <a:r>
              <a:rPr lang="en-US" i="1" dirty="0" smtClean="0"/>
              <a:t>Knowledge of different cultural practices and worldviews;</a:t>
            </a:r>
          </a:p>
          <a:p>
            <a:pPr algn="just"/>
            <a:r>
              <a:rPr lang="en-US" i="1" dirty="0" smtClean="0"/>
              <a:t>Cross-cultural skills.</a:t>
            </a:r>
          </a:p>
          <a:p>
            <a:pPr>
              <a:buNone/>
            </a:pPr>
            <a:r>
              <a:rPr lang="en-US" dirty="0" smtClean="0"/>
              <a:t>   (</a:t>
            </a:r>
            <a:r>
              <a:rPr lang="en-US" dirty="0" err="1" smtClean="0"/>
              <a:t>Stavans</a:t>
            </a:r>
            <a:r>
              <a:rPr lang="en-US" dirty="0" smtClean="0"/>
              <a:t>, I. (1995) The Hispanic Condition: Reflections on Culture and Identity in America. Harper Collins)</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endParaRPr lang="ru-RU" dirty="0"/>
          </a:p>
        </p:txBody>
      </p:sp>
      <p:sp>
        <p:nvSpPr>
          <p:cNvPr id="3" name="Содержимое 2"/>
          <p:cNvSpPr>
            <a:spLocks noGrp="1"/>
          </p:cNvSpPr>
          <p:nvPr>
            <p:ph idx="1"/>
          </p:nvPr>
        </p:nvSpPr>
        <p:spPr/>
        <p:txBody>
          <a:bodyPr/>
          <a:lstStyle/>
          <a:p>
            <a:pPr algn="just">
              <a:buNone/>
            </a:pPr>
            <a:r>
              <a:rPr lang="en-US" dirty="0" smtClean="0"/>
              <a:t>    Intercultural communication is a field of study that looks at how people from differing </a:t>
            </a:r>
            <a:r>
              <a:rPr lang="en-US" u="sng" dirty="0" smtClean="0">
                <a:hlinkClick r:id="rId2"/>
              </a:rPr>
              <a:t>cultural</a:t>
            </a:r>
            <a:r>
              <a:rPr lang="en-US" dirty="0" smtClean="0">
                <a:hlinkClick r:id="rId2"/>
              </a:rPr>
              <a:t> </a:t>
            </a:r>
            <a:r>
              <a:rPr lang="en-US" dirty="0" smtClean="0"/>
              <a:t>backgrounds communicate, in similar and different ways among themselves, and how they </a:t>
            </a:r>
            <a:r>
              <a:rPr lang="en-US" dirty="0" err="1" smtClean="0"/>
              <a:t>endeavour</a:t>
            </a:r>
            <a:r>
              <a:rPr lang="en-US" dirty="0" smtClean="0"/>
              <a:t> to </a:t>
            </a:r>
            <a:r>
              <a:rPr lang="en-US" dirty="0" smtClean="0">
                <a:hlinkClick r:id="rId3"/>
              </a:rPr>
              <a:t>communicate </a:t>
            </a:r>
            <a:r>
              <a:rPr lang="en-US" dirty="0" smtClean="0"/>
              <a:t>across cultures.</a:t>
            </a:r>
            <a:endParaRPr lang="ru-RU" dirty="0" smtClean="0"/>
          </a:p>
          <a:p>
            <a:pPr>
              <a:buNone/>
            </a:pPr>
            <a:r>
              <a:rPr lang="en-US" dirty="0" smtClean="0"/>
              <a:t>                                 (</a:t>
            </a:r>
            <a:r>
              <a:rPr lang="en-US" dirty="0" err="1" smtClean="0"/>
              <a:t>Shlyapina</a:t>
            </a:r>
            <a:r>
              <a:rPr lang="en-US" dirty="0" smtClean="0"/>
              <a:t> E., </a:t>
            </a:r>
            <a:r>
              <a:rPr lang="en-US" dirty="0" err="1" smtClean="0"/>
              <a:t>Sukhorukova</a:t>
            </a:r>
            <a:r>
              <a:rPr lang="en-US" dirty="0" smtClean="0"/>
              <a:t> A.) </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Adjustment stages</a:t>
            </a:r>
            <a:endParaRPr lang="ru-RU" b="1" dirty="0"/>
          </a:p>
        </p:txBody>
      </p:sp>
      <p:sp>
        <p:nvSpPr>
          <p:cNvPr id="3" name="Содержимое 2"/>
          <p:cNvSpPr>
            <a:spLocks noGrp="1"/>
          </p:cNvSpPr>
          <p:nvPr>
            <p:ph idx="1"/>
          </p:nvPr>
        </p:nvSpPr>
        <p:spPr/>
        <p:txBody>
          <a:bodyPr/>
          <a:lstStyle/>
          <a:p>
            <a:endParaRPr lang="en-US" dirty="0" smtClean="0"/>
          </a:p>
          <a:p>
            <a:pPr algn="just"/>
            <a:r>
              <a:rPr lang="en-US" i="1" dirty="0" smtClean="0"/>
              <a:t>Unconscious incompetence;</a:t>
            </a:r>
          </a:p>
          <a:p>
            <a:pPr algn="just"/>
            <a:r>
              <a:rPr lang="en-US" i="1" dirty="0" smtClean="0"/>
              <a:t>Conscious incompetence;</a:t>
            </a:r>
          </a:p>
          <a:p>
            <a:pPr algn="just"/>
            <a:r>
              <a:rPr lang="en-US" i="1" dirty="0" smtClean="0"/>
              <a:t>Conscious competence;</a:t>
            </a:r>
          </a:p>
          <a:p>
            <a:pPr algn="just"/>
            <a:r>
              <a:rPr lang="en-US" i="1" dirty="0" smtClean="0"/>
              <a:t>Unconscious competence.</a:t>
            </a:r>
            <a:endParaRPr lang="ru-RU" i="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
            </a:r>
            <a:br>
              <a:rPr lang="uk-UA" b="1" dirty="0" smtClean="0"/>
            </a:br>
            <a:r>
              <a:rPr lang="en-US" b="1" dirty="0" smtClean="0"/>
              <a:t>Communicative Competence</a:t>
            </a:r>
            <a:r>
              <a:rPr lang="ru-RU" b="1" i="1" dirty="0" smtClean="0"/>
              <a:t/>
            </a:r>
            <a:br>
              <a:rPr lang="ru-RU" b="1" i="1" dirty="0" smtClean="0"/>
            </a:br>
            <a:endParaRPr lang="ru-RU" dirty="0"/>
          </a:p>
        </p:txBody>
      </p:sp>
      <p:sp>
        <p:nvSpPr>
          <p:cNvPr id="3" name="Содержимое 2"/>
          <p:cNvSpPr>
            <a:spLocks noGrp="1"/>
          </p:cNvSpPr>
          <p:nvPr>
            <p:ph idx="1"/>
          </p:nvPr>
        </p:nvSpPr>
        <p:spPr/>
        <p:txBody>
          <a:bodyPr>
            <a:normAutofit fontScale="85000" lnSpcReduction="20000"/>
          </a:bodyPr>
          <a:lstStyle/>
          <a:p>
            <a:pPr algn="just">
              <a:buNone/>
            </a:pPr>
            <a:r>
              <a:rPr lang="uk-UA" i="1" dirty="0" smtClean="0"/>
              <a:t>   </a:t>
            </a:r>
            <a:r>
              <a:rPr lang="en-US" dirty="0" smtClean="0"/>
              <a:t>Communicative competence includes </a:t>
            </a:r>
            <a:endParaRPr lang="uk-UA" dirty="0" smtClean="0"/>
          </a:p>
          <a:p>
            <a:pPr algn="just"/>
            <a:r>
              <a:rPr lang="en-US" i="1" dirty="0" smtClean="0"/>
              <a:t>grammatical competence </a:t>
            </a:r>
            <a:r>
              <a:rPr lang="en-US" dirty="0" smtClean="0"/>
              <a:t>(sentence level grammar),</a:t>
            </a:r>
            <a:endParaRPr lang="uk-UA" dirty="0" smtClean="0"/>
          </a:p>
          <a:p>
            <a:pPr algn="just"/>
            <a:r>
              <a:rPr lang="en-US" i="1" dirty="0" smtClean="0"/>
              <a:t>socio-linguistic competence </a:t>
            </a:r>
            <a:r>
              <a:rPr lang="en-US" dirty="0" smtClean="0"/>
              <a:t>(an understanding of the social context in which language is used), </a:t>
            </a:r>
            <a:endParaRPr lang="uk-UA" dirty="0" smtClean="0"/>
          </a:p>
          <a:p>
            <a:pPr algn="just"/>
            <a:r>
              <a:rPr lang="en-US" i="1" dirty="0" smtClean="0"/>
              <a:t>discourse competence </a:t>
            </a:r>
            <a:r>
              <a:rPr lang="en-US" dirty="0" smtClean="0"/>
              <a:t>(an understanding of how utterances are strung together to form a meaningful whole), and </a:t>
            </a:r>
            <a:endParaRPr lang="uk-UA" dirty="0" smtClean="0"/>
          </a:p>
          <a:p>
            <a:pPr algn="just"/>
            <a:r>
              <a:rPr lang="en-US" i="1" dirty="0" smtClean="0"/>
              <a:t>strategic competence </a:t>
            </a:r>
            <a:r>
              <a:rPr lang="en-US" dirty="0" smtClean="0"/>
              <a:t>(a language user’s</a:t>
            </a:r>
            <a:br>
              <a:rPr lang="en-US" dirty="0" smtClean="0"/>
            </a:br>
            <a:r>
              <a:rPr lang="en-US" dirty="0" smtClean="0"/>
              <a:t>employment of strategies to make the best use of what s/he knows about how a language works, in order to interpret, express, and negotiate meaning in a given context).</a:t>
            </a:r>
            <a:endParaRPr lang="ru-RU" dirty="0" smtClean="0"/>
          </a:p>
          <a:p>
            <a:pPr>
              <a:buNone/>
            </a:pP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Components of communicative competence</a:t>
            </a:r>
            <a:endParaRPr lang="ru-RU" b="1" dirty="0"/>
          </a:p>
        </p:txBody>
      </p:sp>
      <p:sp>
        <p:nvSpPr>
          <p:cNvPr id="3" name="Содержимое 2"/>
          <p:cNvSpPr>
            <a:spLocks noGrp="1"/>
          </p:cNvSpPr>
          <p:nvPr>
            <p:ph idx="1"/>
          </p:nvPr>
        </p:nvSpPr>
        <p:spPr/>
        <p:txBody>
          <a:bodyPr/>
          <a:lstStyle/>
          <a:p>
            <a:endParaRPr lang="en-US" dirty="0" smtClean="0"/>
          </a:p>
          <a:p>
            <a:r>
              <a:rPr lang="en-US" dirty="0" smtClean="0"/>
              <a:t>A specific knowledge of patterns of communicative action;</a:t>
            </a:r>
          </a:p>
          <a:p>
            <a:r>
              <a:rPr lang="en-US" dirty="0" smtClean="0"/>
              <a:t>General knowledge about the relation between culture and communication;</a:t>
            </a:r>
          </a:p>
          <a:p>
            <a:r>
              <a:rPr lang="en-US" dirty="0" smtClean="0"/>
              <a:t> A stock of interaction-stabilizing strategies.</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Communicative competence</a:t>
            </a:r>
            <a:br>
              <a:rPr lang="en-US" b="1" dirty="0" smtClean="0"/>
            </a:br>
            <a:r>
              <a:rPr lang="en-US" b="1" dirty="0" smtClean="0"/>
              <a:t>presupposes </a:t>
            </a:r>
            <a:endParaRPr lang="ru-RU" b="1" dirty="0"/>
          </a:p>
        </p:txBody>
      </p:sp>
      <p:sp>
        <p:nvSpPr>
          <p:cNvPr id="3" name="Содержимое 2"/>
          <p:cNvSpPr>
            <a:spLocks noGrp="1"/>
          </p:cNvSpPr>
          <p:nvPr>
            <p:ph idx="1"/>
          </p:nvPr>
        </p:nvSpPr>
        <p:spPr/>
        <p:txBody>
          <a:bodyPr/>
          <a:lstStyle/>
          <a:p>
            <a:endParaRPr lang="en-US" dirty="0" smtClean="0"/>
          </a:p>
          <a:p>
            <a:r>
              <a:rPr lang="en-US" dirty="0" smtClean="0"/>
              <a:t>Linguistic competence;</a:t>
            </a:r>
          </a:p>
          <a:p>
            <a:r>
              <a:rPr lang="en-US" dirty="0" smtClean="0"/>
              <a:t>Speech/social-linguistic competence;</a:t>
            </a:r>
          </a:p>
          <a:p>
            <a:r>
              <a:rPr lang="en-US" dirty="0" smtClean="0"/>
              <a:t>Social-cultural competence;</a:t>
            </a:r>
          </a:p>
          <a:p>
            <a:r>
              <a:rPr lang="en-US" dirty="0" smtClean="0"/>
              <a:t>Social competence;</a:t>
            </a:r>
          </a:p>
          <a:p>
            <a:r>
              <a:rPr lang="en-US" dirty="0" smtClean="0"/>
              <a:t>Strategic competence.</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Cultural thought patterns</a:t>
            </a:r>
            <a:endParaRPr lang="ru-RU" b="1" dirty="0"/>
          </a:p>
        </p:txBody>
      </p:sp>
      <p:sp>
        <p:nvSpPr>
          <p:cNvPr id="3" name="Содержимое 2"/>
          <p:cNvSpPr>
            <a:spLocks noGrp="1"/>
          </p:cNvSpPr>
          <p:nvPr>
            <p:ph idx="1"/>
          </p:nvPr>
        </p:nvSpPr>
        <p:spPr/>
        <p:txBody>
          <a:bodyPr>
            <a:normAutofit/>
          </a:bodyPr>
          <a:lstStyle/>
          <a:p>
            <a:pPr algn="just">
              <a:buNone/>
            </a:pPr>
            <a:r>
              <a:rPr lang="en-US" dirty="0" smtClean="0"/>
              <a:t>   A thought-pattern expresses the interaction of a number of concepts. It represents a way to think about the underlying subject matter. The most obvious example of a thought pattern is provided by language itself. As a thought-pattern, our language shapes our way of thinking in more ways than we could ever express. It influences how we hear information presented.</a:t>
            </a:r>
            <a:endParaRPr lang="ru-RU" dirty="0" smtClean="0"/>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Cultural thought patterns</a:t>
            </a:r>
            <a:endParaRPr lang="ru-RU" b="1" dirty="0"/>
          </a:p>
        </p:txBody>
      </p:sp>
      <p:sp>
        <p:nvSpPr>
          <p:cNvPr id="3" name="Содержимое 2"/>
          <p:cNvSpPr>
            <a:spLocks noGrp="1"/>
          </p:cNvSpPr>
          <p:nvPr>
            <p:ph idx="1"/>
          </p:nvPr>
        </p:nvSpPr>
        <p:spPr>
          <a:xfrm>
            <a:off x="457200" y="1196752"/>
            <a:ext cx="8229600" cy="5400600"/>
          </a:xfrm>
        </p:spPr>
        <p:txBody>
          <a:bodyPr>
            <a:normAutofit lnSpcReduction="10000"/>
          </a:bodyPr>
          <a:lstStyle/>
          <a:p>
            <a:pPr algn="just"/>
            <a:r>
              <a:rPr lang="en-US" i="1" dirty="0" smtClean="0"/>
              <a:t>English</a:t>
            </a:r>
            <a:r>
              <a:rPr lang="en-US" dirty="0" smtClean="0"/>
              <a:t> – (includes Germanic languages such as German, Dutch, Norwegian, Danish, and Swedish) </a:t>
            </a:r>
          </a:p>
          <a:p>
            <a:pPr algn="just"/>
            <a:r>
              <a:rPr lang="en-US" i="1" dirty="0" smtClean="0"/>
              <a:t>Semitic</a:t>
            </a:r>
            <a:r>
              <a:rPr lang="en-US" dirty="0" smtClean="0"/>
              <a:t> – (for example, Arabic or Hebrew) </a:t>
            </a:r>
          </a:p>
          <a:p>
            <a:pPr algn="just"/>
            <a:r>
              <a:rPr lang="en-US" i="1" dirty="0" smtClean="0"/>
              <a:t>Oriental</a:t>
            </a:r>
            <a:r>
              <a:rPr lang="en-US" dirty="0" smtClean="0"/>
              <a:t> – (Languages of Asia) </a:t>
            </a:r>
          </a:p>
          <a:p>
            <a:pPr algn="just"/>
            <a:r>
              <a:rPr lang="en-US" i="1" dirty="0" smtClean="0"/>
              <a:t>Romance</a:t>
            </a:r>
            <a:r>
              <a:rPr lang="en-US" dirty="0" smtClean="0"/>
              <a:t> – (Latin-based languages such as French, Italian, Romanian and Spanish) </a:t>
            </a:r>
          </a:p>
          <a:p>
            <a:pPr algn="just"/>
            <a:r>
              <a:rPr lang="en-US" i="1" dirty="0" smtClean="0"/>
              <a:t>Russian</a:t>
            </a:r>
            <a:r>
              <a:rPr lang="en-US" dirty="0" smtClean="0"/>
              <a:t> – Like Romance languages, Russian communication is often digressive. </a:t>
            </a:r>
          </a:p>
          <a:p>
            <a:pPr>
              <a:buNone/>
            </a:pPr>
            <a:r>
              <a:rPr lang="en-US" dirty="0" smtClean="0"/>
              <a:t>                                               (Robert B. Kaplan) </a:t>
            </a:r>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image1.jpeg"/>
          <p:cNvPicPr>
            <a:picLocks noGrp="1"/>
          </p:cNvPicPr>
          <p:nvPr>
            <p:ph idx="1"/>
          </p:nvPr>
        </p:nvPicPr>
        <p:blipFill>
          <a:blip r:embed="rId2" cstate="print"/>
          <a:stretch>
            <a:fillRect/>
          </a:stretch>
        </p:blipFill>
        <p:spPr>
          <a:xfrm>
            <a:off x="467544" y="1412776"/>
            <a:ext cx="8208912" cy="4017948"/>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Strategies to ease communication</a:t>
            </a:r>
            <a:endParaRPr lang="ru-RU" b="1" dirty="0"/>
          </a:p>
        </p:txBody>
      </p:sp>
      <p:sp>
        <p:nvSpPr>
          <p:cNvPr id="3" name="Содержимое 2"/>
          <p:cNvSpPr>
            <a:spLocks noGrp="1"/>
          </p:cNvSpPr>
          <p:nvPr>
            <p:ph idx="1"/>
          </p:nvPr>
        </p:nvSpPr>
        <p:spPr/>
        <p:txBody>
          <a:bodyPr/>
          <a:lstStyle/>
          <a:p>
            <a:endParaRPr lang="en-US" i="1" dirty="0" smtClean="0"/>
          </a:p>
          <a:p>
            <a:r>
              <a:rPr lang="en-US" i="1" dirty="0" smtClean="0"/>
              <a:t>Take responsibility for the communication</a:t>
            </a:r>
          </a:p>
          <a:p>
            <a:r>
              <a:rPr lang="en-US" i="1" dirty="0" smtClean="0"/>
              <a:t>Check non-verbal feedback </a:t>
            </a:r>
          </a:p>
          <a:p>
            <a:r>
              <a:rPr lang="en-US" i="1" dirty="0" smtClean="0"/>
              <a:t>Be flexible </a:t>
            </a:r>
          </a:p>
          <a:p>
            <a:r>
              <a:rPr lang="en-US" i="1" dirty="0" smtClean="0"/>
              <a:t>Do not make people wrong </a:t>
            </a: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lstStyle/>
          <a:p>
            <a:pPr algn="just">
              <a:buNone/>
            </a:pPr>
            <a:r>
              <a:rPr lang="en-US" dirty="0" smtClean="0"/>
              <a:t>    Cultural behavior must involve the use of </a:t>
            </a:r>
            <a:r>
              <a:rPr lang="en-US" dirty="0" smtClean="0">
                <a:hlinkClick r:id="rId2"/>
              </a:rPr>
              <a:t>artifacts</a:t>
            </a:r>
            <a:r>
              <a:rPr lang="en-US" dirty="0" smtClean="0"/>
              <a:t>. Moreover, </a:t>
            </a:r>
            <a:r>
              <a:rPr lang="en-US" dirty="0" smtClean="0">
                <a:hlinkClick r:id="rId3"/>
              </a:rPr>
              <a:t>language </a:t>
            </a:r>
            <a:r>
              <a:rPr lang="en-US" dirty="0" smtClean="0"/>
              <a:t>is an important element in human culture considered as the primary abstract artifact by which culture is transmitted. Most transmission of the knowledge, ideas, and values that make up a given culture is done through language.</a:t>
            </a:r>
            <a:endParaRPr lang="ru-RU" dirty="0" smtClean="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endParaRPr lang="ru-RU" dirty="0"/>
          </a:p>
        </p:txBody>
      </p:sp>
      <p:sp>
        <p:nvSpPr>
          <p:cNvPr id="3" name="Содержимое 2"/>
          <p:cNvSpPr>
            <a:spLocks noGrp="1"/>
          </p:cNvSpPr>
          <p:nvPr>
            <p:ph idx="1"/>
          </p:nvPr>
        </p:nvSpPr>
        <p:spPr>
          <a:xfrm>
            <a:off x="457200" y="908720"/>
            <a:ext cx="8229600" cy="5217443"/>
          </a:xfrm>
        </p:spPr>
        <p:txBody>
          <a:bodyPr/>
          <a:lstStyle/>
          <a:p>
            <a:pPr algn="just">
              <a:buNone/>
            </a:pPr>
            <a:r>
              <a:rPr lang="en-US" dirty="0" smtClean="0"/>
              <a:t>   Culture realizes its destination through its components: standards, estimates, beliefs, etc., that are shared by the representatives of this culture and serve as guidance for their behavior in different situations. Studying the own culture the individual is socializing but getting to know the values of another culture, he obtains skills of orientation in a space of other cultures.</a:t>
            </a:r>
            <a:endParaRPr lang="ru-RU" dirty="0" smtClean="0"/>
          </a:p>
          <a:p>
            <a:pPr>
              <a:buNone/>
            </a:pPr>
            <a:r>
              <a:rPr lang="en-US" dirty="0" smtClean="0"/>
              <a:t>                                                            (</a:t>
            </a:r>
            <a:r>
              <a:rPr lang="en-US" i="1" dirty="0" err="1" smtClean="0"/>
              <a:t>Shirmova</a:t>
            </a:r>
            <a:r>
              <a:rPr lang="en-US" i="1" dirty="0" smtClean="0"/>
              <a:t> T.E)</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282154"/>
          </a:xfrm>
        </p:spPr>
        <p:txBody>
          <a:bodyPr>
            <a:normAutofit fontScale="90000"/>
          </a:bodyPr>
          <a:lstStyle/>
          <a:p>
            <a:r>
              <a:rPr lang="en-US" b="1" dirty="0" smtClean="0"/>
              <a:t>Intercultural communication as a multidisciplinary field</a:t>
            </a:r>
            <a:endParaRPr lang="ru-RU" b="1" dirty="0"/>
          </a:p>
        </p:txBody>
      </p:sp>
      <p:sp>
        <p:nvSpPr>
          <p:cNvPr id="3" name="Содержимое 2"/>
          <p:cNvSpPr>
            <a:spLocks noGrp="1"/>
          </p:cNvSpPr>
          <p:nvPr>
            <p:ph idx="1"/>
          </p:nvPr>
        </p:nvSpPr>
        <p:spPr/>
        <p:txBody>
          <a:bodyPr>
            <a:normAutofit lnSpcReduction="10000"/>
          </a:bodyPr>
          <a:lstStyle/>
          <a:p>
            <a:pPr algn="just">
              <a:buNone/>
            </a:pPr>
            <a:r>
              <a:rPr lang="en-US" dirty="0" smtClean="0"/>
              <a:t>   These fields include anthropology, psychology, linguistics, communication and cultural studies. The term </a:t>
            </a:r>
            <a:r>
              <a:rPr lang="en-US" i="1" dirty="0" smtClean="0"/>
              <a:t>culture </a:t>
            </a:r>
            <a:r>
              <a:rPr lang="en-US" dirty="0" smtClean="0"/>
              <a:t>is taken from anthropology, wherein it embraces the entire way of life of members of a community insofar as it is conditioned by that membership. Anthropologists most commonly use the term "</a:t>
            </a:r>
            <a:r>
              <a:rPr lang="en-US" i="1" dirty="0" smtClean="0"/>
              <a:t>culture</a:t>
            </a:r>
            <a:r>
              <a:rPr lang="en-US" dirty="0" smtClean="0"/>
              <a:t>" to refer to the universal human capacity to classify, to codify and communicate their experiences symbolically.</a:t>
            </a:r>
            <a:endParaRPr lang="ru-RU" dirty="0" smtClean="0"/>
          </a:p>
          <a:p>
            <a:pPr>
              <a:buNone/>
            </a:pP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30026"/>
          </a:xfrm>
        </p:spPr>
        <p:txBody>
          <a:bodyPr>
            <a:normAutofit fontScale="90000"/>
          </a:bodyPr>
          <a:lstStyle/>
          <a:p>
            <a:endParaRPr lang="ru-RU" dirty="0"/>
          </a:p>
        </p:txBody>
      </p:sp>
      <p:sp>
        <p:nvSpPr>
          <p:cNvPr id="3" name="Содержимое 2"/>
          <p:cNvSpPr>
            <a:spLocks noGrp="1"/>
          </p:cNvSpPr>
          <p:nvPr>
            <p:ph idx="1"/>
          </p:nvPr>
        </p:nvSpPr>
        <p:spPr>
          <a:xfrm>
            <a:off x="457200" y="476672"/>
            <a:ext cx="8229600" cy="6048672"/>
          </a:xfrm>
        </p:spPr>
        <p:txBody>
          <a:bodyPr>
            <a:normAutofit/>
          </a:bodyPr>
          <a:lstStyle/>
          <a:p>
            <a:pPr algn="just"/>
            <a:r>
              <a:rPr lang="en-US" sz="3000" b="1" i="1" dirty="0" smtClean="0"/>
              <a:t>Linguistic anthropology </a:t>
            </a:r>
            <a:r>
              <a:rPr lang="en-US" sz="3000" dirty="0" smtClean="0"/>
              <a:t>is the comparative study of ways in which language reflects and influences social life. </a:t>
            </a:r>
          </a:p>
          <a:p>
            <a:pPr algn="just"/>
            <a:r>
              <a:rPr lang="en-US" sz="3000" b="1" i="1" dirty="0" smtClean="0"/>
              <a:t>Psychology</a:t>
            </a:r>
            <a:r>
              <a:rPr lang="en-US" sz="3000" i="1" dirty="0" smtClean="0"/>
              <a:t> </a:t>
            </a:r>
            <a:r>
              <a:rPr lang="en-US" sz="3000" dirty="0" smtClean="0"/>
              <a:t>studies human behavior. </a:t>
            </a:r>
          </a:p>
          <a:p>
            <a:pPr algn="just"/>
            <a:r>
              <a:rPr lang="en-US" sz="3000" b="1" i="1" dirty="0" smtClean="0"/>
              <a:t>Linguistics</a:t>
            </a:r>
            <a:r>
              <a:rPr lang="en-US" sz="3000" i="1" dirty="0" smtClean="0"/>
              <a:t> </a:t>
            </a:r>
            <a:r>
              <a:rPr lang="en-US" sz="3000" dirty="0" smtClean="0"/>
              <a:t>is the scientific study of human language. </a:t>
            </a:r>
          </a:p>
          <a:p>
            <a:pPr algn="just"/>
            <a:r>
              <a:rPr lang="en-US" sz="3000" b="1" i="1" dirty="0" err="1" smtClean="0"/>
              <a:t>Ethnolinguistics</a:t>
            </a:r>
            <a:r>
              <a:rPr lang="en-US" sz="3000" b="1" i="1" dirty="0" smtClean="0"/>
              <a:t> or cultural linguistics </a:t>
            </a:r>
            <a:r>
              <a:rPr lang="en-US" sz="3000" dirty="0" smtClean="0"/>
              <a:t>is a field of linguistics, which studies the relationship between language and culture, and the way different ethnic groups perceive the world.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fontScale="90000"/>
          </a:bodyPr>
          <a:lstStyle/>
          <a:p>
            <a:endParaRPr lang="ru-RU" dirty="0"/>
          </a:p>
        </p:txBody>
      </p:sp>
      <p:sp>
        <p:nvSpPr>
          <p:cNvPr id="3" name="Содержимое 2"/>
          <p:cNvSpPr>
            <a:spLocks noGrp="1"/>
          </p:cNvSpPr>
          <p:nvPr>
            <p:ph idx="1"/>
          </p:nvPr>
        </p:nvSpPr>
        <p:spPr>
          <a:xfrm>
            <a:off x="457200" y="764704"/>
            <a:ext cx="8229600" cy="5361459"/>
          </a:xfrm>
        </p:spPr>
        <p:txBody>
          <a:bodyPr>
            <a:normAutofit lnSpcReduction="10000"/>
          </a:bodyPr>
          <a:lstStyle/>
          <a:p>
            <a:pPr algn="just"/>
            <a:r>
              <a:rPr lang="en-US" b="1" i="1" dirty="0" smtClean="0"/>
              <a:t>Communication studies </a:t>
            </a:r>
            <a:r>
              <a:rPr lang="en-US" dirty="0" smtClean="0"/>
              <a:t>is an academic field that deals with processes of communication, commonly defined as the sharing of symbols over distances in space and time. </a:t>
            </a:r>
          </a:p>
          <a:p>
            <a:pPr algn="just"/>
            <a:r>
              <a:rPr lang="en-US" b="1" i="1" dirty="0" smtClean="0"/>
              <a:t>Cultural studies </a:t>
            </a:r>
            <a:r>
              <a:rPr lang="en-US" dirty="0" smtClean="0"/>
              <a:t>is an academic discipline which combines political economy, communication, sociology, social theory, literary theory, media theory, film/video studies, cultural anthropology, philosophy, museum studies and art history/criticism to study cultural phenomena in various societies.</a:t>
            </a:r>
            <a:endParaRPr lang="ru-RU"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Aspects of intercultural communication:</a:t>
            </a:r>
            <a:endParaRPr lang="ru-RU" b="1" dirty="0"/>
          </a:p>
        </p:txBody>
      </p:sp>
      <p:sp>
        <p:nvSpPr>
          <p:cNvPr id="3" name="Содержимое 2"/>
          <p:cNvSpPr>
            <a:spLocks noGrp="1"/>
          </p:cNvSpPr>
          <p:nvPr>
            <p:ph idx="1"/>
          </p:nvPr>
        </p:nvSpPr>
        <p:spPr/>
        <p:txBody>
          <a:bodyPr>
            <a:normAutofit fontScale="92500" lnSpcReduction="10000"/>
          </a:bodyPr>
          <a:lstStyle/>
          <a:p>
            <a:pPr algn="just"/>
            <a:r>
              <a:rPr lang="en-US" i="1" dirty="0" smtClean="0"/>
              <a:t>High and low context cultures: </a:t>
            </a:r>
            <a:r>
              <a:rPr lang="en-US" dirty="0" smtClean="0"/>
              <a:t>context is the most important cultural dimension and also immensely difficult to define. The idea of context in culture was an idea put forth by an anthropologist Edward Hall. </a:t>
            </a:r>
          </a:p>
          <a:p>
            <a:pPr lvl="0" algn="just"/>
            <a:r>
              <a:rPr lang="en-US" i="1" dirty="0" smtClean="0"/>
              <a:t>Non-verbal, oral and written</a:t>
            </a:r>
            <a:r>
              <a:rPr lang="en-US" dirty="0" smtClean="0"/>
              <a:t>: the main goal behind improving intercultural audiences is to pay special attention to specific areas of communication to enhance the effectiveness of the intercultural messages.</a:t>
            </a:r>
            <a:endParaRPr lang="ru-RU"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High- and low-context cultures</a:t>
            </a:r>
            <a:endParaRPr lang="ru-RU" b="1" dirty="0"/>
          </a:p>
        </p:txBody>
      </p:sp>
      <p:sp>
        <p:nvSpPr>
          <p:cNvPr id="3" name="Содержимое 2"/>
          <p:cNvSpPr>
            <a:spLocks noGrp="1"/>
          </p:cNvSpPr>
          <p:nvPr>
            <p:ph idx="1"/>
          </p:nvPr>
        </p:nvSpPr>
        <p:spPr/>
        <p:txBody>
          <a:bodyPr>
            <a:normAutofit/>
          </a:bodyPr>
          <a:lstStyle/>
          <a:p>
            <a:pPr algn="ctr"/>
            <a:r>
              <a:rPr lang="en-US" i="1" dirty="0" smtClean="0"/>
              <a:t>Sequential and synchronic cultures</a:t>
            </a:r>
          </a:p>
          <a:p>
            <a:pPr algn="just">
              <a:buNone/>
            </a:pPr>
            <a:r>
              <a:rPr lang="en-US" dirty="0" smtClean="0"/>
              <a:t>   Some cultures think of time sequentially – as a linear commodity to «spend», «save» or «waste»</a:t>
            </a:r>
            <a:r>
              <a:rPr lang="uk-UA" dirty="0" smtClean="0"/>
              <a:t>.</a:t>
            </a:r>
            <a:r>
              <a:rPr lang="en-US" smtClean="0"/>
              <a:t> </a:t>
            </a:r>
            <a:r>
              <a:rPr lang="en-US" dirty="0" smtClean="0"/>
              <a:t>Other cultures view time synchronically – as a constant flow to be experienced in the moment, and as a force that cannot be contained or controlled.</a:t>
            </a:r>
            <a:endParaRPr lang="ru-RU" dirty="0" smtClean="0"/>
          </a:p>
          <a:p>
            <a:pPr>
              <a:buNone/>
            </a:pPr>
            <a:r>
              <a:rPr lang="en-US" dirty="0" smtClean="0"/>
              <a:t>  </a:t>
            </a:r>
            <a:r>
              <a:rPr lang="ru-RU" dirty="0" smtClean="0"/>
              <a:t>                         </a:t>
            </a:r>
            <a:r>
              <a:rPr lang="en-US" dirty="0" smtClean="0"/>
              <a:t>(</a:t>
            </a:r>
            <a:r>
              <a:rPr lang="ru-RU" dirty="0" smtClean="0"/>
              <a:t>Алехина Д.К., </a:t>
            </a:r>
            <a:r>
              <a:rPr lang="en-US" dirty="0" err="1" smtClean="0"/>
              <a:t>Gudykunst</a:t>
            </a:r>
            <a:r>
              <a:rPr lang="en-US" dirty="0" smtClean="0"/>
              <a:t>, W. B.</a:t>
            </a:r>
            <a:r>
              <a:rPr lang="ru-RU" dirty="0" smtClean="0"/>
              <a:t>)</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High- and low-context cultures</a:t>
            </a:r>
            <a:endParaRPr lang="ru-RU" dirty="0"/>
          </a:p>
        </p:txBody>
      </p:sp>
      <p:sp>
        <p:nvSpPr>
          <p:cNvPr id="3" name="Содержимое 2"/>
          <p:cNvSpPr>
            <a:spLocks noGrp="1"/>
          </p:cNvSpPr>
          <p:nvPr>
            <p:ph idx="1"/>
          </p:nvPr>
        </p:nvSpPr>
        <p:spPr/>
        <p:txBody>
          <a:bodyPr/>
          <a:lstStyle/>
          <a:p>
            <a:pPr algn="ctr"/>
            <a:endParaRPr lang="en-US" i="1" dirty="0" smtClean="0"/>
          </a:p>
          <a:p>
            <a:pPr algn="ctr"/>
            <a:r>
              <a:rPr lang="en-US" i="1" dirty="0" smtClean="0"/>
              <a:t>Affective or neutral cultures</a:t>
            </a:r>
          </a:p>
          <a:p>
            <a:pPr algn="just">
              <a:buNone/>
            </a:pPr>
            <a:r>
              <a:rPr lang="en-US" dirty="0" smtClean="0"/>
              <a:t>    Affective or neutral context describes how cultures express their emotions in international business dealings, and not only.</a:t>
            </a:r>
          </a:p>
          <a:p>
            <a:pPr>
              <a:buNone/>
            </a:pP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TotalTime>
  <Words>1244</Words>
  <Application>Microsoft Office PowerPoint</Application>
  <PresentationFormat>Экран (4:3)</PresentationFormat>
  <Paragraphs>114</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Тема Office</vt:lpstr>
      <vt:lpstr>Intercultural communication: main aspects and perspectives  </vt:lpstr>
      <vt:lpstr>Слайд 2</vt:lpstr>
      <vt:lpstr>Слайд 3</vt:lpstr>
      <vt:lpstr>Intercultural communication as a multidisciplinary field</vt:lpstr>
      <vt:lpstr>Слайд 5</vt:lpstr>
      <vt:lpstr>Слайд 6</vt:lpstr>
      <vt:lpstr>Aspects of intercultural communication:</vt:lpstr>
      <vt:lpstr>High- and low-context cultures</vt:lpstr>
      <vt:lpstr>High- and low-context cultures</vt:lpstr>
      <vt:lpstr>Non-verbal communication</vt:lpstr>
      <vt:lpstr>Ways to ease communication</vt:lpstr>
      <vt:lpstr>Communication types</vt:lpstr>
      <vt:lpstr>Слайд 13</vt:lpstr>
      <vt:lpstr>Main factors that influence the perception of representatives</vt:lpstr>
      <vt:lpstr>Barriers to communication </vt:lpstr>
      <vt:lpstr>Acculturation as a notion of intercultural communication </vt:lpstr>
      <vt:lpstr>Positive and negative results</vt:lpstr>
      <vt:lpstr>Cultural competence</vt:lpstr>
      <vt:lpstr>Four components of cultural competence</vt:lpstr>
      <vt:lpstr>Adjustment stages</vt:lpstr>
      <vt:lpstr> Communicative Competence </vt:lpstr>
      <vt:lpstr>Components of communicative competence</vt:lpstr>
      <vt:lpstr>Communicative competence presupposes </vt:lpstr>
      <vt:lpstr>Cultural thought patterns</vt:lpstr>
      <vt:lpstr>Cultural thought patterns</vt:lpstr>
      <vt:lpstr>Слайд 26</vt:lpstr>
      <vt:lpstr>Strategies to ease communication</vt:lpstr>
      <vt:lpstr>Слайд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Intercultural communication: main aspects and perspectives  </dc:title>
  <dc:creator>Влада</dc:creator>
  <cp:lastModifiedBy>Влада</cp:lastModifiedBy>
  <cp:revision>49</cp:revision>
  <dcterms:created xsi:type="dcterms:W3CDTF">2021-02-03T13:20:35Z</dcterms:created>
  <dcterms:modified xsi:type="dcterms:W3CDTF">2021-10-06T13:34:08Z</dcterms:modified>
</cp:coreProperties>
</file>