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smtClean="0"/>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Periods in the history of English </a:t>
            </a:r>
            <a:endParaRPr lang="en-GB" dirty="0"/>
          </a:p>
        </p:txBody>
      </p:sp>
      <p:sp>
        <p:nvSpPr>
          <p:cNvPr id="3" name="Tartalom helye 2"/>
          <p:cNvSpPr>
            <a:spLocks noGrp="1"/>
          </p:cNvSpPr>
          <p:nvPr>
            <p:ph idx="1"/>
          </p:nvPr>
        </p:nvSpPr>
        <p:spPr/>
        <p:txBody>
          <a:bodyPr/>
          <a:lstStyle/>
          <a:p>
            <a:pPr algn="just"/>
            <a:r>
              <a:rPr lang="en-US" dirty="0"/>
              <a:t>All languages are in a constant process of change along the dimension of time. This phenomenon is called </a:t>
            </a:r>
            <a:r>
              <a:rPr lang="en-US" u="sng" dirty="0"/>
              <a:t>language change</a:t>
            </a:r>
            <a:r>
              <a:rPr lang="en-US" dirty="0"/>
              <a:t> or the diachronic variability of language. </a:t>
            </a:r>
            <a:endParaRPr lang="hu-HU" dirty="0" smtClean="0"/>
          </a:p>
          <a:p>
            <a:pPr algn="just"/>
            <a:r>
              <a:rPr lang="en-US" dirty="0" smtClean="0"/>
              <a:t>English </a:t>
            </a:r>
            <a:r>
              <a:rPr lang="en-US" dirty="0"/>
              <a:t>has undergone considerable changes in the three main periods of its history. These periods are </a:t>
            </a:r>
            <a:r>
              <a:rPr lang="en-US" u="sng" dirty="0"/>
              <a:t>Old English</a:t>
            </a:r>
            <a:r>
              <a:rPr lang="en-US" dirty="0"/>
              <a:t> (OE), roughly from 450 to 1100, </a:t>
            </a:r>
            <a:r>
              <a:rPr lang="en-US" u="sng" dirty="0"/>
              <a:t>Middle English</a:t>
            </a:r>
            <a:r>
              <a:rPr lang="en-US" dirty="0"/>
              <a:t> (ME), from about 1100 to about 1500, and </a:t>
            </a:r>
            <a:r>
              <a:rPr lang="en-US" u="sng" dirty="0"/>
              <a:t>Modern English</a:t>
            </a:r>
            <a:r>
              <a:rPr lang="en-US" dirty="0"/>
              <a:t> (</a:t>
            </a:r>
            <a:r>
              <a:rPr lang="en-US" dirty="0" err="1"/>
              <a:t>ModE</a:t>
            </a:r>
            <a:r>
              <a:rPr lang="en-US" dirty="0"/>
              <a:t>), from roughly 1500 to the present.</a:t>
            </a:r>
            <a:endParaRPr lang="en-GB" dirty="0"/>
          </a:p>
        </p:txBody>
      </p:sp>
    </p:spTree>
    <p:extLst>
      <p:ext uri="{BB962C8B-B14F-4D97-AF65-F5344CB8AC3E}">
        <p14:creationId xmlns:p14="http://schemas.microsoft.com/office/powerpoint/2010/main" val="302825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95402" y="2465492"/>
            <a:ext cx="9601196" cy="3318936"/>
          </a:xfrm>
        </p:spPr>
        <p:txBody>
          <a:bodyPr/>
          <a:lstStyle/>
          <a:p>
            <a:pPr algn="just"/>
            <a:r>
              <a:rPr lang="en-US" dirty="0"/>
              <a:t>Words have often changed their </a:t>
            </a:r>
            <a:r>
              <a:rPr lang="en-US" u="sng" dirty="0"/>
              <a:t>meaning</a:t>
            </a:r>
            <a:r>
              <a:rPr lang="en-US" dirty="0"/>
              <a:t>, too. These changes involve the following processes: </a:t>
            </a:r>
            <a:r>
              <a:rPr lang="en-US" u="sng" dirty="0"/>
              <a:t>semantic broadening</a:t>
            </a:r>
            <a:r>
              <a:rPr lang="en-US" dirty="0"/>
              <a:t> (the meaning of a word becomes more general than its earlier meaning), </a:t>
            </a:r>
            <a:r>
              <a:rPr lang="en-US" u="sng" dirty="0"/>
              <a:t>semantic narrowing</a:t>
            </a:r>
            <a:r>
              <a:rPr lang="en-US" dirty="0"/>
              <a:t> (the meaning of a word becomes less general than its earlier meaning), and </a:t>
            </a:r>
            <a:r>
              <a:rPr lang="en-US" u="sng" dirty="0"/>
              <a:t>semantic shift</a:t>
            </a:r>
            <a:r>
              <a:rPr lang="en-US" dirty="0"/>
              <a:t> (the word loses its earlier meaning and acquires a new one).</a:t>
            </a:r>
            <a:endParaRPr lang="en-GB" dirty="0"/>
          </a:p>
        </p:txBody>
      </p:sp>
      <p:pic>
        <p:nvPicPr>
          <p:cNvPr id="4" name="Kép 3"/>
          <p:cNvPicPr>
            <a:picLocks noChangeAspect="1"/>
          </p:cNvPicPr>
          <p:nvPr/>
        </p:nvPicPr>
        <p:blipFill rotWithShape="1">
          <a:blip r:embed="rId2"/>
          <a:srcRect l="1591" t="36289" r="59050" b="31691"/>
          <a:stretch/>
        </p:blipFill>
        <p:spPr>
          <a:xfrm>
            <a:off x="3451860" y="4415842"/>
            <a:ext cx="5339443" cy="2442158"/>
          </a:xfrm>
          <a:prstGeom prst="rect">
            <a:avLst/>
          </a:prstGeom>
        </p:spPr>
      </p:pic>
      <p:sp>
        <p:nvSpPr>
          <p:cNvPr id="5" name="Cím 1"/>
          <p:cNvSpPr>
            <a:spLocks noGrp="1"/>
          </p:cNvSpPr>
          <p:nvPr>
            <p:ph type="title"/>
          </p:nvPr>
        </p:nvSpPr>
        <p:spPr/>
        <p:txBody>
          <a:bodyPr/>
          <a:lstStyle/>
          <a:p>
            <a:r>
              <a:rPr lang="en-AU" dirty="0" smtClean="0"/>
              <a:t>Examples of changes</a:t>
            </a:r>
            <a:endParaRPr lang="en-AU" dirty="0"/>
          </a:p>
        </p:txBody>
      </p:sp>
    </p:spTree>
    <p:extLst>
      <p:ext uri="{BB962C8B-B14F-4D97-AF65-F5344CB8AC3E}">
        <p14:creationId xmlns:p14="http://schemas.microsoft.com/office/powerpoint/2010/main" val="273604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Old English</a:t>
            </a:r>
            <a:endParaRPr lang="en-GB" dirty="0"/>
          </a:p>
        </p:txBody>
      </p:sp>
      <p:sp>
        <p:nvSpPr>
          <p:cNvPr id="3" name="Tartalom helye 2"/>
          <p:cNvSpPr>
            <a:spLocks noGrp="1"/>
          </p:cNvSpPr>
          <p:nvPr>
            <p:ph idx="1"/>
          </p:nvPr>
        </p:nvSpPr>
        <p:spPr>
          <a:xfrm>
            <a:off x="809897" y="2530806"/>
            <a:ext cx="10502537" cy="3318936"/>
          </a:xfrm>
        </p:spPr>
        <p:txBody>
          <a:bodyPr/>
          <a:lstStyle/>
          <a:p>
            <a:pPr algn="just"/>
            <a:r>
              <a:rPr lang="en-US" dirty="0"/>
              <a:t>The Old English period started when three </a:t>
            </a:r>
            <a:r>
              <a:rPr lang="en-US" u="sng" dirty="0"/>
              <a:t>Germanic tribes</a:t>
            </a:r>
            <a:r>
              <a:rPr lang="en-US" dirty="0"/>
              <a:t> coming from the Continent</a:t>
            </a:r>
            <a:r>
              <a:rPr lang="en-US" dirty="0" smtClean="0"/>
              <a:t>,</a:t>
            </a:r>
            <a:r>
              <a:rPr lang="hu-HU" dirty="0" smtClean="0"/>
              <a:t> i.e.</a:t>
            </a:r>
            <a:r>
              <a:rPr lang="en-US" dirty="0" smtClean="0"/>
              <a:t> </a:t>
            </a:r>
            <a:r>
              <a:rPr lang="en-US" dirty="0"/>
              <a:t>the Angles, the Saxons and the Jutes, settled down in what is known today as England, in the 5th century. They spoke Germanic dialects, from which the various OE dialects developed directly</a:t>
            </a:r>
            <a:r>
              <a:rPr lang="en-US" dirty="0" smtClean="0"/>
              <a:t>.</a:t>
            </a:r>
            <a:endParaRPr lang="hu-HU" dirty="0" smtClean="0"/>
          </a:p>
          <a:p>
            <a:pPr algn="just"/>
            <a:r>
              <a:rPr lang="en-US" dirty="0"/>
              <a:t>Today OE texts are largely </a:t>
            </a:r>
            <a:r>
              <a:rPr lang="en-US" u="sng" dirty="0"/>
              <a:t>unintelligible</a:t>
            </a:r>
            <a:r>
              <a:rPr lang="en-US" dirty="0"/>
              <a:t> even to the English. </a:t>
            </a:r>
            <a:endParaRPr lang="hu-HU" dirty="0" smtClean="0"/>
          </a:p>
          <a:p>
            <a:pPr algn="just"/>
            <a:r>
              <a:rPr lang="en-US" dirty="0"/>
              <a:t>In OE there was an elaborate inflection system for both verbs and nominal </a:t>
            </a:r>
            <a:r>
              <a:rPr lang="en-US" dirty="0" smtClean="0"/>
              <a:t>phrases</a:t>
            </a:r>
            <a:r>
              <a:rPr lang="hu-HU" dirty="0" smtClean="0"/>
              <a:t>.</a:t>
            </a:r>
            <a:endParaRPr lang="en-GB" dirty="0"/>
          </a:p>
        </p:txBody>
      </p:sp>
      <p:pic>
        <p:nvPicPr>
          <p:cNvPr id="4" name="Kép 3"/>
          <p:cNvPicPr>
            <a:picLocks noChangeAspect="1"/>
          </p:cNvPicPr>
          <p:nvPr/>
        </p:nvPicPr>
        <p:blipFill rotWithShape="1">
          <a:blip r:embed="rId2"/>
          <a:srcRect l="6302" t="35395" r="55762" b="56948"/>
          <a:stretch/>
        </p:blipFill>
        <p:spPr>
          <a:xfrm>
            <a:off x="1834372" y="5252541"/>
            <a:ext cx="8453585" cy="959272"/>
          </a:xfrm>
          <a:prstGeom prst="rect">
            <a:avLst/>
          </a:prstGeom>
        </p:spPr>
      </p:pic>
    </p:spTree>
    <p:extLst>
      <p:ext uri="{BB962C8B-B14F-4D97-AF65-F5344CB8AC3E}">
        <p14:creationId xmlns:p14="http://schemas.microsoft.com/office/powerpoint/2010/main" val="393902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Middle English</a:t>
            </a:r>
            <a:endParaRPr lang="en-AU" dirty="0"/>
          </a:p>
        </p:txBody>
      </p:sp>
      <p:sp>
        <p:nvSpPr>
          <p:cNvPr id="3" name="Tartalom helye 2"/>
          <p:cNvSpPr>
            <a:spLocks noGrp="1"/>
          </p:cNvSpPr>
          <p:nvPr>
            <p:ph idx="1"/>
          </p:nvPr>
        </p:nvSpPr>
        <p:spPr>
          <a:xfrm>
            <a:off x="718456" y="2556932"/>
            <a:ext cx="10554789" cy="3318936"/>
          </a:xfrm>
        </p:spPr>
        <p:txBody>
          <a:bodyPr/>
          <a:lstStyle/>
          <a:p>
            <a:pPr algn="just"/>
            <a:r>
              <a:rPr lang="en-US" dirty="0"/>
              <a:t>In 1066, with the </a:t>
            </a:r>
            <a:r>
              <a:rPr lang="en-US" u="sng" dirty="0"/>
              <a:t>Norman Conquest</a:t>
            </a:r>
            <a:r>
              <a:rPr lang="en-US" dirty="0"/>
              <a:t>, a new era began, which is referred to as Middle English. </a:t>
            </a:r>
            <a:endParaRPr lang="hu-HU" dirty="0" smtClean="0"/>
          </a:p>
          <a:p>
            <a:pPr algn="just"/>
            <a:r>
              <a:rPr lang="en-US" dirty="0"/>
              <a:t>Vast numbers of </a:t>
            </a:r>
            <a:r>
              <a:rPr lang="en-US" u="sng" dirty="0"/>
              <a:t>French words</a:t>
            </a:r>
            <a:r>
              <a:rPr lang="en-US" dirty="0"/>
              <a:t> entered English and by the end of the period English had lost most of its inflections, and the quality of many of its original sounds had changed considerably. </a:t>
            </a:r>
            <a:endParaRPr lang="hu-HU" dirty="0" smtClean="0"/>
          </a:p>
          <a:p>
            <a:pPr algn="just"/>
            <a:r>
              <a:rPr lang="en-US" dirty="0"/>
              <a:t>From the main dialects of </a:t>
            </a:r>
            <a:r>
              <a:rPr lang="en-US" dirty="0" smtClean="0"/>
              <a:t>ME </a:t>
            </a:r>
            <a:r>
              <a:rPr lang="en-US" dirty="0"/>
              <a:t>eventually a Mid-South-Eastern dialect (around London) emerged as the dominant one and this provided the basis for what later became </a:t>
            </a:r>
            <a:r>
              <a:rPr lang="en-US" u="sng" dirty="0"/>
              <a:t>Standard English</a:t>
            </a:r>
            <a:r>
              <a:rPr lang="en-US" dirty="0"/>
              <a:t>.</a:t>
            </a:r>
            <a:endParaRPr lang="en-GB" dirty="0"/>
          </a:p>
        </p:txBody>
      </p:sp>
      <p:pic>
        <p:nvPicPr>
          <p:cNvPr id="4" name="Kép 3"/>
          <p:cNvPicPr>
            <a:picLocks noChangeAspect="1"/>
          </p:cNvPicPr>
          <p:nvPr/>
        </p:nvPicPr>
        <p:blipFill rotWithShape="1">
          <a:blip r:embed="rId2"/>
          <a:srcRect l="5790" t="22744" r="57676" b="70758"/>
          <a:stretch/>
        </p:blipFill>
        <p:spPr>
          <a:xfrm>
            <a:off x="2456795" y="5967308"/>
            <a:ext cx="7078110" cy="707811"/>
          </a:xfrm>
          <a:prstGeom prst="rect">
            <a:avLst/>
          </a:prstGeom>
        </p:spPr>
      </p:pic>
    </p:spTree>
    <p:extLst>
      <p:ext uri="{BB962C8B-B14F-4D97-AF65-F5344CB8AC3E}">
        <p14:creationId xmlns:p14="http://schemas.microsoft.com/office/powerpoint/2010/main" val="379833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Modern English</a:t>
            </a:r>
            <a:endParaRPr lang="en-GB" dirty="0"/>
          </a:p>
        </p:txBody>
      </p:sp>
      <p:sp>
        <p:nvSpPr>
          <p:cNvPr id="3" name="Tartalom helye 2"/>
          <p:cNvSpPr>
            <a:spLocks noGrp="1"/>
          </p:cNvSpPr>
          <p:nvPr>
            <p:ph idx="1"/>
          </p:nvPr>
        </p:nvSpPr>
        <p:spPr/>
        <p:txBody>
          <a:bodyPr/>
          <a:lstStyle/>
          <a:p>
            <a:pPr algn="just"/>
            <a:r>
              <a:rPr lang="en-US" dirty="0"/>
              <a:t>By about 1500, English had essentially become a language which, though looking archaic to us, can be </a:t>
            </a:r>
            <a:r>
              <a:rPr lang="en-US" u="sng" dirty="0" err="1"/>
              <a:t>recognised</a:t>
            </a:r>
            <a:r>
              <a:rPr lang="en-US" u="sng" dirty="0"/>
              <a:t> as English</a:t>
            </a:r>
            <a:r>
              <a:rPr lang="en-US" dirty="0"/>
              <a:t> and understood without much difficulty even today. This is the beginning of the Modern English period. </a:t>
            </a:r>
            <a:endParaRPr lang="hu-HU" dirty="0" smtClean="0"/>
          </a:p>
          <a:p>
            <a:pPr algn="just"/>
            <a:r>
              <a:rPr lang="en-US" dirty="0"/>
              <a:t>The following illustration is from Shakespeare’s </a:t>
            </a:r>
            <a:r>
              <a:rPr lang="en-US" dirty="0" smtClean="0"/>
              <a:t>Hamlet</a:t>
            </a:r>
            <a:r>
              <a:rPr lang="hu-HU" dirty="0"/>
              <a:t> </a:t>
            </a:r>
            <a:r>
              <a:rPr lang="en-US" dirty="0" smtClean="0"/>
              <a:t>(early </a:t>
            </a:r>
            <a:r>
              <a:rPr lang="en-US" dirty="0"/>
              <a:t>17th c</a:t>
            </a:r>
            <a:r>
              <a:rPr lang="en-US" dirty="0" smtClean="0"/>
              <a:t>.)</a:t>
            </a:r>
            <a:r>
              <a:rPr lang="hu-HU" dirty="0" smtClean="0"/>
              <a:t>.</a:t>
            </a:r>
          </a:p>
          <a:p>
            <a:r>
              <a:rPr lang="en-US" i="1" dirty="0"/>
              <a:t>– … why was he sent into England? </a:t>
            </a:r>
            <a:r>
              <a:rPr lang="hu-HU" i="1" dirty="0" smtClean="0"/>
              <a:t/>
            </a:r>
            <a:br>
              <a:rPr lang="hu-HU" i="1" dirty="0" smtClean="0"/>
            </a:br>
            <a:r>
              <a:rPr lang="en-US" i="1" dirty="0" smtClean="0"/>
              <a:t>– </a:t>
            </a:r>
            <a:r>
              <a:rPr lang="en-US" i="1" dirty="0"/>
              <a:t>Why, because he was mad: he shall recover his wits there; or, if he do not, ’tis no great matter there. </a:t>
            </a:r>
            <a:endParaRPr lang="hu-HU" i="1" dirty="0" smtClean="0"/>
          </a:p>
        </p:txBody>
      </p:sp>
    </p:spTree>
    <p:extLst>
      <p:ext uri="{BB962C8B-B14F-4D97-AF65-F5344CB8AC3E}">
        <p14:creationId xmlns:p14="http://schemas.microsoft.com/office/powerpoint/2010/main" val="232173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Examples of changes</a:t>
            </a:r>
            <a:endParaRPr lang="en-AU" dirty="0"/>
          </a:p>
        </p:txBody>
      </p:sp>
      <p:sp>
        <p:nvSpPr>
          <p:cNvPr id="3" name="Tartalom helye 2"/>
          <p:cNvSpPr>
            <a:spLocks noGrp="1"/>
          </p:cNvSpPr>
          <p:nvPr>
            <p:ph idx="1"/>
          </p:nvPr>
        </p:nvSpPr>
        <p:spPr/>
        <p:txBody>
          <a:bodyPr>
            <a:normAutofit fontScale="92500" lnSpcReduction="10000"/>
          </a:bodyPr>
          <a:lstStyle/>
          <a:p>
            <a:pPr algn="just"/>
            <a:r>
              <a:rPr lang="en-AU" u="sng" dirty="0" smtClean="0"/>
              <a:t>Phonological changes</a:t>
            </a:r>
            <a:r>
              <a:rPr lang="en-AU" dirty="0" smtClean="0"/>
              <a:t> are </a:t>
            </a:r>
            <a:r>
              <a:rPr lang="en-US" dirty="0" smtClean="0"/>
              <a:t>sound </a:t>
            </a:r>
            <a:r>
              <a:rPr lang="en-US" dirty="0"/>
              <a:t>changes that directly affect a language’s phonological system. </a:t>
            </a:r>
            <a:endParaRPr lang="hu-HU" dirty="0" smtClean="0"/>
          </a:p>
          <a:p>
            <a:pPr algn="just"/>
            <a:r>
              <a:rPr lang="en-US" u="sng" dirty="0"/>
              <a:t>Sound change</a:t>
            </a:r>
            <a:r>
              <a:rPr lang="en-US" dirty="0"/>
              <a:t> was also a common type of phonological change. By the end of the 14th </a:t>
            </a:r>
            <a:r>
              <a:rPr lang="en-US" dirty="0" smtClean="0"/>
              <a:t>century</a:t>
            </a:r>
            <a:r>
              <a:rPr lang="hu-HU" dirty="0" smtClean="0"/>
              <a:t>, </a:t>
            </a:r>
            <a:r>
              <a:rPr lang="en-US" dirty="0" smtClean="0"/>
              <a:t>words </a:t>
            </a:r>
            <a:r>
              <a:rPr lang="en-US" dirty="0"/>
              <a:t>such as e.g. </a:t>
            </a:r>
            <a:r>
              <a:rPr lang="en-US" i="1" dirty="0" err="1"/>
              <a:t>stān</a:t>
            </a:r>
            <a:r>
              <a:rPr lang="en-US" i="1" dirty="0"/>
              <a:t>, </a:t>
            </a:r>
            <a:r>
              <a:rPr lang="en-US" i="1" dirty="0" err="1"/>
              <a:t>bān</a:t>
            </a:r>
            <a:r>
              <a:rPr lang="en-US" i="1" dirty="0"/>
              <a:t> </a:t>
            </a:r>
            <a:r>
              <a:rPr lang="en-US" dirty="0"/>
              <a:t>and </a:t>
            </a:r>
            <a:r>
              <a:rPr lang="en-US" i="1" dirty="0" err="1"/>
              <a:t>gāst</a:t>
            </a:r>
            <a:r>
              <a:rPr lang="en-US" dirty="0"/>
              <a:t> became </a:t>
            </a:r>
            <a:r>
              <a:rPr lang="en-US" i="1" dirty="0" err="1"/>
              <a:t>stōne</a:t>
            </a:r>
            <a:r>
              <a:rPr lang="en-US" dirty="0"/>
              <a:t> (‘stone’), </a:t>
            </a:r>
            <a:r>
              <a:rPr lang="en-US" i="1" dirty="0" err="1"/>
              <a:t>bōne</a:t>
            </a:r>
            <a:r>
              <a:rPr lang="en-US" dirty="0"/>
              <a:t> (‘bone’) and </a:t>
            </a:r>
            <a:r>
              <a:rPr lang="en-US" i="1" dirty="0" err="1"/>
              <a:t>gōst</a:t>
            </a:r>
            <a:r>
              <a:rPr lang="en-US" i="1" dirty="0"/>
              <a:t> </a:t>
            </a:r>
            <a:r>
              <a:rPr lang="en-US" dirty="0"/>
              <a:t>(‘ghost</a:t>
            </a:r>
            <a:r>
              <a:rPr lang="en-US" dirty="0" smtClean="0"/>
              <a:t>’)</a:t>
            </a:r>
            <a:r>
              <a:rPr lang="hu-HU" dirty="0" smtClean="0"/>
              <a:t>.</a:t>
            </a:r>
          </a:p>
          <a:p>
            <a:pPr algn="just"/>
            <a:r>
              <a:rPr lang="en-US" dirty="0"/>
              <a:t>A major phonological change in the history of English took place approximately between 1400 and 1600. It is known as the </a:t>
            </a:r>
            <a:r>
              <a:rPr lang="en-US" u="sng" dirty="0"/>
              <a:t>Great Vowel Shift</a:t>
            </a:r>
            <a:r>
              <a:rPr lang="en-US" dirty="0"/>
              <a:t>. The seven long vowels of Middle English underwent the following change. The highest vowels, /</a:t>
            </a:r>
            <a:r>
              <a:rPr lang="en-US" dirty="0" err="1" smtClean="0"/>
              <a:t>i</a:t>
            </a:r>
            <a:r>
              <a:rPr lang="hu-HU" dirty="0" smtClean="0"/>
              <a:t>:</a:t>
            </a:r>
            <a:r>
              <a:rPr lang="en-US" dirty="0" smtClean="0"/>
              <a:t>/ </a:t>
            </a:r>
            <a:r>
              <a:rPr lang="en-US" dirty="0"/>
              <a:t>and /</a:t>
            </a:r>
            <a:r>
              <a:rPr lang="en-US" dirty="0" smtClean="0"/>
              <a:t>u</a:t>
            </a:r>
            <a:r>
              <a:rPr lang="hu-HU" dirty="0" smtClean="0"/>
              <a:t>:</a:t>
            </a:r>
            <a:r>
              <a:rPr lang="en-US" dirty="0" smtClean="0"/>
              <a:t>/, </a:t>
            </a:r>
            <a:r>
              <a:rPr lang="en-US" dirty="0"/>
              <a:t>became the diphthongs /</a:t>
            </a:r>
            <a:r>
              <a:rPr lang="en-US" dirty="0" smtClean="0"/>
              <a:t>a</a:t>
            </a:r>
            <a:r>
              <a:rPr lang="hu-HU" dirty="0" smtClean="0"/>
              <a:t>i</a:t>
            </a:r>
            <a:r>
              <a:rPr lang="en-US" dirty="0" smtClean="0"/>
              <a:t>/ </a:t>
            </a:r>
            <a:r>
              <a:rPr lang="en-US" dirty="0"/>
              <a:t>and /</a:t>
            </a:r>
            <a:r>
              <a:rPr lang="en-US" dirty="0" smtClean="0"/>
              <a:t>a</a:t>
            </a:r>
            <a:r>
              <a:rPr lang="hu-HU" dirty="0" smtClean="0"/>
              <a:t>u</a:t>
            </a:r>
            <a:r>
              <a:rPr lang="en-US" dirty="0" smtClean="0"/>
              <a:t>/, </a:t>
            </a:r>
            <a:r>
              <a:rPr lang="en-US" dirty="0"/>
              <a:t>respectively.</a:t>
            </a:r>
            <a:endParaRPr lang="en-GB" dirty="0"/>
          </a:p>
        </p:txBody>
      </p:sp>
    </p:spTree>
    <p:extLst>
      <p:ext uri="{BB962C8B-B14F-4D97-AF65-F5344CB8AC3E}">
        <p14:creationId xmlns:p14="http://schemas.microsoft.com/office/powerpoint/2010/main" val="188744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a:srcRect l="1758" t="25498" r="64532" b="48730"/>
          <a:stretch/>
        </p:blipFill>
        <p:spPr>
          <a:xfrm>
            <a:off x="1900517" y="2521133"/>
            <a:ext cx="8390965" cy="3606604"/>
          </a:xfrm>
          <a:prstGeom prst="rect">
            <a:avLst/>
          </a:prstGeom>
        </p:spPr>
      </p:pic>
      <p:sp>
        <p:nvSpPr>
          <p:cNvPr id="6" name="Cím 1"/>
          <p:cNvSpPr>
            <a:spLocks noGrp="1"/>
          </p:cNvSpPr>
          <p:nvPr>
            <p:ph type="title"/>
          </p:nvPr>
        </p:nvSpPr>
        <p:spPr/>
        <p:txBody>
          <a:bodyPr/>
          <a:lstStyle/>
          <a:p>
            <a:r>
              <a:rPr lang="en-AU" dirty="0" smtClean="0"/>
              <a:t>Examples of changes</a:t>
            </a:r>
            <a:endParaRPr lang="en-AU" dirty="0"/>
          </a:p>
        </p:txBody>
      </p:sp>
    </p:spTree>
    <p:extLst>
      <p:ext uri="{BB962C8B-B14F-4D97-AF65-F5344CB8AC3E}">
        <p14:creationId xmlns:p14="http://schemas.microsoft.com/office/powerpoint/2010/main" val="266549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pPr algn="just"/>
            <a:r>
              <a:rPr lang="en-US" dirty="0"/>
              <a:t>There have been considerable </a:t>
            </a:r>
            <a:r>
              <a:rPr lang="en-US" u="sng" dirty="0"/>
              <a:t>morphological changes</a:t>
            </a:r>
            <a:r>
              <a:rPr lang="en-US" dirty="0"/>
              <a:t>, too. In Old English, there was a rich conjugation system for verbs: the verbs had different endings depending on person, number and tense. Nouns were divided into three gender classes: masculine, feminine and neuter, and each gender class was associated with a different set of case endings in both singular and plural, and there was concord between nouns and their adjectives, too. </a:t>
            </a:r>
            <a:endParaRPr lang="hu-HU" dirty="0" smtClean="0"/>
          </a:p>
          <a:p>
            <a:pPr algn="just"/>
            <a:r>
              <a:rPr lang="en-US" dirty="0"/>
              <a:t>This elaborate system of declension had disappeared by the end of the Middle English period and with the overwhelming majority of nouns it was only the non-genitive singular form and the form with the suffix -s (standing for </a:t>
            </a:r>
            <a:r>
              <a:rPr lang="en-US" dirty="0" smtClean="0"/>
              <a:t>non</a:t>
            </a:r>
            <a:r>
              <a:rPr lang="hu-HU" dirty="0" smtClean="0"/>
              <a:t>-</a:t>
            </a:r>
            <a:r>
              <a:rPr lang="en-US" dirty="0" smtClean="0"/>
              <a:t>genitive </a:t>
            </a:r>
            <a:r>
              <a:rPr lang="en-US" dirty="0"/>
              <a:t>plural, genitive singular and genitive plural) that remained distinguished. </a:t>
            </a:r>
            <a:endParaRPr lang="en-GB" dirty="0"/>
          </a:p>
        </p:txBody>
      </p:sp>
      <p:sp>
        <p:nvSpPr>
          <p:cNvPr id="4" name="Cím 1"/>
          <p:cNvSpPr>
            <a:spLocks noGrp="1"/>
          </p:cNvSpPr>
          <p:nvPr>
            <p:ph type="title"/>
          </p:nvPr>
        </p:nvSpPr>
        <p:spPr/>
        <p:txBody>
          <a:bodyPr/>
          <a:lstStyle/>
          <a:p>
            <a:r>
              <a:rPr lang="en-AU" dirty="0" smtClean="0"/>
              <a:t>Examples of changes</a:t>
            </a:r>
            <a:endParaRPr lang="en-AU" dirty="0"/>
          </a:p>
        </p:txBody>
      </p:sp>
    </p:spTree>
    <p:extLst>
      <p:ext uri="{BB962C8B-B14F-4D97-AF65-F5344CB8AC3E}">
        <p14:creationId xmlns:p14="http://schemas.microsoft.com/office/powerpoint/2010/main" val="403000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As for </a:t>
            </a:r>
            <a:r>
              <a:rPr lang="en-US" u="sng" dirty="0"/>
              <a:t>syntactic changes</a:t>
            </a:r>
            <a:r>
              <a:rPr lang="en-US" dirty="0"/>
              <a:t>, there are statistics which show that in 1200 the direct </a:t>
            </a:r>
            <a:r>
              <a:rPr lang="en-US" dirty="0" err="1" smtClean="0"/>
              <a:t>objec</a:t>
            </a:r>
            <a:r>
              <a:rPr lang="hu-HU" dirty="0" smtClean="0"/>
              <a:t>t</a:t>
            </a:r>
            <a:r>
              <a:rPr lang="en-US" dirty="0" smtClean="0"/>
              <a:t> </a:t>
            </a:r>
            <a:r>
              <a:rPr lang="en-US" dirty="0"/>
              <a:t>was put before the </a:t>
            </a:r>
            <a:r>
              <a:rPr lang="en-US" dirty="0" smtClean="0"/>
              <a:t>verb </a:t>
            </a:r>
            <a:r>
              <a:rPr lang="en-US" dirty="0"/>
              <a:t>in 53 % of all cases and after the verb in 47 %. By about 1500 this had changed completely: the direct object was put before the verb in only 2 % of the cases and after the verb in 98 %. The </a:t>
            </a:r>
            <a:r>
              <a:rPr lang="en-US" u="sng" dirty="0"/>
              <a:t>verb-object word order</a:t>
            </a:r>
            <a:r>
              <a:rPr lang="en-US" dirty="0"/>
              <a:t> had become dominant</a:t>
            </a:r>
            <a:r>
              <a:rPr lang="en-US" dirty="0" smtClean="0"/>
              <a:t>.</a:t>
            </a:r>
            <a:endParaRPr lang="hu-HU" dirty="0" smtClean="0"/>
          </a:p>
          <a:p>
            <a:pPr algn="just"/>
            <a:r>
              <a:rPr lang="en-US" dirty="0"/>
              <a:t>While in Old and Middle English the inversion involved in the formation of questions could apply to all verbs, in the Modern English period the </a:t>
            </a:r>
            <a:r>
              <a:rPr lang="en-US" u="sng" dirty="0"/>
              <a:t>inversion rule</a:t>
            </a:r>
            <a:r>
              <a:rPr lang="en-US" dirty="0"/>
              <a:t> was gradually changed to apply solely to auxiliary verbs.</a:t>
            </a:r>
            <a:endParaRPr lang="en-GB" dirty="0"/>
          </a:p>
        </p:txBody>
      </p:sp>
      <p:sp>
        <p:nvSpPr>
          <p:cNvPr id="4" name="Cím 1"/>
          <p:cNvSpPr>
            <a:spLocks noGrp="1"/>
          </p:cNvSpPr>
          <p:nvPr>
            <p:ph type="title"/>
          </p:nvPr>
        </p:nvSpPr>
        <p:spPr/>
        <p:txBody>
          <a:bodyPr/>
          <a:lstStyle/>
          <a:p>
            <a:r>
              <a:rPr lang="en-AU" dirty="0" smtClean="0"/>
              <a:t>Examples of changes</a:t>
            </a:r>
            <a:endParaRPr lang="en-AU" dirty="0"/>
          </a:p>
        </p:txBody>
      </p:sp>
    </p:spTree>
    <p:extLst>
      <p:ext uri="{BB962C8B-B14F-4D97-AF65-F5344CB8AC3E}">
        <p14:creationId xmlns:p14="http://schemas.microsoft.com/office/powerpoint/2010/main" val="53963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95401" y="2556932"/>
            <a:ext cx="9601196" cy="3660988"/>
          </a:xfrm>
        </p:spPr>
        <p:txBody>
          <a:bodyPr>
            <a:normAutofit fontScale="85000" lnSpcReduction="20000"/>
          </a:bodyPr>
          <a:lstStyle/>
          <a:p>
            <a:pPr algn="just"/>
            <a:r>
              <a:rPr lang="en-US" dirty="0"/>
              <a:t>In addition to phonological, morphological and syntactic changes, </a:t>
            </a:r>
            <a:r>
              <a:rPr lang="en-US" u="sng" dirty="0"/>
              <a:t>lexical changes</a:t>
            </a:r>
            <a:r>
              <a:rPr lang="en-US" dirty="0"/>
              <a:t> have also taken place in English over the past 1500 years. English has borrowed a large number of lexemes from other languages, especially from </a:t>
            </a:r>
            <a:r>
              <a:rPr lang="en-US" u="sng" dirty="0"/>
              <a:t>French</a:t>
            </a:r>
            <a:r>
              <a:rPr lang="en-US" dirty="0"/>
              <a:t>, which was in large part the consequence of the Norman Conquest. </a:t>
            </a:r>
            <a:r>
              <a:rPr lang="en-US" dirty="0" smtClean="0"/>
              <a:t>Lexical </a:t>
            </a:r>
            <a:r>
              <a:rPr lang="en-US" dirty="0"/>
              <a:t>items borrowed from other languages are called </a:t>
            </a:r>
            <a:r>
              <a:rPr lang="en-US" u="sng" dirty="0" smtClean="0"/>
              <a:t>loanwords</a:t>
            </a:r>
            <a:r>
              <a:rPr lang="hu-HU" dirty="0"/>
              <a:t>:</a:t>
            </a:r>
            <a:endParaRPr lang="hu-HU" dirty="0" smtClean="0"/>
          </a:p>
          <a:p>
            <a:pPr algn="just"/>
            <a:r>
              <a:rPr lang="en-AU" dirty="0" smtClean="0"/>
              <a:t>Government: tax, revenue, royal, state, parliament, authority, prince, nation, crown, society. </a:t>
            </a:r>
          </a:p>
          <a:p>
            <a:pPr algn="just"/>
            <a:r>
              <a:rPr lang="en-AU" dirty="0" smtClean="0"/>
              <a:t>Religion: prayer, sermon, religion, chaplain, friar, saint, charity. </a:t>
            </a:r>
          </a:p>
          <a:p>
            <a:pPr algn="just"/>
            <a:r>
              <a:rPr lang="en-AU" dirty="0" smtClean="0"/>
              <a:t>Law: judge, defendant, jury, evidence, jail, verdict, crime, attorney, court.</a:t>
            </a:r>
          </a:p>
          <a:p>
            <a:pPr algn="just"/>
            <a:r>
              <a:rPr lang="en-AU" dirty="0" smtClean="0"/>
              <a:t>Medicine: medicine, physician.</a:t>
            </a:r>
          </a:p>
          <a:p>
            <a:pPr algn="just"/>
            <a:r>
              <a:rPr lang="en-AU" dirty="0" smtClean="0"/>
              <a:t>Culture: art, sculpture, fashion, satin, fur, ruby.</a:t>
            </a:r>
          </a:p>
          <a:p>
            <a:pPr algn="just"/>
            <a:r>
              <a:rPr lang="en-AU" dirty="0" smtClean="0"/>
              <a:t>Warfare: army, navy, battle, soldier, enemy, captain.</a:t>
            </a:r>
            <a:endParaRPr lang="en-AU" dirty="0"/>
          </a:p>
        </p:txBody>
      </p:sp>
      <p:sp>
        <p:nvSpPr>
          <p:cNvPr id="4" name="Cím 1"/>
          <p:cNvSpPr>
            <a:spLocks noGrp="1"/>
          </p:cNvSpPr>
          <p:nvPr>
            <p:ph type="title"/>
          </p:nvPr>
        </p:nvSpPr>
        <p:spPr/>
        <p:txBody>
          <a:bodyPr/>
          <a:lstStyle/>
          <a:p>
            <a:r>
              <a:rPr lang="en-AU" dirty="0" smtClean="0"/>
              <a:t>Examples of changes</a:t>
            </a:r>
            <a:endParaRPr lang="en-AU" dirty="0"/>
          </a:p>
        </p:txBody>
      </p:sp>
    </p:spTree>
    <p:extLst>
      <p:ext uri="{BB962C8B-B14F-4D97-AF65-F5344CB8AC3E}">
        <p14:creationId xmlns:p14="http://schemas.microsoft.com/office/powerpoint/2010/main" val="1476311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26</TotalTime>
  <Words>927</Words>
  <Application>Microsoft Office PowerPoint</Application>
  <PresentationFormat>Szélesvásznú</PresentationFormat>
  <Paragraphs>36</Paragraphs>
  <Slides>10</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10</vt:i4>
      </vt:variant>
    </vt:vector>
  </HeadingPairs>
  <TitlesOfParts>
    <vt:vector size="13" baseType="lpstr">
      <vt:lpstr>Arial</vt:lpstr>
      <vt:lpstr>Garamond</vt:lpstr>
      <vt:lpstr>Organikus</vt:lpstr>
      <vt:lpstr>Periods in the history of English </vt:lpstr>
      <vt:lpstr>Old English</vt:lpstr>
      <vt:lpstr>Middle English</vt:lpstr>
      <vt:lpstr>Modern English</vt:lpstr>
      <vt:lpstr>Examples of changes</vt:lpstr>
      <vt:lpstr>Examples of changes</vt:lpstr>
      <vt:lpstr>Examples of changes</vt:lpstr>
      <vt:lpstr>Examples of changes</vt:lpstr>
      <vt:lpstr>Examples of changes</vt:lpstr>
      <vt:lpstr>Examples of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 in the history of English</dc:title>
  <dc:creator>váradi krisztián</dc:creator>
  <cp:lastModifiedBy>váradi krisztián</cp:lastModifiedBy>
  <cp:revision>3</cp:revision>
  <dcterms:created xsi:type="dcterms:W3CDTF">2020-10-28T13:26:10Z</dcterms:created>
  <dcterms:modified xsi:type="dcterms:W3CDTF">2020-10-28T13:52:21Z</dcterms:modified>
</cp:coreProperties>
</file>