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7" autoAdjust="0"/>
    <p:restoredTop sz="94660"/>
  </p:normalViewPr>
  <p:slideViewPr>
    <p:cSldViewPr snapToGrid="0">
      <p:cViewPr varScale="1">
        <p:scale>
          <a:sx n="49" d="100"/>
          <a:sy n="49" d="100"/>
        </p:scale>
        <p:origin x="58" y="8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C87ECD-4A3B-4D5B-9400-2C62B98E405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502CB61-1DF1-4C4D-9080-40D752A1B8C6}">
      <dgm:prSet phldrT="[Szöveg]"/>
      <dgm:spPr/>
      <dgm:t>
        <a:bodyPr/>
        <a:lstStyle/>
        <a:p>
          <a:r>
            <a:rPr lang="hu-HU" dirty="0" err="1"/>
            <a:t>Speaker</a:t>
          </a:r>
          <a:r>
            <a:rPr lang="hu-HU" dirty="0"/>
            <a:t> (</a:t>
          </a:r>
          <a:r>
            <a:rPr lang="hu-HU" dirty="0" err="1"/>
            <a:t>articulatory</a:t>
          </a:r>
          <a:r>
            <a:rPr lang="hu-HU" dirty="0"/>
            <a:t> </a:t>
          </a:r>
          <a:r>
            <a:rPr lang="hu-HU" dirty="0" err="1"/>
            <a:t>organs</a:t>
          </a:r>
          <a:r>
            <a:rPr lang="hu-HU" dirty="0"/>
            <a:t> </a:t>
          </a:r>
          <a:r>
            <a:rPr lang="hu-HU" dirty="0" err="1"/>
            <a:t>or</a:t>
          </a:r>
          <a:r>
            <a:rPr lang="hu-HU" dirty="0"/>
            <a:t> </a:t>
          </a:r>
          <a:r>
            <a:rPr lang="hu-HU" dirty="0" err="1"/>
            <a:t>hands</a:t>
          </a:r>
          <a:r>
            <a:rPr lang="hu-HU" dirty="0"/>
            <a:t>)</a:t>
          </a:r>
        </a:p>
      </dgm:t>
    </dgm:pt>
    <dgm:pt modelId="{443756A6-9214-4C63-AD2C-92341D678573}" type="parTrans" cxnId="{634AC9AC-E451-4577-8062-937DA203C91D}">
      <dgm:prSet/>
      <dgm:spPr/>
      <dgm:t>
        <a:bodyPr/>
        <a:lstStyle/>
        <a:p>
          <a:endParaRPr lang="hu-HU"/>
        </a:p>
      </dgm:t>
    </dgm:pt>
    <dgm:pt modelId="{1120B2DB-E6F7-477B-9D8E-177CA68EAC1C}" type="sibTrans" cxnId="{634AC9AC-E451-4577-8062-937DA203C91D}">
      <dgm:prSet/>
      <dgm:spPr/>
      <dgm:t>
        <a:bodyPr/>
        <a:lstStyle/>
        <a:p>
          <a:endParaRPr lang="hu-HU"/>
        </a:p>
      </dgm:t>
    </dgm:pt>
    <dgm:pt modelId="{ED2CBA25-FC30-4EB8-AFD1-8DBD9BA0704C}">
      <dgm:prSet phldrT="[Szöveg]"/>
      <dgm:spPr/>
      <dgm:t>
        <a:bodyPr/>
        <a:lstStyle/>
        <a:p>
          <a:r>
            <a:rPr lang="hu-HU" dirty="0" err="1"/>
            <a:t>Sound</a:t>
          </a:r>
          <a:r>
            <a:rPr lang="hu-HU" dirty="0"/>
            <a:t> </a:t>
          </a:r>
          <a:r>
            <a:rPr lang="hu-HU" dirty="0" err="1"/>
            <a:t>waves</a:t>
          </a:r>
          <a:r>
            <a:rPr lang="hu-HU" dirty="0"/>
            <a:t> </a:t>
          </a:r>
          <a:r>
            <a:rPr lang="hu-HU" dirty="0" err="1"/>
            <a:t>or</a:t>
          </a:r>
          <a:r>
            <a:rPr lang="hu-HU" dirty="0"/>
            <a:t> </a:t>
          </a:r>
          <a:r>
            <a:rPr lang="hu-HU" dirty="0" err="1"/>
            <a:t>writing</a:t>
          </a:r>
          <a:r>
            <a:rPr lang="hu-HU" dirty="0"/>
            <a:t> (</a:t>
          </a:r>
          <a:r>
            <a:rPr lang="hu-HU" dirty="0" err="1"/>
            <a:t>signal</a:t>
          </a:r>
          <a:r>
            <a:rPr lang="hu-HU" dirty="0"/>
            <a:t>)</a:t>
          </a:r>
        </a:p>
      </dgm:t>
    </dgm:pt>
    <dgm:pt modelId="{7C9750E7-E504-4FEE-8537-C000D31C13DA}" type="parTrans" cxnId="{6F074C7B-442F-4022-8F65-B18EE9D51376}">
      <dgm:prSet/>
      <dgm:spPr/>
      <dgm:t>
        <a:bodyPr/>
        <a:lstStyle/>
        <a:p>
          <a:endParaRPr lang="hu-HU"/>
        </a:p>
      </dgm:t>
    </dgm:pt>
    <dgm:pt modelId="{0DEEF2CA-A1C0-401C-B118-3D933FF2B55B}" type="sibTrans" cxnId="{6F074C7B-442F-4022-8F65-B18EE9D51376}">
      <dgm:prSet/>
      <dgm:spPr/>
      <dgm:t>
        <a:bodyPr/>
        <a:lstStyle/>
        <a:p>
          <a:endParaRPr lang="hu-HU"/>
        </a:p>
      </dgm:t>
    </dgm:pt>
    <dgm:pt modelId="{8E83E538-2BF0-434F-B5DC-A7853084798A}">
      <dgm:prSet phldrT="[Szöveg]"/>
      <dgm:spPr/>
      <dgm:t>
        <a:bodyPr/>
        <a:lstStyle/>
        <a:p>
          <a:r>
            <a:rPr lang="hu-HU" dirty="0" err="1"/>
            <a:t>Hearer</a:t>
          </a:r>
          <a:r>
            <a:rPr lang="hu-HU" dirty="0"/>
            <a:t> (</a:t>
          </a:r>
          <a:r>
            <a:rPr lang="hu-HU" dirty="0" err="1"/>
            <a:t>auditory</a:t>
          </a:r>
          <a:r>
            <a:rPr lang="hu-HU" dirty="0"/>
            <a:t> </a:t>
          </a:r>
          <a:r>
            <a:rPr lang="hu-HU" dirty="0" err="1"/>
            <a:t>organs</a:t>
          </a:r>
          <a:r>
            <a:rPr lang="hu-HU" dirty="0"/>
            <a:t> </a:t>
          </a:r>
          <a:r>
            <a:rPr lang="hu-HU" dirty="0" err="1"/>
            <a:t>or</a:t>
          </a:r>
          <a:r>
            <a:rPr lang="hu-HU" dirty="0"/>
            <a:t> </a:t>
          </a:r>
          <a:r>
            <a:rPr lang="hu-HU" dirty="0" err="1"/>
            <a:t>eyes</a:t>
          </a:r>
          <a:r>
            <a:rPr lang="hu-HU" dirty="0"/>
            <a:t>)</a:t>
          </a:r>
        </a:p>
      </dgm:t>
    </dgm:pt>
    <dgm:pt modelId="{92DA1F2E-D749-4ED8-925A-75FC9EFD65E7}" type="parTrans" cxnId="{FCADE2FB-F16B-467F-B8F6-9FEF82476F50}">
      <dgm:prSet/>
      <dgm:spPr/>
      <dgm:t>
        <a:bodyPr/>
        <a:lstStyle/>
        <a:p>
          <a:endParaRPr lang="hu-HU"/>
        </a:p>
      </dgm:t>
    </dgm:pt>
    <dgm:pt modelId="{57AE467E-FBAE-4049-8D17-29B7E80B293E}" type="sibTrans" cxnId="{FCADE2FB-F16B-467F-B8F6-9FEF82476F50}">
      <dgm:prSet/>
      <dgm:spPr/>
      <dgm:t>
        <a:bodyPr/>
        <a:lstStyle/>
        <a:p>
          <a:endParaRPr lang="hu-HU"/>
        </a:p>
      </dgm:t>
    </dgm:pt>
    <dgm:pt modelId="{9F18D0C6-4C6C-4822-9F64-A1E23365C265}" type="pres">
      <dgm:prSet presAssocID="{89C87ECD-4A3B-4D5B-9400-2C62B98E4057}" presName="Name0" presStyleCnt="0">
        <dgm:presLayoutVars>
          <dgm:dir/>
          <dgm:resizeHandles val="exact"/>
        </dgm:presLayoutVars>
      </dgm:prSet>
      <dgm:spPr/>
    </dgm:pt>
    <dgm:pt modelId="{8142492C-1787-46C1-820D-EC14607F9CE0}" type="pres">
      <dgm:prSet presAssocID="{7502CB61-1DF1-4C4D-9080-40D752A1B8C6}" presName="node" presStyleLbl="node1" presStyleIdx="0" presStyleCnt="3">
        <dgm:presLayoutVars>
          <dgm:bulletEnabled val="1"/>
        </dgm:presLayoutVars>
      </dgm:prSet>
      <dgm:spPr/>
    </dgm:pt>
    <dgm:pt modelId="{EC126FBD-BDE4-482B-A8EE-8373B56833AA}" type="pres">
      <dgm:prSet presAssocID="{1120B2DB-E6F7-477B-9D8E-177CA68EAC1C}" presName="sibTrans" presStyleLbl="sibTrans2D1" presStyleIdx="0" presStyleCnt="2"/>
      <dgm:spPr/>
    </dgm:pt>
    <dgm:pt modelId="{0BB9D824-9A74-4916-9ACD-EAF9D77E1CD8}" type="pres">
      <dgm:prSet presAssocID="{1120B2DB-E6F7-477B-9D8E-177CA68EAC1C}" presName="connectorText" presStyleLbl="sibTrans2D1" presStyleIdx="0" presStyleCnt="2"/>
      <dgm:spPr/>
    </dgm:pt>
    <dgm:pt modelId="{A6CB6377-14EC-4B70-AC9B-1D610D142748}" type="pres">
      <dgm:prSet presAssocID="{ED2CBA25-FC30-4EB8-AFD1-8DBD9BA0704C}" presName="node" presStyleLbl="node1" presStyleIdx="1" presStyleCnt="3">
        <dgm:presLayoutVars>
          <dgm:bulletEnabled val="1"/>
        </dgm:presLayoutVars>
      </dgm:prSet>
      <dgm:spPr/>
    </dgm:pt>
    <dgm:pt modelId="{1FF7575B-30B8-44BF-9761-9D3AF76D38AC}" type="pres">
      <dgm:prSet presAssocID="{0DEEF2CA-A1C0-401C-B118-3D933FF2B55B}" presName="sibTrans" presStyleLbl="sibTrans2D1" presStyleIdx="1" presStyleCnt="2"/>
      <dgm:spPr/>
    </dgm:pt>
    <dgm:pt modelId="{F883B3F7-F9C8-47F2-8B75-5ADD1A980326}" type="pres">
      <dgm:prSet presAssocID="{0DEEF2CA-A1C0-401C-B118-3D933FF2B55B}" presName="connectorText" presStyleLbl="sibTrans2D1" presStyleIdx="1" presStyleCnt="2"/>
      <dgm:spPr/>
    </dgm:pt>
    <dgm:pt modelId="{9372F603-9A6D-4480-B107-4FA2E2FEA29A}" type="pres">
      <dgm:prSet presAssocID="{8E83E538-2BF0-434F-B5DC-A7853084798A}" presName="node" presStyleLbl="node1" presStyleIdx="2" presStyleCnt="3">
        <dgm:presLayoutVars>
          <dgm:bulletEnabled val="1"/>
        </dgm:presLayoutVars>
      </dgm:prSet>
      <dgm:spPr/>
    </dgm:pt>
  </dgm:ptLst>
  <dgm:cxnLst>
    <dgm:cxn modelId="{9A404B3C-45B3-4E82-80F2-40C0EF786259}" type="presOf" srcId="{0DEEF2CA-A1C0-401C-B118-3D933FF2B55B}" destId="{1FF7575B-30B8-44BF-9761-9D3AF76D38AC}" srcOrd="0" destOrd="0" presId="urn:microsoft.com/office/officeart/2005/8/layout/process1"/>
    <dgm:cxn modelId="{F3F54F65-12F9-443F-94C4-9E08DCFC5DA7}" type="presOf" srcId="{89C87ECD-4A3B-4D5B-9400-2C62B98E4057}" destId="{9F18D0C6-4C6C-4822-9F64-A1E23365C265}" srcOrd="0" destOrd="0" presId="urn:microsoft.com/office/officeart/2005/8/layout/process1"/>
    <dgm:cxn modelId="{A3A4C568-AD31-4DE9-9ECD-9DC3E25A6792}" type="presOf" srcId="{8E83E538-2BF0-434F-B5DC-A7853084798A}" destId="{9372F603-9A6D-4480-B107-4FA2E2FEA29A}" srcOrd="0" destOrd="0" presId="urn:microsoft.com/office/officeart/2005/8/layout/process1"/>
    <dgm:cxn modelId="{6F074C7B-442F-4022-8F65-B18EE9D51376}" srcId="{89C87ECD-4A3B-4D5B-9400-2C62B98E4057}" destId="{ED2CBA25-FC30-4EB8-AFD1-8DBD9BA0704C}" srcOrd="1" destOrd="0" parTransId="{7C9750E7-E504-4FEE-8537-C000D31C13DA}" sibTransId="{0DEEF2CA-A1C0-401C-B118-3D933FF2B55B}"/>
    <dgm:cxn modelId="{634AC9AC-E451-4577-8062-937DA203C91D}" srcId="{89C87ECD-4A3B-4D5B-9400-2C62B98E4057}" destId="{7502CB61-1DF1-4C4D-9080-40D752A1B8C6}" srcOrd="0" destOrd="0" parTransId="{443756A6-9214-4C63-AD2C-92341D678573}" sibTransId="{1120B2DB-E6F7-477B-9D8E-177CA68EAC1C}"/>
    <dgm:cxn modelId="{26032FBC-E9C8-4D93-9511-67B16F87D7BD}" type="presOf" srcId="{ED2CBA25-FC30-4EB8-AFD1-8DBD9BA0704C}" destId="{A6CB6377-14EC-4B70-AC9B-1D610D142748}" srcOrd="0" destOrd="0" presId="urn:microsoft.com/office/officeart/2005/8/layout/process1"/>
    <dgm:cxn modelId="{6EA08CD8-043A-48A2-91BF-E4A4A44C807E}" type="presOf" srcId="{1120B2DB-E6F7-477B-9D8E-177CA68EAC1C}" destId="{EC126FBD-BDE4-482B-A8EE-8373B56833AA}" srcOrd="0" destOrd="0" presId="urn:microsoft.com/office/officeart/2005/8/layout/process1"/>
    <dgm:cxn modelId="{D4524BEC-CFCF-446F-B619-950936531F73}" type="presOf" srcId="{0DEEF2CA-A1C0-401C-B118-3D933FF2B55B}" destId="{F883B3F7-F9C8-47F2-8B75-5ADD1A980326}" srcOrd="1" destOrd="0" presId="urn:microsoft.com/office/officeart/2005/8/layout/process1"/>
    <dgm:cxn modelId="{880A62F7-F1B6-4B82-B8D9-7A59B1E3DFF2}" type="presOf" srcId="{7502CB61-1DF1-4C4D-9080-40D752A1B8C6}" destId="{8142492C-1787-46C1-820D-EC14607F9CE0}" srcOrd="0" destOrd="0" presId="urn:microsoft.com/office/officeart/2005/8/layout/process1"/>
    <dgm:cxn modelId="{FCADE2FB-F16B-467F-B8F6-9FEF82476F50}" srcId="{89C87ECD-4A3B-4D5B-9400-2C62B98E4057}" destId="{8E83E538-2BF0-434F-B5DC-A7853084798A}" srcOrd="2" destOrd="0" parTransId="{92DA1F2E-D749-4ED8-925A-75FC9EFD65E7}" sibTransId="{57AE467E-FBAE-4049-8D17-29B7E80B293E}"/>
    <dgm:cxn modelId="{292AFCFD-C496-4AF8-999A-98D1AAFDF6BD}" type="presOf" srcId="{1120B2DB-E6F7-477B-9D8E-177CA68EAC1C}" destId="{0BB9D824-9A74-4916-9ACD-EAF9D77E1CD8}" srcOrd="1" destOrd="0" presId="urn:microsoft.com/office/officeart/2005/8/layout/process1"/>
    <dgm:cxn modelId="{079244E6-629D-432A-B1BC-2665ABF0C3C1}" type="presParOf" srcId="{9F18D0C6-4C6C-4822-9F64-A1E23365C265}" destId="{8142492C-1787-46C1-820D-EC14607F9CE0}" srcOrd="0" destOrd="0" presId="urn:microsoft.com/office/officeart/2005/8/layout/process1"/>
    <dgm:cxn modelId="{100D00B1-2E00-4E3E-8E15-C89A8FE2CC3E}" type="presParOf" srcId="{9F18D0C6-4C6C-4822-9F64-A1E23365C265}" destId="{EC126FBD-BDE4-482B-A8EE-8373B56833AA}" srcOrd="1" destOrd="0" presId="urn:microsoft.com/office/officeart/2005/8/layout/process1"/>
    <dgm:cxn modelId="{EBB3F407-3DC5-4DAB-9428-727B1B04C3C3}" type="presParOf" srcId="{EC126FBD-BDE4-482B-A8EE-8373B56833AA}" destId="{0BB9D824-9A74-4916-9ACD-EAF9D77E1CD8}" srcOrd="0" destOrd="0" presId="urn:microsoft.com/office/officeart/2005/8/layout/process1"/>
    <dgm:cxn modelId="{E8F481A7-111D-48E3-A1F7-02131D0224D8}" type="presParOf" srcId="{9F18D0C6-4C6C-4822-9F64-A1E23365C265}" destId="{A6CB6377-14EC-4B70-AC9B-1D610D142748}" srcOrd="2" destOrd="0" presId="urn:microsoft.com/office/officeart/2005/8/layout/process1"/>
    <dgm:cxn modelId="{1880776E-3CA5-46AA-AC17-F7CFBA57FFBE}" type="presParOf" srcId="{9F18D0C6-4C6C-4822-9F64-A1E23365C265}" destId="{1FF7575B-30B8-44BF-9761-9D3AF76D38AC}" srcOrd="3" destOrd="0" presId="urn:microsoft.com/office/officeart/2005/8/layout/process1"/>
    <dgm:cxn modelId="{F30CC083-10A5-4774-9EAC-3784D99396BF}" type="presParOf" srcId="{1FF7575B-30B8-44BF-9761-9D3AF76D38AC}" destId="{F883B3F7-F9C8-47F2-8B75-5ADD1A980326}" srcOrd="0" destOrd="0" presId="urn:microsoft.com/office/officeart/2005/8/layout/process1"/>
    <dgm:cxn modelId="{91474336-DFD5-41A7-9B51-31514A334412}" type="presParOf" srcId="{9F18D0C6-4C6C-4822-9F64-A1E23365C265}" destId="{9372F603-9A6D-4480-B107-4FA2E2FEA29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2492C-1787-46C1-820D-EC14607F9CE0}">
      <dsp:nvSpPr>
        <dsp:cNvPr id="0" name=""/>
        <dsp:cNvSpPr/>
      </dsp:nvSpPr>
      <dsp:spPr>
        <a:xfrm>
          <a:off x="8036" y="450033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Speaker</a:t>
          </a:r>
          <a:r>
            <a:rPr lang="hu-HU" sz="2100" kern="1200" dirty="0"/>
            <a:t> (</a:t>
          </a:r>
          <a:r>
            <a:rPr lang="hu-HU" sz="2100" kern="1200" dirty="0" err="1"/>
            <a:t>articulatory</a:t>
          </a:r>
          <a:r>
            <a:rPr lang="hu-HU" sz="2100" kern="1200" dirty="0"/>
            <a:t> </a:t>
          </a:r>
          <a:r>
            <a:rPr lang="hu-HU" sz="2100" kern="1200" dirty="0" err="1"/>
            <a:t>organs</a:t>
          </a:r>
          <a:r>
            <a:rPr lang="hu-HU" sz="2100" kern="1200" dirty="0"/>
            <a:t> </a:t>
          </a:r>
          <a:r>
            <a:rPr lang="hu-HU" sz="2100" kern="1200" dirty="0" err="1"/>
            <a:t>or</a:t>
          </a:r>
          <a:r>
            <a:rPr lang="hu-HU" sz="2100" kern="1200" dirty="0"/>
            <a:t> </a:t>
          </a:r>
          <a:r>
            <a:rPr lang="hu-HU" sz="2100" kern="1200" dirty="0" err="1"/>
            <a:t>hands</a:t>
          </a:r>
          <a:r>
            <a:rPr lang="hu-HU" sz="2100" kern="1200" dirty="0"/>
            <a:t>)</a:t>
          </a:r>
        </a:p>
      </dsp:txBody>
      <dsp:txXfrm>
        <a:off x="50249" y="492246"/>
        <a:ext cx="2317659" cy="1356825"/>
      </dsp:txXfrm>
    </dsp:sp>
    <dsp:sp modelId="{EC126FBD-BDE4-482B-A8EE-8373B56833AA}">
      <dsp:nvSpPr>
        <dsp:cNvPr id="0" name=""/>
        <dsp:cNvSpPr/>
      </dsp:nvSpPr>
      <dsp:spPr>
        <a:xfrm>
          <a:off x="2650331" y="872800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700" kern="1200"/>
        </a:p>
      </dsp:txBody>
      <dsp:txXfrm>
        <a:off x="2650331" y="991943"/>
        <a:ext cx="356469" cy="357431"/>
      </dsp:txXfrm>
    </dsp:sp>
    <dsp:sp modelId="{A6CB6377-14EC-4B70-AC9B-1D610D142748}">
      <dsp:nvSpPr>
        <dsp:cNvPr id="0" name=""/>
        <dsp:cNvSpPr/>
      </dsp:nvSpPr>
      <dsp:spPr>
        <a:xfrm>
          <a:off x="3370957" y="450033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Sound</a:t>
          </a:r>
          <a:r>
            <a:rPr lang="hu-HU" sz="2100" kern="1200" dirty="0"/>
            <a:t> </a:t>
          </a:r>
          <a:r>
            <a:rPr lang="hu-HU" sz="2100" kern="1200" dirty="0" err="1"/>
            <a:t>waves</a:t>
          </a:r>
          <a:r>
            <a:rPr lang="hu-HU" sz="2100" kern="1200" dirty="0"/>
            <a:t> </a:t>
          </a:r>
          <a:r>
            <a:rPr lang="hu-HU" sz="2100" kern="1200" dirty="0" err="1"/>
            <a:t>or</a:t>
          </a:r>
          <a:r>
            <a:rPr lang="hu-HU" sz="2100" kern="1200" dirty="0"/>
            <a:t> </a:t>
          </a:r>
          <a:r>
            <a:rPr lang="hu-HU" sz="2100" kern="1200" dirty="0" err="1"/>
            <a:t>writing</a:t>
          </a:r>
          <a:r>
            <a:rPr lang="hu-HU" sz="2100" kern="1200" dirty="0"/>
            <a:t> (</a:t>
          </a:r>
          <a:r>
            <a:rPr lang="hu-HU" sz="2100" kern="1200" dirty="0" err="1"/>
            <a:t>signal</a:t>
          </a:r>
          <a:r>
            <a:rPr lang="hu-HU" sz="2100" kern="1200" dirty="0"/>
            <a:t>)</a:t>
          </a:r>
        </a:p>
      </dsp:txBody>
      <dsp:txXfrm>
        <a:off x="3413170" y="492246"/>
        <a:ext cx="2317659" cy="1356825"/>
      </dsp:txXfrm>
    </dsp:sp>
    <dsp:sp modelId="{1FF7575B-30B8-44BF-9761-9D3AF76D38AC}">
      <dsp:nvSpPr>
        <dsp:cNvPr id="0" name=""/>
        <dsp:cNvSpPr/>
      </dsp:nvSpPr>
      <dsp:spPr>
        <a:xfrm>
          <a:off x="6013251" y="872800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700" kern="1200"/>
        </a:p>
      </dsp:txBody>
      <dsp:txXfrm>
        <a:off x="6013251" y="991943"/>
        <a:ext cx="356469" cy="357431"/>
      </dsp:txXfrm>
    </dsp:sp>
    <dsp:sp modelId="{9372F603-9A6D-4480-B107-4FA2E2FEA29A}">
      <dsp:nvSpPr>
        <dsp:cNvPr id="0" name=""/>
        <dsp:cNvSpPr/>
      </dsp:nvSpPr>
      <dsp:spPr>
        <a:xfrm>
          <a:off x="6733877" y="450033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Hearer</a:t>
          </a:r>
          <a:r>
            <a:rPr lang="hu-HU" sz="2100" kern="1200" dirty="0"/>
            <a:t> (</a:t>
          </a:r>
          <a:r>
            <a:rPr lang="hu-HU" sz="2100" kern="1200" dirty="0" err="1"/>
            <a:t>auditory</a:t>
          </a:r>
          <a:r>
            <a:rPr lang="hu-HU" sz="2100" kern="1200" dirty="0"/>
            <a:t> </a:t>
          </a:r>
          <a:r>
            <a:rPr lang="hu-HU" sz="2100" kern="1200" dirty="0" err="1"/>
            <a:t>organs</a:t>
          </a:r>
          <a:r>
            <a:rPr lang="hu-HU" sz="2100" kern="1200" dirty="0"/>
            <a:t> </a:t>
          </a:r>
          <a:r>
            <a:rPr lang="hu-HU" sz="2100" kern="1200" dirty="0" err="1"/>
            <a:t>or</a:t>
          </a:r>
          <a:r>
            <a:rPr lang="hu-HU" sz="2100" kern="1200" dirty="0"/>
            <a:t> </a:t>
          </a:r>
          <a:r>
            <a:rPr lang="hu-HU" sz="2100" kern="1200" dirty="0" err="1"/>
            <a:t>eyes</a:t>
          </a:r>
          <a:r>
            <a:rPr lang="hu-HU" sz="2100" kern="1200" dirty="0"/>
            <a:t>)</a:t>
          </a:r>
        </a:p>
      </dsp:txBody>
      <dsp:txXfrm>
        <a:off x="6776090" y="492246"/>
        <a:ext cx="2317659" cy="1356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dirty="0"/>
              <a:t>Language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Lecture 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6206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97056" y="744494"/>
            <a:ext cx="9597887" cy="1293028"/>
          </a:xfrm>
        </p:spPr>
        <p:txBody>
          <a:bodyPr/>
          <a:lstStyle/>
          <a:p>
            <a:pPr algn="ctr"/>
            <a:r>
              <a:rPr lang="en-AU" dirty="0"/>
              <a:t>The discrete nature of language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6043" y="1876508"/>
            <a:ext cx="10820400" cy="4024125"/>
          </a:xfrm>
        </p:spPr>
        <p:txBody>
          <a:bodyPr/>
          <a:lstStyle/>
          <a:p>
            <a:pPr algn="just"/>
            <a:r>
              <a:rPr lang="en-US" dirty="0"/>
              <a:t>In other languages, such as English or Hungarian, there are no word</a:t>
            </a:r>
            <a:r>
              <a:rPr lang="hu-HU" dirty="0"/>
              <a:t>-</a:t>
            </a:r>
            <a:r>
              <a:rPr lang="en-US" dirty="0"/>
              <a:t>melodies, but pitch patterns are used in </a:t>
            </a:r>
            <a:r>
              <a:rPr lang="en-US" u="sng" dirty="0"/>
              <a:t>intonation</a:t>
            </a:r>
            <a:r>
              <a:rPr lang="en-US" dirty="0"/>
              <a:t>, i.e. as parts of “utterance melodies”, because they distinguish the meanings of utterances that are in other respects identical. Such languages are called </a:t>
            </a:r>
            <a:r>
              <a:rPr lang="en-US" dirty="0" err="1"/>
              <a:t>intonational</a:t>
            </a:r>
            <a:r>
              <a:rPr lang="en-US" dirty="0"/>
              <a:t> languages.</a:t>
            </a:r>
            <a:endParaRPr lang="hu-HU" dirty="0"/>
          </a:p>
          <a:p>
            <a:pPr algn="just"/>
            <a:r>
              <a:rPr lang="en-US" dirty="0"/>
              <a:t>Intonation can be transcribed (represented on paper) by means of </a:t>
            </a:r>
            <a:r>
              <a:rPr lang="en-US" u="sng" dirty="0"/>
              <a:t>tonetic stress marks</a:t>
            </a:r>
            <a:r>
              <a:rPr lang="en-US" dirty="0"/>
              <a:t>, i.e. graphic symbols which simultaneously indicate stress and intonation.</a:t>
            </a:r>
            <a:endParaRPr lang="hu-HU" dirty="0"/>
          </a:p>
        </p:txBody>
      </p:sp>
      <p:pic>
        <p:nvPicPr>
          <p:cNvPr id="2050" name="Picture 2" descr="Inton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6" t="5706" r="12725" b="16683"/>
          <a:stretch/>
        </p:blipFill>
        <p:spPr bwMode="auto">
          <a:xfrm>
            <a:off x="3379304" y="4203951"/>
            <a:ext cx="5049077" cy="239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60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0700" y="684860"/>
            <a:ext cx="8610600" cy="1293028"/>
          </a:xfrm>
        </p:spPr>
        <p:txBody>
          <a:bodyPr/>
          <a:lstStyle/>
          <a:p>
            <a:pPr algn="ctr"/>
            <a:r>
              <a:rPr lang="en-AU" dirty="0"/>
              <a:t>Paralanguage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Accompanying and occasionally even replacing language, we </a:t>
            </a:r>
            <a:r>
              <a:rPr lang="en-AU" dirty="0"/>
              <a:t>can</a:t>
            </a:r>
            <a:r>
              <a:rPr lang="hu-HU" dirty="0"/>
              <a:t> </a:t>
            </a:r>
            <a:r>
              <a:rPr lang="en-US" dirty="0"/>
              <a:t>also find </a:t>
            </a:r>
            <a:r>
              <a:rPr lang="en-GB" dirty="0"/>
              <a:t>behaviour which is not vocal or, if vocal, not verbal and not discrete. Variations in this kind of behaviour</a:t>
            </a:r>
            <a:r>
              <a:rPr lang="en-US" dirty="0"/>
              <a:t>, used during and instead of linguistic communication, are called paralinguistic features or </a:t>
            </a:r>
            <a:r>
              <a:rPr lang="en-US" u="sng" dirty="0"/>
              <a:t>paralanguage</a:t>
            </a:r>
            <a:r>
              <a:rPr lang="hu-HU" u="sng" dirty="0"/>
              <a:t>.</a:t>
            </a:r>
          </a:p>
          <a:p>
            <a:pPr algn="just"/>
            <a:r>
              <a:rPr lang="en-AU" u="sng" dirty="0"/>
              <a:t>Non-verbal features of paralanguage</a:t>
            </a:r>
            <a:r>
              <a:rPr lang="en-AU" dirty="0"/>
              <a:t>: gestures, bodily movements, facial expressions (bowing, waving, raising our eyebrows, shaking our head, etc.).</a:t>
            </a:r>
          </a:p>
          <a:p>
            <a:pPr algn="just"/>
            <a:r>
              <a:rPr lang="en-AU" u="sng" dirty="0"/>
              <a:t>Vocal paralinguistic features</a:t>
            </a:r>
            <a:r>
              <a:rPr lang="en-AU" dirty="0"/>
              <a:t>: meaningful noises like </a:t>
            </a:r>
            <a:r>
              <a:rPr lang="en-AU" i="1" dirty="0" err="1"/>
              <a:t>hm</a:t>
            </a:r>
            <a:r>
              <a:rPr lang="en-AU" i="1" dirty="0"/>
              <a:t>, </a:t>
            </a:r>
            <a:r>
              <a:rPr lang="en-AU" i="1" dirty="0" err="1"/>
              <a:t>pff</a:t>
            </a:r>
            <a:r>
              <a:rPr lang="en-AU" dirty="0"/>
              <a:t>, the wolf whistle, throat clearing. Some are intentional, others are not. </a:t>
            </a:r>
          </a:p>
          <a:p>
            <a:pPr algn="just"/>
            <a:r>
              <a:rPr lang="en-AU" dirty="0"/>
              <a:t>In speech, loudness-level of an utterance, tempo, pause-length are all </a:t>
            </a:r>
            <a:r>
              <a:rPr lang="en-AU" u="sng" dirty="0"/>
              <a:t>gradable</a:t>
            </a:r>
            <a:r>
              <a:rPr lang="en-AU" dirty="0"/>
              <a:t>, so they belong to paralinguistic rather than linguistic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295705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0700" y="731411"/>
            <a:ext cx="8610600" cy="1293028"/>
          </a:xfrm>
        </p:spPr>
        <p:txBody>
          <a:bodyPr/>
          <a:lstStyle/>
          <a:p>
            <a:pPr algn="ctr"/>
            <a:r>
              <a:rPr lang="en-AU" dirty="0"/>
              <a:t>Communication and signs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2024439"/>
            <a:ext cx="10820400" cy="4418891"/>
          </a:xfrm>
        </p:spPr>
        <p:txBody>
          <a:bodyPr>
            <a:normAutofit/>
          </a:bodyPr>
          <a:lstStyle/>
          <a:p>
            <a:pPr algn="just"/>
            <a:r>
              <a:rPr lang="en-AU" dirty="0"/>
              <a:t>Language is the most effective means of human communication.</a:t>
            </a:r>
          </a:p>
          <a:p>
            <a:pPr algn="just"/>
            <a:r>
              <a:rPr lang="en-AU" u="sng" dirty="0"/>
              <a:t>Communication</a:t>
            </a:r>
            <a:r>
              <a:rPr lang="en-AU" dirty="0"/>
              <a:t> – the transmission of information (transfer of a message) between a source and a receiver by means of signs. </a:t>
            </a:r>
          </a:p>
          <a:p>
            <a:pPr algn="just"/>
            <a:r>
              <a:rPr lang="en-AU" u="sng" dirty="0"/>
              <a:t>Sign</a:t>
            </a:r>
            <a:r>
              <a:rPr lang="en-AU" dirty="0"/>
              <a:t> – something physical that represents something other than itself. Signs have an exponent, a meaning and a set of referents.</a:t>
            </a:r>
          </a:p>
          <a:p>
            <a:pPr algn="just"/>
            <a:r>
              <a:rPr lang="en-AU" dirty="0"/>
              <a:t>The </a:t>
            </a:r>
            <a:r>
              <a:rPr lang="en-AU" u="sng" dirty="0"/>
              <a:t>exponent</a:t>
            </a:r>
            <a:r>
              <a:rPr lang="en-AU" dirty="0"/>
              <a:t> of a sign is its physical manifestation, which can be perceived by the receiver of the message (gestures, facial expressions, pictures, sounds, a word, etc.).</a:t>
            </a:r>
          </a:p>
          <a:p>
            <a:pPr algn="just"/>
            <a:r>
              <a:rPr lang="en-AU" dirty="0"/>
              <a:t>The individual qualities, actions and states in the world to which a sign refers together constitute the </a:t>
            </a:r>
            <a:r>
              <a:rPr lang="en-AU" u="sng" dirty="0"/>
              <a:t>reference</a:t>
            </a:r>
            <a:r>
              <a:rPr lang="en-AU" dirty="0"/>
              <a:t> (extension) of the sign.</a:t>
            </a:r>
            <a:endParaRPr lang="hu-HU" dirty="0"/>
          </a:p>
          <a:p>
            <a:pPr algn="just"/>
            <a:r>
              <a:rPr lang="en-AU" dirty="0"/>
              <a:t>The </a:t>
            </a:r>
            <a:r>
              <a:rPr lang="en-AU" u="sng" dirty="0"/>
              <a:t>meaning</a:t>
            </a:r>
            <a:r>
              <a:rPr lang="en-AU" dirty="0"/>
              <a:t> of a sign is the concept which it evokes in its users and which can be identified with a set of semantic features. </a:t>
            </a:r>
          </a:p>
        </p:txBody>
      </p:sp>
    </p:spTree>
    <p:extLst>
      <p:ext uri="{BB962C8B-B14F-4D97-AF65-F5344CB8AC3E}">
        <p14:creationId xmlns:p14="http://schemas.microsoft.com/office/powerpoint/2010/main" val="324138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0700" y="721843"/>
            <a:ext cx="8610600" cy="1293028"/>
          </a:xfrm>
        </p:spPr>
        <p:txBody>
          <a:bodyPr/>
          <a:lstStyle/>
          <a:p>
            <a:pPr algn="ctr"/>
            <a:r>
              <a:rPr lang="en-AU" dirty="0"/>
              <a:t>Communication and signs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2061654"/>
            <a:ext cx="10820400" cy="4024125"/>
          </a:xfrm>
        </p:spPr>
        <p:txBody>
          <a:bodyPr>
            <a:normAutofit fontScale="92500"/>
          </a:bodyPr>
          <a:lstStyle/>
          <a:p>
            <a:pPr algn="just"/>
            <a:r>
              <a:rPr lang="en-AU" dirty="0"/>
              <a:t>The signs used in a communication system constitute a code.</a:t>
            </a:r>
          </a:p>
          <a:p>
            <a:pPr algn="just"/>
            <a:r>
              <a:rPr lang="en-AU" dirty="0"/>
              <a:t>Signs can be symbolic, iconic and symptomatic.</a:t>
            </a:r>
          </a:p>
          <a:p>
            <a:pPr algn="just"/>
            <a:r>
              <a:rPr lang="en-AU" dirty="0"/>
              <a:t>When the exponent of a sign bears</a:t>
            </a:r>
            <a:r>
              <a:rPr lang="hu-HU" dirty="0"/>
              <a:t> an </a:t>
            </a:r>
            <a:r>
              <a:rPr lang="en-US" dirty="0"/>
              <a:t>arbitrary relationship to the sign’s referents, the sign is a </a:t>
            </a:r>
            <a:r>
              <a:rPr lang="en-US" u="sng" dirty="0"/>
              <a:t>symbol</a:t>
            </a:r>
            <a:r>
              <a:rPr lang="en-US" dirty="0"/>
              <a:t>. </a:t>
            </a:r>
            <a:r>
              <a:rPr lang="en-AU" dirty="0"/>
              <a:t>E.g.</a:t>
            </a:r>
            <a:r>
              <a:rPr lang="en-US" dirty="0"/>
              <a:t> the </a:t>
            </a:r>
            <a:r>
              <a:rPr lang="en-US" dirty="0" err="1"/>
              <a:t>colours</a:t>
            </a:r>
            <a:r>
              <a:rPr lang="en-US" dirty="0"/>
              <a:t> used in traffic lights</a:t>
            </a:r>
            <a:r>
              <a:rPr lang="hu-HU" dirty="0"/>
              <a:t> </a:t>
            </a:r>
            <a:r>
              <a:rPr lang="en-AU" dirty="0"/>
              <a:t>or the pronunciation of words</a:t>
            </a:r>
            <a:r>
              <a:rPr lang="hu-HU" dirty="0"/>
              <a:t>. </a:t>
            </a:r>
          </a:p>
          <a:p>
            <a:pPr algn="just"/>
            <a:r>
              <a:rPr lang="hu-HU" dirty="0"/>
              <a:t>W</a:t>
            </a:r>
            <a:r>
              <a:rPr lang="en-US" dirty="0"/>
              <a:t>hen there is a natural resemblance between the exponent and the referents of the sign, the sign is an </a:t>
            </a:r>
            <a:r>
              <a:rPr lang="en-US" u="sng" dirty="0"/>
              <a:t>icon</a:t>
            </a:r>
            <a:r>
              <a:rPr lang="en-US" dirty="0"/>
              <a:t>. </a:t>
            </a:r>
            <a:r>
              <a:rPr lang="hu-HU" dirty="0" err="1"/>
              <a:t>E.g</a:t>
            </a:r>
            <a:r>
              <a:rPr lang="hu-HU" dirty="0"/>
              <a:t>. </a:t>
            </a:r>
            <a:r>
              <a:rPr lang="en-US" dirty="0"/>
              <a:t>the </a:t>
            </a:r>
            <a:r>
              <a:rPr lang="en-US" dirty="0" err="1"/>
              <a:t>stylised</a:t>
            </a:r>
            <a:r>
              <a:rPr lang="en-US" dirty="0"/>
              <a:t> silhouette of a man or a woman on a public lavatory door</a:t>
            </a:r>
            <a:r>
              <a:rPr lang="hu-HU" dirty="0"/>
              <a:t> </a:t>
            </a:r>
            <a:r>
              <a:rPr lang="en-AU" dirty="0"/>
              <a:t>or onomatopoeic words (buzz, dingdong, cuckoo</a:t>
            </a:r>
            <a:r>
              <a:rPr lang="hu-HU" dirty="0"/>
              <a:t>).</a:t>
            </a:r>
          </a:p>
          <a:p>
            <a:pPr algn="just"/>
            <a:r>
              <a:rPr lang="hu-HU" dirty="0"/>
              <a:t>W</a:t>
            </a:r>
            <a:r>
              <a:rPr lang="en-US" dirty="0"/>
              <a:t>hen the exponent of a sign is mechanically linked to its source in such a way that it is a spontaneous reflection of the state of the source, the sign is a </a:t>
            </a:r>
            <a:r>
              <a:rPr lang="en-US" u="sng" dirty="0"/>
              <a:t>symptom</a:t>
            </a:r>
            <a:r>
              <a:rPr lang="en-US" dirty="0"/>
              <a:t>. </a:t>
            </a:r>
            <a:r>
              <a:rPr lang="hu-HU" dirty="0" err="1"/>
              <a:t>E.g</a:t>
            </a:r>
            <a:r>
              <a:rPr lang="hu-HU" dirty="0"/>
              <a:t>. </a:t>
            </a:r>
            <a:r>
              <a:rPr lang="en-AU" dirty="0"/>
              <a:t>b</a:t>
            </a:r>
            <a:r>
              <a:rPr lang="en-US" dirty="0" err="1"/>
              <a:t>lushing</a:t>
            </a:r>
            <a:r>
              <a:rPr lang="en-US" dirty="0"/>
              <a:t> is the symptom of embarrassment, a trembling voice is the symptom of excitement, smoke is the symptom of fire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571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0700" y="723733"/>
            <a:ext cx="8610600" cy="1293028"/>
          </a:xfrm>
        </p:spPr>
        <p:txBody>
          <a:bodyPr/>
          <a:lstStyle/>
          <a:p>
            <a:pPr algn="ctr"/>
            <a:r>
              <a:rPr lang="en-AU" dirty="0"/>
              <a:t>Linguistic communication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Human beings communicate in lots of ways, but the most effective way of human communication is </a:t>
            </a:r>
            <a:r>
              <a:rPr lang="en-US" u="sng" dirty="0"/>
              <a:t>linguistic communication</a:t>
            </a:r>
            <a:r>
              <a:rPr lang="en-US" dirty="0"/>
              <a:t>, i.e. the use of language. The basic signs used in linguistic communication are words.</a:t>
            </a:r>
            <a:endParaRPr lang="hu-HU" dirty="0"/>
          </a:p>
          <a:p>
            <a:pPr algn="just"/>
            <a:r>
              <a:rPr lang="en-US" dirty="0"/>
              <a:t>The linguistic signs and the rules for their combinations used by a community constitute a linguistic code (a </a:t>
            </a:r>
            <a:r>
              <a:rPr lang="en-US" u="sng" dirty="0"/>
              <a:t>language</a:t>
            </a:r>
            <a:r>
              <a:rPr lang="en-US" dirty="0"/>
              <a:t>)</a:t>
            </a:r>
            <a:r>
              <a:rPr lang="hu-HU" dirty="0"/>
              <a:t>.</a:t>
            </a:r>
          </a:p>
          <a:p>
            <a:pPr algn="just"/>
            <a:r>
              <a:rPr lang="en-AU" dirty="0"/>
              <a:t>The model of linguistic communication</a:t>
            </a:r>
            <a:r>
              <a:rPr lang="hu-HU" dirty="0"/>
              <a:t>: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65954479"/>
              </p:ext>
            </p:extLst>
          </p:nvPr>
        </p:nvGraphicFramePr>
        <p:xfrm>
          <a:off x="1524000" y="4206622"/>
          <a:ext cx="9144000" cy="2341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840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0700" y="704738"/>
            <a:ext cx="8610600" cy="1293028"/>
          </a:xfrm>
        </p:spPr>
        <p:txBody>
          <a:bodyPr/>
          <a:lstStyle/>
          <a:p>
            <a:pPr algn="ctr"/>
            <a:r>
              <a:rPr lang="en-AU" dirty="0"/>
              <a:t>Linguistic communication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939355"/>
            <a:ext cx="10820400" cy="4024125"/>
          </a:xfrm>
        </p:spPr>
        <p:txBody>
          <a:bodyPr/>
          <a:lstStyle/>
          <a:p>
            <a:pPr algn="just"/>
            <a:r>
              <a:rPr lang="en-AU" dirty="0"/>
              <a:t>Human beings must share the same linguistic code (speak the same language), so that linguistic communication can take place between them.</a:t>
            </a:r>
          </a:p>
          <a:p>
            <a:pPr algn="just"/>
            <a:r>
              <a:rPr lang="en-AU" dirty="0"/>
              <a:t>Animal communication is mostly automatic and instinctive. Linguistic communication between human beings is predominantly </a:t>
            </a:r>
            <a:r>
              <a:rPr lang="en-AU" u="sng" dirty="0"/>
              <a:t>intentional</a:t>
            </a:r>
            <a:r>
              <a:rPr lang="en-AU" dirty="0"/>
              <a:t>, relying mostly on symbolic signs and it can be totally independent of the situation. </a:t>
            </a:r>
          </a:p>
          <a:p>
            <a:pPr algn="just"/>
            <a:r>
              <a:rPr lang="en-AU" dirty="0"/>
              <a:t>We can compare human language and animal communication systems in terms of the </a:t>
            </a:r>
            <a:r>
              <a:rPr lang="en-AU" u="sng" dirty="0"/>
              <a:t>design features of language</a:t>
            </a:r>
            <a:r>
              <a:rPr lang="en-AU" dirty="0"/>
              <a:t>.</a:t>
            </a:r>
          </a:p>
        </p:txBody>
      </p:sp>
      <p:sp>
        <p:nvSpPr>
          <p:cNvPr id="4" name="AutoShape 2" descr="data:image/jpeg;base64,/9j/4AAQSkZJRgABAQAAAQABAAD/2wCEAAkGBxATEBUQEhIWFhUWFxcXFRYVFRUVGBgWGBUWFxYVFRYYHSggGBolHRUYITEhJSkrLi4uFx8zODMtNygtLisBCgoKDg0OGxAQGyslICYtMC0tLy0vLS0tLTAtLS0tLS0tKy0tLS0tLS0tLy0tLS0tLS0tLS0tLS0tLS0tLS0tLf/AABEIAMIBAwMBIgACEQEDEQH/xAAcAAABBQEBAQAAAAAAAAAAAAAAAgMEBQYHAQj/xABGEAACAQIDBAYGCQAJAgcAAAABAgADEQQSIQUxQVEGEyJhcYEHMlKRobEjQmJygsHR4fAUFTNTkqKywtMlQxYkY3OTw/H/xAAZAQADAQEBAAAAAAAAAAAAAAAAAgMBBAX/xAApEQACAgEEAwABAwUBAAAAAAAAAQIRAxIhMUEEE1EiQpHwMjNxocEF/9oADAMBAAIRAxEAPwCjhCE4jtCEIQAIQhAAnsAI4qwASqx1UilSOqkwBCpFhI4qRxUi2bQ0EiwkeCRQSZZtDASe5JIyT3JMsCPknmSSck8KQsCKUiSkllIkpNsKIZSIZJMKRtkm2ZRDZI2ySYyRpkm2YRCJ5H2SNFYwCYQhAAhCEACEIQAIQhAAhCEACEI3ia6opdtw/lhABVWoqi7EAczKrEbeQaIpbvPZH6ynx2Neq123cF4D9++RpRR+k3L4W56QVeCoPEMfzEWnSSqN6IfDMPzMpYTdKM1M0tHpQPrUj+Fr/AgSzwvSHDNoWKn7YI+IuPjMPCY8aNU2dQw7o4ujBhzUg/KLq1US2dgoJsCTYX5X3XnL6VVlOZWKnmpKn3iWv/iCq1JqNa1RGFrmwZTwYEDWx11Em8TGWQ6GqRYSc42L0grYcgXL0+KE7h9g/VPdunScBiKdWmtWmbqw0/MHkRJzi4lIyUgCT3JJASe5JOxqI2SGSSckTUsAWJAAFyToABvJMLCiMUiTTmY2z0zAJTDqG/8AUa9vwrx8T7pl8VtjE1Dd6z+AYqP8K2EtHHJk3NI6WyRtknLM5ve5vzubyZhdr4imezVfwJzD3NcRvU/pnsOhMkadZjMR0kxTfXC/cUD4m5lZWxDv67s33mJ+c1Y2Y5o3NbF0l31EHiw/WRX2lh/71ffMXCN6xdZsP6xof3i++0dp1lb1WB8CDMVPRzm6A1m3hMxg9r1E0JzryO/yM0eHrK6h1Nwf5YxGqHTschCEw0IQhAAhCQdsYzq6enrNoO7mf5zmoxiMbthEOUDMw320A7rym2jtFqthbKBwvfXnIUAOA1J0AGpJO4AcTKKKRNybPJcbC6MY3GH/AMvQZlvY1DZKY/G2h8Bc906F0I9Fy5VxG0BcmxXD3sB/7xG8/ZGnO+4dNrslCjdUAVAAqKAoHAAAbhM1W6iK2oq2cp2b6G6xAOIxSLzWkhf/ADsR/pl5R9DmBHrV8Q34qS//AFzT7N287VFV1WzEDQEEX0HHUTUinHninF0yWLyIZVcTmbeh7Z/CriR+Ol/xyJX9DWG+piqw+8tNh8As6v1cQ1OTakV1I4ZtL0QYxATRr0qv2WDUmt3esCfEiYfa+xsThXyYii9MndmGjfdcXVvIz6ldJB2ps2jiKRo16a1EberDjwIO8EcCNRF1tcjcnyzNh6OscRVfDn1XGde5ltf3j/TPOn/Ql8A4qIS+Gc2Rj6yNv6up8bNxtz3sejvBM+MFQA5aasWPC7KVVfHUnyjTacGbD+o6UKc9ySQEiss4bOoi9XMB6Q9rHOMIh7KgNU72Oqqe4Cx8SOU6TlnGuliscfiOec+4KD/pEtg3kTyukU8IT2dhzHkvdg9EcfjAGoUCUP8A3HISn5M3rfhBm/6A+jNMq4rHpmJF0w7DsqDuNYfWb7G4cbnd1WnTFgALAaADQAcgJNz6Q1HINnehuqbGvi1XmtJC/wDnYj/TLqh6HMEPWr4hvA0l/wBhnTFpxvGYhKS5nO/cOJO/T9YRU5CSnGKtnPT6H9nf3mJ/+Sn/AMcr8X6GqFj1WLqqeHWIjj/LlM2tfb1QnsKgFidTfQA24jlF4fbuvbUW33U6246cbSz8bKlZzrzcTdHG9tei/aNAFqYXEKP7o2fxNNtfJS0xboVJVgQQbEEEEHkQdQZ9XqQwDKbgi4I5TMdL+hOFxylnXq69rLWUdrTcHH/cXuPkRIKbTpnXs90fOsvejVQ2deAsffcH5CQ9vbGr4Su2HrrZl1BHqsp3Oh4qbfAjhEbN2gaRPZBBtfgdOR8473QLZmqhGcJikqLmU+I4g8jHpIqEIQgATN9IKt6uX2QB5nU/lNJMhtF71nP2iPdp+UeHIs+CNOreh7okD/1Gst9SMOpHEEhq3vuF8CeU5jgMG9arToJ61R1RdL2LMBe3de/lPqDZ+DSjSp0KYslNVRR3KAB8oZJUqERD2lttKNajQNOo7Vb2KKuVFBUFnZmAA7Q0Fz3SdtYfRaX3jcQDv4MdBMV0r229DadANY0QillyhjZnYOd179gG32RNltTE03w3WK6shykMO2pBIsbDfvm+N/cRPylWJ/4KikzBgSXtcXzPTta+twN47pqae0aFgRUQjuImL6ynwNPyosT7iZ7g0OQaHjwtxPDhPQzrg87w3szbYjHUkUMzgA6jjcAXJFu6U21NvFsPUqYMq9RACOsVsm/jYggaWvwvxlZj6TE03BuFQBgb6G508wZR9IxWTC1EpU6jGouWoxctlphgSNbEk7rAHQmc06UH96OyOt5I1Wns3mDxRbD0q1ULTZ0RmXNcKzKCVDG17a+6e5lbVSD4EH5Tn2ysLXOFw6ksUUa023gmo5PZO7Q2mr2PWWmhVtL207Olvuk/wSUoXGy2qpUSdrbNpYmi+HrLmRxZhu7wQeBBAIPdMthdl08OnVU0CKpIIHP2iTqSeZ10mzRwwuDcSl2vR7ZPNQ3mDY/CcWS6OrE0VloQhIlQnPelmzlp7To13H0Vf6NzyZkNFr/hZT5HlOhSDtrZdPE0Wo1L2O4jerDcynmI+OWliyVo4ztjZlTDVmoVN67jwZT6rDuPzuOE23od6NiviGxlQXp0CAgO41iL3P3QQfFl5S+2h0bGKwwTEkddTGVayDefat7LAXKncb2O4zZdCNif0PA0sPcFtWdhxdyWJ9xA8AJ0rKmq7ISx1v0XyiSKaRqmJU9HttV6+KxFMrT6mmzJTZCzMSjBSXPq63Og3W9zQS7Jyvo0arMf0kxJNZxewXKoBFxqMxI37z3cJtJjuk2HK1Wa5s9mFxcXAysPHcfOehgSUjzvNv17FSbZj6ugI4jcpHdEhrAEFRYngTy7jFE9o6rqCdx4qTyjaVFPYDpmvqALkaC1xbSdh5RpejdW61KdyQpuNLCxvoPdfzlm4kHozQOR6pJs5st/ZW+7uuT7pZVBPJ8pLW6Pd8Nv1KzF+kvoyMZg2ZFvXogvSPEgC70vxAad4WfPoPGfSeydr1nxlbDVVpqFAellLZyuYqQ6tvIsNRpru1E4J0w2eMPtDE0BuWqxXuVwKijyVwJLE72OuSoh7LxZp1AfqnRvDn5TWTDzaYZropPFQfgJs0bBjkIQiDnsxeK/tH+83zM2kxuOW1Vx9pvmY8BJmi9F9HNtfC8lNRj5UKlvjad425XyYd2uQbWFt9yQNPfOI+iIj+tqX3KtvHqz+V53LE4JHUq6hgedwfeJkmtSsXowhIYioQCwuVZgCw8z4mTcHiG3HXsk2BIGg3aG3wlkvRZiLLWtY2JancEeyLMLW5x/D9FMj6Vc1xuKG9j4G0rhkrd/SeVNpJfCuXGAkLlA1G6xvoTv8xv/ACjOP2slMU+tYjNZVbKxGY5bAsBZbm2ptNRh+jAsLva17AKunxmG6X7UNBUpCicxyOruboyZVYFbAa5hbfpl7wZbPlSVxRDxcM+Ju/8ARsMq2tmOlvrfpGNpUwKJI7ufMd80tDZtPKCVNyASMzb7eMTjNi0KiFGUgHflZkbwzKbj3xZK4tFYummY/COwTq9Lgm+l7/8A7J1Om5+q28/V4HcN3Dn3y/bBUKBqYgWRshDVGZiAqi+tzawtfTvnP8T0h2hR2amIFUYhnqHPWKBlprl1ARALLmFrt+YsilpqBrjquZtdnqwUhgRrpfwkbbRtkbvIPgR+0wWA9IGNr4ijTp0kIPVrUQIxLEkCowa/YUXuOXG83231+iHcw+RnJ5EWk2zowNakkUlRbEjlExyue0fL5CNzlOkIQhABwLdbc2A+B/Waq0zWDFyB9tD8bSw22Mfdf6IaNsrZxWDEk9nJky/i390riVtk8z2RaYhXNJxTNnKMEJ4OVOU++05H0Lw2NGJWvd6dszF6gZlZ+IqAG5VwT2udiLybjtq7UplHq4hw/wDSKSilR6o3F1NWkUUZmIDDuOYa6zRbZwVOliFKBkFQCoVY2yFmOYC2qDTcOJM64R1bI5pS0K2WNfb2LfRQqd66jvs7gXHkDJ2L2vTFFVam9W1gSCc1wNWvaUTK25ar5t/asRl7s1y358oxjMTUS3bvpxVRz3C1xu4zr9ifG38+nFHHT3d3+37EbFbRCk3UAAH1raAjiSvC/wAJkth7boLtRsQ1LsVF6shdGLErrpuuVHlNbtLEnqld0FQi5C5VI7F9QCNTaZjozsI1sSa1QVQFYuC6Bc1QPqCTcGx3zZ5dckq4MweL6lJuV6uvi/6dT2htVmpL1V6bCxUXtpuykEW9/KV1TauKdTSuiFgR1pDdkW1ZQujNyGg+Uq8XiaofIH0+6vLXhI9XEVLa1Gsb7jYedtI3q1QexKeeMMyVu9tuij6I4LG09pUgVdAc5csdGpgHssbm5vY252PC8znpdpAbWqH2kpMf8AX/AGTsewtn0wTXt29UHJVvchRwJ0ueNhynIPTGf+qt3UaQPj2j+YnAlUqXR6l3uYqmhYhRvJAHnpNqq2AHLSZrYNHNWB4KCfPcPn8Jpps2NAIQhEHCZjbtK1Yn2gD+R+U08qukOGzIHG9d/gf3tGi9xZLYi9DtqLhcfh8Q3qo9n7kdWpsfIOT5T6WBnyhOuei7p3mCbPxN7qtqNXmqjSnU7wBo3EDXmTIuxI/DqeQX3D3SRRsNwt4SOrAi4NxzGsUrScZUDRPV5zvaS08SFovVFUU3pAJpZc9Mi91tcrYqR3i83a1JRY3rnpUAtMZEyMzM4BsFt2VUG+++pEtJ6o0LH8WakaC08ZoyasQ1SO8giiQ+kS58JXT2qVQe9CBMT0V6MP8A0M3r1abuXGVHvS5KXp7n7xcXGk122q/0fVgjPVORQTvv63uF5G2KVSgxDXVGqa3vopt+U5pyuReKqJhOinQquataocS1HJUqUvoBlZrfWBvZV1HZsfKwM2NHZ/8AR8JToPVNQhz22vdrszdq5PO2+P7Jo9UxDMfpKa1GudzjSpbkO0ki7XxgqMAvqrx5nn4Rc+TbcbBC5WQ3BBN9/GJj3rLf6y7+8c4zOU6WqYQhFItzb+Ac5phJwRykMeLKB5MCZpJkqz3Om4aD9Zodn45aigE9viOfeI+KSuhc0HSZSbe2dS/puFroq9cKilzr2ksVFxuLcj9maethaVTSoityuASPA8Jn6tek7VsQrKTh3Gt9AETtrfd9ZhpxEvMHilqItRDdWAZTYjQ8wdxl4SaZzzVobPRzCHUIVP2XcfnG6nRPDk3zVL/eB+YlktSOCpOmOUg4Gb2l0TqEKuHrBVGa/WqG1YEaBQOd+/unmzeitSl2TiMylmJsArdq7Eg2I9cnTlx4TSmpENUg8lbm6eioqdHMOTdi7HvYD5ATxNh4YbqYPiWPzMs2aIJ4yMssn2OoLmhNOmqiygKBwAAE+bemu0xidoYiupurPlQ80RRTUjuIS/nOhekr0gqFqYHCElzdK1XcFB0ZKZ4twLbhw13ciEbGuzWXfRne/gv5y9mX2JiMlUA7m7J893x+c1EJcjx4CEIRRgnjKCCDqDoR3T2EAMltLBGk9vqnVTzHLxEbwOLalVSsnrIwYd9juPcd3nNficKtVCjeR4g8CJj8XhmpuUbePiOBEpF2qZNqtzuOydorVpLXouQri/ZNvFWHMHQ+EtKW1a4OrBh3gX+FpxLoz0oq4MkZc9JjdkvYg+0h4Gw3bjadZp184GUbwDfkDPPywlie3B245RyLdbl9S209wCq7++XZaw04CY+a2jUDKGG4gH3xsU27slngo00iq/r8/wB3/m/aeHbrewP8X7SuxmGNNipGl9DwI4RiTeSa2bLLFje6RZVdo9YQDRRiPVzLnIPd7o7Sp4gXyUqdO+/KqLfx5yw2XgQijTtH1j+Us+osCeQ/m+dEMU5LdnNPLCL2Rk8Xh8QdXDEeNx7hulfnF7S+2TtgvT6yuq0izhUALN6wuqsbetYa8BIvSHZqMDUXeDZwO+xB03HUe+RyYqVp2VxZ03pexXU6ljcHWPVlFgw0vvHeOUjLgKaW0JNgfWIGsedyfLQCJFNFZtCYqqwVRr62pPnuiYMARlYXH83HhNfAsWk9xvrBzi40NnqHGS5zWsPH95qdn7KVbEjM3M7h4CLDG5Oh55IwVlLQxVcDsliPDN8xJB2pXX1lHmpE064aZfZu23fHVsFWFIFRmpqMwcoSQAwbRmspbs6AWnT6JLs5fdF/pFDbdT2V+P6xQ26/sD3mI2xgQhDqLA6Ecj3d0gUKRdgo3n+XkHKadWXUMcldGrq1CFJ5An3CUp22/sr8ZaY97UnP2SPM6D5zLSmWbT2J4IJptonVNr1idCqjuGvxvM10v6SHDUS7OWqNcUlJuM3tEbgovc+Q4y/fHL1Ip2GnH9uc4j0s2q+IxTs2ioTTReSqxF/EnXz7ouCMssvy4Q+RrHHZblQ7EksTckkkneSTck994mEJ6ZwHoM2ODrZ6avzGvjx+Mxs0fR2remV9lvgdfneJPgeHJawhCTKBCEIAOU5V9J8MDSFTipAP3Tp87fGWSSl6R7Q06gAjUFiRa9tQF5+M2PIr4KKjRLstNd7kKPFjYfOd7poFAUcAB7tJzv0f9GnNQYyqpCr/AGSnQs27ORyGtr7zrw16NOXyppySXR0+PBpW+xLNbzlpsvaIQZH9XgeX7SqqpcWjNGvwPv8A1nNGTi7ReUFJUzaU6yMNGB8wfhPDhaZ+ov8AhEykUHI3E++W931EPR8ZtsKNZSekqqw2dURQSzlVsu+2YM27hlU++WuDxAIDDcReVvS6pnRaa7xmqt3Kin53tO5TXrdHHp/NWNdDujz08PRbEVajkUxlotYU6V9bBQNWF7XJNuFpO2hQVaTqOTHXmbn9vISzo1vo1vvyrf3CVG2q30ZA3toPz+EzM4qFIMdynZQZexc89PDj5RuPYprkc7a+MZnAjtk9wjGPdxSY0xdwLqLXv5cdI/CabF1JMpeh23a1XGJSq2N81jbKQVUm1hpbSbnbe30waozU2fOWAylRawG/Mdb3tYazB7A2fiBj0rutlVzmY8cysunP1h3S79JP9nR7jUPuC2H5S+Fov/6kcfuj66quuL3JmJ6fEpelRAO8FyWHmBY/GK6E4Erisa9U56rNTYVMtrq6liq3JIAJy2vuUTD0vUH3R8p1LYllNXmeqPkaSkfnNwZZTf5P+bnFnxxhH8V/NiRiKKtowBHIxq9OmPqqPISNt2vZLX1Y6eA1P875njJ5MijLZBjxOUbbLHau0A/YX1RqTzP6SpR7seQiK9bgPOKwy2XxnNKTk7Z1xioqkMbUrJSpVK7DRFZj32Gg8SdPOcNZiTc7zqfE750L0mbZAVcGh1Nnq9wGqL4k6+Q5znk7/FhUb+nH5E7lXwIQhOo5gl30Z31Pw/7pSTTbAw+WlmO9zfy4fmfOLLgaPJZQhCSKhCEIAeiPIYxLLYeF6yqo4DtN4Dh5nSLJ0rNSt0a/A0stJF4hRfx4x+EJ57dncEjYilxHnJMJgEKnVIkhK4PdEVqHEe6R5g3JcYPHPT9U3HI7v2jlXEUnLs4qjrFCMFqaZRuyjTL5c5SKxG4x0VW8ZSM5LglLHBvc0Y2yqqFAdrC12Iv5kSA2MZ3u3EZRbhflKzrm5fOOUna+4Ca5ylyYscI8D0IQjEwhCEAHaDWueFtRz4AReO6jEoExIYFb5XQkEXFj8OYMjs1gbRjrT7MzU09h1FNbkrD7J2egAJqVLcyR/pAkpMYlN3emrZqmUEuxIAUWUKvAASqNY8vjGnqtz90FKXSoHGP6nZNxWLLHM5uf5oBwkKpWJ7hGrz0CTld7lY1WwqmlzaQ+k3SCnhKVzY1GBFNOZ5nko4nylqlMhTa2a3HdfhfunP8Aa/QjH1qrVmr0XZuJzpYcFVQpsByvKYoxb/JiZZSS/FGJxOIeo7VHOZmJZieJMamuHo8xvt0P8dT/AI5JpejeufWr0x91Wb55Z3+7Guzh9U30YiE1dfoiKdQ03dmPDKAMw4EDWOYbZ9JDdV15nU/HdH1p8C6H2U2zNkMxDVBZeR3t+gmiAhCI3Y6VBCEJhoQhHMOql1DEBbi5JsAONzADSbGwIWldgCX1NxfTgP5zlhhaS075FAvvsN9ooHlCcknfJdbEha44x0G8hT0GTcEOpvsmwkdK/OPK4O6I4tFFJMVI+Jp/WHnJEibRq5VsOOnlxglboG63I5eLV5DR46rToUaVEJS1OyarxxXkJXjgeFGEwPPc0ih571kygJWaeFpH6yJNSZQEgvG2eMl4hnm0AtnjTNEs8aZ41GC1bUeMs6VIDxlNTPaHiPnL2SyrctiewQhPCwG+SKHsSzAb429flGGYnfHUBHNLgKtiwawuBYHjY79ZS7Y2TmvUpjXey8+8d/zlzG8TiFpo1RjZVFz/ADnLRbXBGW/JiYRK40VSz7iSSV5X/m+KnURCEIQAJWbTxFzkG4b/AB5Sbi62RCeO4eMoyZqMZO2dtevQ/s309k6r7uHlaa3ZXSulUstX6Nue9D5/V8/fMJCZKCkCk0dcB4wnNtkbcrUNFOZPYa9vw+zNtsjblGuLKcr8Ubf5e0PCc8sbiWjNMs4CEJMYdSseMj7WN0DDgfmIsm2plXidvYNbq1VT3Ld/ioIhGO9o1y2pnivHFeVT7Zwl+zV8mVx8bSalTlLUSsmq8WHkMPFh5lG2Sw89zyKHnvWTKNsk9ZPC8Y6yeF4UFjxeJLxkvEF4UZY6zxpniGeNs8ajLJmAGaqvdr7v3tLtnA3yq2StgX4nQeA3n3/KMbR25h6Rs9QZvZXtN5gbvORlFykVjJRiWr1jw0jZMydfpqv1KJPezBfgAfnJ+weka12NNlyPvUXuGHceY5RvW0roXWm+S8hCEU0JhOle2+tbqaZ+jU6kfXYf7R+/KTulXSAWOHonuqOPii/mfKZCdGKHbJTl0hVKoVNxvl3hq4dbjzHIyij+Dr5GvwOh8OcsyaLuEIRRiq2pVu2XgPmZCnrtck8zeeRhQhCE0wJ6rEG4NiNxGhB5gzyEANTsbpay2TEXYe2PWH3h9bxGvjNhQrK6h0YMp3EG4nJpO2Ttarh2zIbg+sh9U/oe+RniT3RSM65J/Svaz1KzUgSKaHLYfWYby3PXd4SijuKq56jva2Zma3K5Jt8Y1KRVKhG7YS12NtU0yEc9g7vs/tKqE1qwN8tSLDzObAx9x1TcPV8OI8pdh5FqiiZKDz3PIuee55lASc8M8jZ4Z4UA+XiS8YLxJebQDxeCsgBqVGyovrH5KOZMi1KoAJJsBvMzW1dotVYDci+qvzY/aP7TVGzG6LDbHSWpU7FK9Onu00Zh3kbh3CUMISiSXAjdhHMPXKOtRd6kMPLWNzwzTDrYcWzcLXueVrzHdIek5a9KgbLuapxPcnId8rts7eesopLdaYAFuLWG9u7ulPJQxVuykp9IIQhLEwhCEALXC4xcgDHXd7oSqhMo2whCE0wIQhAAhCEACEIQAIQhAAhCEAJGzj9Kn3hNWJ5CTkMhU9hCKME8hCAHk8MIQArdtH6I+I+cz8ISkRHyEIQjGBCEIAEIQgAQhCABCEIAEIQmAf/Z"/>
          <p:cNvSpPr>
            <a:spLocks noChangeAspect="1" noChangeArrowheads="1"/>
          </p:cNvSpPr>
          <p:nvPr/>
        </p:nvSpPr>
        <p:spPr bwMode="auto">
          <a:xfrm>
            <a:off x="-535104" y="5202789"/>
            <a:ext cx="180470" cy="18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28" name="Picture 4" descr="Welcome to My &quot;World of Human Communication&quot;!! – Human communication is the  field dedicated to understanding how humans communicat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461" y="4520040"/>
            <a:ext cx="3532581" cy="202770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27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37286"/>
              </p:ext>
            </p:extLst>
          </p:nvPr>
        </p:nvGraphicFramePr>
        <p:xfrm>
          <a:off x="0" y="1"/>
          <a:ext cx="12192000" cy="68579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41774">
                  <a:extLst>
                    <a:ext uri="{9D8B030D-6E8A-4147-A177-3AD203B41FA5}">
                      <a16:colId xmlns:a16="http://schemas.microsoft.com/office/drawing/2014/main" val="3303237243"/>
                    </a:ext>
                  </a:extLst>
                </a:gridCol>
                <a:gridCol w="5950226">
                  <a:extLst>
                    <a:ext uri="{9D8B030D-6E8A-4147-A177-3AD203B41FA5}">
                      <a16:colId xmlns:a16="http://schemas.microsoft.com/office/drawing/2014/main" val="3922107798"/>
                    </a:ext>
                  </a:extLst>
                </a:gridCol>
              </a:tblGrid>
              <a:tr h="736555">
                <a:tc>
                  <a:txBody>
                    <a:bodyPr/>
                    <a:lstStyle/>
                    <a:p>
                      <a:pPr algn="ctr"/>
                      <a:r>
                        <a:rPr lang="en-AU" sz="2400" noProof="0" dirty="0"/>
                        <a:t>Human</a:t>
                      </a:r>
                      <a:r>
                        <a:rPr lang="en-AU" sz="2400" baseline="0" noProof="0" dirty="0"/>
                        <a:t> languages</a:t>
                      </a:r>
                      <a:endParaRPr lang="en-AU" sz="2400" noProof="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noProof="0" dirty="0"/>
                        <a:t>Animal communication systems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4085"/>
                  </a:ext>
                </a:extLst>
              </a:tr>
              <a:tr h="1301227">
                <a:tc>
                  <a:txBody>
                    <a:bodyPr/>
                    <a:lstStyle/>
                    <a:p>
                      <a:pPr algn="ctr"/>
                      <a:r>
                        <a:rPr lang="en-AU" b="1" noProof="0" dirty="0"/>
                        <a:t>Arbitrariness</a:t>
                      </a:r>
                      <a:r>
                        <a:rPr lang="en-AU" baseline="0" noProof="0" dirty="0"/>
                        <a:t>: the absence of a natural bond between sign-exponents and their referents. E.g. words, except for onomatopoeic ones.</a:t>
                      </a:r>
                      <a:endParaRPr lang="en-AU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noProof="0" dirty="0"/>
                        <a:t>Bee-dancing</a:t>
                      </a:r>
                      <a:r>
                        <a:rPr lang="en-AU" noProof="0" dirty="0"/>
                        <a:t>: the special movements that bees perform with their wings and</a:t>
                      </a:r>
                      <a:r>
                        <a:rPr lang="en-AU" baseline="0" noProof="0" dirty="0"/>
                        <a:t> bodies to communicate the direction of a source of nectar.</a:t>
                      </a:r>
                      <a:endParaRPr lang="en-AU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6613139"/>
                  </a:ext>
                </a:extLst>
              </a:tr>
              <a:tr h="1301227">
                <a:tc>
                  <a:txBody>
                    <a:bodyPr/>
                    <a:lstStyle/>
                    <a:p>
                      <a:pPr algn="ctr"/>
                      <a:r>
                        <a:rPr lang="en-AU" b="1" noProof="0" dirty="0"/>
                        <a:t>Duality</a:t>
                      </a:r>
                      <a:r>
                        <a:rPr lang="en-AU" noProof="0" dirty="0"/>
                        <a:t>: double articulation, every human language is organised into two layers (phonemes = meaningless</a:t>
                      </a:r>
                      <a:r>
                        <a:rPr lang="en-AU" baseline="0" noProof="0" dirty="0"/>
                        <a:t> + morphemes, words, sentences = meaningful).</a:t>
                      </a:r>
                      <a:endParaRPr lang="en-AU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noProof="0" dirty="0"/>
                        <a:t>There is no evidence that duality is present in</a:t>
                      </a:r>
                      <a:r>
                        <a:rPr lang="en-AU" baseline="0" noProof="0" dirty="0"/>
                        <a:t> any animal communication system.</a:t>
                      </a:r>
                      <a:endParaRPr lang="en-AU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8661384"/>
                  </a:ext>
                </a:extLst>
              </a:tr>
              <a:tr h="1301227">
                <a:tc>
                  <a:txBody>
                    <a:bodyPr/>
                    <a:lstStyle/>
                    <a:p>
                      <a:pPr algn="ctr"/>
                      <a:r>
                        <a:rPr lang="en-AU" b="1" noProof="0" dirty="0"/>
                        <a:t>Patterning</a:t>
                      </a:r>
                      <a:r>
                        <a:rPr lang="en-AU" noProof="0" dirty="0"/>
                        <a:t>: every language has certain ways of combination, ways in which phonemes can be</a:t>
                      </a:r>
                      <a:r>
                        <a:rPr lang="en-AU" baseline="0" noProof="0" dirty="0"/>
                        <a:t> combined into words, and words into sentences.</a:t>
                      </a:r>
                      <a:endParaRPr lang="en-AU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noProof="0" dirty="0"/>
                        <a:t>This feature is also missing from animal communication</a:t>
                      </a:r>
                      <a:r>
                        <a:rPr lang="en-AU" baseline="0" noProof="0" dirty="0"/>
                        <a:t> systems.</a:t>
                      </a:r>
                      <a:endParaRPr lang="en-AU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201540"/>
                  </a:ext>
                </a:extLst>
              </a:tr>
              <a:tr h="1000944">
                <a:tc>
                  <a:txBody>
                    <a:bodyPr/>
                    <a:lstStyle/>
                    <a:p>
                      <a:pPr algn="ctr"/>
                      <a:r>
                        <a:rPr lang="en-AU" b="1" noProof="0" dirty="0"/>
                        <a:t>Creativity</a:t>
                      </a:r>
                      <a:r>
                        <a:rPr lang="en-AU" noProof="0" dirty="0"/>
                        <a:t>: human beings can produce and understand an infinite number of new messages.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noProof="0" dirty="0"/>
                        <a:t>Only a limited amount of creativity can be observed in bee-dancing.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1976584"/>
                  </a:ext>
                </a:extLst>
              </a:tr>
              <a:tr h="1216818">
                <a:tc>
                  <a:txBody>
                    <a:bodyPr/>
                    <a:lstStyle/>
                    <a:p>
                      <a:pPr algn="ctr"/>
                      <a:r>
                        <a:rPr lang="en-AU" b="1" noProof="0" dirty="0"/>
                        <a:t>Displacement</a:t>
                      </a:r>
                      <a:r>
                        <a:rPr lang="en-AU" noProof="0" dirty="0"/>
                        <a:t>: the ability to use language in connection with things</a:t>
                      </a:r>
                      <a:r>
                        <a:rPr lang="en-AU" baseline="0" noProof="0" dirty="0"/>
                        <a:t> and events remote in space and time. We can talk about past, present, future, and we can even lie.</a:t>
                      </a:r>
                      <a:endParaRPr lang="en-AU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noProof="0" dirty="0"/>
                        <a:t>It is only present in connection with the place of food</a:t>
                      </a:r>
                      <a:r>
                        <a:rPr lang="en-AU" baseline="0" noProof="0" dirty="0"/>
                        <a:t> in bee-dancing.</a:t>
                      </a:r>
                      <a:endParaRPr lang="en-AU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8230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297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6813" y="744495"/>
            <a:ext cx="9518374" cy="1293028"/>
          </a:xfrm>
        </p:spPr>
        <p:txBody>
          <a:bodyPr/>
          <a:lstStyle/>
          <a:p>
            <a:pPr algn="ctr"/>
            <a:r>
              <a:rPr lang="en-AU" dirty="0"/>
              <a:t>The discrete nature of language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AU" dirty="0"/>
              <a:t>Linguistic communication is </a:t>
            </a:r>
            <a:r>
              <a:rPr lang="en-AU" u="sng" dirty="0"/>
              <a:t>vocal</a:t>
            </a:r>
            <a:r>
              <a:rPr lang="en-AU" dirty="0"/>
              <a:t> (articulatory organs), </a:t>
            </a:r>
            <a:r>
              <a:rPr lang="en-AU" u="sng" dirty="0"/>
              <a:t>verbal</a:t>
            </a:r>
            <a:r>
              <a:rPr lang="en-AU" dirty="0"/>
              <a:t> (words) and it involves the use of </a:t>
            </a:r>
            <a:r>
              <a:rPr lang="en-AU" u="sng" dirty="0"/>
              <a:t>discrete</a:t>
            </a:r>
            <a:r>
              <a:rPr lang="en-AU" dirty="0"/>
              <a:t> language elements</a:t>
            </a:r>
            <a:r>
              <a:rPr lang="hu-HU" dirty="0"/>
              <a:t>. </a:t>
            </a:r>
          </a:p>
          <a:p>
            <a:pPr algn="just"/>
            <a:r>
              <a:rPr lang="en-US" u="sng" dirty="0"/>
              <a:t>Words</a:t>
            </a:r>
            <a:r>
              <a:rPr lang="en-US" dirty="0"/>
              <a:t> as lexical items are discrete because they differ from one another. This means that two word-</a:t>
            </a:r>
            <a:r>
              <a:rPr lang="en-US" dirty="0" err="1"/>
              <a:t>realisations</a:t>
            </a:r>
            <a:r>
              <a:rPr lang="en-US" dirty="0"/>
              <a:t> either represent the same word or two different words.</a:t>
            </a:r>
            <a:endParaRPr lang="hu-HU" dirty="0"/>
          </a:p>
          <a:p>
            <a:pPr algn="just"/>
            <a:r>
              <a:rPr lang="en-US" dirty="0"/>
              <a:t>Words are composed of basic sounds called </a:t>
            </a:r>
            <a:r>
              <a:rPr lang="en-US" u="sng" dirty="0"/>
              <a:t>phonemes</a:t>
            </a:r>
            <a:r>
              <a:rPr lang="hu-HU" dirty="0"/>
              <a:t>: </a:t>
            </a:r>
            <a:r>
              <a:rPr lang="en-US" dirty="0"/>
              <a:t>those sounds that are capable of distinguishing otherwise identical words. If you replace one phoneme with another in a particular word, you may get a different word which no longer means the same</a:t>
            </a:r>
            <a:r>
              <a:rPr lang="hu-HU" dirty="0"/>
              <a:t>.</a:t>
            </a:r>
          </a:p>
          <a:p>
            <a:pPr algn="just"/>
            <a:r>
              <a:rPr lang="en-AU" dirty="0"/>
              <a:t>When the only difference between two words is one phoneme, these words constitute a </a:t>
            </a:r>
            <a:r>
              <a:rPr lang="en-AU" u="sng" dirty="0"/>
              <a:t>minimal pair</a:t>
            </a:r>
            <a:r>
              <a:rPr lang="hu-H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764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77178" y="744495"/>
            <a:ext cx="9637643" cy="1293028"/>
          </a:xfrm>
        </p:spPr>
        <p:txBody>
          <a:bodyPr/>
          <a:lstStyle/>
          <a:p>
            <a:pPr algn="ctr"/>
            <a:r>
              <a:rPr lang="en-AU" dirty="0"/>
              <a:t>The discrete nature of language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2037523"/>
            <a:ext cx="10820400" cy="444278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Phonemes can be looked upon as </a:t>
            </a:r>
            <a:r>
              <a:rPr lang="en-US" u="sng" dirty="0"/>
              <a:t>segmental elements</a:t>
            </a:r>
            <a:r>
              <a:rPr lang="en-US" dirty="0"/>
              <a:t>, because they are in a sense the smallest building blocks (= segments) of words and sentences. But words and their sequences in sentences also contain </a:t>
            </a:r>
            <a:r>
              <a:rPr lang="en-US" u="sng" dirty="0"/>
              <a:t>supra</a:t>
            </a:r>
            <a:r>
              <a:rPr lang="hu-HU" u="sng" dirty="0"/>
              <a:t>-</a:t>
            </a:r>
            <a:r>
              <a:rPr lang="en-US" u="sng" dirty="0"/>
              <a:t>segmental elements</a:t>
            </a:r>
            <a:r>
              <a:rPr lang="en-US" dirty="0"/>
              <a:t>, which</a:t>
            </a:r>
            <a:r>
              <a:rPr lang="hu-HU" dirty="0"/>
              <a:t> </a:t>
            </a:r>
            <a:r>
              <a:rPr lang="en-US" dirty="0"/>
              <a:t>are “superimposed” upon units that are or can be larger than segments, such as syllables</a:t>
            </a:r>
            <a:r>
              <a:rPr lang="hu-HU" dirty="0"/>
              <a:t>.</a:t>
            </a:r>
          </a:p>
          <a:p>
            <a:pPr algn="just"/>
            <a:r>
              <a:rPr lang="en-US" dirty="0"/>
              <a:t>The most significant supra</a:t>
            </a:r>
            <a:r>
              <a:rPr lang="hu-HU" dirty="0"/>
              <a:t>-</a:t>
            </a:r>
            <a:r>
              <a:rPr lang="en-US" dirty="0"/>
              <a:t>segmental elements are stress patterns and pitch patterns</a:t>
            </a:r>
            <a:r>
              <a:rPr lang="hu-HU" dirty="0"/>
              <a:t>.</a:t>
            </a:r>
          </a:p>
          <a:p>
            <a:pPr algn="just"/>
            <a:r>
              <a:rPr lang="en-US" u="sng" dirty="0"/>
              <a:t>Stress</a:t>
            </a:r>
            <a:r>
              <a:rPr lang="en-US" dirty="0"/>
              <a:t> is a degree of the prominence of a syllable. </a:t>
            </a:r>
            <a:r>
              <a:rPr lang="en-US" u="sng" dirty="0"/>
              <a:t>Stress patterns</a:t>
            </a:r>
            <a:r>
              <a:rPr lang="en-US" dirty="0"/>
              <a:t> are patterns of syllabic prominence.</a:t>
            </a:r>
            <a:endParaRPr lang="hu-HU" dirty="0"/>
          </a:p>
          <a:p>
            <a:pPr algn="just"/>
            <a:r>
              <a:rPr lang="en-US" dirty="0"/>
              <a:t>The innumerable degrees of syllabic prominence that are physically possible and may actually occur in real speech can be grouped into discrete degrees in English: non-stress, tertiary stress, secondary stress, and primary stress (in order of increasing strength</a:t>
            </a:r>
            <a:r>
              <a:rPr lang="hu-H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1071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7117" y="901532"/>
            <a:ext cx="9617765" cy="1293028"/>
          </a:xfrm>
        </p:spPr>
        <p:txBody>
          <a:bodyPr/>
          <a:lstStyle/>
          <a:p>
            <a:pPr algn="ctr"/>
            <a:r>
              <a:rPr lang="en-AU" dirty="0"/>
              <a:t>The discrete nature of language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English, stress patterns are able to </a:t>
            </a:r>
            <a:r>
              <a:rPr lang="en-US" u="sng" dirty="0"/>
              <a:t>distinguish words</a:t>
            </a:r>
            <a:r>
              <a:rPr lang="en-US" dirty="0"/>
              <a:t> that are otherwise identical. For example, the noun </a:t>
            </a:r>
            <a:r>
              <a:rPr lang="en-US" i="1" dirty="0"/>
              <a:t>insult</a:t>
            </a:r>
            <a:r>
              <a:rPr lang="en-US" dirty="0"/>
              <a:t> has the primary stress on its first syllable, whereas the verb </a:t>
            </a:r>
            <a:r>
              <a:rPr lang="en-US" i="1" dirty="0"/>
              <a:t>insult</a:t>
            </a:r>
            <a:r>
              <a:rPr lang="en-US" dirty="0"/>
              <a:t> has it on the second syllable</a:t>
            </a:r>
            <a:r>
              <a:rPr lang="hu-HU" dirty="0"/>
              <a:t>.</a:t>
            </a:r>
          </a:p>
          <a:p>
            <a:pPr algn="just"/>
            <a:r>
              <a:rPr lang="en-US" u="sng" dirty="0"/>
              <a:t>Pitch patterns</a:t>
            </a:r>
            <a:r>
              <a:rPr lang="en-US" dirty="0"/>
              <a:t> (= tones) are permanent pitch configurations that are carried by syllables or syllable sequences. The commonest pitch patterns are the falling (high-low), rising (low-high), falling-rising (high-low-high), rising-falling (low-high-low), high level (high), and low level (low) tones.</a:t>
            </a:r>
            <a:endParaRPr lang="hu-HU" dirty="0"/>
          </a:p>
          <a:p>
            <a:pPr algn="just"/>
            <a:r>
              <a:rPr lang="en-US" dirty="0"/>
              <a:t>In some languages, such as Chinese or Thai, pitch patterns are used as </a:t>
            </a:r>
            <a:r>
              <a:rPr lang="en-US" u="sng" dirty="0"/>
              <a:t>lexical tones</a:t>
            </a:r>
            <a:r>
              <a:rPr lang="en-US" dirty="0"/>
              <a:t> or “word melodies”, because they can distinguish the meanings of words that are segmentally identical. Such languages are called tone-languages.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03053404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csík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TM04033937[[fn=Kondenzcsík]]</Template>
  <TotalTime>97</TotalTime>
  <Words>1315</Words>
  <Application>Microsoft Office PowerPoint</Application>
  <PresentationFormat>Широкоэкранный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Kondenzcsík</vt:lpstr>
      <vt:lpstr>Language</vt:lpstr>
      <vt:lpstr>Communication and signs</vt:lpstr>
      <vt:lpstr>Communication and signs</vt:lpstr>
      <vt:lpstr>Linguistic communication</vt:lpstr>
      <vt:lpstr>Linguistic communication</vt:lpstr>
      <vt:lpstr>Презентация PowerPoint</vt:lpstr>
      <vt:lpstr>The discrete nature of language</vt:lpstr>
      <vt:lpstr>The discrete nature of language</vt:lpstr>
      <vt:lpstr>The discrete nature of language</vt:lpstr>
      <vt:lpstr>The discrete nature of language</vt:lpstr>
      <vt:lpstr>Paralanguage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</dc:title>
  <dc:creator>váradi krisztián</dc:creator>
  <cp:lastModifiedBy>Tomash Vrabel</cp:lastModifiedBy>
  <cp:revision>11</cp:revision>
  <dcterms:created xsi:type="dcterms:W3CDTF">2020-10-09T10:30:43Z</dcterms:created>
  <dcterms:modified xsi:type="dcterms:W3CDTF">2020-10-30T15:22:11Z</dcterms:modified>
</cp:coreProperties>
</file>