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ímdia">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hu-HU" smtClean="0"/>
              <a:t>Mintacím szerkesztése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smtClean="0"/>
              <a:t>Kattintson ide az alcím mintájának szerkesztéséhez</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10/28/2020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Mintacím szerkesztése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hu-HU" smtClean="0"/>
              <a:t>Mintacím szerkesztése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Mintacím szerkesztése</a:t>
            </a:r>
            <a:endParaRPr lang="en-US" dirty="0"/>
          </a:p>
        </p:txBody>
      </p:sp>
      <p:sp>
        <p:nvSpPr>
          <p:cNvPr id="3" name="Content Placeholder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zakaszfejléc">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hu-HU" smtClean="0"/>
              <a:t>Mintacím szerkesztése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smtClean="0"/>
              <a:t>Mintaszöveg szerkesztése</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10/28/2020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hu-HU" smtClean="0"/>
              <a:t>Mintacím szerkesztése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10/28/2020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hu-HU" smtClean="0"/>
              <a:t>Mintacím szerkesztése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10/28/2020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Mintacím szerkesztése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10/28/2020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10/28/2020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Tartalomrész képaláírással">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hu-HU" smtClean="0"/>
              <a:t>Mintacím szerkesztése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10/28/2020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Kép képaláírással">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hu-HU" smtClean="0"/>
              <a:t>Mintacím szerkesztése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u-HU" smtClean="0"/>
              <a:t>Kép beszúrásához kattintson az ikonra</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10/28/2020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hu-HU" smtClean="0"/>
              <a:t>Mintacím szerkesztése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10/28/2020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en-AU" dirty="0" smtClean="0"/>
              <a:t>Words</a:t>
            </a:r>
            <a:endParaRPr lang="en-AU" dirty="0"/>
          </a:p>
        </p:txBody>
      </p:sp>
      <p:sp>
        <p:nvSpPr>
          <p:cNvPr id="3" name="Tartalom helye 2"/>
          <p:cNvSpPr>
            <a:spLocks noGrp="1"/>
          </p:cNvSpPr>
          <p:nvPr>
            <p:ph idx="1"/>
          </p:nvPr>
        </p:nvSpPr>
        <p:spPr>
          <a:xfrm>
            <a:off x="1371600" y="1593669"/>
            <a:ext cx="9601200" cy="4467497"/>
          </a:xfrm>
        </p:spPr>
        <p:txBody>
          <a:bodyPr>
            <a:normAutofit/>
          </a:bodyPr>
          <a:lstStyle/>
          <a:p>
            <a:pPr algn="just"/>
            <a:r>
              <a:rPr lang="en-US" dirty="0"/>
              <a:t>The term </a:t>
            </a:r>
            <a:r>
              <a:rPr lang="en-US" i="1" u="sng" dirty="0"/>
              <a:t>word</a:t>
            </a:r>
            <a:r>
              <a:rPr lang="en-US" dirty="0"/>
              <a:t> can be used in different senses. On the one hand, vocabulary items, i.e. entries in the dictionary (e.g. take), are called words, but on the other hand the different inflected forms of a word (e.g. take, takes, taking, took, taken) are also called words. Moreover, some </a:t>
            </a:r>
            <a:r>
              <a:rPr lang="en-US" dirty="0" smtClean="0"/>
              <a:t>words </a:t>
            </a:r>
            <a:r>
              <a:rPr lang="hu-HU" dirty="0" smtClean="0"/>
              <a:t>(</a:t>
            </a:r>
            <a:r>
              <a:rPr lang="en-US" dirty="0" smtClean="0"/>
              <a:t>e.g</a:t>
            </a:r>
            <a:r>
              <a:rPr lang="en-US" dirty="0"/>
              <a:t>. </a:t>
            </a:r>
            <a:r>
              <a:rPr lang="en-US" dirty="0" smtClean="0"/>
              <a:t>life </a:t>
            </a:r>
            <a:r>
              <a:rPr lang="en-US" dirty="0"/>
              <a:t>insurance), are said to be written in two “words”. To avoid confusion, we shall use the following terms: lexeme, syntactic word, and orthographic word</a:t>
            </a:r>
            <a:r>
              <a:rPr lang="en-US" dirty="0" smtClean="0"/>
              <a:t>.</a:t>
            </a:r>
            <a:endParaRPr lang="hu-HU" dirty="0" smtClean="0"/>
          </a:p>
          <a:p>
            <a:pPr algn="just"/>
            <a:r>
              <a:rPr lang="en-US" dirty="0"/>
              <a:t>A </a:t>
            </a:r>
            <a:r>
              <a:rPr lang="en-US" u="sng" dirty="0"/>
              <a:t>lexeme</a:t>
            </a:r>
            <a:r>
              <a:rPr lang="en-US" dirty="0"/>
              <a:t> is a unit of the lexicon (an entry in the dictionary, a vocabulary item), which is an uninflected abstract form that underlies all its inflected variants. </a:t>
            </a:r>
            <a:endParaRPr lang="hu-HU" dirty="0" smtClean="0"/>
          </a:p>
          <a:p>
            <a:pPr algn="just"/>
            <a:r>
              <a:rPr lang="en-US" dirty="0"/>
              <a:t>A </a:t>
            </a:r>
            <a:r>
              <a:rPr lang="en-US" u="sng" dirty="0"/>
              <a:t>syntactic word</a:t>
            </a:r>
            <a:r>
              <a:rPr lang="en-US" dirty="0"/>
              <a:t> is an inflected variant of a lexeme (including the zero-inflection), so </a:t>
            </a:r>
            <a:r>
              <a:rPr lang="en-US" i="1" dirty="0"/>
              <a:t>take, takes, taking, took, taken</a:t>
            </a:r>
            <a:r>
              <a:rPr lang="en-US" dirty="0"/>
              <a:t> are syntactic </a:t>
            </a:r>
            <a:r>
              <a:rPr lang="en-US" dirty="0" smtClean="0"/>
              <a:t>words</a:t>
            </a:r>
            <a:r>
              <a:rPr lang="hu-HU" dirty="0" smtClean="0"/>
              <a:t>.</a:t>
            </a:r>
          </a:p>
          <a:p>
            <a:pPr algn="just"/>
            <a:r>
              <a:rPr lang="en-US" dirty="0"/>
              <a:t>The whole set of inflected variants of a lexeme is called a </a:t>
            </a:r>
            <a:r>
              <a:rPr lang="en-US" u="sng" dirty="0"/>
              <a:t>paradigm</a:t>
            </a:r>
            <a:r>
              <a:rPr lang="en-US" dirty="0"/>
              <a:t>. The forms </a:t>
            </a:r>
            <a:r>
              <a:rPr lang="en-US" i="1" dirty="0"/>
              <a:t>take, takes, taking, took, taken</a:t>
            </a:r>
            <a:r>
              <a:rPr lang="en-US" dirty="0"/>
              <a:t> constitute the paradigm of TAKE. The members of such a paradigm are </a:t>
            </a:r>
            <a:r>
              <a:rPr lang="en-US" u="sng" dirty="0"/>
              <a:t>syntactic words</a:t>
            </a:r>
            <a:r>
              <a:rPr lang="en-US" dirty="0"/>
              <a:t>.</a:t>
            </a:r>
            <a:endParaRPr lang="hu-HU" dirty="0" smtClean="0"/>
          </a:p>
        </p:txBody>
      </p:sp>
    </p:spTree>
    <p:extLst>
      <p:ext uri="{BB962C8B-B14F-4D97-AF65-F5344CB8AC3E}">
        <p14:creationId xmlns:p14="http://schemas.microsoft.com/office/powerpoint/2010/main" val="20308428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1371600" y="1763485"/>
            <a:ext cx="9601200" cy="4624251"/>
          </a:xfrm>
        </p:spPr>
        <p:txBody>
          <a:bodyPr>
            <a:normAutofit lnSpcReduction="10000"/>
          </a:bodyPr>
          <a:lstStyle/>
          <a:p>
            <a:pPr algn="just"/>
            <a:r>
              <a:rPr lang="en-US" dirty="0"/>
              <a:t>Other word-formation processes include clipping, blending, backformation and the formation of acronyms</a:t>
            </a:r>
            <a:r>
              <a:rPr lang="en-US" dirty="0" smtClean="0"/>
              <a:t>.</a:t>
            </a:r>
            <a:endParaRPr lang="hu-HU" dirty="0" smtClean="0"/>
          </a:p>
          <a:p>
            <a:pPr algn="just"/>
            <a:r>
              <a:rPr lang="en-AU" u="sng" dirty="0" smtClean="0"/>
              <a:t>Clipping</a:t>
            </a:r>
            <a:r>
              <a:rPr lang="en-AU" dirty="0" smtClean="0"/>
              <a:t> means shortening a lexeme and thus producing a more informal variant, e.g. PHOTOGRAPH → PHOTO, INFLUENZA → FLU, EXAMINATION → EXAM, etc.</a:t>
            </a:r>
          </a:p>
          <a:p>
            <a:pPr algn="just"/>
            <a:r>
              <a:rPr lang="en-US" u="sng" dirty="0" smtClean="0"/>
              <a:t>Blending</a:t>
            </a:r>
            <a:r>
              <a:rPr lang="en-US" dirty="0" smtClean="0"/>
              <a:t> </a:t>
            </a:r>
            <a:r>
              <a:rPr lang="en-US" dirty="0"/>
              <a:t>is putting together lexemes but at least one of these lexemes is present only in a fragmentary form, as in e.g. FOG + SMOKE → SMOG, BREAKFAST + LUNCH → BRUNCH, etc. The lexemes so produced are blends</a:t>
            </a:r>
            <a:r>
              <a:rPr lang="en-US" dirty="0" smtClean="0"/>
              <a:t>.</a:t>
            </a:r>
            <a:endParaRPr lang="hu-HU" dirty="0" smtClean="0"/>
          </a:p>
          <a:p>
            <a:pPr algn="just"/>
            <a:r>
              <a:rPr lang="en-US" dirty="0"/>
              <a:t>A kind of reverse affixation takes place in </a:t>
            </a:r>
            <a:r>
              <a:rPr lang="en-US" u="sng" dirty="0" smtClean="0"/>
              <a:t>backformation</a:t>
            </a:r>
            <a:r>
              <a:rPr lang="hu-HU" dirty="0" smtClean="0"/>
              <a:t>. </a:t>
            </a:r>
            <a:r>
              <a:rPr lang="en-US" dirty="0"/>
              <a:t>DONATE has been </a:t>
            </a:r>
            <a:r>
              <a:rPr lang="en-US" dirty="0" smtClean="0"/>
              <a:t>back</a:t>
            </a:r>
            <a:r>
              <a:rPr lang="hu-HU" dirty="0" smtClean="0"/>
              <a:t>-</a:t>
            </a:r>
            <a:r>
              <a:rPr lang="en-US" dirty="0" smtClean="0"/>
              <a:t>formed </a:t>
            </a:r>
            <a:r>
              <a:rPr lang="en-US" dirty="0"/>
              <a:t>from DONATION (by analogy with pairs such as CREATION and CREATE).</a:t>
            </a:r>
            <a:r>
              <a:rPr lang="hu-HU" dirty="0" smtClean="0"/>
              <a:t> </a:t>
            </a:r>
          </a:p>
          <a:p>
            <a:pPr algn="just"/>
            <a:r>
              <a:rPr lang="en-US" dirty="0"/>
              <a:t>Finally, </a:t>
            </a:r>
            <a:r>
              <a:rPr lang="en-US" u="sng" dirty="0"/>
              <a:t>acronym formation</a:t>
            </a:r>
            <a:r>
              <a:rPr lang="en-US" dirty="0"/>
              <a:t> means forming a lexeme from the initial letters or larger parts of words; the lexemes so created are acronyms. Many of these are pronounced as words, e.g. RADAR for ‘radio detecting and ranging’, NATO for ‘North Atlantic Treaty Organization’. </a:t>
            </a:r>
            <a:endParaRPr lang="en-GB" dirty="0"/>
          </a:p>
        </p:txBody>
      </p:sp>
      <p:sp>
        <p:nvSpPr>
          <p:cNvPr id="4" name="Cím 1"/>
          <p:cNvSpPr>
            <a:spLocks noGrp="1"/>
          </p:cNvSpPr>
          <p:nvPr>
            <p:ph type="title"/>
          </p:nvPr>
        </p:nvSpPr>
        <p:spPr/>
        <p:txBody>
          <a:bodyPr/>
          <a:lstStyle/>
          <a:p>
            <a:pPr algn="ctr"/>
            <a:r>
              <a:rPr lang="en-AU" dirty="0" smtClean="0"/>
              <a:t>Word formation</a:t>
            </a:r>
            <a:endParaRPr lang="en-AU" dirty="0"/>
          </a:p>
        </p:txBody>
      </p:sp>
    </p:spTree>
    <p:extLst>
      <p:ext uri="{BB962C8B-B14F-4D97-AF65-F5344CB8AC3E}">
        <p14:creationId xmlns:p14="http://schemas.microsoft.com/office/powerpoint/2010/main" val="4063701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1371600" y="1737360"/>
            <a:ext cx="9601200" cy="3581400"/>
          </a:xfrm>
        </p:spPr>
        <p:txBody>
          <a:bodyPr/>
          <a:lstStyle/>
          <a:p>
            <a:pPr algn="just"/>
            <a:r>
              <a:rPr lang="en-US" dirty="0"/>
              <a:t>The third sense in which the word </a:t>
            </a:r>
            <a:r>
              <a:rPr lang="hu-HU" dirty="0" smtClean="0"/>
              <a:t>„</a:t>
            </a:r>
            <a:r>
              <a:rPr lang="en-US" dirty="0" smtClean="0"/>
              <a:t>word</a:t>
            </a:r>
            <a:r>
              <a:rPr lang="hu-HU" dirty="0" smtClean="0"/>
              <a:t>”</a:t>
            </a:r>
            <a:r>
              <a:rPr lang="en-US" dirty="0" smtClean="0"/>
              <a:t> </a:t>
            </a:r>
            <a:r>
              <a:rPr lang="en-US" dirty="0"/>
              <a:t>is popularly used is a unit of writing: it is a stretch of graphic symbols with a space on either side and no space within. This will be called </a:t>
            </a:r>
            <a:r>
              <a:rPr lang="en-US" u="sng" dirty="0"/>
              <a:t>orthographic word</a:t>
            </a:r>
            <a:r>
              <a:rPr lang="en-US" dirty="0"/>
              <a:t>. </a:t>
            </a:r>
            <a:endParaRPr lang="hu-HU" dirty="0" smtClean="0"/>
          </a:p>
          <a:p>
            <a:pPr algn="just"/>
            <a:r>
              <a:rPr lang="en-US" dirty="0"/>
              <a:t>Lexemes can be likened to </a:t>
            </a:r>
            <a:r>
              <a:rPr lang="en-US" u="sng" dirty="0"/>
              <a:t>types</a:t>
            </a:r>
            <a:r>
              <a:rPr lang="en-US" dirty="0"/>
              <a:t>, syntactic words to </a:t>
            </a:r>
            <a:r>
              <a:rPr lang="en-US" u="sng" dirty="0"/>
              <a:t>tokens</a:t>
            </a:r>
            <a:r>
              <a:rPr lang="en-US" dirty="0"/>
              <a:t>, i.e. particular instances of the abstract types. </a:t>
            </a:r>
            <a:endParaRPr lang="hu-HU" dirty="0" smtClean="0"/>
          </a:p>
          <a:p>
            <a:pPr algn="just"/>
            <a:r>
              <a:rPr lang="en-US" dirty="0"/>
              <a:t>Lexemes (and their inflected variants, the syntactic words) belong to different </a:t>
            </a:r>
            <a:r>
              <a:rPr lang="en-US" u="sng" dirty="0"/>
              <a:t>syntactic categories</a:t>
            </a:r>
            <a:r>
              <a:rPr lang="en-US" dirty="0"/>
              <a:t> (= word classes, parts of speech). </a:t>
            </a:r>
            <a:endParaRPr lang="hu-HU" dirty="0" smtClean="0"/>
          </a:p>
          <a:p>
            <a:pPr algn="just"/>
            <a:r>
              <a:rPr lang="en-US" dirty="0" smtClean="0"/>
              <a:t>Nouns</a:t>
            </a:r>
            <a:r>
              <a:rPr lang="en-US" dirty="0"/>
              <a:t>, verbs, adjectives, adverbs and prepositions are </a:t>
            </a:r>
            <a:r>
              <a:rPr lang="en-US" u="sng" dirty="0"/>
              <a:t>content words</a:t>
            </a:r>
            <a:r>
              <a:rPr lang="en-US" dirty="0"/>
              <a:t>, others, e.g. conjunctions, pronouns, auxiliaries are </a:t>
            </a:r>
            <a:r>
              <a:rPr lang="en-US" u="sng" dirty="0"/>
              <a:t>function words</a:t>
            </a:r>
            <a:r>
              <a:rPr lang="en-US" dirty="0"/>
              <a:t>. </a:t>
            </a:r>
            <a:endParaRPr lang="en-GB" dirty="0"/>
          </a:p>
        </p:txBody>
      </p:sp>
      <p:sp>
        <p:nvSpPr>
          <p:cNvPr id="4" name="Cím 1"/>
          <p:cNvSpPr>
            <a:spLocks noGrp="1"/>
          </p:cNvSpPr>
          <p:nvPr>
            <p:ph type="title"/>
          </p:nvPr>
        </p:nvSpPr>
        <p:spPr/>
        <p:txBody>
          <a:bodyPr/>
          <a:lstStyle/>
          <a:p>
            <a:pPr algn="ctr"/>
            <a:r>
              <a:rPr lang="en-AU" dirty="0" smtClean="0"/>
              <a:t>Words</a:t>
            </a:r>
            <a:endParaRPr lang="en-AU" dirty="0"/>
          </a:p>
        </p:txBody>
      </p:sp>
      <p:pic>
        <p:nvPicPr>
          <p:cNvPr id="1026" name="Picture 2" descr="English Words Png &amp; Free English Words.png Transparent Images #74030 - PNGi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81780" y="4903697"/>
            <a:ext cx="3180840" cy="183673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6166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en-AU" dirty="0" smtClean="0"/>
              <a:t>Morphemes</a:t>
            </a:r>
            <a:endParaRPr lang="en-AU" dirty="0"/>
          </a:p>
        </p:txBody>
      </p:sp>
      <p:sp>
        <p:nvSpPr>
          <p:cNvPr id="3" name="Tartalom helye 2"/>
          <p:cNvSpPr>
            <a:spLocks noGrp="1"/>
          </p:cNvSpPr>
          <p:nvPr>
            <p:ph idx="1"/>
          </p:nvPr>
        </p:nvSpPr>
        <p:spPr>
          <a:xfrm>
            <a:off x="1371600" y="1841863"/>
            <a:ext cx="9601200" cy="4245428"/>
          </a:xfrm>
        </p:spPr>
        <p:txBody>
          <a:bodyPr>
            <a:normAutofit/>
          </a:bodyPr>
          <a:lstStyle/>
          <a:p>
            <a:pPr algn="just"/>
            <a:r>
              <a:rPr lang="en-US" u="sng" dirty="0" smtClean="0"/>
              <a:t>Morphemes</a:t>
            </a:r>
            <a:r>
              <a:rPr lang="en-US" dirty="0" smtClean="0"/>
              <a:t> </a:t>
            </a:r>
            <a:r>
              <a:rPr lang="en-US" dirty="0"/>
              <a:t>are the smallest meaningful units of language, which cannot be subdivided without losing their meaning. They are abstract units, indicated between braces: { </a:t>
            </a:r>
            <a:r>
              <a:rPr lang="en-US" dirty="0" smtClean="0"/>
              <a:t>}.</a:t>
            </a:r>
            <a:endParaRPr lang="hu-HU" dirty="0"/>
          </a:p>
          <a:p>
            <a:pPr algn="just"/>
            <a:r>
              <a:rPr lang="en-US" dirty="0"/>
              <a:t>Lexemes and syntactic words are composed of one or more than one morpheme. For instance, the lexeme TEACHER consists of two morphemes: {teach}{-</a:t>
            </a:r>
            <a:r>
              <a:rPr lang="en-US" dirty="0" err="1"/>
              <a:t>er</a:t>
            </a:r>
            <a:r>
              <a:rPr lang="en-US" dirty="0"/>
              <a:t>}, the lexeme ALBATROSS consists of one: {albatross</a:t>
            </a:r>
            <a:r>
              <a:rPr lang="en-US" dirty="0" smtClean="0"/>
              <a:t>}.</a:t>
            </a:r>
            <a:endParaRPr lang="hu-HU" dirty="0" smtClean="0"/>
          </a:p>
          <a:p>
            <a:pPr algn="just"/>
            <a:r>
              <a:rPr lang="en-US" dirty="0"/>
              <a:t>When we </a:t>
            </a:r>
            <a:r>
              <a:rPr lang="en-US" dirty="0" err="1"/>
              <a:t>realise</a:t>
            </a:r>
            <a:r>
              <a:rPr lang="en-US" dirty="0"/>
              <a:t> morphemes, we produce </a:t>
            </a:r>
            <a:r>
              <a:rPr lang="en-US" u="sng" dirty="0"/>
              <a:t>morphs</a:t>
            </a:r>
            <a:r>
              <a:rPr lang="en-US" dirty="0"/>
              <a:t>. Morphs are the physical </a:t>
            </a:r>
            <a:r>
              <a:rPr lang="en-US" dirty="0" err="1"/>
              <a:t>realisations</a:t>
            </a:r>
            <a:r>
              <a:rPr lang="en-US" dirty="0"/>
              <a:t> of morphemes. The billions of actual morphs </a:t>
            </a:r>
            <a:r>
              <a:rPr lang="en-US" dirty="0" err="1"/>
              <a:t>realising</a:t>
            </a:r>
            <a:r>
              <a:rPr lang="en-US" dirty="0"/>
              <a:t> an abstract morpheme by actual speakers in actual situations can be grouped into a few phonologically different shapes, so called allomorphs. </a:t>
            </a:r>
            <a:endParaRPr lang="hu-HU" dirty="0" smtClean="0"/>
          </a:p>
          <a:p>
            <a:pPr algn="just"/>
            <a:r>
              <a:rPr lang="en-US" u="sng" dirty="0"/>
              <a:t>Allomorphs</a:t>
            </a:r>
            <a:r>
              <a:rPr lang="en-US" dirty="0"/>
              <a:t> are the positional </a:t>
            </a:r>
            <a:r>
              <a:rPr lang="en-AU" dirty="0" smtClean="0"/>
              <a:t>alternates</a:t>
            </a:r>
            <a:r>
              <a:rPr lang="en-US" dirty="0" smtClean="0"/>
              <a:t> </a:t>
            </a:r>
            <a:r>
              <a:rPr lang="en-US" dirty="0"/>
              <a:t>of a morpheme: they have the same meaning and are in complementary distribution. </a:t>
            </a:r>
            <a:endParaRPr lang="en-GB" dirty="0"/>
          </a:p>
        </p:txBody>
      </p:sp>
    </p:spTree>
    <p:extLst>
      <p:ext uri="{BB962C8B-B14F-4D97-AF65-F5344CB8AC3E}">
        <p14:creationId xmlns:p14="http://schemas.microsoft.com/office/powerpoint/2010/main" val="3831132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1371600" y="1933303"/>
            <a:ext cx="9601200" cy="4114800"/>
          </a:xfrm>
        </p:spPr>
        <p:txBody>
          <a:bodyPr>
            <a:normAutofit/>
          </a:bodyPr>
          <a:lstStyle/>
          <a:p>
            <a:pPr algn="just"/>
            <a:r>
              <a:rPr lang="en-US" dirty="0"/>
              <a:t>The phonological differences between the allomorphs of a morpheme are often due to the phonological environment, i.e. the phonological differences are often </a:t>
            </a:r>
            <a:r>
              <a:rPr lang="en-US" u="sng" dirty="0"/>
              <a:t>phonologically conditioned</a:t>
            </a:r>
            <a:r>
              <a:rPr lang="en-US" dirty="0" smtClean="0"/>
              <a:t>.</a:t>
            </a:r>
            <a:endParaRPr lang="hu-HU" dirty="0" smtClean="0"/>
          </a:p>
          <a:p>
            <a:pPr algn="just"/>
            <a:r>
              <a:rPr lang="en-US" dirty="0"/>
              <a:t>For instance, {-s}, the abstract plural morpheme in English has three regular allomorphs. When the last sound of the noun is a sibilant (i.e. /s, </a:t>
            </a:r>
            <a:r>
              <a:rPr lang="en-US" dirty="0" smtClean="0"/>
              <a:t>z/), </a:t>
            </a:r>
            <a:r>
              <a:rPr lang="en-US" dirty="0"/>
              <a:t>the allomorph will be </a:t>
            </a:r>
            <a:r>
              <a:rPr lang="en-US" dirty="0" smtClean="0"/>
              <a:t>/</a:t>
            </a:r>
            <a:r>
              <a:rPr lang="hu-HU" dirty="0" err="1" smtClean="0"/>
              <a:t>i</a:t>
            </a:r>
            <a:r>
              <a:rPr lang="en-US" dirty="0" smtClean="0"/>
              <a:t>z</a:t>
            </a:r>
            <a:r>
              <a:rPr lang="en-US" dirty="0"/>
              <a:t>/, as in e.g. </a:t>
            </a:r>
            <a:r>
              <a:rPr lang="en-US" i="1" dirty="0"/>
              <a:t>boxes, </a:t>
            </a:r>
            <a:r>
              <a:rPr lang="en-US" i="1" dirty="0" smtClean="0"/>
              <a:t>bushes</a:t>
            </a:r>
            <a:r>
              <a:rPr lang="hu-HU" dirty="0" smtClean="0"/>
              <a:t>. </a:t>
            </a:r>
          </a:p>
          <a:p>
            <a:pPr algn="just"/>
            <a:r>
              <a:rPr lang="en-US" dirty="0"/>
              <a:t>In other cases the phonological differences of the allomorphs can be due to </a:t>
            </a:r>
            <a:r>
              <a:rPr lang="en-US" u="sng" dirty="0"/>
              <a:t>lexical conditioning</a:t>
            </a:r>
            <a:r>
              <a:rPr lang="en-US" dirty="0"/>
              <a:t>. For instance, the plural morpheme is </a:t>
            </a:r>
            <a:r>
              <a:rPr lang="en-US" dirty="0" err="1"/>
              <a:t>realised</a:t>
            </a:r>
            <a:r>
              <a:rPr lang="en-US" dirty="0"/>
              <a:t> as /</a:t>
            </a:r>
            <a:r>
              <a:rPr lang="en-US" dirty="0" err="1"/>
              <a:t>ən</a:t>
            </a:r>
            <a:r>
              <a:rPr lang="en-US" dirty="0"/>
              <a:t>/ when it is attached to the noun </a:t>
            </a:r>
            <a:r>
              <a:rPr lang="en-US" i="1" dirty="0"/>
              <a:t>ox</a:t>
            </a:r>
            <a:r>
              <a:rPr lang="en-US" dirty="0"/>
              <a:t>. </a:t>
            </a:r>
            <a:endParaRPr lang="hu-HU" dirty="0" smtClean="0"/>
          </a:p>
          <a:p>
            <a:pPr algn="just"/>
            <a:r>
              <a:rPr lang="en-US" dirty="0"/>
              <a:t>The phonological difference of the allomorphs can also be caused by </a:t>
            </a:r>
            <a:r>
              <a:rPr lang="en-US" u="sng" dirty="0"/>
              <a:t>morphological conditioning</a:t>
            </a:r>
            <a:r>
              <a:rPr lang="en-US" dirty="0"/>
              <a:t>. This happens e.g. in the plural noun </a:t>
            </a:r>
            <a:r>
              <a:rPr lang="en-US" i="1" dirty="0" smtClean="0"/>
              <a:t>houses</a:t>
            </a:r>
            <a:r>
              <a:rPr lang="hu-HU" dirty="0"/>
              <a:t>, i.e.{house}{-s</a:t>
            </a:r>
            <a:r>
              <a:rPr lang="hu-HU" dirty="0" smtClean="0"/>
              <a:t>}.</a:t>
            </a:r>
            <a:endParaRPr lang="en-GB" dirty="0"/>
          </a:p>
        </p:txBody>
      </p:sp>
      <p:sp>
        <p:nvSpPr>
          <p:cNvPr id="4" name="Cím 1"/>
          <p:cNvSpPr>
            <a:spLocks noGrp="1"/>
          </p:cNvSpPr>
          <p:nvPr>
            <p:ph type="title"/>
          </p:nvPr>
        </p:nvSpPr>
        <p:spPr/>
        <p:txBody>
          <a:bodyPr/>
          <a:lstStyle/>
          <a:p>
            <a:pPr algn="ctr"/>
            <a:r>
              <a:rPr lang="en-AU" dirty="0" smtClean="0"/>
              <a:t>Morphemes</a:t>
            </a:r>
            <a:endParaRPr lang="en-AU" dirty="0"/>
          </a:p>
        </p:txBody>
      </p:sp>
    </p:spTree>
    <p:extLst>
      <p:ext uri="{BB962C8B-B14F-4D97-AF65-F5344CB8AC3E}">
        <p14:creationId xmlns:p14="http://schemas.microsoft.com/office/powerpoint/2010/main" val="2144662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1371600" y="1933303"/>
            <a:ext cx="9601200" cy="4271554"/>
          </a:xfrm>
        </p:spPr>
        <p:txBody>
          <a:bodyPr/>
          <a:lstStyle/>
          <a:p>
            <a:pPr algn="just"/>
            <a:r>
              <a:rPr lang="en-US" dirty="0"/>
              <a:t>Morphemes can be grouped into two types on the basis of whether or not they can form </a:t>
            </a:r>
            <a:r>
              <a:rPr lang="en-US" dirty="0" smtClean="0"/>
              <a:t>mono</a:t>
            </a:r>
            <a:r>
              <a:rPr lang="hu-HU" dirty="0" smtClean="0"/>
              <a:t>-</a:t>
            </a:r>
            <a:r>
              <a:rPr lang="en-US" dirty="0" smtClean="0"/>
              <a:t>morphemic </a:t>
            </a:r>
            <a:r>
              <a:rPr lang="en-US" dirty="0"/>
              <a:t>words</a:t>
            </a:r>
            <a:r>
              <a:rPr lang="en-US" dirty="0" smtClean="0"/>
              <a:t>.</a:t>
            </a:r>
            <a:endParaRPr lang="hu-HU" dirty="0" smtClean="0"/>
          </a:p>
          <a:p>
            <a:pPr algn="just"/>
            <a:r>
              <a:rPr lang="en-US" dirty="0"/>
              <a:t>If they can occur by themselves as whole words, (i.e. if they can form </a:t>
            </a:r>
            <a:r>
              <a:rPr lang="en-US" dirty="0" smtClean="0"/>
              <a:t>mono</a:t>
            </a:r>
            <a:r>
              <a:rPr lang="hu-HU" dirty="0" smtClean="0"/>
              <a:t>-</a:t>
            </a:r>
            <a:r>
              <a:rPr lang="en-US" dirty="0" smtClean="0"/>
              <a:t>morphemic </a:t>
            </a:r>
            <a:r>
              <a:rPr lang="en-US" dirty="0"/>
              <a:t>words), then we call them </a:t>
            </a:r>
            <a:r>
              <a:rPr lang="en-US" u="sng" dirty="0"/>
              <a:t>free morphemes</a:t>
            </a:r>
            <a:r>
              <a:rPr lang="en-US" dirty="0"/>
              <a:t>. For instance, {house}, {albatross}, {kangaroo}, {lullaby}, {</a:t>
            </a:r>
            <a:r>
              <a:rPr lang="en-US" dirty="0" smtClean="0"/>
              <a:t>table} are </a:t>
            </a:r>
            <a:r>
              <a:rPr lang="en-US" dirty="0"/>
              <a:t>free morphemes</a:t>
            </a:r>
            <a:r>
              <a:rPr lang="en-US" dirty="0" smtClean="0"/>
              <a:t>.</a:t>
            </a:r>
            <a:endParaRPr lang="hu-HU" dirty="0" smtClean="0"/>
          </a:p>
          <a:p>
            <a:pPr algn="just"/>
            <a:r>
              <a:rPr lang="en-US" dirty="0"/>
              <a:t>But there are also morphemes which must be attached to other morphemes within words, these are called </a:t>
            </a:r>
            <a:r>
              <a:rPr lang="en-US" u="sng" dirty="0"/>
              <a:t>bound morphemes</a:t>
            </a:r>
            <a:r>
              <a:rPr lang="en-US" dirty="0"/>
              <a:t>. For example, the plural morpheme {-s}, or the adverb-forming morpheme {-</a:t>
            </a:r>
            <a:r>
              <a:rPr lang="en-US" dirty="0" err="1"/>
              <a:t>ly</a:t>
            </a:r>
            <a:r>
              <a:rPr lang="en-US" dirty="0"/>
              <a:t>} are bound morphemes. </a:t>
            </a:r>
            <a:endParaRPr lang="hu-HU" dirty="0" smtClean="0"/>
          </a:p>
          <a:p>
            <a:pPr algn="just"/>
            <a:r>
              <a:rPr lang="en-US" dirty="0" smtClean="0"/>
              <a:t>Most </a:t>
            </a:r>
            <a:r>
              <a:rPr lang="en-US" dirty="0"/>
              <a:t>bound morphemes are </a:t>
            </a:r>
            <a:r>
              <a:rPr lang="en-US" u="sng" dirty="0"/>
              <a:t>affixes</a:t>
            </a:r>
            <a:r>
              <a:rPr lang="en-US" dirty="0"/>
              <a:t>. In English, these are either </a:t>
            </a:r>
            <a:r>
              <a:rPr lang="en-US" u="sng" dirty="0"/>
              <a:t>suffixes</a:t>
            </a:r>
            <a:r>
              <a:rPr lang="en-US" dirty="0"/>
              <a:t> (following stems) or </a:t>
            </a:r>
            <a:r>
              <a:rPr lang="en-US" u="sng" dirty="0"/>
              <a:t>prefixes</a:t>
            </a:r>
            <a:r>
              <a:rPr lang="en-US" dirty="0"/>
              <a:t> (preceding stems). Suffixes in English are either inflectional or derivational. </a:t>
            </a:r>
            <a:endParaRPr lang="en-GB" dirty="0"/>
          </a:p>
        </p:txBody>
      </p:sp>
      <p:sp>
        <p:nvSpPr>
          <p:cNvPr id="4" name="Cím 1"/>
          <p:cNvSpPr>
            <a:spLocks noGrp="1"/>
          </p:cNvSpPr>
          <p:nvPr>
            <p:ph type="title"/>
          </p:nvPr>
        </p:nvSpPr>
        <p:spPr/>
        <p:txBody>
          <a:bodyPr/>
          <a:lstStyle/>
          <a:p>
            <a:pPr algn="ctr"/>
            <a:r>
              <a:rPr lang="en-AU" dirty="0" smtClean="0"/>
              <a:t>Morphemes</a:t>
            </a:r>
            <a:endParaRPr lang="en-AU" dirty="0"/>
          </a:p>
        </p:txBody>
      </p:sp>
    </p:spTree>
    <p:extLst>
      <p:ext uri="{BB962C8B-B14F-4D97-AF65-F5344CB8AC3E}">
        <p14:creationId xmlns:p14="http://schemas.microsoft.com/office/powerpoint/2010/main" val="2032366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1371600" y="2037806"/>
            <a:ext cx="9601200" cy="4153988"/>
          </a:xfrm>
        </p:spPr>
        <p:txBody>
          <a:bodyPr/>
          <a:lstStyle/>
          <a:p>
            <a:pPr algn="just"/>
            <a:r>
              <a:rPr lang="en-US" dirty="0"/>
              <a:t>A </a:t>
            </a:r>
            <a:r>
              <a:rPr lang="en-US" u="sng" dirty="0"/>
              <a:t>stem</a:t>
            </a:r>
            <a:r>
              <a:rPr lang="en-US" dirty="0"/>
              <a:t> is that part of a word which remains if we remove the suffix or prefix that has entered the word last. The stem is not necessarily a single morpheme, e.g. the stem of </a:t>
            </a:r>
            <a:r>
              <a:rPr lang="en-US" i="1" dirty="0"/>
              <a:t>unfriendliness</a:t>
            </a:r>
            <a:r>
              <a:rPr lang="en-US" dirty="0"/>
              <a:t> is </a:t>
            </a:r>
            <a:r>
              <a:rPr lang="en-US" i="1" dirty="0"/>
              <a:t>unfriendly</a:t>
            </a:r>
            <a:r>
              <a:rPr lang="en-US" dirty="0"/>
              <a:t>, the stem of </a:t>
            </a:r>
            <a:r>
              <a:rPr lang="en-US" i="1" dirty="0"/>
              <a:t>unfriendly</a:t>
            </a:r>
            <a:r>
              <a:rPr lang="en-US" dirty="0"/>
              <a:t> is </a:t>
            </a:r>
            <a:r>
              <a:rPr lang="en-US" i="1" dirty="0" smtClean="0"/>
              <a:t>friendly</a:t>
            </a:r>
            <a:r>
              <a:rPr lang="hu-HU" dirty="0" smtClean="0"/>
              <a:t>.</a:t>
            </a:r>
          </a:p>
          <a:p>
            <a:pPr algn="just"/>
            <a:r>
              <a:rPr lang="en-US" dirty="0"/>
              <a:t>If we remove all affixes, we arrive at the absolute stem, called </a:t>
            </a:r>
            <a:r>
              <a:rPr lang="en-US" u="sng" dirty="0"/>
              <a:t>root</a:t>
            </a:r>
            <a:r>
              <a:rPr lang="en-US" dirty="0"/>
              <a:t> (also known as base), which is always a single morpheme. Thus, the root of </a:t>
            </a:r>
            <a:r>
              <a:rPr lang="en-US" i="1" dirty="0"/>
              <a:t>unfriendliness</a:t>
            </a:r>
            <a:r>
              <a:rPr lang="en-US" dirty="0"/>
              <a:t> is {friend</a:t>
            </a:r>
            <a:r>
              <a:rPr lang="en-US" dirty="0" smtClean="0"/>
              <a:t>}</a:t>
            </a:r>
            <a:r>
              <a:rPr lang="hu-HU" dirty="0" smtClean="0"/>
              <a:t>.</a:t>
            </a:r>
          </a:p>
          <a:p>
            <a:pPr algn="just"/>
            <a:r>
              <a:rPr lang="en-AU" u="sng" dirty="0" smtClean="0"/>
              <a:t>Conclusion</a:t>
            </a:r>
            <a:r>
              <a:rPr lang="hu-HU" dirty="0" smtClean="0"/>
              <a:t>: </a:t>
            </a:r>
            <a:r>
              <a:rPr lang="en-US" dirty="0" smtClean="0"/>
              <a:t>Morphemes </a:t>
            </a:r>
            <a:r>
              <a:rPr lang="en-US" dirty="0"/>
              <a:t>are the smallest meaningful units of language or the units of allomorphic variation, which cannot be subdivided without losing their meaning or losing their allomorphic variability. To put it more informally, morphemes are recurring word-parts which have some constant variants, and which are typically but not necessarily meaningful.</a:t>
            </a:r>
            <a:endParaRPr lang="en-GB" dirty="0"/>
          </a:p>
        </p:txBody>
      </p:sp>
      <p:sp>
        <p:nvSpPr>
          <p:cNvPr id="4" name="Cím 1"/>
          <p:cNvSpPr>
            <a:spLocks noGrp="1"/>
          </p:cNvSpPr>
          <p:nvPr>
            <p:ph type="title"/>
          </p:nvPr>
        </p:nvSpPr>
        <p:spPr/>
        <p:txBody>
          <a:bodyPr/>
          <a:lstStyle/>
          <a:p>
            <a:pPr algn="ctr"/>
            <a:r>
              <a:rPr lang="en-AU" dirty="0" smtClean="0"/>
              <a:t>Morphemes</a:t>
            </a:r>
            <a:endParaRPr lang="en-AU" dirty="0"/>
          </a:p>
        </p:txBody>
      </p:sp>
    </p:spTree>
    <p:extLst>
      <p:ext uri="{BB962C8B-B14F-4D97-AF65-F5344CB8AC3E}">
        <p14:creationId xmlns:p14="http://schemas.microsoft.com/office/powerpoint/2010/main" val="871290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en-US" dirty="0" err="1"/>
              <a:t>Segmentability</a:t>
            </a:r>
            <a:r>
              <a:rPr lang="en-US" dirty="0"/>
              <a:t> of words into morphemes</a:t>
            </a:r>
            <a:endParaRPr lang="en-GB" dirty="0"/>
          </a:p>
        </p:txBody>
      </p:sp>
      <p:sp>
        <p:nvSpPr>
          <p:cNvPr id="3" name="Tartalom helye 2"/>
          <p:cNvSpPr>
            <a:spLocks noGrp="1"/>
          </p:cNvSpPr>
          <p:nvPr>
            <p:ph idx="1"/>
          </p:nvPr>
        </p:nvSpPr>
        <p:spPr>
          <a:xfrm>
            <a:off x="1371600" y="2285999"/>
            <a:ext cx="9601200" cy="3971109"/>
          </a:xfrm>
        </p:spPr>
        <p:txBody>
          <a:bodyPr>
            <a:normAutofit/>
          </a:bodyPr>
          <a:lstStyle/>
          <a:p>
            <a:pPr algn="just"/>
            <a:r>
              <a:rPr lang="en-US" dirty="0"/>
              <a:t>There are words which are easy to segment into morphemes, </a:t>
            </a:r>
            <a:r>
              <a:rPr lang="en-US" dirty="0" err="1" smtClean="0"/>
              <a:t>e.g</a:t>
            </a:r>
            <a:r>
              <a:rPr lang="hu-HU" dirty="0" smtClean="0"/>
              <a:t>.</a:t>
            </a:r>
            <a:r>
              <a:rPr lang="en-US" dirty="0" smtClean="0"/>
              <a:t> </a:t>
            </a:r>
            <a:r>
              <a:rPr lang="en-US" dirty="0"/>
              <a:t>{un-}{friend}{-li}{-ness}, {girl}{-s}, </a:t>
            </a:r>
            <a:r>
              <a:rPr lang="en-US" dirty="0" smtClean="0"/>
              <a:t>etc</a:t>
            </a:r>
            <a:r>
              <a:rPr lang="en-US" dirty="0"/>
              <a:t>. Languages in which most words are of this kind (i.e. in which most words are sequences of separable morphemes) are called </a:t>
            </a:r>
            <a:r>
              <a:rPr lang="en-US" u="sng" dirty="0"/>
              <a:t>agglutinating languages</a:t>
            </a:r>
            <a:r>
              <a:rPr lang="en-US" dirty="0"/>
              <a:t>. </a:t>
            </a:r>
            <a:endParaRPr lang="hu-HU" dirty="0" smtClean="0"/>
          </a:p>
          <a:p>
            <a:pPr algn="just"/>
            <a:r>
              <a:rPr lang="en-US" dirty="0"/>
              <a:t>There are also many words which are </a:t>
            </a:r>
            <a:r>
              <a:rPr lang="en-US" dirty="0" smtClean="0"/>
              <a:t>mono</a:t>
            </a:r>
            <a:r>
              <a:rPr lang="hu-HU" dirty="0" smtClean="0"/>
              <a:t>-</a:t>
            </a:r>
            <a:r>
              <a:rPr lang="en-US" dirty="0" smtClean="0"/>
              <a:t>morphemic</a:t>
            </a:r>
            <a:r>
              <a:rPr lang="en-US" dirty="0"/>
              <a:t>, i.e. which are composed of single morphemes. In these, morphemes coincide with words, e.g. </a:t>
            </a:r>
            <a:r>
              <a:rPr lang="en-US" i="1" dirty="0"/>
              <a:t>go, coffee, elephant</a:t>
            </a:r>
            <a:r>
              <a:rPr lang="en-US" dirty="0"/>
              <a:t>. Languages in which most words consist of single morphemes are called </a:t>
            </a:r>
            <a:r>
              <a:rPr lang="en-US" u="sng" dirty="0"/>
              <a:t>isolating languages</a:t>
            </a:r>
            <a:r>
              <a:rPr lang="en-US" dirty="0"/>
              <a:t>. </a:t>
            </a:r>
            <a:endParaRPr lang="hu-HU" dirty="0" smtClean="0"/>
          </a:p>
          <a:p>
            <a:pPr algn="just"/>
            <a:r>
              <a:rPr lang="en-US" dirty="0"/>
              <a:t>Finally, there are words in which the constituent abstract morphemes are fused together in an inseparable way, e.g. the English words </a:t>
            </a:r>
            <a:r>
              <a:rPr lang="en-US" i="1" dirty="0"/>
              <a:t>took</a:t>
            </a:r>
            <a:r>
              <a:rPr lang="en-US" dirty="0"/>
              <a:t> and </a:t>
            </a:r>
            <a:r>
              <a:rPr lang="en-US" i="1" dirty="0"/>
              <a:t>mice</a:t>
            </a:r>
            <a:r>
              <a:rPr lang="en-US" dirty="0"/>
              <a:t> consist of {take}{-</a:t>
            </a:r>
            <a:r>
              <a:rPr lang="en-US" dirty="0" err="1"/>
              <a:t>ed</a:t>
            </a:r>
            <a:r>
              <a:rPr lang="en-US" dirty="0"/>
              <a:t>} and {mouse}{-s}, respectively. Languages in which the fusion of morphemes is typical are called </a:t>
            </a:r>
            <a:r>
              <a:rPr lang="en-US" u="sng" dirty="0"/>
              <a:t>fusional</a:t>
            </a:r>
            <a:r>
              <a:rPr lang="en-US" dirty="0"/>
              <a:t> (= inflecting) </a:t>
            </a:r>
            <a:r>
              <a:rPr lang="en-US" u="sng" dirty="0"/>
              <a:t>languages</a:t>
            </a:r>
            <a:r>
              <a:rPr lang="en-US" dirty="0"/>
              <a:t>.</a:t>
            </a:r>
            <a:endParaRPr lang="en-GB" dirty="0"/>
          </a:p>
        </p:txBody>
      </p:sp>
    </p:spTree>
    <p:extLst>
      <p:ext uri="{BB962C8B-B14F-4D97-AF65-F5344CB8AC3E}">
        <p14:creationId xmlns:p14="http://schemas.microsoft.com/office/powerpoint/2010/main" val="3486394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en-AU" dirty="0" smtClean="0"/>
              <a:t>Word formation</a:t>
            </a:r>
            <a:endParaRPr lang="en-AU" dirty="0"/>
          </a:p>
        </p:txBody>
      </p:sp>
      <p:sp>
        <p:nvSpPr>
          <p:cNvPr id="3" name="Tartalom helye 2"/>
          <p:cNvSpPr>
            <a:spLocks noGrp="1"/>
          </p:cNvSpPr>
          <p:nvPr>
            <p:ph idx="1"/>
          </p:nvPr>
        </p:nvSpPr>
        <p:spPr>
          <a:xfrm>
            <a:off x="1371600" y="2286000"/>
            <a:ext cx="9601200" cy="3814354"/>
          </a:xfrm>
        </p:spPr>
        <p:txBody>
          <a:bodyPr/>
          <a:lstStyle/>
          <a:p>
            <a:pPr algn="just"/>
            <a:r>
              <a:rPr lang="en-US" dirty="0"/>
              <a:t>In addition to the borrowing of loanwords from other </a:t>
            </a:r>
            <a:r>
              <a:rPr lang="en-US" dirty="0" smtClean="0"/>
              <a:t>languages</a:t>
            </a:r>
            <a:r>
              <a:rPr lang="en-US" dirty="0"/>
              <a:t>, e.g. ALCOHOL from Arabic) or the introduction of coinages (lexemes artificially invented, e.g. XEROX), there are also ways in which we can produce new lexemes, making use of old ones. These ways are called </a:t>
            </a:r>
            <a:r>
              <a:rPr lang="en-US" u="sng" dirty="0"/>
              <a:t>word formation </a:t>
            </a:r>
            <a:r>
              <a:rPr lang="en-US" u="sng" dirty="0" smtClean="0"/>
              <a:t>processes</a:t>
            </a:r>
            <a:r>
              <a:rPr lang="hu-HU" dirty="0" smtClean="0"/>
              <a:t>.</a:t>
            </a:r>
          </a:p>
          <a:p>
            <a:pPr algn="just"/>
            <a:r>
              <a:rPr lang="en-US" dirty="0"/>
              <a:t>One of the major word-forming processes is </a:t>
            </a:r>
            <a:r>
              <a:rPr lang="en-US" u="sng" dirty="0"/>
              <a:t>derivation</a:t>
            </a:r>
            <a:r>
              <a:rPr lang="en-US" dirty="0"/>
              <a:t> (= affixation), i.e. creating a new lexeme by means of adding a derivational prefix or suffix to an old lexeme. For instance, the lexeme KINGDOM is derived from the stem {king}, to which the derivational suffix {-</a:t>
            </a:r>
            <a:r>
              <a:rPr lang="en-US" dirty="0" err="1"/>
              <a:t>dom</a:t>
            </a:r>
            <a:r>
              <a:rPr lang="en-US" dirty="0"/>
              <a:t>} has been </a:t>
            </a:r>
            <a:r>
              <a:rPr lang="en-US" dirty="0" smtClean="0"/>
              <a:t>added</a:t>
            </a:r>
            <a:r>
              <a:rPr lang="hu-HU" dirty="0" smtClean="0"/>
              <a:t>.</a:t>
            </a:r>
          </a:p>
          <a:p>
            <a:pPr algn="just"/>
            <a:r>
              <a:rPr lang="en-US" dirty="0"/>
              <a:t>The lexemes produced by affixation can be called derivative words, or simply just </a:t>
            </a:r>
            <a:r>
              <a:rPr lang="en-US" u="sng" dirty="0" smtClean="0"/>
              <a:t>derivatives</a:t>
            </a:r>
            <a:r>
              <a:rPr lang="hu-HU" dirty="0" smtClean="0"/>
              <a:t>.</a:t>
            </a:r>
            <a:endParaRPr lang="en-GB" dirty="0"/>
          </a:p>
        </p:txBody>
      </p:sp>
    </p:spTree>
    <p:extLst>
      <p:ext uri="{BB962C8B-B14F-4D97-AF65-F5344CB8AC3E}">
        <p14:creationId xmlns:p14="http://schemas.microsoft.com/office/powerpoint/2010/main" val="26529470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1371600" y="1841863"/>
            <a:ext cx="9601200" cy="4323806"/>
          </a:xfrm>
        </p:spPr>
        <p:txBody>
          <a:bodyPr>
            <a:normAutofit lnSpcReduction="10000"/>
          </a:bodyPr>
          <a:lstStyle/>
          <a:p>
            <a:pPr algn="just"/>
            <a:r>
              <a:rPr lang="en-US" dirty="0"/>
              <a:t>It can happen that a lexeme is assigned to another word class (part of speech) without changing its form. This is called </a:t>
            </a:r>
            <a:r>
              <a:rPr lang="en-US" u="sng" dirty="0"/>
              <a:t>conversion</a:t>
            </a:r>
            <a:r>
              <a:rPr lang="en-US" dirty="0"/>
              <a:t> (also known as zero affixation), which is extremely common in English, </a:t>
            </a:r>
            <a:r>
              <a:rPr lang="en-US" dirty="0" smtClean="0"/>
              <a:t>e.g</a:t>
            </a:r>
            <a:r>
              <a:rPr lang="en-US" dirty="0"/>
              <a:t>. </a:t>
            </a:r>
            <a:r>
              <a:rPr lang="en-US" dirty="0" smtClean="0"/>
              <a:t>BOTTLE</a:t>
            </a:r>
            <a:r>
              <a:rPr lang="hu-HU" dirty="0" smtClean="0"/>
              <a:t> (</a:t>
            </a:r>
            <a:r>
              <a:rPr lang="hu-HU" dirty="0" err="1" smtClean="0"/>
              <a:t>noun</a:t>
            </a:r>
            <a:r>
              <a:rPr lang="hu-HU" dirty="0" smtClean="0"/>
              <a:t>)</a:t>
            </a:r>
            <a:r>
              <a:rPr lang="en-US" dirty="0" smtClean="0"/>
              <a:t> </a:t>
            </a:r>
            <a:r>
              <a:rPr lang="en-US" dirty="0"/>
              <a:t>→ </a:t>
            </a:r>
            <a:r>
              <a:rPr lang="en-US" dirty="0" smtClean="0"/>
              <a:t>BOTTLE</a:t>
            </a:r>
            <a:r>
              <a:rPr lang="hu-HU" dirty="0" smtClean="0"/>
              <a:t> (</a:t>
            </a:r>
            <a:r>
              <a:rPr lang="hu-HU" dirty="0" err="1" smtClean="0"/>
              <a:t>verb</a:t>
            </a:r>
            <a:r>
              <a:rPr lang="hu-HU" dirty="0" smtClean="0"/>
              <a:t>)</a:t>
            </a:r>
            <a:r>
              <a:rPr lang="en-US" dirty="0" smtClean="0"/>
              <a:t>, MILK</a:t>
            </a:r>
            <a:r>
              <a:rPr lang="hu-HU" dirty="0" smtClean="0"/>
              <a:t> (</a:t>
            </a:r>
            <a:r>
              <a:rPr lang="hu-HU" dirty="0" err="1" smtClean="0"/>
              <a:t>noun</a:t>
            </a:r>
            <a:r>
              <a:rPr lang="hu-HU" dirty="0" smtClean="0"/>
              <a:t>)</a:t>
            </a:r>
            <a:r>
              <a:rPr lang="en-US" dirty="0" smtClean="0"/>
              <a:t> </a:t>
            </a:r>
            <a:r>
              <a:rPr lang="en-US" dirty="0"/>
              <a:t>→ </a:t>
            </a:r>
            <a:r>
              <a:rPr lang="en-US" dirty="0" smtClean="0"/>
              <a:t>MILK</a:t>
            </a:r>
            <a:r>
              <a:rPr lang="hu-HU" dirty="0" smtClean="0"/>
              <a:t> (</a:t>
            </a:r>
            <a:r>
              <a:rPr lang="hu-HU" dirty="0" err="1" smtClean="0"/>
              <a:t>verb</a:t>
            </a:r>
            <a:r>
              <a:rPr lang="hu-HU" dirty="0" smtClean="0"/>
              <a:t>)</a:t>
            </a:r>
            <a:r>
              <a:rPr lang="en-US" dirty="0" smtClean="0"/>
              <a:t>. </a:t>
            </a:r>
            <a:endParaRPr lang="hu-HU" dirty="0" smtClean="0"/>
          </a:p>
          <a:p>
            <a:pPr algn="just"/>
            <a:r>
              <a:rPr lang="en-US" dirty="0" smtClean="0"/>
              <a:t>A </a:t>
            </a:r>
            <a:r>
              <a:rPr lang="en-US" dirty="0"/>
              <a:t>special subtype of conversion is called </a:t>
            </a:r>
            <a:r>
              <a:rPr lang="en-US" u="sng" dirty="0"/>
              <a:t>approximate conversion</a:t>
            </a:r>
            <a:r>
              <a:rPr lang="en-US" dirty="0"/>
              <a:t>, in which lexemes undergo a small but systematic change in pronunciation and are thereby assigned to a different word class. Sometimes this “small change” is a </a:t>
            </a:r>
            <a:r>
              <a:rPr lang="en-US" u="sng" dirty="0"/>
              <a:t>stress shift</a:t>
            </a:r>
            <a:r>
              <a:rPr lang="en-US" dirty="0"/>
              <a:t> (with some </a:t>
            </a:r>
            <a:r>
              <a:rPr lang="en-US" dirty="0" smtClean="0"/>
              <a:t>changes </a:t>
            </a:r>
            <a:r>
              <a:rPr lang="en-US" dirty="0"/>
              <a:t>in vowel quality), as in e.g. </a:t>
            </a:r>
            <a:r>
              <a:rPr lang="en-US" dirty="0" smtClean="0"/>
              <a:t>SUS</a:t>
            </a:r>
            <a:r>
              <a:rPr lang="hu-HU" dirty="0" smtClean="0"/>
              <a:t>’</a:t>
            </a:r>
            <a:r>
              <a:rPr lang="en-US" dirty="0" smtClean="0"/>
              <a:t>PECT</a:t>
            </a:r>
            <a:r>
              <a:rPr lang="hu-HU" dirty="0" smtClean="0"/>
              <a:t> (</a:t>
            </a:r>
            <a:r>
              <a:rPr lang="hu-HU" dirty="0" err="1" smtClean="0"/>
              <a:t>verb</a:t>
            </a:r>
            <a:r>
              <a:rPr lang="hu-HU" dirty="0" smtClean="0"/>
              <a:t>)</a:t>
            </a:r>
            <a:r>
              <a:rPr lang="en-US" dirty="0" smtClean="0"/>
              <a:t> </a:t>
            </a:r>
            <a:r>
              <a:rPr lang="en-US" dirty="0"/>
              <a:t>and </a:t>
            </a:r>
            <a:r>
              <a:rPr lang="hu-HU" dirty="0" smtClean="0"/>
              <a:t>’</a:t>
            </a:r>
            <a:r>
              <a:rPr lang="en-US" dirty="0" smtClean="0"/>
              <a:t>SUSPECT</a:t>
            </a:r>
            <a:r>
              <a:rPr lang="hu-HU" dirty="0" smtClean="0"/>
              <a:t> (</a:t>
            </a:r>
            <a:r>
              <a:rPr lang="hu-HU" dirty="0" err="1" smtClean="0"/>
              <a:t>noun</a:t>
            </a:r>
            <a:r>
              <a:rPr lang="hu-HU" dirty="0" smtClean="0"/>
              <a:t>)</a:t>
            </a:r>
            <a:r>
              <a:rPr lang="en-US" dirty="0" smtClean="0"/>
              <a:t>, PER</a:t>
            </a:r>
            <a:r>
              <a:rPr lang="hu-HU" dirty="0" smtClean="0"/>
              <a:t>’</a:t>
            </a:r>
            <a:r>
              <a:rPr lang="en-US" dirty="0" smtClean="0"/>
              <a:t>MIT</a:t>
            </a:r>
            <a:r>
              <a:rPr lang="hu-HU" dirty="0" smtClean="0"/>
              <a:t> (</a:t>
            </a:r>
            <a:r>
              <a:rPr lang="hu-HU" dirty="0" err="1" smtClean="0"/>
              <a:t>verb</a:t>
            </a:r>
            <a:r>
              <a:rPr lang="hu-HU" dirty="0" smtClean="0"/>
              <a:t>)</a:t>
            </a:r>
            <a:r>
              <a:rPr lang="en-US" dirty="0" smtClean="0"/>
              <a:t> </a:t>
            </a:r>
            <a:r>
              <a:rPr lang="en-US" dirty="0"/>
              <a:t>and </a:t>
            </a:r>
            <a:r>
              <a:rPr lang="hu-HU" dirty="0" smtClean="0"/>
              <a:t>’</a:t>
            </a:r>
            <a:r>
              <a:rPr lang="en-US" dirty="0" smtClean="0"/>
              <a:t>PERMIT</a:t>
            </a:r>
            <a:r>
              <a:rPr lang="hu-HU" dirty="0" smtClean="0"/>
              <a:t> (</a:t>
            </a:r>
            <a:r>
              <a:rPr lang="hu-HU" dirty="0" err="1" smtClean="0"/>
              <a:t>noun</a:t>
            </a:r>
            <a:r>
              <a:rPr lang="hu-HU" dirty="0" smtClean="0"/>
              <a:t>).</a:t>
            </a:r>
          </a:p>
          <a:p>
            <a:pPr algn="just"/>
            <a:r>
              <a:rPr lang="en-US" dirty="0"/>
              <a:t>The next major word-forming process is </a:t>
            </a:r>
            <a:r>
              <a:rPr lang="en-US" u="sng" dirty="0"/>
              <a:t>compounding</a:t>
            </a:r>
            <a:r>
              <a:rPr lang="en-US" dirty="0"/>
              <a:t>. This means bringing together two roots or two lexemes to produce a new lexeme, called a </a:t>
            </a:r>
            <a:r>
              <a:rPr lang="en-US" u="sng" dirty="0"/>
              <a:t>compound</a:t>
            </a:r>
            <a:r>
              <a:rPr lang="en-US" dirty="0" smtClean="0"/>
              <a:t>, </a:t>
            </a:r>
            <a:r>
              <a:rPr lang="en-US" dirty="0"/>
              <a:t>e.g. »BLACKMAIL, »GOLDFISH, »WHITE HOUSE (where the president of the US lives), »HAY FEVER, »CHRISTMAS-TREE, «CHRISTMAS »PUDDING, etc.</a:t>
            </a:r>
            <a:endParaRPr lang="en-GB" dirty="0"/>
          </a:p>
        </p:txBody>
      </p:sp>
      <p:sp>
        <p:nvSpPr>
          <p:cNvPr id="4" name="Cím 1"/>
          <p:cNvSpPr>
            <a:spLocks noGrp="1"/>
          </p:cNvSpPr>
          <p:nvPr>
            <p:ph type="title"/>
          </p:nvPr>
        </p:nvSpPr>
        <p:spPr/>
        <p:txBody>
          <a:bodyPr/>
          <a:lstStyle/>
          <a:p>
            <a:pPr algn="ctr"/>
            <a:r>
              <a:rPr lang="en-AU" dirty="0" smtClean="0"/>
              <a:t>Word formation</a:t>
            </a:r>
            <a:endParaRPr lang="en-AU" dirty="0"/>
          </a:p>
        </p:txBody>
      </p:sp>
    </p:spTree>
    <p:extLst>
      <p:ext uri="{BB962C8B-B14F-4D97-AF65-F5344CB8AC3E}">
        <p14:creationId xmlns:p14="http://schemas.microsoft.com/office/powerpoint/2010/main" val="4165635159"/>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TM10001105[[fn=Körülvágás]]</Template>
  <TotalTime>34</TotalTime>
  <Words>1572</Words>
  <Application>Microsoft Office PowerPoint</Application>
  <PresentationFormat>Szélesvásznú</PresentationFormat>
  <Paragraphs>47</Paragraphs>
  <Slides>10</Slides>
  <Notes>0</Notes>
  <HiddenSlides>0</HiddenSlides>
  <MMClips>0</MMClips>
  <ScaleCrop>false</ScaleCrop>
  <HeadingPairs>
    <vt:vector size="6" baseType="variant">
      <vt:variant>
        <vt:lpstr>Használt betűtípusok</vt:lpstr>
      </vt:variant>
      <vt:variant>
        <vt:i4>2</vt:i4>
      </vt:variant>
      <vt:variant>
        <vt:lpstr>Téma</vt:lpstr>
      </vt:variant>
      <vt:variant>
        <vt:i4>1</vt:i4>
      </vt:variant>
      <vt:variant>
        <vt:lpstr>Diacímek</vt:lpstr>
      </vt:variant>
      <vt:variant>
        <vt:i4>10</vt:i4>
      </vt:variant>
    </vt:vector>
  </HeadingPairs>
  <TitlesOfParts>
    <vt:vector size="13" baseType="lpstr">
      <vt:lpstr>Arial</vt:lpstr>
      <vt:lpstr>Franklin Gothic Book</vt:lpstr>
      <vt:lpstr>Crop</vt:lpstr>
      <vt:lpstr>Words</vt:lpstr>
      <vt:lpstr>Words</vt:lpstr>
      <vt:lpstr>Morphemes</vt:lpstr>
      <vt:lpstr>Morphemes</vt:lpstr>
      <vt:lpstr>Morphemes</vt:lpstr>
      <vt:lpstr>Morphemes</vt:lpstr>
      <vt:lpstr>Segmentability of words into morphemes</vt:lpstr>
      <vt:lpstr>Word formation</vt:lpstr>
      <vt:lpstr>Word formation</vt:lpstr>
      <vt:lpstr>Word 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Words</dc:title>
  <dc:creator>váradi krisztián</dc:creator>
  <cp:lastModifiedBy>váradi krisztián</cp:lastModifiedBy>
  <cp:revision>4</cp:revision>
  <dcterms:created xsi:type="dcterms:W3CDTF">2020-10-28T09:29:58Z</dcterms:created>
  <dcterms:modified xsi:type="dcterms:W3CDTF">2020-10-28T10:04:25Z</dcterms:modified>
</cp:coreProperties>
</file>