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u-HU" smtClean="0"/>
              <a:t>Mintacím szerkesztése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u-HU" smtClean="0"/>
              <a:t>Mintacím szerkesztése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u-HU" smtClean="0"/>
              <a:t>Mintacím szerkesztése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u-HU" smtClean="0"/>
              <a:t>Mintacím szerkesztése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u-HU" smtClean="0"/>
              <a:t>Mintacím szerkesztése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u-HU" smtClean="0"/>
              <a:t>Mintacím szerkesztése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u-HU" smtClean="0"/>
              <a:t>Mintacím szerkesztése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u-HU" smtClean="0"/>
              <a:t>Mintacím szerkesztése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smtClean="0"/>
              <a:t>Sentences and phrases</a:t>
            </a:r>
            <a:endParaRPr lang="en-AU" dirty="0"/>
          </a:p>
        </p:txBody>
      </p:sp>
      <p:sp>
        <p:nvSpPr>
          <p:cNvPr id="3" name="Tartalom helye 2"/>
          <p:cNvSpPr>
            <a:spLocks noGrp="1"/>
          </p:cNvSpPr>
          <p:nvPr>
            <p:ph idx="1"/>
          </p:nvPr>
        </p:nvSpPr>
        <p:spPr/>
        <p:txBody>
          <a:bodyPr/>
          <a:lstStyle/>
          <a:p>
            <a:pPr algn="just"/>
            <a:r>
              <a:rPr lang="en-US" u="sng" dirty="0"/>
              <a:t>Syntax</a:t>
            </a:r>
            <a:r>
              <a:rPr lang="en-US" dirty="0"/>
              <a:t> is the study of sentence structure. </a:t>
            </a:r>
            <a:r>
              <a:rPr lang="en-US" u="sng" dirty="0"/>
              <a:t>Sentences</a:t>
            </a:r>
            <a:r>
              <a:rPr lang="en-US" dirty="0"/>
              <a:t> are composed not directly out of words but of constituents which may consist of more than one word, called phrases. </a:t>
            </a:r>
            <a:endParaRPr lang="hu-HU" dirty="0" smtClean="0"/>
          </a:p>
          <a:p>
            <a:pPr algn="just"/>
            <a:r>
              <a:rPr lang="en-US" dirty="0" smtClean="0"/>
              <a:t>A </a:t>
            </a:r>
            <a:r>
              <a:rPr lang="en-US" u="sng" dirty="0"/>
              <a:t>phrase</a:t>
            </a:r>
            <a:r>
              <a:rPr lang="en-US" dirty="0"/>
              <a:t> is an expression which is a constituent in a sentence and is the expansion of a </a:t>
            </a:r>
            <a:r>
              <a:rPr lang="en-US" u="sng" dirty="0"/>
              <a:t>head</a:t>
            </a:r>
            <a:r>
              <a:rPr lang="en-US" dirty="0"/>
              <a:t> (i.e. key word). </a:t>
            </a:r>
            <a:endParaRPr lang="hu-HU" dirty="0" smtClean="0"/>
          </a:p>
          <a:p>
            <a:pPr algn="just"/>
            <a:r>
              <a:rPr lang="en-US" dirty="0"/>
              <a:t>A sentence or </a:t>
            </a:r>
            <a:r>
              <a:rPr lang="en-US" u="sng" dirty="0"/>
              <a:t>clause</a:t>
            </a:r>
            <a:r>
              <a:rPr lang="en-US" dirty="0"/>
              <a:t> is an expression which minimally contains a subject and a predicate, and which may also contain other types of </a:t>
            </a:r>
            <a:r>
              <a:rPr lang="en-US" dirty="0" smtClean="0"/>
              <a:t>elements,</a:t>
            </a:r>
            <a:r>
              <a:rPr lang="hu-HU" dirty="0" smtClean="0"/>
              <a:t> i.e. </a:t>
            </a:r>
            <a:r>
              <a:rPr lang="en-US" dirty="0" smtClean="0"/>
              <a:t>complements </a:t>
            </a:r>
            <a:r>
              <a:rPr lang="en-US" dirty="0"/>
              <a:t>and adjuncts. </a:t>
            </a:r>
            <a:endParaRPr lang="en-GB" dirty="0"/>
          </a:p>
        </p:txBody>
      </p:sp>
    </p:spTree>
    <p:extLst>
      <p:ext uri="{BB962C8B-B14F-4D97-AF65-F5344CB8AC3E}">
        <p14:creationId xmlns:p14="http://schemas.microsoft.com/office/powerpoint/2010/main" val="311676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pPr algn="just"/>
            <a:r>
              <a:rPr lang="en-US" dirty="0"/>
              <a:t>Finally, consider the bracketed </a:t>
            </a:r>
            <a:r>
              <a:rPr lang="en-US" dirty="0" smtClean="0"/>
              <a:t>sub</a:t>
            </a:r>
            <a:r>
              <a:rPr lang="hu-HU" dirty="0" smtClean="0"/>
              <a:t>-</a:t>
            </a:r>
            <a:r>
              <a:rPr lang="en-US" dirty="0" smtClean="0"/>
              <a:t>clause </a:t>
            </a:r>
            <a:r>
              <a:rPr lang="en-US" dirty="0"/>
              <a:t>in (15), </a:t>
            </a:r>
            <a:r>
              <a:rPr lang="en-US" i="1" dirty="0"/>
              <a:t>which we saw last week</a:t>
            </a:r>
            <a:r>
              <a:rPr lang="en-US" dirty="0"/>
              <a:t>. This is part of the NP </a:t>
            </a:r>
            <a:r>
              <a:rPr lang="en-US" i="1" dirty="0"/>
              <a:t>the shoes which we saw last week</a:t>
            </a:r>
            <a:r>
              <a:rPr lang="en-US" dirty="0"/>
              <a:t>. </a:t>
            </a:r>
            <a:endParaRPr lang="hu-HU" dirty="0" smtClean="0"/>
          </a:p>
          <a:p>
            <a:pPr algn="just"/>
            <a:r>
              <a:rPr lang="en-US" dirty="0"/>
              <a:t>Here the NP itself is the object (complement) of the matrix verb </a:t>
            </a:r>
            <a:r>
              <a:rPr lang="en-US" i="1" dirty="0"/>
              <a:t>bought</a:t>
            </a:r>
            <a:r>
              <a:rPr lang="en-US" dirty="0"/>
              <a:t>. The </a:t>
            </a:r>
            <a:r>
              <a:rPr lang="en-US" dirty="0" smtClean="0"/>
              <a:t>sub</a:t>
            </a:r>
            <a:r>
              <a:rPr lang="hu-HU" dirty="0" smtClean="0"/>
              <a:t>-</a:t>
            </a:r>
            <a:r>
              <a:rPr lang="en-US" dirty="0" smtClean="0"/>
              <a:t>clause </a:t>
            </a:r>
            <a:r>
              <a:rPr lang="en-US" dirty="0"/>
              <a:t>modifies </a:t>
            </a:r>
            <a:r>
              <a:rPr lang="en-US" dirty="0" smtClean="0"/>
              <a:t>the </a:t>
            </a:r>
            <a:r>
              <a:rPr lang="en-US" dirty="0"/>
              <a:t>noun </a:t>
            </a:r>
            <a:r>
              <a:rPr lang="en-US" i="1" dirty="0"/>
              <a:t>shoes</a:t>
            </a:r>
            <a:r>
              <a:rPr lang="en-US" dirty="0"/>
              <a:t>. Since </a:t>
            </a:r>
            <a:r>
              <a:rPr lang="en-US" i="1" dirty="0"/>
              <a:t>which</a:t>
            </a:r>
            <a:r>
              <a:rPr lang="en-US" dirty="0"/>
              <a:t> relates to (refers back to) </a:t>
            </a:r>
            <a:r>
              <a:rPr lang="en-US" i="1" dirty="0"/>
              <a:t>shoes</a:t>
            </a:r>
            <a:r>
              <a:rPr lang="en-US" dirty="0"/>
              <a:t>, it is called a </a:t>
            </a:r>
            <a:r>
              <a:rPr lang="en-US" u="sng" dirty="0"/>
              <a:t>Relative Pronoun</a:t>
            </a:r>
            <a:r>
              <a:rPr lang="en-US" dirty="0"/>
              <a:t> and the </a:t>
            </a:r>
            <a:r>
              <a:rPr lang="en-US" dirty="0" smtClean="0"/>
              <a:t>sub</a:t>
            </a:r>
            <a:r>
              <a:rPr lang="hu-HU" dirty="0" smtClean="0"/>
              <a:t>-</a:t>
            </a:r>
            <a:r>
              <a:rPr lang="en-US" dirty="0" smtClean="0"/>
              <a:t>clause </a:t>
            </a:r>
            <a:r>
              <a:rPr lang="en-US" dirty="0"/>
              <a:t>which contains it is called a </a:t>
            </a:r>
            <a:r>
              <a:rPr lang="en-US" u="sng" dirty="0"/>
              <a:t>Relative Clause</a:t>
            </a:r>
            <a:r>
              <a:rPr lang="en-US" dirty="0"/>
              <a:t>. More precisely, we can say it is a Defining (or Restrictive) Relative Clause because it helps identify the referent of the word </a:t>
            </a:r>
            <a:r>
              <a:rPr lang="en-US" i="1" dirty="0" smtClean="0"/>
              <a:t>shoes</a:t>
            </a:r>
            <a:r>
              <a:rPr lang="en-US" dirty="0" smtClean="0"/>
              <a:t>.</a:t>
            </a:r>
            <a:endParaRPr lang="hu-HU" dirty="0" smtClean="0"/>
          </a:p>
          <a:p>
            <a:pPr algn="just"/>
            <a:endParaRPr lang="en-GB" dirty="0"/>
          </a:p>
        </p:txBody>
      </p:sp>
      <p:pic>
        <p:nvPicPr>
          <p:cNvPr id="4" name="Kép 3"/>
          <p:cNvPicPr>
            <a:picLocks noChangeAspect="1"/>
          </p:cNvPicPr>
          <p:nvPr/>
        </p:nvPicPr>
        <p:blipFill rotWithShape="1">
          <a:blip r:embed="rId2"/>
          <a:srcRect l="768" t="30764" r="64460" b="63911"/>
          <a:stretch/>
        </p:blipFill>
        <p:spPr>
          <a:xfrm>
            <a:off x="2978333" y="5452395"/>
            <a:ext cx="6312444" cy="543455"/>
          </a:xfrm>
          <a:prstGeom prst="rect">
            <a:avLst/>
          </a:prstGeom>
        </p:spPr>
      </p:pic>
      <p:sp>
        <p:nvSpPr>
          <p:cNvPr id="5" name="Cím 1"/>
          <p:cNvSpPr>
            <a:spLocks noGrp="1"/>
          </p:cNvSpPr>
          <p:nvPr>
            <p:ph type="title"/>
          </p:nvPr>
        </p:nvSpPr>
        <p:spPr/>
        <p:txBody>
          <a:bodyPr/>
          <a:lstStyle/>
          <a:p>
            <a:r>
              <a:rPr lang="en-AU" dirty="0" smtClean="0"/>
              <a:t>Simple and complex sentences</a:t>
            </a:r>
            <a:endParaRPr lang="en-AU" dirty="0"/>
          </a:p>
        </p:txBody>
      </p:sp>
    </p:spTree>
    <p:extLst>
      <p:ext uri="{BB962C8B-B14F-4D97-AF65-F5344CB8AC3E}">
        <p14:creationId xmlns:p14="http://schemas.microsoft.com/office/powerpoint/2010/main" val="321339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smtClean="0"/>
              <a:t>Compound (coordinated) sentences</a:t>
            </a:r>
            <a:endParaRPr lang="en-AU" dirty="0"/>
          </a:p>
        </p:txBody>
      </p:sp>
      <p:sp>
        <p:nvSpPr>
          <p:cNvPr id="3" name="Tartalom helye 2"/>
          <p:cNvSpPr>
            <a:spLocks noGrp="1"/>
          </p:cNvSpPr>
          <p:nvPr>
            <p:ph idx="1"/>
          </p:nvPr>
        </p:nvSpPr>
        <p:spPr/>
        <p:txBody>
          <a:bodyPr/>
          <a:lstStyle/>
          <a:p>
            <a:pPr algn="just"/>
            <a:r>
              <a:rPr lang="en-US" dirty="0"/>
              <a:t>A compound or coordinated sentence contains two or more, equally important, lower sentences (clauses) placed side by side in coordination. There are essentially three kinds of relationship between the coordinated clauses: </a:t>
            </a:r>
            <a:r>
              <a:rPr lang="en-US" u="sng" dirty="0"/>
              <a:t>additive</a:t>
            </a:r>
            <a:r>
              <a:rPr lang="en-US" dirty="0"/>
              <a:t>, </a:t>
            </a:r>
            <a:r>
              <a:rPr lang="en-US" u="sng" dirty="0"/>
              <a:t>adversative</a:t>
            </a:r>
            <a:r>
              <a:rPr lang="en-US" dirty="0"/>
              <a:t>, and </a:t>
            </a:r>
            <a:r>
              <a:rPr lang="en-US" u="sng" dirty="0"/>
              <a:t>disjunctive</a:t>
            </a:r>
            <a:r>
              <a:rPr lang="en-US" dirty="0"/>
              <a:t>. The label </a:t>
            </a:r>
            <a:r>
              <a:rPr lang="en-US" i="1" dirty="0" err="1"/>
              <a:t>Conj</a:t>
            </a:r>
            <a:r>
              <a:rPr lang="en-US" dirty="0"/>
              <a:t> stands for </a:t>
            </a:r>
            <a:r>
              <a:rPr lang="en-US" u="sng" dirty="0"/>
              <a:t>conjunction</a:t>
            </a:r>
            <a:r>
              <a:rPr lang="en-US" dirty="0"/>
              <a:t>. </a:t>
            </a:r>
            <a:endParaRPr lang="en-GB" dirty="0"/>
          </a:p>
        </p:txBody>
      </p:sp>
      <p:pic>
        <p:nvPicPr>
          <p:cNvPr id="4" name="Kép 3"/>
          <p:cNvPicPr>
            <a:picLocks noChangeAspect="1"/>
          </p:cNvPicPr>
          <p:nvPr/>
        </p:nvPicPr>
        <p:blipFill rotWithShape="1">
          <a:blip r:embed="rId2"/>
          <a:srcRect l="1326" t="46469" r="58392" b="38051"/>
          <a:stretch/>
        </p:blipFill>
        <p:spPr>
          <a:xfrm>
            <a:off x="2817222" y="4684546"/>
            <a:ext cx="6557554" cy="1462255"/>
          </a:xfrm>
          <a:prstGeom prst="rect">
            <a:avLst/>
          </a:prstGeom>
        </p:spPr>
      </p:pic>
    </p:spTree>
    <p:extLst>
      <p:ext uri="{BB962C8B-B14F-4D97-AF65-F5344CB8AC3E}">
        <p14:creationId xmlns:p14="http://schemas.microsoft.com/office/powerpoint/2010/main" val="226042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smtClean="0"/>
              <a:t>Sentence and utterance</a:t>
            </a:r>
            <a:endParaRPr lang="en-AU" dirty="0"/>
          </a:p>
        </p:txBody>
      </p:sp>
      <p:sp>
        <p:nvSpPr>
          <p:cNvPr id="3" name="Tartalom helye 2"/>
          <p:cNvSpPr>
            <a:spLocks noGrp="1"/>
          </p:cNvSpPr>
          <p:nvPr>
            <p:ph idx="1"/>
          </p:nvPr>
        </p:nvSpPr>
        <p:spPr/>
        <p:txBody>
          <a:bodyPr/>
          <a:lstStyle/>
          <a:p>
            <a:pPr algn="just"/>
            <a:r>
              <a:rPr lang="en-US" dirty="0"/>
              <a:t>Sentences have to be distinguished from utterances. A </a:t>
            </a:r>
            <a:r>
              <a:rPr lang="en-US" u="sng" dirty="0"/>
              <a:t>sentence</a:t>
            </a:r>
            <a:r>
              <a:rPr lang="en-US" dirty="0"/>
              <a:t> </a:t>
            </a:r>
            <a:r>
              <a:rPr lang="en-US" dirty="0" smtClean="0"/>
              <a:t>is </a:t>
            </a:r>
            <a:r>
              <a:rPr lang="en-US" dirty="0"/>
              <a:t>any string of words produced by the sentence-forming rules of a language, these rules are stored in native speakers’ competence. </a:t>
            </a:r>
            <a:endParaRPr lang="hu-HU" dirty="0" smtClean="0"/>
          </a:p>
          <a:p>
            <a:pPr algn="just"/>
            <a:r>
              <a:rPr lang="en-US" dirty="0"/>
              <a:t>So sentences </a:t>
            </a:r>
            <a:r>
              <a:rPr lang="en-US" dirty="0" smtClean="0"/>
              <a:t>are </a:t>
            </a:r>
            <a:r>
              <a:rPr lang="en-US" dirty="0"/>
              <a:t>constructs of </a:t>
            </a:r>
            <a:r>
              <a:rPr lang="en-US" u="sng" dirty="0"/>
              <a:t>competence</a:t>
            </a:r>
            <a:r>
              <a:rPr lang="en-US" dirty="0"/>
              <a:t>, they are ideal, abstract entities. For instance, </a:t>
            </a:r>
            <a:r>
              <a:rPr lang="en-US" i="1" dirty="0"/>
              <a:t>Peter smokes cheap cigars</a:t>
            </a:r>
            <a:r>
              <a:rPr lang="en-US" dirty="0"/>
              <a:t> is an English sentence because it has the structure of an English sentence. </a:t>
            </a:r>
            <a:endParaRPr lang="en-GB" dirty="0"/>
          </a:p>
        </p:txBody>
      </p:sp>
    </p:spTree>
    <p:extLst>
      <p:ext uri="{BB962C8B-B14F-4D97-AF65-F5344CB8AC3E}">
        <p14:creationId xmlns:p14="http://schemas.microsoft.com/office/powerpoint/2010/main" val="343634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92500" lnSpcReduction="20000"/>
          </a:bodyPr>
          <a:lstStyle/>
          <a:p>
            <a:pPr algn="just"/>
            <a:r>
              <a:rPr lang="en-US" dirty="0"/>
              <a:t>By contrast, an </a:t>
            </a:r>
            <a:r>
              <a:rPr lang="en-US" u="sng" dirty="0"/>
              <a:t>utterance</a:t>
            </a:r>
            <a:r>
              <a:rPr lang="en-US" dirty="0"/>
              <a:t> </a:t>
            </a:r>
            <a:r>
              <a:rPr lang="en-US" dirty="0" smtClean="0"/>
              <a:t>is </a:t>
            </a:r>
            <a:r>
              <a:rPr lang="en-US" dirty="0"/>
              <a:t>typically the physical </a:t>
            </a:r>
            <a:r>
              <a:rPr lang="en-US" dirty="0" err="1"/>
              <a:t>realisation</a:t>
            </a:r>
            <a:r>
              <a:rPr lang="en-US" dirty="0"/>
              <a:t> of a sentence in a real situation of language use, i.e. in performance</a:t>
            </a:r>
            <a:r>
              <a:rPr lang="en-US" dirty="0" smtClean="0"/>
              <a:t>.</a:t>
            </a:r>
            <a:endParaRPr lang="hu-HU" dirty="0" smtClean="0"/>
          </a:p>
          <a:p>
            <a:pPr algn="just"/>
            <a:r>
              <a:rPr lang="en-US" dirty="0"/>
              <a:t>Since utterances belong to </a:t>
            </a:r>
            <a:r>
              <a:rPr lang="en-US" u="sng" dirty="0"/>
              <a:t>performance</a:t>
            </a:r>
            <a:r>
              <a:rPr lang="en-US" dirty="0"/>
              <a:t>, in spontaneous speech they often contain imperfections, such as hesitations, false starts, lack of concord</a:t>
            </a:r>
            <a:r>
              <a:rPr lang="en-US" dirty="0" smtClean="0"/>
              <a:t>, </a:t>
            </a:r>
            <a:r>
              <a:rPr lang="en-US" dirty="0"/>
              <a:t>especially if the speaker is tired or excited or embarrassed. </a:t>
            </a:r>
            <a:endParaRPr lang="hu-HU" dirty="0" smtClean="0"/>
          </a:p>
          <a:p>
            <a:pPr algn="just"/>
            <a:r>
              <a:rPr lang="en-US" dirty="0" smtClean="0"/>
              <a:t>It </a:t>
            </a:r>
            <a:r>
              <a:rPr lang="en-US" dirty="0"/>
              <a:t>may happen that sentences are left unfinished because the speakers change their minds in the middle of the sentence and begin a new one, or because they are interrupted by </a:t>
            </a:r>
            <a:r>
              <a:rPr lang="en-US" dirty="0" smtClean="0"/>
              <a:t>someone, </a:t>
            </a:r>
            <a:r>
              <a:rPr lang="en-US" dirty="0"/>
              <a:t>etc. So it may happen that an utterance consists of a fragment of a sentence or that parts of it belong to different languages. </a:t>
            </a:r>
            <a:r>
              <a:rPr lang="en-US" u="sng" dirty="0"/>
              <a:t>Ellipsis</a:t>
            </a:r>
            <a:r>
              <a:rPr lang="en-US" dirty="0"/>
              <a:t> (= omission) of predictable constituents is quite common. </a:t>
            </a:r>
            <a:endParaRPr lang="en-GB" dirty="0"/>
          </a:p>
        </p:txBody>
      </p:sp>
      <p:sp>
        <p:nvSpPr>
          <p:cNvPr id="4" name="Cím 1"/>
          <p:cNvSpPr>
            <a:spLocks noGrp="1"/>
          </p:cNvSpPr>
          <p:nvPr>
            <p:ph type="title"/>
          </p:nvPr>
        </p:nvSpPr>
        <p:spPr/>
        <p:txBody>
          <a:bodyPr/>
          <a:lstStyle/>
          <a:p>
            <a:r>
              <a:rPr lang="en-AU" dirty="0" smtClean="0"/>
              <a:t>Sentence and utterance</a:t>
            </a:r>
            <a:endParaRPr lang="en-AU" dirty="0"/>
          </a:p>
        </p:txBody>
      </p:sp>
    </p:spTree>
    <p:extLst>
      <p:ext uri="{BB962C8B-B14F-4D97-AF65-F5344CB8AC3E}">
        <p14:creationId xmlns:p14="http://schemas.microsoft.com/office/powerpoint/2010/main" val="125806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295401" y="2556932"/>
            <a:ext cx="9601196" cy="3543422"/>
          </a:xfrm>
        </p:spPr>
        <p:txBody>
          <a:bodyPr/>
          <a:lstStyle/>
          <a:p>
            <a:pPr algn="just"/>
            <a:r>
              <a:rPr lang="en-US" dirty="0"/>
              <a:t>A </a:t>
            </a:r>
            <a:r>
              <a:rPr lang="en-US" u="sng" dirty="0"/>
              <a:t>complement</a:t>
            </a:r>
            <a:r>
              <a:rPr lang="en-US" dirty="0"/>
              <a:t> is a constituent whose presence is structurally “dictated” (required or licensed) by a particular word. The presence of the complement “follows” from the presence of the word which it is a complement of</a:t>
            </a:r>
            <a:r>
              <a:rPr lang="en-US" dirty="0" smtClean="0"/>
              <a:t>.</a:t>
            </a:r>
            <a:r>
              <a:rPr lang="hu-HU" dirty="0" smtClean="0"/>
              <a:t> </a:t>
            </a:r>
            <a:r>
              <a:rPr lang="en-US" dirty="0"/>
              <a:t>An </a:t>
            </a:r>
            <a:r>
              <a:rPr lang="en-US" u="sng" dirty="0"/>
              <a:t>object</a:t>
            </a:r>
            <a:r>
              <a:rPr lang="en-US" dirty="0"/>
              <a:t> is a particular kind of complement</a:t>
            </a:r>
            <a:r>
              <a:rPr lang="en-US" dirty="0" smtClean="0"/>
              <a:t>.</a:t>
            </a:r>
            <a:endParaRPr lang="hu-HU" dirty="0" smtClean="0"/>
          </a:p>
          <a:p>
            <a:pPr algn="just"/>
            <a:r>
              <a:rPr lang="en-US" dirty="0"/>
              <a:t>The subject and the complement(s) together are said to be the arguments of the predicate. </a:t>
            </a:r>
            <a:r>
              <a:rPr lang="en-US" u="sng" dirty="0"/>
              <a:t>Arguments</a:t>
            </a:r>
            <a:r>
              <a:rPr lang="en-US" dirty="0"/>
              <a:t> are the participants (entities) that are necessarily involved in the situation identified by the predicate. </a:t>
            </a:r>
            <a:endParaRPr lang="hu-HU" dirty="0"/>
          </a:p>
        </p:txBody>
      </p:sp>
      <p:sp>
        <p:nvSpPr>
          <p:cNvPr id="4" name="Cím 1"/>
          <p:cNvSpPr>
            <a:spLocks noGrp="1"/>
          </p:cNvSpPr>
          <p:nvPr>
            <p:ph type="title"/>
          </p:nvPr>
        </p:nvSpPr>
        <p:spPr/>
        <p:txBody>
          <a:bodyPr/>
          <a:lstStyle/>
          <a:p>
            <a:r>
              <a:rPr lang="en-AU" dirty="0" smtClean="0"/>
              <a:t>Sentences and phrases</a:t>
            </a:r>
            <a:endParaRPr lang="en-AU" dirty="0"/>
          </a:p>
        </p:txBody>
      </p:sp>
    </p:spTree>
    <p:extLst>
      <p:ext uri="{BB962C8B-B14F-4D97-AF65-F5344CB8AC3E}">
        <p14:creationId xmlns:p14="http://schemas.microsoft.com/office/powerpoint/2010/main" val="89909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85000" lnSpcReduction="10000"/>
          </a:bodyPr>
          <a:lstStyle/>
          <a:p>
            <a:pPr algn="just"/>
            <a:r>
              <a:rPr lang="en-US" dirty="0"/>
              <a:t>In English, subjects typically occur in the </a:t>
            </a:r>
            <a:r>
              <a:rPr lang="en-US" u="sng" dirty="0"/>
              <a:t>nominative case</a:t>
            </a:r>
            <a:r>
              <a:rPr lang="en-US" dirty="0"/>
              <a:t> (I, he, etc.), whereas objects occur in the </a:t>
            </a:r>
            <a:r>
              <a:rPr lang="en-US" u="sng" dirty="0"/>
              <a:t>accusative case</a:t>
            </a:r>
            <a:r>
              <a:rPr lang="en-US" dirty="0"/>
              <a:t> (me, him, etc.), but observable case-marking is restricted to pronouns. </a:t>
            </a:r>
            <a:endParaRPr lang="hu-HU" dirty="0" smtClean="0"/>
          </a:p>
          <a:p>
            <a:pPr algn="just"/>
            <a:r>
              <a:rPr lang="hu-HU" dirty="0" smtClean="0"/>
              <a:t>I</a:t>
            </a:r>
            <a:r>
              <a:rPr lang="en-US" dirty="0" smtClean="0"/>
              <a:t>n </a:t>
            </a:r>
            <a:r>
              <a:rPr lang="en-US" dirty="0"/>
              <a:t>English, verbs agree with their subjects in person and number but do not agree with their complements. Also, subjects in English typically precede verbs, while complements follow them. </a:t>
            </a:r>
            <a:endParaRPr lang="hu-HU" dirty="0" smtClean="0"/>
          </a:p>
          <a:p>
            <a:pPr algn="just"/>
            <a:r>
              <a:rPr lang="en-US" dirty="0" smtClean="0"/>
              <a:t>In </a:t>
            </a:r>
            <a:r>
              <a:rPr lang="en-US" dirty="0"/>
              <a:t>addition to the subject, verb and complement(s), the sentence or clause may also contain constituents which are not structurally required by the verb but add optional information about place, time, manner, purpose, etc. Such constituents are called </a:t>
            </a:r>
            <a:r>
              <a:rPr lang="en-US" u="sng" dirty="0"/>
              <a:t>adjuncts</a:t>
            </a:r>
            <a:r>
              <a:rPr lang="en-US" dirty="0"/>
              <a:t>. Some of these function as </a:t>
            </a:r>
            <a:r>
              <a:rPr lang="en-US" u="sng" dirty="0"/>
              <a:t>adverbials</a:t>
            </a:r>
            <a:r>
              <a:rPr lang="en-US" dirty="0"/>
              <a:t>, e.g. the Prepositional Phrase </a:t>
            </a:r>
            <a:r>
              <a:rPr lang="en-US" i="1" dirty="0" smtClean="0"/>
              <a:t>on Tuesday</a:t>
            </a:r>
            <a:r>
              <a:rPr lang="en-US" dirty="0" smtClean="0"/>
              <a:t> </a:t>
            </a:r>
            <a:r>
              <a:rPr lang="en-US" dirty="0"/>
              <a:t>is a time adverbial, the Adverb Phrase </a:t>
            </a:r>
            <a:r>
              <a:rPr lang="en-US" i="1" dirty="0" smtClean="0"/>
              <a:t>very quickly </a:t>
            </a:r>
            <a:r>
              <a:rPr lang="en-US" dirty="0"/>
              <a:t>is a manner adverbial. </a:t>
            </a:r>
            <a:endParaRPr lang="en-GB" dirty="0"/>
          </a:p>
        </p:txBody>
      </p:sp>
      <p:sp>
        <p:nvSpPr>
          <p:cNvPr id="4" name="Cím 1"/>
          <p:cNvSpPr>
            <a:spLocks noGrp="1"/>
          </p:cNvSpPr>
          <p:nvPr>
            <p:ph type="title"/>
          </p:nvPr>
        </p:nvSpPr>
        <p:spPr/>
        <p:txBody>
          <a:bodyPr/>
          <a:lstStyle/>
          <a:p>
            <a:r>
              <a:rPr lang="en-AU" dirty="0" smtClean="0"/>
              <a:t>Sentences and phrases</a:t>
            </a:r>
            <a:endParaRPr lang="en-AU" dirty="0"/>
          </a:p>
        </p:txBody>
      </p:sp>
    </p:spTree>
    <p:extLst>
      <p:ext uri="{BB962C8B-B14F-4D97-AF65-F5344CB8AC3E}">
        <p14:creationId xmlns:p14="http://schemas.microsoft.com/office/powerpoint/2010/main" val="209145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smtClean="0"/>
              <a:t>Representation</a:t>
            </a:r>
            <a:endParaRPr lang="en-AU" dirty="0"/>
          </a:p>
        </p:txBody>
      </p:sp>
      <p:sp>
        <p:nvSpPr>
          <p:cNvPr id="3" name="Tartalom helye 2"/>
          <p:cNvSpPr>
            <a:spLocks noGrp="1"/>
          </p:cNvSpPr>
          <p:nvPr>
            <p:ph idx="1"/>
          </p:nvPr>
        </p:nvSpPr>
        <p:spPr>
          <a:xfrm>
            <a:off x="1294237" y="2517744"/>
            <a:ext cx="9601196" cy="3318936"/>
          </a:xfrm>
        </p:spPr>
        <p:txBody>
          <a:bodyPr/>
          <a:lstStyle/>
          <a:p>
            <a:pPr algn="just"/>
            <a:r>
              <a:rPr lang="en-US" dirty="0"/>
              <a:t>The constituent structure of sentences can be represented in essentially two ways: by means of labelled </a:t>
            </a:r>
            <a:r>
              <a:rPr lang="en-US" u="sng" dirty="0"/>
              <a:t>tree diagrams</a:t>
            </a:r>
            <a:r>
              <a:rPr lang="en-US" dirty="0"/>
              <a:t>, and by means of labelled </a:t>
            </a:r>
            <a:r>
              <a:rPr lang="en-US" u="sng" dirty="0" err="1" smtClean="0"/>
              <a:t>bracketings</a:t>
            </a:r>
            <a:r>
              <a:rPr lang="hu-HU" dirty="0" smtClean="0"/>
              <a:t>.</a:t>
            </a:r>
          </a:p>
          <a:p>
            <a:pPr algn="just"/>
            <a:r>
              <a:rPr lang="en-US" dirty="0"/>
              <a:t>Tree diagrams are like uprooted trees, with branches and nodes. The </a:t>
            </a:r>
            <a:r>
              <a:rPr lang="en-US" u="sng" dirty="0"/>
              <a:t>nodes</a:t>
            </a:r>
            <a:r>
              <a:rPr lang="en-US" dirty="0"/>
              <a:t> in a tree diagram are the topmost point, the bottom points, and all those intermediate points at which the tree branches. The </a:t>
            </a:r>
            <a:r>
              <a:rPr lang="en-US" u="sng" dirty="0"/>
              <a:t>labels</a:t>
            </a:r>
            <a:r>
              <a:rPr lang="en-US" dirty="0"/>
              <a:t> are the abbreviated names of the categories to which the constituents belong. </a:t>
            </a:r>
            <a:endParaRPr lang="en-GB" dirty="0"/>
          </a:p>
        </p:txBody>
      </p:sp>
      <p:pic>
        <p:nvPicPr>
          <p:cNvPr id="4" name="Kép 3"/>
          <p:cNvPicPr>
            <a:picLocks noChangeAspect="1"/>
          </p:cNvPicPr>
          <p:nvPr/>
        </p:nvPicPr>
        <p:blipFill rotWithShape="1">
          <a:blip r:embed="rId2"/>
          <a:srcRect l="3632" t="59332" r="81486" b="24492"/>
          <a:stretch/>
        </p:blipFill>
        <p:spPr>
          <a:xfrm>
            <a:off x="4813118" y="5291456"/>
            <a:ext cx="2563435" cy="1566544"/>
          </a:xfrm>
          <a:prstGeom prst="rect">
            <a:avLst/>
          </a:prstGeom>
        </p:spPr>
      </p:pic>
    </p:spTree>
    <p:extLst>
      <p:ext uri="{BB962C8B-B14F-4D97-AF65-F5344CB8AC3E}">
        <p14:creationId xmlns:p14="http://schemas.microsoft.com/office/powerpoint/2010/main" val="204028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rotWithShape="1">
          <a:blip r:embed="rId2"/>
          <a:srcRect l="3641" t="38866" r="58801" b="31984"/>
          <a:stretch/>
        </p:blipFill>
        <p:spPr>
          <a:xfrm>
            <a:off x="775606" y="3105945"/>
            <a:ext cx="5837464" cy="2547257"/>
          </a:xfrm>
          <a:prstGeom prst="rect">
            <a:avLst/>
          </a:prstGeom>
        </p:spPr>
      </p:pic>
      <p:pic>
        <p:nvPicPr>
          <p:cNvPr id="5" name="Kép 4"/>
          <p:cNvPicPr>
            <a:picLocks noChangeAspect="1"/>
          </p:cNvPicPr>
          <p:nvPr/>
        </p:nvPicPr>
        <p:blipFill rotWithShape="1">
          <a:blip r:embed="rId3"/>
          <a:srcRect l="1544" t="37264" r="70875" b="36321"/>
          <a:stretch/>
        </p:blipFill>
        <p:spPr>
          <a:xfrm>
            <a:off x="6613070" y="2989133"/>
            <a:ext cx="4947557" cy="2664069"/>
          </a:xfrm>
          <a:prstGeom prst="rect">
            <a:avLst/>
          </a:prstGeom>
        </p:spPr>
      </p:pic>
      <p:sp>
        <p:nvSpPr>
          <p:cNvPr id="6" name="Cím 1"/>
          <p:cNvSpPr>
            <a:spLocks noGrp="1"/>
          </p:cNvSpPr>
          <p:nvPr>
            <p:ph type="title"/>
          </p:nvPr>
        </p:nvSpPr>
        <p:spPr/>
        <p:txBody>
          <a:bodyPr/>
          <a:lstStyle/>
          <a:p>
            <a:r>
              <a:rPr lang="en-AU" dirty="0" smtClean="0"/>
              <a:t>Representation</a:t>
            </a:r>
            <a:endParaRPr lang="en-AU" dirty="0"/>
          </a:p>
        </p:txBody>
      </p:sp>
    </p:spTree>
    <p:extLst>
      <p:ext uri="{BB962C8B-B14F-4D97-AF65-F5344CB8AC3E}">
        <p14:creationId xmlns:p14="http://schemas.microsoft.com/office/powerpoint/2010/main" val="152968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lgn="just"/>
            <a:r>
              <a:rPr lang="en-US" dirty="0"/>
              <a:t>A node in a tree is said to </a:t>
            </a:r>
            <a:r>
              <a:rPr lang="en-US" u="sng" dirty="0"/>
              <a:t>dominate</a:t>
            </a:r>
            <a:r>
              <a:rPr lang="en-US" dirty="0"/>
              <a:t> (i.e. contain) all the nodes below it that are linked to it by a line. A </a:t>
            </a:r>
            <a:r>
              <a:rPr lang="en-US" u="sng" dirty="0"/>
              <a:t>string of words</a:t>
            </a:r>
            <a:r>
              <a:rPr lang="en-US" dirty="0"/>
              <a:t> (which consists of minimally one word) is a constituent in a tree if there is a node which exclusively dominates it, i.e. dominates all and only the words in that string. </a:t>
            </a:r>
            <a:endParaRPr lang="hu-HU" dirty="0" smtClean="0"/>
          </a:p>
          <a:p>
            <a:pPr algn="just"/>
            <a:r>
              <a:rPr lang="en-US" dirty="0"/>
              <a:t>When a node dominates lower nodes without the intervention of intermediate nodes, we speak about </a:t>
            </a:r>
            <a:r>
              <a:rPr lang="en-US" u="sng" dirty="0"/>
              <a:t>immediate domination</a:t>
            </a:r>
            <a:r>
              <a:rPr lang="en-US" dirty="0"/>
              <a:t>. A string of words is called an </a:t>
            </a:r>
            <a:r>
              <a:rPr lang="en-US" u="sng" dirty="0"/>
              <a:t>immediate constituent</a:t>
            </a:r>
            <a:r>
              <a:rPr lang="en-US" dirty="0"/>
              <a:t> (IC) in a tree when there is a node which immediately dominates all and only the words in that string.</a:t>
            </a:r>
            <a:endParaRPr lang="en-GB" dirty="0"/>
          </a:p>
        </p:txBody>
      </p:sp>
      <p:sp>
        <p:nvSpPr>
          <p:cNvPr id="4" name="Cím 1"/>
          <p:cNvSpPr>
            <a:spLocks noGrp="1"/>
          </p:cNvSpPr>
          <p:nvPr>
            <p:ph type="title"/>
          </p:nvPr>
        </p:nvSpPr>
        <p:spPr/>
        <p:txBody>
          <a:bodyPr/>
          <a:lstStyle/>
          <a:p>
            <a:r>
              <a:rPr lang="en-AU" dirty="0" smtClean="0"/>
              <a:t>Representation</a:t>
            </a:r>
            <a:endParaRPr lang="en-AU" dirty="0"/>
          </a:p>
        </p:txBody>
      </p:sp>
    </p:spTree>
    <p:extLst>
      <p:ext uri="{BB962C8B-B14F-4D97-AF65-F5344CB8AC3E}">
        <p14:creationId xmlns:p14="http://schemas.microsoft.com/office/powerpoint/2010/main" val="417430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smtClean="0"/>
              <a:t>Simple and complex sentences</a:t>
            </a:r>
            <a:endParaRPr lang="en-AU" dirty="0"/>
          </a:p>
        </p:txBody>
      </p:sp>
      <p:sp>
        <p:nvSpPr>
          <p:cNvPr id="3" name="Tartalom helye 2"/>
          <p:cNvSpPr>
            <a:spLocks noGrp="1"/>
          </p:cNvSpPr>
          <p:nvPr>
            <p:ph idx="1"/>
          </p:nvPr>
        </p:nvSpPr>
        <p:spPr/>
        <p:txBody>
          <a:bodyPr/>
          <a:lstStyle/>
          <a:p>
            <a:pPr algn="just"/>
            <a:r>
              <a:rPr lang="en-US" dirty="0"/>
              <a:t>A </a:t>
            </a:r>
            <a:r>
              <a:rPr lang="en-US" u="sng" dirty="0"/>
              <a:t>simple sentence</a:t>
            </a:r>
            <a:r>
              <a:rPr lang="en-US" dirty="0"/>
              <a:t> is a sentence which contains no lower sentence (clause) embedded in it; to put it in another way, it is a sentence which has no S-node other than the topmost S-node in it</a:t>
            </a:r>
            <a:r>
              <a:rPr lang="en-US" dirty="0" smtClean="0"/>
              <a:t>.</a:t>
            </a:r>
            <a:endParaRPr lang="hu-HU" dirty="0" smtClean="0"/>
          </a:p>
          <a:p>
            <a:pPr algn="just"/>
            <a:r>
              <a:rPr lang="en-US" dirty="0"/>
              <a:t>The phenomenon in which a constituent contains constituents of the same category as itself is known as </a:t>
            </a:r>
            <a:r>
              <a:rPr lang="en-US" u="sng" dirty="0"/>
              <a:t>recursion</a:t>
            </a:r>
            <a:r>
              <a:rPr lang="en-US" dirty="0" smtClean="0"/>
              <a:t>.</a:t>
            </a:r>
            <a:endParaRPr lang="hu-HU" dirty="0" smtClean="0"/>
          </a:p>
          <a:p>
            <a:pPr algn="just"/>
            <a:r>
              <a:rPr lang="en-US" dirty="0"/>
              <a:t>A sentence containing a lower sentence embedded in it is called a </a:t>
            </a:r>
            <a:r>
              <a:rPr lang="en-US" u="sng" dirty="0"/>
              <a:t>complex sentence</a:t>
            </a:r>
            <a:r>
              <a:rPr lang="en-US" dirty="0"/>
              <a:t>. </a:t>
            </a:r>
            <a:r>
              <a:rPr lang="hu-HU" dirty="0" smtClean="0"/>
              <a:t> </a:t>
            </a:r>
            <a:r>
              <a:rPr lang="en-AU" dirty="0" smtClean="0"/>
              <a:t>A sentence is complex, if it contains two sentences: a higher one (</a:t>
            </a:r>
            <a:r>
              <a:rPr lang="en-AU" u="sng" dirty="0" smtClean="0"/>
              <a:t>matrix clause</a:t>
            </a:r>
            <a:r>
              <a:rPr lang="en-AU" dirty="0" smtClean="0"/>
              <a:t>) and a lower one (embedded or </a:t>
            </a:r>
            <a:r>
              <a:rPr lang="en-AU" u="sng" dirty="0" smtClean="0"/>
              <a:t>subordinate clause</a:t>
            </a:r>
            <a:r>
              <a:rPr lang="en-AU" dirty="0" smtClean="0"/>
              <a:t>).</a:t>
            </a:r>
            <a:endParaRPr lang="en-AU" dirty="0"/>
          </a:p>
        </p:txBody>
      </p:sp>
    </p:spTree>
    <p:extLst>
      <p:ext uri="{BB962C8B-B14F-4D97-AF65-F5344CB8AC3E}">
        <p14:creationId xmlns:p14="http://schemas.microsoft.com/office/powerpoint/2010/main" val="34210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lgn="just"/>
            <a:r>
              <a:rPr lang="en-US" dirty="0"/>
              <a:t>It can happen that a </a:t>
            </a:r>
            <a:r>
              <a:rPr lang="en-US" dirty="0" smtClean="0"/>
              <a:t>sub</a:t>
            </a:r>
            <a:r>
              <a:rPr lang="hu-HU" dirty="0" smtClean="0"/>
              <a:t>-</a:t>
            </a:r>
            <a:r>
              <a:rPr lang="en-US" dirty="0" smtClean="0"/>
              <a:t>clause </a:t>
            </a:r>
            <a:r>
              <a:rPr lang="en-US" dirty="0"/>
              <a:t>has its own </a:t>
            </a:r>
            <a:r>
              <a:rPr lang="en-US" dirty="0" smtClean="0"/>
              <a:t>sub</a:t>
            </a:r>
            <a:r>
              <a:rPr lang="hu-HU" dirty="0" smtClean="0"/>
              <a:t>-</a:t>
            </a:r>
            <a:r>
              <a:rPr lang="en-US" dirty="0" smtClean="0"/>
              <a:t>clause </a:t>
            </a:r>
            <a:r>
              <a:rPr lang="en-US" dirty="0"/>
              <a:t>and so the upper </a:t>
            </a:r>
            <a:r>
              <a:rPr lang="en-US" dirty="0" smtClean="0"/>
              <a:t>sub</a:t>
            </a:r>
            <a:r>
              <a:rPr lang="hu-HU" dirty="0" smtClean="0"/>
              <a:t>-c</a:t>
            </a:r>
            <a:r>
              <a:rPr lang="en-US" dirty="0" err="1" smtClean="0"/>
              <a:t>lause</a:t>
            </a:r>
            <a:r>
              <a:rPr lang="en-US" dirty="0" smtClean="0"/>
              <a:t> </a:t>
            </a:r>
            <a:r>
              <a:rPr lang="en-US" dirty="0"/>
              <a:t>is the matrix clause of the lower, as in (10), whose simplified tree representation is given in (11).</a:t>
            </a:r>
            <a:endParaRPr lang="en-GB" dirty="0"/>
          </a:p>
        </p:txBody>
      </p:sp>
      <p:pic>
        <p:nvPicPr>
          <p:cNvPr id="4" name="Kép 3"/>
          <p:cNvPicPr>
            <a:picLocks noChangeAspect="1"/>
          </p:cNvPicPr>
          <p:nvPr/>
        </p:nvPicPr>
        <p:blipFill rotWithShape="1">
          <a:blip r:embed="rId2"/>
          <a:srcRect l="1325" t="36304" r="60769" b="32108"/>
          <a:stretch/>
        </p:blipFill>
        <p:spPr>
          <a:xfrm>
            <a:off x="3259294" y="3709851"/>
            <a:ext cx="5687607" cy="2664823"/>
          </a:xfrm>
          <a:prstGeom prst="rect">
            <a:avLst/>
          </a:prstGeom>
        </p:spPr>
      </p:pic>
      <p:sp>
        <p:nvSpPr>
          <p:cNvPr id="5" name="Cím 1"/>
          <p:cNvSpPr>
            <a:spLocks noGrp="1"/>
          </p:cNvSpPr>
          <p:nvPr>
            <p:ph type="title"/>
          </p:nvPr>
        </p:nvSpPr>
        <p:spPr/>
        <p:txBody>
          <a:bodyPr/>
          <a:lstStyle/>
          <a:p>
            <a:r>
              <a:rPr lang="en-AU" dirty="0" smtClean="0"/>
              <a:t>Simple and complex sentences</a:t>
            </a:r>
            <a:endParaRPr lang="en-AU" dirty="0"/>
          </a:p>
        </p:txBody>
      </p:sp>
    </p:spTree>
    <p:extLst>
      <p:ext uri="{BB962C8B-B14F-4D97-AF65-F5344CB8AC3E}">
        <p14:creationId xmlns:p14="http://schemas.microsoft.com/office/powerpoint/2010/main" val="521702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lgn="just"/>
            <a:r>
              <a:rPr lang="en-US" dirty="0" smtClean="0"/>
              <a:t>Sentences </a:t>
            </a:r>
            <a:r>
              <a:rPr lang="en-US" dirty="0"/>
              <a:t>or clauses can be finite and nonfinite. A </a:t>
            </a:r>
            <a:r>
              <a:rPr lang="en-US" u="sng" dirty="0"/>
              <a:t>finite clause</a:t>
            </a:r>
            <a:r>
              <a:rPr lang="en-US" dirty="0"/>
              <a:t> has a subject in the nominative case and contains a verb or an auxiliary inflected for </a:t>
            </a:r>
            <a:r>
              <a:rPr lang="en-US" dirty="0" smtClean="0"/>
              <a:t>tense/agreement</a:t>
            </a:r>
            <a:r>
              <a:rPr lang="en-US" dirty="0"/>
              <a:t>. A </a:t>
            </a:r>
            <a:r>
              <a:rPr lang="en-US" u="sng" dirty="0"/>
              <a:t>non-finite clause</a:t>
            </a:r>
            <a:r>
              <a:rPr lang="en-US" dirty="0"/>
              <a:t> does not have a nominative subject and does not contain a verb or auxiliary inflected for </a:t>
            </a:r>
            <a:r>
              <a:rPr lang="en-US" dirty="0" smtClean="0"/>
              <a:t>tense/agreement</a:t>
            </a:r>
            <a:r>
              <a:rPr lang="hu-HU" dirty="0" smtClean="0"/>
              <a:t>.</a:t>
            </a:r>
          </a:p>
          <a:p>
            <a:pPr algn="just"/>
            <a:r>
              <a:rPr lang="en-US" dirty="0"/>
              <a:t>Non-finite verb forms are the bare infinitive and to-infinitive forms (e.g. (to) write), the -</a:t>
            </a:r>
            <a:r>
              <a:rPr lang="en-US" dirty="0" err="1"/>
              <a:t>ing</a:t>
            </a:r>
            <a:r>
              <a:rPr lang="en-US" dirty="0"/>
              <a:t> form (e.g. writing), and the -</a:t>
            </a:r>
            <a:r>
              <a:rPr lang="en-US" dirty="0" err="1"/>
              <a:t>en</a:t>
            </a:r>
            <a:r>
              <a:rPr lang="en-US" dirty="0"/>
              <a:t> form (e.g. written) of </a:t>
            </a:r>
            <a:r>
              <a:rPr lang="en-US" dirty="0" smtClean="0"/>
              <a:t>verbs</a:t>
            </a:r>
            <a:r>
              <a:rPr lang="hu-HU" dirty="0" smtClean="0"/>
              <a:t>.</a:t>
            </a:r>
            <a:endParaRPr lang="en-GB" dirty="0"/>
          </a:p>
        </p:txBody>
      </p:sp>
      <p:sp>
        <p:nvSpPr>
          <p:cNvPr id="4" name="Cím 1"/>
          <p:cNvSpPr>
            <a:spLocks noGrp="1"/>
          </p:cNvSpPr>
          <p:nvPr>
            <p:ph type="title"/>
          </p:nvPr>
        </p:nvSpPr>
        <p:spPr/>
        <p:txBody>
          <a:bodyPr/>
          <a:lstStyle/>
          <a:p>
            <a:r>
              <a:rPr lang="en-AU" dirty="0" smtClean="0"/>
              <a:t>Simple and complex sentences</a:t>
            </a:r>
            <a:endParaRPr lang="en-AU" dirty="0"/>
          </a:p>
        </p:txBody>
      </p:sp>
    </p:spTree>
    <p:extLst>
      <p:ext uri="{BB962C8B-B14F-4D97-AF65-F5344CB8AC3E}">
        <p14:creationId xmlns:p14="http://schemas.microsoft.com/office/powerpoint/2010/main" val="6426498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us">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46</TotalTime>
  <Words>1170</Words>
  <Application>Microsoft Office PowerPoint</Application>
  <PresentationFormat>Szélesvásznú</PresentationFormat>
  <Paragraphs>39</Paragraphs>
  <Slides>13</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13</vt:i4>
      </vt:variant>
    </vt:vector>
  </HeadingPairs>
  <TitlesOfParts>
    <vt:vector size="16" baseType="lpstr">
      <vt:lpstr>Arial</vt:lpstr>
      <vt:lpstr>Garamond</vt:lpstr>
      <vt:lpstr>Organikus</vt:lpstr>
      <vt:lpstr>Sentences and phrases</vt:lpstr>
      <vt:lpstr>Sentences and phrases</vt:lpstr>
      <vt:lpstr>Sentences and phrases</vt:lpstr>
      <vt:lpstr>Representation</vt:lpstr>
      <vt:lpstr>Representation</vt:lpstr>
      <vt:lpstr>Representation</vt:lpstr>
      <vt:lpstr>Simple and complex sentences</vt:lpstr>
      <vt:lpstr>Simple and complex sentences</vt:lpstr>
      <vt:lpstr>Simple and complex sentences</vt:lpstr>
      <vt:lpstr>Simple and complex sentences</vt:lpstr>
      <vt:lpstr>Compound (coordinated) sentences</vt:lpstr>
      <vt:lpstr>Sentence and utterance</vt:lpstr>
      <vt:lpstr>Sentence and utterance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Sentences and phrases</dc:title>
  <dc:creator>váradi krisztián</dc:creator>
  <cp:lastModifiedBy>váradi krisztián</cp:lastModifiedBy>
  <cp:revision>6</cp:revision>
  <dcterms:created xsi:type="dcterms:W3CDTF">2020-10-28T10:31:47Z</dcterms:created>
  <dcterms:modified xsi:type="dcterms:W3CDTF">2020-10-28T11:18:19Z</dcterms:modified>
</cp:coreProperties>
</file>