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smtClean="0"/>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smtClean="0"/>
              <a:t>Mintacím szerkesztése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smtClean="0"/>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Kinds of meaning</a:t>
            </a:r>
            <a:endParaRPr lang="en-AU" dirty="0"/>
          </a:p>
        </p:txBody>
      </p:sp>
      <p:sp>
        <p:nvSpPr>
          <p:cNvPr id="3" name="Tartalom helye 2"/>
          <p:cNvSpPr>
            <a:spLocks noGrp="1"/>
          </p:cNvSpPr>
          <p:nvPr>
            <p:ph idx="1"/>
          </p:nvPr>
        </p:nvSpPr>
        <p:spPr/>
        <p:txBody>
          <a:bodyPr>
            <a:normAutofit fontScale="92500"/>
          </a:bodyPr>
          <a:lstStyle/>
          <a:p>
            <a:pPr algn="just"/>
            <a:r>
              <a:rPr lang="en-US" u="sng" dirty="0"/>
              <a:t>Semantics</a:t>
            </a:r>
            <a:r>
              <a:rPr lang="en-US" dirty="0"/>
              <a:t> is the study of the meaning of meaningful units</a:t>
            </a:r>
            <a:r>
              <a:rPr lang="en-US" dirty="0" smtClean="0"/>
              <a:t>.</a:t>
            </a:r>
            <a:endParaRPr lang="hu-HU" dirty="0" smtClean="0"/>
          </a:p>
          <a:p>
            <a:pPr algn="just"/>
            <a:r>
              <a:rPr lang="en-US" dirty="0"/>
              <a:t>Meaning is not homogeneous. The most important, central kind of meaning can be called </a:t>
            </a:r>
            <a:r>
              <a:rPr lang="en-US" u="sng" dirty="0"/>
              <a:t>cognitive meaning</a:t>
            </a:r>
            <a:r>
              <a:rPr lang="en-US" dirty="0"/>
              <a:t>. In the case of declarative sentences, this is a state of affairs described by the sentence, which can be true or false</a:t>
            </a:r>
            <a:r>
              <a:rPr lang="en-US" dirty="0" smtClean="0"/>
              <a:t>.</a:t>
            </a:r>
            <a:endParaRPr lang="hu-HU" dirty="0" smtClean="0"/>
          </a:p>
          <a:p>
            <a:pPr algn="just"/>
            <a:r>
              <a:rPr lang="en-US" dirty="0"/>
              <a:t>The cognitive meaning of a sentence is sometimes called </a:t>
            </a:r>
            <a:r>
              <a:rPr lang="en-US" u="sng" dirty="0"/>
              <a:t>propositional meaning</a:t>
            </a:r>
            <a:r>
              <a:rPr lang="en-US" dirty="0"/>
              <a:t> or proposition. In the case of words, cognitive meaning is the contribution that the word (lexeme) systematically makes to the cognitive meaning of sentences. The cognitive meaning of lexemes is sometimes called </a:t>
            </a:r>
            <a:r>
              <a:rPr lang="en-US" u="sng" dirty="0"/>
              <a:t>sense</a:t>
            </a:r>
            <a:r>
              <a:rPr lang="en-US" dirty="0"/>
              <a:t>. </a:t>
            </a:r>
            <a:endParaRPr lang="en-GB" dirty="0"/>
          </a:p>
        </p:txBody>
      </p:sp>
    </p:spTree>
    <p:extLst>
      <p:ext uri="{BB962C8B-B14F-4D97-AF65-F5344CB8AC3E}">
        <p14:creationId xmlns:p14="http://schemas.microsoft.com/office/powerpoint/2010/main" val="80964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Another sense relation is </a:t>
            </a:r>
            <a:r>
              <a:rPr lang="en-US" u="sng" dirty="0"/>
              <a:t>ambiguity</a:t>
            </a:r>
            <a:r>
              <a:rPr lang="en-US" dirty="0"/>
              <a:t>, of which we distinguish two kinds, homonymy and polysemy. </a:t>
            </a:r>
            <a:r>
              <a:rPr lang="en-US" u="sng" dirty="0"/>
              <a:t>Homonymy</a:t>
            </a:r>
            <a:r>
              <a:rPr lang="en-US" dirty="0"/>
              <a:t> (or perfect ambiguity) means that two or more phonologically and orthographically identical lexemes have completely different, unrelated meanings, e.g. </a:t>
            </a:r>
            <a:r>
              <a:rPr lang="en-US" i="1" dirty="0" smtClean="0"/>
              <a:t>ball</a:t>
            </a:r>
            <a:r>
              <a:rPr lang="en-US" dirty="0" smtClean="0"/>
              <a:t> </a:t>
            </a:r>
            <a:r>
              <a:rPr lang="en-US" dirty="0"/>
              <a:t>(‘round object that you can throw or kick’) vs. </a:t>
            </a:r>
            <a:r>
              <a:rPr lang="en-US" i="1" dirty="0" smtClean="0"/>
              <a:t>ball</a:t>
            </a:r>
            <a:r>
              <a:rPr lang="en-US" dirty="0" smtClean="0"/>
              <a:t> </a:t>
            </a:r>
            <a:r>
              <a:rPr lang="en-US" dirty="0"/>
              <a:t>(‘social event at which you can dance</a:t>
            </a:r>
            <a:r>
              <a:rPr lang="en-US" dirty="0" smtClean="0"/>
              <a:t>’).</a:t>
            </a:r>
            <a:endParaRPr lang="hu-HU" dirty="0" smtClean="0"/>
          </a:p>
          <a:p>
            <a:pPr algn="just"/>
            <a:r>
              <a:rPr lang="en-US" u="sng" dirty="0"/>
              <a:t>Polysemy</a:t>
            </a:r>
            <a:r>
              <a:rPr lang="en-US" dirty="0"/>
              <a:t> (or imperfect ambiguity) means that the meaning of one lexeme is </a:t>
            </a:r>
            <a:r>
              <a:rPr lang="en-US" dirty="0" smtClean="0"/>
              <a:t>metaphorically </a:t>
            </a:r>
            <a:r>
              <a:rPr lang="en-US" dirty="0"/>
              <a:t>extended on the basis of some similarity, </a:t>
            </a:r>
            <a:r>
              <a:rPr lang="hu-HU" dirty="0" err="1" smtClean="0"/>
              <a:t>e.g</a:t>
            </a:r>
            <a:r>
              <a:rPr lang="hu-HU" dirty="0" smtClean="0"/>
              <a:t>.</a:t>
            </a:r>
            <a:r>
              <a:rPr lang="en-US" dirty="0" smtClean="0"/>
              <a:t> </a:t>
            </a:r>
            <a:r>
              <a:rPr lang="en-US" i="1" dirty="0"/>
              <a:t>leg</a:t>
            </a:r>
            <a:r>
              <a:rPr lang="en-US" dirty="0"/>
              <a:t> (of a man) vs. </a:t>
            </a:r>
            <a:r>
              <a:rPr lang="en-US" i="1" dirty="0"/>
              <a:t>leg</a:t>
            </a:r>
            <a:r>
              <a:rPr lang="en-US" dirty="0"/>
              <a:t> (of a table). </a:t>
            </a:r>
            <a:endParaRPr lang="en-GB" dirty="0"/>
          </a:p>
        </p:txBody>
      </p:sp>
      <p:sp>
        <p:nvSpPr>
          <p:cNvPr id="4" name="Cím 1"/>
          <p:cNvSpPr>
            <a:spLocks noGrp="1"/>
          </p:cNvSpPr>
          <p:nvPr>
            <p:ph type="title"/>
          </p:nvPr>
        </p:nvSpPr>
        <p:spPr/>
        <p:txBody>
          <a:bodyPr/>
          <a:lstStyle/>
          <a:p>
            <a:r>
              <a:rPr lang="en-AU" dirty="0" smtClean="0"/>
              <a:t>Sense relations between words</a:t>
            </a:r>
            <a:endParaRPr lang="en-AU" dirty="0"/>
          </a:p>
        </p:txBody>
      </p:sp>
    </p:spTree>
    <p:extLst>
      <p:ext uri="{BB962C8B-B14F-4D97-AF65-F5344CB8AC3E}">
        <p14:creationId xmlns:p14="http://schemas.microsoft.com/office/powerpoint/2010/main" val="110385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a:bodyPr>
          <a:lstStyle/>
          <a:p>
            <a:pPr algn="just"/>
            <a:r>
              <a:rPr lang="en-US" dirty="0"/>
              <a:t>Another sense relation is oppositeness or </a:t>
            </a:r>
            <a:r>
              <a:rPr lang="en-US" u="sng" dirty="0" err="1"/>
              <a:t>antonymy</a:t>
            </a:r>
            <a:r>
              <a:rPr lang="en-US" dirty="0"/>
              <a:t>, with subtypes called complementary, gradable and relational opposites</a:t>
            </a:r>
            <a:r>
              <a:rPr lang="en-US" dirty="0" smtClean="0"/>
              <a:t>. </a:t>
            </a:r>
            <a:endParaRPr lang="hu-HU" dirty="0" smtClean="0"/>
          </a:p>
          <a:p>
            <a:pPr algn="just"/>
            <a:r>
              <a:rPr lang="en-US" u="sng" dirty="0" smtClean="0"/>
              <a:t>Complementary </a:t>
            </a:r>
            <a:r>
              <a:rPr lang="en-US" u="sng" dirty="0"/>
              <a:t>opposites</a:t>
            </a:r>
            <a:r>
              <a:rPr lang="en-US" dirty="0"/>
              <a:t> are lexemes in such a relationship that the negation of the meaning of one lexeme gives us the meaning of the other, e.g. dead vs. alive (because ‘not dead’ means ‘alive’ and ‘not-alive’ means ‘dead’). </a:t>
            </a:r>
            <a:endParaRPr lang="hu-HU" dirty="0" smtClean="0"/>
          </a:p>
          <a:p>
            <a:pPr algn="just"/>
            <a:r>
              <a:rPr lang="en-US" u="sng" dirty="0"/>
              <a:t>Gradable opposites</a:t>
            </a:r>
            <a:r>
              <a:rPr lang="en-US" dirty="0"/>
              <a:t> are gradable lexemes, relative to some norm, e.g. large vs. small. </a:t>
            </a:r>
            <a:endParaRPr lang="hu-HU" dirty="0" smtClean="0"/>
          </a:p>
          <a:p>
            <a:pPr algn="just"/>
            <a:r>
              <a:rPr lang="en-US" u="sng" dirty="0"/>
              <a:t>Relational opposites</a:t>
            </a:r>
            <a:r>
              <a:rPr lang="en-US" dirty="0"/>
              <a:t> are lexemes referring to symmetrically opposite aspects of the same situation</a:t>
            </a:r>
            <a:r>
              <a:rPr lang="en-US" dirty="0" smtClean="0"/>
              <a:t>, </a:t>
            </a:r>
            <a:r>
              <a:rPr lang="en-US" dirty="0"/>
              <a:t>e.g. employer vs. employee. </a:t>
            </a:r>
            <a:endParaRPr lang="hu-HU" dirty="0" smtClean="0"/>
          </a:p>
          <a:p>
            <a:pPr algn="just"/>
            <a:endParaRPr lang="en-GB" dirty="0"/>
          </a:p>
        </p:txBody>
      </p:sp>
      <p:sp>
        <p:nvSpPr>
          <p:cNvPr id="4" name="Cím 1"/>
          <p:cNvSpPr>
            <a:spLocks noGrp="1"/>
          </p:cNvSpPr>
          <p:nvPr>
            <p:ph type="title"/>
          </p:nvPr>
        </p:nvSpPr>
        <p:spPr/>
        <p:txBody>
          <a:bodyPr/>
          <a:lstStyle/>
          <a:p>
            <a:r>
              <a:rPr lang="en-AU" dirty="0" smtClean="0"/>
              <a:t>Sense relations between words</a:t>
            </a:r>
            <a:endParaRPr lang="en-AU" dirty="0"/>
          </a:p>
        </p:txBody>
      </p:sp>
    </p:spTree>
    <p:extLst>
      <p:ext uri="{BB962C8B-B14F-4D97-AF65-F5344CB8AC3E}">
        <p14:creationId xmlns:p14="http://schemas.microsoft.com/office/powerpoint/2010/main" val="211252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10000"/>
          </a:bodyPr>
          <a:lstStyle/>
          <a:p>
            <a:pPr algn="just"/>
            <a:r>
              <a:rPr lang="en-US" dirty="0"/>
              <a:t>The last sense relation </a:t>
            </a:r>
            <a:r>
              <a:rPr lang="en-US" dirty="0" smtClean="0"/>
              <a:t>is </a:t>
            </a:r>
            <a:r>
              <a:rPr lang="en-US" u="sng" dirty="0"/>
              <a:t>hyponymy</a:t>
            </a:r>
            <a:r>
              <a:rPr lang="en-US" dirty="0"/>
              <a:t> or logical inclusion. This is the relation between a cognitively superordinate, i.e. </a:t>
            </a:r>
            <a:r>
              <a:rPr lang="en-US" dirty="0" smtClean="0"/>
              <a:t>more</a:t>
            </a:r>
            <a:r>
              <a:rPr lang="hu-HU" dirty="0" smtClean="0"/>
              <a:t> </a:t>
            </a:r>
            <a:r>
              <a:rPr lang="en-US" dirty="0" smtClean="0"/>
              <a:t>general</a:t>
            </a:r>
            <a:r>
              <a:rPr lang="en-US" dirty="0"/>
              <a:t>, lexeme and the more specific lexemes that are cognitively subordinated to it. For instance, </a:t>
            </a:r>
            <a:r>
              <a:rPr lang="en-US" i="1" dirty="0"/>
              <a:t>tulip, rose, daisy, carnation, lily, daffodil</a:t>
            </a:r>
            <a:r>
              <a:rPr lang="en-US" dirty="0"/>
              <a:t>, etc. are all hyponyms in relation to </a:t>
            </a:r>
            <a:r>
              <a:rPr lang="en-US" i="1" dirty="0" smtClean="0"/>
              <a:t>flower</a:t>
            </a:r>
            <a:r>
              <a:rPr lang="hu-HU" dirty="0" smtClean="0"/>
              <a:t>.</a:t>
            </a:r>
          </a:p>
          <a:p>
            <a:pPr algn="just"/>
            <a:r>
              <a:rPr lang="en-US" dirty="0"/>
              <a:t>If, in a sentence, we replace a hyponym lexeme with its superordinate lexeme, the original, first sentence is said to entail the new one. One sentence </a:t>
            </a:r>
            <a:r>
              <a:rPr lang="en-US" u="sng" dirty="0"/>
              <a:t>entails</a:t>
            </a:r>
            <a:r>
              <a:rPr lang="en-US" dirty="0"/>
              <a:t> another sentence if the truth of the first guarantees the truth of the second, and the falsity of the second guarantees the falsity of the first. </a:t>
            </a:r>
            <a:endParaRPr lang="hu-HU" dirty="0" smtClean="0"/>
          </a:p>
          <a:p>
            <a:pPr algn="just"/>
            <a:r>
              <a:rPr lang="en-US" i="1" dirty="0"/>
              <a:t>Mary picked </a:t>
            </a:r>
            <a:r>
              <a:rPr lang="en-US" i="1" dirty="0" smtClean="0"/>
              <a:t>daisies. </a:t>
            </a:r>
            <a:r>
              <a:rPr lang="en-US" i="1" dirty="0"/>
              <a:t>Mary picked flowers</a:t>
            </a:r>
            <a:r>
              <a:rPr lang="en-US" dirty="0"/>
              <a:t>. </a:t>
            </a:r>
            <a:endParaRPr lang="en-GB" dirty="0"/>
          </a:p>
        </p:txBody>
      </p:sp>
      <p:sp>
        <p:nvSpPr>
          <p:cNvPr id="4" name="Cím 1"/>
          <p:cNvSpPr>
            <a:spLocks noGrp="1"/>
          </p:cNvSpPr>
          <p:nvPr>
            <p:ph type="title"/>
          </p:nvPr>
        </p:nvSpPr>
        <p:spPr/>
        <p:txBody>
          <a:bodyPr/>
          <a:lstStyle/>
          <a:p>
            <a:r>
              <a:rPr lang="en-AU" dirty="0" smtClean="0"/>
              <a:t>Sense relations between words</a:t>
            </a:r>
            <a:endParaRPr lang="en-AU" dirty="0"/>
          </a:p>
        </p:txBody>
      </p:sp>
    </p:spTree>
    <p:extLst>
      <p:ext uri="{BB962C8B-B14F-4D97-AF65-F5344CB8AC3E}">
        <p14:creationId xmlns:p14="http://schemas.microsoft.com/office/powerpoint/2010/main" val="195164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The cognitive meaning of sentences</a:t>
            </a:r>
            <a:endParaRPr lang="en-GB" dirty="0"/>
          </a:p>
        </p:txBody>
      </p:sp>
      <p:sp>
        <p:nvSpPr>
          <p:cNvPr id="3" name="Tartalom helye 2"/>
          <p:cNvSpPr>
            <a:spLocks noGrp="1"/>
          </p:cNvSpPr>
          <p:nvPr>
            <p:ph idx="1"/>
          </p:nvPr>
        </p:nvSpPr>
        <p:spPr/>
        <p:txBody>
          <a:bodyPr>
            <a:normAutofit lnSpcReduction="10000"/>
          </a:bodyPr>
          <a:lstStyle/>
          <a:p>
            <a:pPr algn="just"/>
            <a:r>
              <a:rPr lang="en-US" dirty="0"/>
              <a:t>The cognitive meaning (or proposition) of a sentence depends on three </a:t>
            </a:r>
            <a:r>
              <a:rPr lang="en-US" dirty="0" smtClean="0"/>
              <a:t>factors</a:t>
            </a:r>
            <a:r>
              <a:rPr lang="hu-HU" dirty="0" smtClean="0"/>
              <a:t>.</a:t>
            </a:r>
          </a:p>
          <a:p>
            <a:pPr algn="just"/>
            <a:r>
              <a:rPr lang="en-US" dirty="0"/>
              <a:t>First it depends on the </a:t>
            </a:r>
            <a:r>
              <a:rPr lang="en-US" u="sng" dirty="0"/>
              <a:t>cognitive meanings of the sentential constituents</a:t>
            </a:r>
            <a:r>
              <a:rPr lang="en-US" dirty="0"/>
              <a:t>, whether these are content words such as </a:t>
            </a:r>
            <a:r>
              <a:rPr lang="en-US" i="1" dirty="0"/>
              <a:t>man, dog</a:t>
            </a:r>
            <a:r>
              <a:rPr lang="en-US" dirty="0"/>
              <a:t> and </a:t>
            </a:r>
            <a:r>
              <a:rPr lang="en-US" i="1" dirty="0"/>
              <a:t>kick</a:t>
            </a:r>
            <a:r>
              <a:rPr lang="en-US" dirty="0"/>
              <a:t>, or function words such as </a:t>
            </a:r>
            <a:r>
              <a:rPr lang="en-US" i="1" dirty="0"/>
              <a:t>the</a:t>
            </a:r>
            <a:r>
              <a:rPr lang="en-US" dirty="0"/>
              <a:t>, or proper names such as </a:t>
            </a:r>
            <a:r>
              <a:rPr lang="en-US" i="1" dirty="0"/>
              <a:t>Mr. Brown</a:t>
            </a:r>
            <a:r>
              <a:rPr lang="en-US" dirty="0"/>
              <a:t>, or </a:t>
            </a:r>
            <a:r>
              <a:rPr lang="en-US" dirty="0" smtClean="0"/>
              <a:t>affix</a:t>
            </a:r>
            <a:r>
              <a:rPr lang="hu-HU" dirty="0" smtClean="0"/>
              <a:t>-</a:t>
            </a:r>
            <a:r>
              <a:rPr lang="en-US" dirty="0" smtClean="0"/>
              <a:t>morphemes </a:t>
            </a:r>
            <a:r>
              <a:rPr lang="en-US" dirty="0"/>
              <a:t>such as the past tense suffix {-</a:t>
            </a:r>
            <a:r>
              <a:rPr lang="en-US" dirty="0" err="1" smtClean="0"/>
              <a:t>ed</a:t>
            </a:r>
            <a:r>
              <a:rPr lang="en-US" dirty="0" smtClean="0"/>
              <a:t>}</a:t>
            </a:r>
            <a:r>
              <a:rPr lang="hu-HU" dirty="0" smtClean="0"/>
              <a:t>.</a:t>
            </a:r>
          </a:p>
          <a:p>
            <a:pPr algn="just"/>
            <a:r>
              <a:rPr lang="en-US" dirty="0"/>
              <a:t>Secondly, it depends on the </a:t>
            </a:r>
            <a:r>
              <a:rPr lang="en-US" u="sng" dirty="0"/>
              <a:t>functional labels</a:t>
            </a:r>
            <a:r>
              <a:rPr lang="en-US" dirty="0"/>
              <a:t> that the constituents </a:t>
            </a:r>
            <a:r>
              <a:rPr lang="en-US" dirty="0" smtClean="0"/>
              <a:t>have</a:t>
            </a:r>
            <a:r>
              <a:rPr lang="hu-HU" dirty="0" smtClean="0"/>
              <a:t>.</a:t>
            </a:r>
          </a:p>
          <a:p>
            <a:pPr algn="just"/>
            <a:r>
              <a:rPr lang="en-US" dirty="0"/>
              <a:t>Thirdly, the cognitive meaning of a sentence depends on its </a:t>
            </a:r>
            <a:r>
              <a:rPr lang="en-US" u="sng" dirty="0" smtClean="0"/>
              <a:t>structure</a:t>
            </a:r>
            <a:r>
              <a:rPr lang="hu-HU" dirty="0" smtClean="0"/>
              <a:t>.</a:t>
            </a:r>
            <a:endParaRPr lang="en-GB" dirty="0"/>
          </a:p>
        </p:txBody>
      </p:sp>
    </p:spTree>
    <p:extLst>
      <p:ext uri="{BB962C8B-B14F-4D97-AF65-F5344CB8AC3E}">
        <p14:creationId xmlns:p14="http://schemas.microsoft.com/office/powerpoint/2010/main" val="231231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10000"/>
          </a:bodyPr>
          <a:lstStyle/>
          <a:p>
            <a:pPr algn="just"/>
            <a:r>
              <a:rPr lang="en-US" dirty="0"/>
              <a:t>As we talked about sense relations between lexemes, so we can talk about proposition relations between sentences. </a:t>
            </a:r>
            <a:endParaRPr lang="hu-HU" dirty="0" smtClean="0"/>
          </a:p>
          <a:p>
            <a:pPr algn="just"/>
            <a:r>
              <a:rPr lang="en-US" dirty="0" smtClean="0"/>
              <a:t>Sentences </a:t>
            </a:r>
            <a:r>
              <a:rPr lang="en-US" dirty="0"/>
              <a:t>can be </a:t>
            </a:r>
            <a:r>
              <a:rPr lang="en-US" u="sng" dirty="0"/>
              <a:t>synonymous</a:t>
            </a:r>
            <a:r>
              <a:rPr lang="en-US" dirty="0"/>
              <a:t>, in this case they are each other’s paraphrases. The synonymy of sentences may result from lexical </a:t>
            </a:r>
            <a:r>
              <a:rPr lang="en-US" dirty="0" smtClean="0"/>
              <a:t>synonymy</a:t>
            </a:r>
            <a:r>
              <a:rPr lang="hu-HU" dirty="0" smtClean="0"/>
              <a:t>.</a:t>
            </a:r>
          </a:p>
          <a:p>
            <a:pPr algn="just"/>
            <a:r>
              <a:rPr lang="en-US" dirty="0"/>
              <a:t>Sentences can also be </a:t>
            </a:r>
            <a:r>
              <a:rPr lang="en-US" u="sng" dirty="0"/>
              <a:t>ambiguous</a:t>
            </a:r>
            <a:r>
              <a:rPr lang="en-US" dirty="0"/>
              <a:t>. This means that two sentences are composed of the same constituents in the same order but they have different meanings. </a:t>
            </a:r>
            <a:endParaRPr lang="hu-HU" dirty="0" smtClean="0"/>
          </a:p>
          <a:p>
            <a:pPr algn="just"/>
            <a:r>
              <a:rPr lang="en-US" dirty="0"/>
              <a:t>The remaining two proposition relations</a:t>
            </a:r>
            <a:r>
              <a:rPr lang="en-US" dirty="0" smtClean="0"/>
              <a:t>, </a:t>
            </a:r>
            <a:r>
              <a:rPr lang="en-US" u="sng" dirty="0"/>
              <a:t>incompatibility</a:t>
            </a:r>
            <a:r>
              <a:rPr lang="en-US" dirty="0"/>
              <a:t> and </a:t>
            </a:r>
            <a:r>
              <a:rPr lang="en-US" u="sng" dirty="0"/>
              <a:t>entailment</a:t>
            </a:r>
            <a:r>
              <a:rPr lang="en-US" dirty="0"/>
              <a:t> are not brought about by structural means or by different functions, they are solely due to the contribution of </a:t>
            </a:r>
            <a:r>
              <a:rPr lang="en-US" dirty="0" smtClean="0"/>
              <a:t>lexemes</a:t>
            </a:r>
            <a:r>
              <a:rPr lang="hu-HU" dirty="0" smtClean="0"/>
              <a:t>.</a:t>
            </a:r>
            <a:endParaRPr lang="en-GB" dirty="0"/>
          </a:p>
        </p:txBody>
      </p:sp>
      <p:sp>
        <p:nvSpPr>
          <p:cNvPr id="4" name="Cím 1"/>
          <p:cNvSpPr>
            <a:spLocks noGrp="1"/>
          </p:cNvSpPr>
          <p:nvPr>
            <p:ph type="title"/>
          </p:nvPr>
        </p:nvSpPr>
        <p:spPr/>
        <p:txBody>
          <a:bodyPr/>
          <a:lstStyle/>
          <a:p>
            <a:r>
              <a:rPr lang="en-US" dirty="0"/>
              <a:t>The cognitive meaning of sentences</a:t>
            </a:r>
            <a:endParaRPr lang="en-GB" dirty="0"/>
          </a:p>
        </p:txBody>
      </p:sp>
    </p:spTree>
    <p:extLst>
      <p:ext uri="{BB962C8B-B14F-4D97-AF65-F5344CB8AC3E}">
        <p14:creationId xmlns:p14="http://schemas.microsoft.com/office/powerpoint/2010/main" val="206365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The sentence in (1) describes a state of affairs, and its </a:t>
            </a:r>
            <a:r>
              <a:rPr lang="en-US" u="sng" dirty="0"/>
              <a:t>cognitive meaning</a:t>
            </a:r>
            <a:r>
              <a:rPr lang="en-US" dirty="0"/>
              <a:t> is the set of conditions which have to be fulfilled to make the sentence true. </a:t>
            </a:r>
            <a:endParaRPr lang="hu-HU" dirty="0" smtClean="0"/>
          </a:p>
          <a:p>
            <a:pPr algn="just"/>
            <a:r>
              <a:rPr lang="en-US" dirty="0"/>
              <a:t>(1) </a:t>
            </a:r>
            <a:r>
              <a:rPr lang="en-US" i="1" dirty="0"/>
              <a:t>The girl went to the </a:t>
            </a:r>
            <a:r>
              <a:rPr lang="en-US" i="1" dirty="0" smtClean="0"/>
              <a:t>garden</a:t>
            </a:r>
            <a:r>
              <a:rPr lang="hu-HU" i="1" dirty="0" smtClean="0"/>
              <a:t>.</a:t>
            </a:r>
          </a:p>
          <a:p>
            <a:pPr algn="just"/>
            <a:r>
              <a:rPr lang="en-US" dirty="0"/>
              <a:t>There are other kinds of meaning, too. For instance, we can say (2), which is different from (1) in terms of </a:t>
            </a:r>
            <a:r>
              <a:rPr lang="en-US" u="sng" dirty="0"/>
              <a:t>stylistic meaning</a:t>
            </a:r>
            <a:r>
              <a:rPr lang="en-US" dirty="0"/>
              <a:t>, although cognitively identical with it</a:t>
            </a:r>
            <a:r>
              <a:rPr lang="en-US"/>
              <a:t>. </a:t>
            </a:r>
            <a:endParaRPr lang="hu-HU" dirty="0" smtClean="0"/>
          </a:p>
          <a:p>
            <a:pPr algn="just"/>
            <a:r>
              <a:rPr lang="en-US" dirty="0"/>
              <a:t>(</a:t>
            </a:r>
            <a:r>
              <a:rPr lang="en-US"/>
              <a:t>2</a:t>
            </a:r>
            <a:r>
              <a:rPr lang="en-US" smtClean="0"/>
              <a:t>) </a:t>
            </a:r>
            <a:r>
              <a:rPr lang="en-US" i="1" smtClean="0"/>
              <a:t>The damsel made her way to the garden</a:t>
            </a:r>
            <a:r>
              <a:rPr lang="en-US" smtClean="0"/>
              <a:t>. </a:t>
            </a:r>
            <a:r>
              <a:rPr lang="en-US" dirty="0"/>
              <a:t>(formal, archaic style)</a:t>
            </a:r>
            <a:endParaRPr lang="en-GB" dirty="0"/>
          </a:p>
        </p:txBody>
      </p:sp>
      <p:sp>
        <p:nvSpPr>
          <p:cNvPr id="4" name="Cím 1"/>
          <p:cNvSpPr>
            <a:spLocks noGrp="1"/>
          </p:cNvSpPr>
          <p:nvPr>
            <p:ph type="title"/>
          </p:nvPr>
        </p:nvSpPr>
        <p:spPr/>
        <p:txBody>
          <a:bodyPr/>
          <a:lstStyle/>
          <a:p>
            <a:r>
              <a:rPr lang="en-AU" dirty="0" smtClean="0"/>
              <a:t>Kinds of meaning</a:t>
            </a:r>
            <a:endParaRPr lang="en-AU" dirty="0"/>
          </a:p>
        </p:txBody>
      </p:sp>
      <p:sp>
        <p:nvSpPr>
          <p:cNvPr id="5" name="Cím 1"/>
          <p:cNvSpPr txBox="1">
            <a:spLocks/>
          </p:cNvSpPr>
          <p:nvPr/>
        </p:nvSpPr>
        <p:spPr>
          <a:xfrm>
            <a:off x="1295401"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mtClean="0"/>
              <a:t>Kinds of meaning</a:t>
            </a:r>
            <a:endParaRPr lang="en-AU" dirty="0"/>
          </a:p>
        </p:txBody>
      </p:sp>
    </p:spTree>
    <p:extLst>
      <p:ext uri="{BB962C8B-B14F-4D97-AF65-F5344CB8AC3E}">
        <p14:creationId xmlns:p14="http://schemas.microsoft.com/office/powerpoint/2010/main" val="147304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lnSpcReduction="10000"/>
          </a:bodyPr>
          <a:lstStyle/>
          <a:p>
            <a:pPr algn="just"/>
            <a:r>
              <a:rPr lang="en-US" dirty="0"/>
              <a:t>Or, we can say (3a) and (3b), which, being a question and an imperative, </a:t>
            </a:r>
            <a:r>
              <a:rPr lang="en-US" dirty="0" smtClean="0"/>
              <a:t>cannot </a:t>
            </a:r>
            <a:r>
              <a:rPr lang="en-US" dirty="0"/>
              <a:t>be treated as being either true or false, but they can be claimed to have a </a:t>
            </a:r>
            <a:r>
              <a:rPr lang="en-US" u="sng" dirty="0"/>
              <a:t>questioning </a:t>
            </a:r>
            <a:r>
              <a:rPr lang="en-US" dirty="0"/>
              <a:t>and a </a:t>
            </a:r>
            <a:r>
              <a:rPr lang="en-US" u="sng" dirty="0"/>
              <a:t>commanding speech act meaning</a:t>
            </a:r>
            <a:r>
              <a:rPr lang="en-US" dirty="0"/>
              <a:t>, respectively. </a:t>
            </a:r>
            <a:endParaRPr lang="hu-HU" dirty="0" smtClean="0"/>
          </a:p>
          <a:p>
            <a:pPr algn="just"/>
            <a:r>
              <a:rPr lang="en-US" dirty="0"/>
              <a:t>(3)a. </a:t>
            </a:r>
            <a:r>
              <a:rPr lang="en-US" i="1" dirty="0"/>
              <a:t>Did the girl go to the garden? </a:t>
            </a:r>
            <a:r>
              <a:rPr lang="en-US" dirty="0"/>
              <a:t>(</a:t>
            </a:r>
            <a:r>
              <a:rPr lang="en-US" dirty="0" smtClean="0"/>
              <a:t>question)</a:t>
            </a:r>
            <a:r>
              <a:rPr lang="hu-HU" dirty="0"/>
              <a:t> </a:t>
            </a:r>
            <a:r>
              <a:rPr lang="en-US" dirty="0" smtClean="0"/>
              <a:t>b</a:t>
            </a:r>
            <a:r>
              <a:rPr lang="en-US" dirty="0"/>
              <a:t>. </a:t>
            </a:r>
            <a:r>
              <a:rPr lang="en-US" i="1" dirty="0"/>
              <a:t>Let the girl go to the garden</a:t>
            </a:r>
            <a:r>
              <a:rPr lang="en-US" dirty="0"/>
              <a:t>. (command)</a:t>
            </a:r>
            <a:endParaRPr lang="hu-HU" dirty="0" smtClean="0"/>
          </a:p>
          <a:p>
            <a:pPr algn="just"/>
            <a:r>
              <a:rPr lang="en-US" dirty="0" smtClean="0"/>
              <a:t>Or</a:t>
            </a:r>
            <a:r>
              <a:rPr lang="en-US" dirty="0"/>
              <a:t>, we can say (4), where, in addition to the cognitive meaning that the sentence has, we have considerable </a:t>
            </a:r>
            <a:r>
              <a:rPr lang="en-US" u="sng" dirty="0"/>
              <a:t>emotive (affective) meaning</a:t>
            </a:r>
            <a:r>
              <a:rPr lang="en-US" dirty="0"/>
              <a:t>, </a:t>
            </a:r>
            <a:r>
              <a:rPr lang="en-US" dirty="0" smtClean="0"/>
              <a:t>too. </a:t>
            </a:r>
            <a:endParaRPr lang="hu-HU" dirty="0" smtClean="0"/>
          </a:p>
          <a:p>
            <a:pPr algn="just"/>
            <a:r>
              <a:rPr lang="en-US" dirty="0"/>
              <a:t>(4) </a:t>
            </a:r>
            <a:r>
              <a:rPr lang="en-US" i="1" dirty="0"/>
              <a:t>Wow! The girl went to the garden! </a:t>
            </a:r>
            <a:r>
              <a:rPr lang="en-US" dirty="0"/>
              <a:t>(emotional) </a:t>
            </a:r>
            <a:endParaRPr lang="en-GB" dirty="0"/>
          </a:p>
        </p:txBody>
      </p:sp>
      <p:sp>
        <p:nvSpPr>
          <p:cNvPr id="4" name="Cím 1"/>
          <p:cNvSpPr txBox="1">
            <a:spLocks noGrp="1"/>
          </p:cNvSpPr>
          <p:nvPr>
            <p:ph type="title"/>
          </p:nvPr>
        </p:nvSpPr>
        <p:spPr>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mtClean="0"/>
              <a:t>Kinds of meaning</a:t>
            </a:r>
            <a:endParaRPr lang="en-AU" dirty="0"/>
          </a:p>
        </p:txBody>
      </p:sp>
    </p:spTree>
    <p:extLst>
      <p:ext uri="{BB962C8B-B14F-4D97-AF65-F5344CB8AC3E}">
        <p14:creationId xmlns:p14="http://schemas.microsoft.com/office/powerpoint/2010/main" val="193601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Approaches to word meaning</a:t>
            </a:r>
            <a:endParaRPr lang="en-AU" dirty="0"/>
          </a:p>
        </p:txBody>
      </p:sp>
      <p:sp>
        <p:nvSpPr>
          <p:cNvPr id="3" name="Tartalom helye 2"/>
          <p:cNvSpPr>
            <a:spLocks noGrp="1"/>
          </p:cNvSpPr>
          <p:nvPr>
            <p:ph idx="1"/>
          </p:nvPr>
        </p:nvSpPr>
        <p:spPr/>
        <p:txBody>
          <a:bodyPr>
            <a:normAutofit fontScale="92500"/>
          </a:bodyPr>
          <a:lstStyle/>
          <a:p>
            <a:pPr algn="just"/>
            <a:r>
              <a:rPr lang="en-US" dirty="0"/>
              <a:t>It has often been thought that </a:t>
            </a:r>
            <a:r>
              <a:rPr lang="en-US" u="sng" dirty="0"/>
              <a:t>word meaning is primary</a:t>
            </a:r>
            <a:r>
              <a:rPr lang="en-US" dirty="0"/>
              <a:t> and sentence meaning secondary</a:t>
            </a:r>
            <a:r>
              <a:rPr lang="en-US" dirty="0" smtClean="0"/>
              <a:t>.</a:t>
            </a:r>
            <a:endParaRPr lang="hu-HU" dirty="0" smtClean="0"/>
          </a:p>
          <a:p>
            <a:pPr algn="just"/>
            <a:r>
              <a:rPr lang="en-US" dirty="0"/>
              <a:t>We distinguish </a:t>
            </a:r>
            <a:r>
              <a:rPr lang="en-US" u="sng" dirty="0"/>
              <a:t>two approaches</a:t>
            </a:r>
            <a:r>
              <a:rPr lang="en-US" dirty="0"/>
              <a:t> based on the primacy of word (lexeme) meaning: the referential theory and the conceptual theory</a:t>
            </a:r>
            <a:r>
              <a:rPr lang="en-US" dirty="0" smtClean="0"/>
              <a:t>.</a:t>
            </a:r>
            <a:endParaRPr lang="hu-HU" dirty="0" smtClean="0"/>
          </a:p>
          <a:p>
            <a:pPr algn="just"/>
            <a:r>
              <a:rPr lang="en-US" dirty="0"/>
              <a:t>The </a:t>
            </a:r>
            <a:r>
              <a:rPr lang="en-US" u="sng" dirty="0"/>
              <a:t>referential theory</a:t>
            </a:r>
            <a:r>
              <a:rPr lang="en-US" dirty="0"/>
              <a:t> of word meaning assumes that lexemes mean what they refer to (i.e. what they “name”). This view concentrates on the </a:t>
            </a:r>
            <a:r>
              <a:rPr lang="en-US" u="sng" dirty="0"/>
              <a:t>referents</a:t>
            </a:r>
            <a:r>
              <a:rPr lang="en-US" dirty="0"/>
              <a:t> (= extensions, </a:t>
            </a:r>
            <a:r>
              <a:rPr lang="en-US" dirty="0" err="1"/>
              <a:t>denotata</a:t>
            </a:r>
            <a:r>
              <a:rPr lang="en-US" dirty="0"/>
              <a:t>) of lexemes. This seems correct in the case of proper names, e.g. the name </a:t>
            </a:r>
            <a:r>
              <a:rPr lang="en-US" i="1" dirty="0"/>
              <a:t>Buckingham Palace </a:t>
            </a:r>
            <a:r>
              <a:rPr lang="en-US" dirty="0"/>
              <a:t>refers to the object Buckingham Palace in London</a:t>
            </a:r>
            <a:endParaRPr lang="en-GB" dirty="0"/>
          </a:p>
        </p:txBody>
      </p:sp>
    </p:spTree>
    <p:extLst>
      <p:ext uri="{BB962C8B-B14F-4D97-AF65-F5344CB8AC3E}">
        <p14:creationId xmlns:p14="http://schemas.microsoft.com/office/powerpoint/2010/main" val="195729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95401" y="2556931"/>
            <a:ext cx="9601196" cy="3491171"/>
          </a:xfrm>
        </p:spPr>
        <p:txBody>
          <a:bodyPr>
            <a:normAutofit fontScale="92500" lnSpcReduction="10000"/>
          </a:bodyPr>
          <a:lstStyle/>
          <a:p>
            <a:pPr algn="just"/>
            <a:r>
              <a:rPr lang="en-US" dirty="0"/>
              <a:t>The theory can be extended to non-names as well: common nouns (e.g. boy) can be regarded as referring to sets of individual objects, verbs (e.g. eat) as referring to actions, </a:t>
            </a:r>
            <a:r>
              <a:rPr lang="hu-HU" dirty="0" smtClean="0"/>
              <a:t>etc.</a:t>
            </a:r>
          </a:p>
          <a:p>
            <a:pPr algn="just"/>
            <a:r>
              <a:rPr lang="en-US" dirty="0"/>
              <a:t>There are, however, serious problems with this theory. There are lexemes that </a:t>
            </a:r>
            <a:r>
              <a:rPr lang="en-US" u="sng" dirty="0"/>
              <a:t>do not refer to anything</a:t>
            </a:r>
            <a:r>
              <a:rPr lang="en-US" dirty="0"/>
              <a:t> in the </a:t>
            </a:r>
            <a:r>
              <a:rPr lang="en-US" dirty="0" smtClean="0"/>
              <a:t>extra</a:t>
            </a:r>
            <a:r>
              <a:rPr lang="hu-HU" dirty="0" smtClean="0"/>
              <a:t>-</a:t>
            </a:r>
            <a:r>
              <a:rPr lang="en-US" dirty="0" smtClean="0"/>
              <a:t>linguistic </a:t>
            </a:r>
            <a:r>
              <a:rPr lang="en-US" dirty="0"/>
              <a:t>word, e.g. </a:t>
            </a:r>
            <a:r>
              <a:rPr lang="en-US" i="1" dirty="0"/>
              <a:t>fairy</a:t>
            </a:r>
            <a:r>
              <a:rPr lang="en-US" dirty="0"/>
              <a:t>, or lexemes that refer to something that used to exist in the past but </a:t>
            </a:r>
            <a:r>
              <a:rPr lang="en-US" u="sng" dirty="0"/>
              <a:t>no longer exists today</a:t>
            </a:r>
            <a:r>
              <a:rPr lang="en-US" dirty="0"/>
              <a:t>, e.g. </a:t>
            </a:r>
            <a:r>
              <a:rPr lang="en-US" i="1" dirty="0"/>
              <a:t>dinosaur</a:t>
            </a:r>
            <a:r>
              <a:rPr lang="en-US" dirty="0"/>
              <a:t>, but we cannot deny that they have meaning. </a:t>
            </a:r>
            <a:endParaRPr lang="hu-HU" dirty="0" smtClean="0"/>
          </a:p>
          <a:p>
            <a:pPr algn="just"/>
            <a:r>
              <a:rPr lang="en-US" dirty="0"/>
              <a:t>And, last but not least, there are lexemes which perform grammatical functions in sentences (so called </a:t>
            </a:r>
            <a:r>
              <a:rPr lang="en-US" u="sng" dirty="0"/>
              <a:t>function words</a:t>
            </a:r>
            <a:r>
              <a:rPr lang="en-US" dirty="0"/>
              <a:t>, such as </a:t>
            </a:r>
            <a:r>
              <a:rPr lang="en-US" i="1" dirty="0"/>
              <a:t>if, very, why, and</a:t>
            </a:r>
            <a:r>
              <a:rPr lang="en-US" dirty="0"/>
              <a:t>, etc.), and can in no way be thought of as referring to anything in the world. But they do have meaning.</a:t>
            </a:r>
            <a:endParaRPr lang="en-GB" dirty="0"/>
          </a:p>
        </p:txBody>
      </p:sp>
      <p:sp>
        <p:nvSpPr>
          <p:cNvPr id="4" name="Cím 1"/>
          <p:cNvSpPr>
            <a:spLocks noGrp="1"/>
          </p:cNvSpPr>
          <p:nvPr>
            <p:ph type="title"/>
          </p:nvPr>
        </p:nvSpPr>
        <p:spPr/>
        <p:txBody>
          <a:bodyPr/>
          <a:lstStyle/>
          <a:p>
            <a:r>
              <a:rPr lang="en-AU" dirty="0" smtClean="0"/>
              <a:t>Approaches to word meaning</a:t>
            </a:r>
            <a:endParaRPr lang="en-AU" dirty="0"/>
          </a:p>
        </p:txBody>
      </p:sp>
    </p:spTree>
    <p:extLst>
      <p:ext uri="{BB962C8B-B14F-4D97-AF65-F5344CB8AC3E}">
        <p14:creationId xmlns:p14="http://schemas.microsoft.com/office/powerpoint/2010/main" val="326539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10000"/>
          </a:bodyPr>
          <a:lstStyle/>
          <a:p>
            <a:pPr algn="just"/>
            <a:r>
              <a:rPr lang="en-US" dirty="0"/>
              <a:t>The other approach is the </a:t>
            </a:r>
            <a:r>
              <a:rPr lang="en-US" u="sng" dirty="0"/>
              <a:t>conceptual theory</a:t>
            </a:r>
            <a:r>
              <a:rPr lang="en-US" dirty="0"/>
              <a:t> of word meaning, which is based on the concepts with which lexemes are associated. Under this theory what a lexeme means is the sum of the most essential features of the concept associated with the lexeme, i.e. a </a:t>
            </a:r>
            <a:r>
              <a:rPr lang="en-US" u="sng" dirty="0"/>
              <a:t>set of semantic features</a:t>
            </a:r>
            <a:r>
              <a:rPr lang="en-US" dirty="0"/>
              <a:t>, (= intension) which native speakers have to know and agree upon. </a:t>
            </a:r>
            <a:endParaRPr lang="hu-HU" dirty="0" smtClean="0"/>
          </a:p>
          <a:p>
            <a:pPr algn="just"/>
            <a:r>
              <a:rPr lang="en-US" dirty="0" smtClean="0"/>
              <a:t>These </a:t>
            </a:r>
            <a:r>
              <a:rPr lang="en-US" dirty="0"/>
              <a:t>features are pieces of information by which the meaning of a lexeme can be </a:t>
            </a:r>
            <a:r>
              <a:rPr lang="en-US" dirty="0" smtClean="0"/>
              <a:t>specified</a:t>
            </a:r>
            <a:r>
              <a:rPr lang="en-US" dirty="0"/>
              <a:t>. Breaking up the meaning of a lexeme (i.e. the concept associated with it) into semantic features is called </a:t>
            </a:r>
            <a:r>
              <a:rPr lang="en-US" u="sng" dirty="0"/>
              <a:t>componential </a:t>
            </a:r>
            <a:r>
              <a:rPr lang="en-US" u="sng" dirty="0" smtClean="0"/>
              <a:t>analysis</a:t>
            </a:r>
            <a:r>
              <a:rPr lang="en-US" dirty="0" smtClean="0"/>
              <a:t>. </a:t>
            </a:r>
            <a:r>
              <a:rPr lang="en-US" dirty="0"/>
              <a:t>For instance, native speakers of English agree that the meaning of the noun </a:t>
            </a:r>
            <a:r>
              <a:rPr lang="en-US" i="1" dirty="0"/>
              <a:t>assassin</a:t>
            </a:r>
            <a:r>
              <a:rPr lang="en-US" dirty="0"/>
              <a:t> contains the following semantic features: ‘person’ who ‘murders’ ‘important people’. </a:t>
            </a:r>
            <a:endParaRPr lang="en-GB" dirty="0"/>
          </a:p>
        </p:txBody>
      </p:sp>
      <p:sp>
        <p:nvSpPr>
          <p:cNvPr id="4" name="Cím 1"/>
          <p:cNvSpPr>
            <a:spLocks noGrp="1"/>
          </p:cNvSpPr>
          <p:nvPr>
            <p:ph type="title"/>
          </p:nvPr>
        </p:nvSpPr>
        <p:spPr/>
        <p:txBody>
          <a:bodyPr/>
          <a:lstStyle/>
          <a:p>
            <a:r>
              <a:rPr lang="en-AU" dirty="0" smtClean="0"/>
              <a:t>Approaches to word meaning</a:t>
            </a:r>
            <a:endParaRPr lang="en-AU" dirty="0"/>
          </a:p>
        </p:txBody>
      </p:sp>
    </p:spTree>
    <p:extLst>
      <p:ext uri="{BB962C8B-B14F-4D97-AF65-F5344CB8AC3E}">
        <p14:creationId xmlns:p14="http://schemas.microsoft.com/office/powerpoint/2010/main" val="119619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The conceptual theory also has its problems. The most obvious one is that a large number of lexemes are </a:t>
            </a:r>
            <a:r>
              <a:rPr lang="en-US" u="sng" dirty="0"/>
              <a:t>not associated with concepts</a:t>
            </a:r>
            <a:r>
              <a:rPr lang="en-US" dirty="0"/>
              <a:t> at all</a:t>
            </a:r>
            <a:r>
              <a:rPr lang="en-US" dirty="0" smtClean="0"/>
              <a:t>.</a:t>
            </a:r>
            <a:endParaRPr lang="hu-HU" dirty="0" smtClean="0"/>
          </a:p>
          <a:p>
            <a:pPr algn="just"/>
            <a:r>
              <a:rPr lang="en-US" dirty="0"/>
              <a:t>And </a:t>
            </a:r>
            <a:r>
              <a:rPr lang="en-US" u="sng" dirty="0"/>
              <a:t>proper names</a:t>
            </a:r>
            <a:r>
              <a:rPr lang="en-US" dirty="0"/>
              <a:t> like </a:t>
            </a:r>
            <a:r>
              <a:rPr lang="en-US" i="1" dirty="0"/>
              <a:t>George Bush</a:t>
            </a:r>
            <a:r>
              <a:rPr lang="en-US" dirty="0"/>
              <a:t> or </a:t>
            </a:r>
            <a:r>
              <a:rPr lang="en-US" i="1" dirty="0"/>
              <a:t>The Louvre </a:t>
            </a:r>
            <a:r>
              <a:rPr lang="en-US" dirty="0"/>
              <a:t>also contribute to the meaning of sentences, but they are not associated with concepts</a:t>
            </a:r>
            <a:r>
              <a:rPr lang="en-US" dirty="0" smtClean="0"/>
              <a:t>.</a:t>
            </a:r>
            <a:endParaRPr lang="hu-HU" dirty="0" smtClean="0"/>
          </a:p>
          <a:p>
            <a:pPr algn="just"/>
            <a:r>
              <a:rPr lang="en-US" dirty="0"/>
              <a:t>From this it follows that we cannot propose a definition of word meaning suitable for all words, without taking </a:t>
            </a:r>
            <a:r>
              <a:rPr lang="en-US" u="sng" dirty="0"/>
              <a:t>sentence meaning</a:t>
            </a:r>
            <a:r>
              <a:rPr lang="en-US" dirty="0"/>
              <a:t> into </a:t>
            </a:r>
            <a:r>
              <a:rPr lang="en-US" dirty="0" smtClean="0"/>
              <a:t>consideration</a:t>
            </a:r>
            <a:r>
              <a:rPr lang="hu-HU" dirty="0" smtClean="0"/>
              <a:t>.</a:t>
            </a:r>
            <a:endParaRPr lang="hu-HU" dirty="0"/>
          </a:p>
        </p:txBody>
      </p:sp>
      <p:sp>
        <p:nvSpPr>
          <p:cNvPr id="4" name="Cím 1"/>
          <p:cNvSpPr>
            <a:spLocks noGrp="1"/>
          </p:cNvSpPr>
          <p:nvPr>
            <p:ph type="title"/>
          </p:nvPr>
        </p:nvSpPr>
        <p:spPr/>
        <p:txBody>
          <a:bodyPr/>
          <a:lstStyle/>
          <a:p>
            <a:r>
              <a:rPr lang="en-AU" dirty="0" smtClean="0"/>
              <a:t>Approaches to word meaning</a:t>
            </a:r>
            <a:endParaRPr lang="en-AU" dirty="0"/>
          </a:p>
        </p:txBody>
      </p:sp>
    </p:spTree>
    <p:extLst>
      <p:ext uri="{BB962C8B-B14F-4D97-AF65-F5344CB8AC3E}">
        <p14:creationId xmlns:p14="http://schemas.microsoft.com/office/powerpoint/2010/main" val="124494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Sentence meaning</a:t>
            </a:r>
            <a:endParaRPr lang="en-AU" dirty="0"/>
          </a:p>
        </p:txBody>
      </p:sp>
      <p:sp>
        <p:nvSpPr>
          <p:cNvPr id="3" name="Tartalom helye 2"/>
          <p:cNvSpPr>
            <a:spLocks noGrp="1"/>
          </p:cNvSpPr>
          <p:nvPr>
            <p:ph idx="1"/>
          </p:nvPr>
        </p:nvSpPr>
        <p:spPr/>
        <p:txBody>
          <a:bodyPr>
            <a:normAutofit fontScale="92500"/>
          </a:bodyPr>
          <a:lstStyle/>
          <a:p>
            <a:pPr algn="just"/>
            <a:r>
              <a:rPr lang="en-US" dirty="0"/>
              <a:t>We accept a </a:t>
            </a:r>
            <a:r>
              <a:rPr lang="en-US" u="sng" dirty="0"/>
              <a:t>truth-based</a:t>
            </a:r>
            <a:r>
              <a:rPr lang="en-US" dirty="0"/>
              <a:t> account of sentence meaning. According to this, what a declarative sentence means is the set of the conditions that are necessary and sufficient for the sentence to be true. These are called the </a:t>
            </a:r>
            <a:r>
              <a:rPr lang="en-US" u="sng" dirty="0"/>
              <a:t>truth conditions</a:t>
            </a:r>
            <a:r>
              <a:rPr lang="en-US" dirty="0"/>
              <a:t> of the sentence</a:t>
            </a:r>
            <a:r>
              <a:rPr lang="en-US" dirty="0" smtClean="0"/>
              <a:t>.</a:t>
            </a:r>
            <a:endParaRPr lang="hu-HU" dirty="0" smtClean="0"/>
          </a:p>
          <a:p>
            <a:pPr algn="just"/>
            <a:r>
              <a:rPr lang="hu-HU" dirty="0" err="1" smtClean="0"/>
              <a:t>E.g</a:t>
            </a:r>
            <a:r>
              <a:rPr lang="hu-HU" dirty="0" smtClean="0"/>
              <a:t>. </a:t>
            </a:r>
            <a:r>
              <a:rPr lang="en-US" i="1" dirty="0"/>
              <a:t>A boy saw a mouse</a:t>
            </a:r>
            <a:r>
              <a:rPr lang="en-US" dirty="0" smtClean="0"/>
              <a:t>.</a:t>
            </a:r>
            <a:endParaRPr lang="hu-HU" dirty="0" smtClean="0"/>
          </a:p>
          <a:p>
            <a:pPr algn="just"/>
            <a:r>
              <a:rPr lang="en-US" dirty="0"/>
              <a:t>This sentence is true if and only if an individual that has the features which we attribute to boys (i.e. ‘human’, ‘male’, ‘non-adult’) perceived through his eyes another individual that has the features we attribute to mice, (i.e. ‘small’ ’rodent’). </a:t>
            </a:r>
            <a:endParaRPr lang="en-GB" dirty="0"/>
          </a:p>
        </p:txBody>
      </p:sp>
    </p:spTree>
    <p:extLst>
      <p:ext uri="{BB962C8B-B14F-4D97-AF65-F5344CB8AC3E}">
        <p14:creationId xmlns:p14="http://schemas.microsoft.com/office/powerpoint/2010/main" val="227905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AU" dirty="0" smtClean="0"/>
              <a:t>Sense relations between words</a:t>
            </a:r>
            <a:endParaRPr lang="en-AU" dirty="0"/>
          </a:p>
        </p:txBody>
      </p:sp>
      <p:sp>
        <p:nvSpPr>
          <p:cNvPr id="3" name="Tartalom helye 2"/>
          <p:cNvSpPr>
            <a:spLocks noGrp="1"/>
          </p:cNvSpPr>
          <p:nvPr>
            <p:ph idx="1"/>
          </p:nvPr>
        </p:nvSpPr>
        <p:spPr/>
        <p:txBody>
          <a:bodyPr/>
          <a:lstStyle/>
          <a:p>
            <a:pPr algn="just"/>
            <a:r>
              <a:rPr lang="en-US" dirty="0"/>
              <a:t>The relationships between lexemes established on the basis of their senses are called </a:t>
            </a:r>
            <a:r>
              <a:rPr lang="en-US" u="sng" dirty="0"/>
              <a:t>sense relations</a:t>
            </a:r>
            <a:r>
              <a:rPr lang="en-US" dirty="0"/>
              <a:t>. </a:t>
            </a:r>
            <a:endParaRPr lang="hu-HU" dirty="0" smtClean="0"/>
          </a:p>
          <a:p>
            <a:pPr algn="just"/>
            <a:r>
              <a:rPr lang="en-US" dirty="0"/>
              <a:t>One of these is </a:t>
            </a:r>
            <a:r>
              <a:rPr lang="en-US" u="sng" dirty="0"/>
              <a:t>synonymy</a:t>
            </a:r>
            <a:r>
              <a:rPr lang="en-US" dirty="0"/>
              <a:t>, which means that two or more lexemes have the same cognitive meaning (even though they may differ stylistically), e.g. damsel (formal, archaic), girl (neutral), bird (informal). Since girl and damsel are cognitively </a:t>
            </a:r>
            <a:r>
              <a:rPr lang="en-US" dirty="0" smtClean="0"/>
              <a:t>synonymous</a:t>
            </a:r>
            <a:r>
              <a:rPr lang="hu-HU" dirty="0" smtClean="0"/>
              <a:t>.</a:t>
            </a:r>
            <a:endParaRPr lang="en-GB" dirty="0"/>
          </a:p>
        </p:txBody>
      </p:sp>
    </p:spTree>
    <p:extLst>
      <p:ext uri="{BB962C8B-B14F-4D97-AF65-F5344CB8AC3E}">
        <p14:creationId xmlns:p14="http://schemas.microsoft.com/office/powerpoint/2010/main" val="295457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34</TotalTime>
  <Words>1567</Words>
  <Application>Microsoft Office PowerPoint</Application>
  <PresentationFormat>Szélesvásznú</PresentationFormat>
  <Paragraphs>59</Paragraphs>
  <Slides>14</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14</vt:i4>
      </vt:variant>
    </vt:vector>
  </HeadingPairs>
  <TitlesOfParts>
    <vt:vector size="17" baseType="lpstr">
      <vt:lpstr>Arial</vt:lpstr>
      <vt:lpstr>Garamond</vt:lpstr>
      <vt:lpstr>Organikus</vt:lpstr>
      <vt:lpstr>Kinds of meaning</vt:lpstr>
      <vt:lpstr>Kinds of meaning</vt:lpstr>
      <vt:lpstr>Kinds of meaning</vt:lpstr>
      <vt:lpstr>Approaches to word meaning</vt:lpstr>
      <vt:lpstr>Approaches to word meaning</vt:lpstr>
      <vt:lpstr>Approaches to word meaning</vt:lpstr>
      <vt:lpstr>Approaches to word meaning</vt:lpstr>
      <vt:lpstr>Sentence meaning</vt:lpstr>
      <vt:lpstr>Sense relations between words</vt:lpstr>
      <vt:lpstr>Sense relations between words</vt:lpstr>
      <vt:lpstr>Sense relations between words</vt:lpstr>
      <vt:lpstr>Sense relations between words</vt:lpstr>
      <vt:lpstr>The cognitive meaning of sentences</vt:lpstr>
      <vt:lpstr>The cognitive meaning of sentences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Kinds of meaning</dc:title>
  <dc:creator>váradi krisztián</dc:creator>
  <cp:lastModifiedBy>váradi krisztián</cp:lastModifiedBy>
  <cp:revision>4</cp:revision>
  <dcterms:created xsi:type="dcterms:W3CDTF">2020-10-28T11:35:40Z</dcterms:created>
  <dcterms:modified xsi:type="dcterms:W3CDTF">2020-10-28T12:09:58Z</dcterms:modified>
</cp:coreProperties>
</file>