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smtClean="0"/>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Pragmatics</a:t>
            </a:r>
            <a:endParaRPr lang="en-AU" dirty="0"/>
          </a:p>
        </p:txBody>
      </p:sp>
      <p:sp>
        <p:nvSpPr>
          <p:cNvPr id="3" name="Tartalom helye 2"/>
          <p:cNvSpPr>
            <a:spLocks noGrp="1"/>
          </p:cNvSpPr>
          <p:nvPr>
            <p:ph idx="1"/>
          </p:nvPr>
        </p:nvSpPr>
        <p:spPr/>
        <p:txBody>
          <a:bodyPr>
            <a:normAutofit fontScale="92500"/>
          </a:bodyPr>
          <a:lstStyle/>
          <a:p>
            <a:pPr algn="just"/>
            <a:r>
              <a:rPr lang="en-US" u="sng" dirty="0"/>
              <a:t>Pragmatics</a:t>
            </a:r>
            <a:r>
              <a:rPr lang="en-US" dirty="0"/>
              <a:t> is the study of various aspects of language use; it deals with the ways in which language-users use and interpret words and utterances in particular situations. </a:t>
            </a:r>
            <a:endParaRPr lang="hu-HU" dirty="0" smtClean="0"/>
          </a:p>
          <a:p>
            <a:pPr algn="just"/>
            <a:r>
              <a:rPr lang="en-US" dirty="0"/>
              <a:t>Pragmatics is not easy to separate from </a:t>
            </a:r>
            <a:r>
              <a:rPr lang="en-US" u="sng" dirty="0"/>
              <a:t>semantics</a:t>
            </a:r>
            <a:r>
              <a:rPr lang="en-US" dirty="0"/>
              <a:t> and it is to some extent an arbitrary decision where we draw the line between them. </a:t>
            </a:r>
            <a:endParaRPr lang="hu-HU" dirty="0" smtClean="0"/>
          </a:p>
          <a:p>
            <a:pPr algn="just"/>
            <a:r>
              <a:rPr lang="en-US" dirty="0"/>
              <a:t>While semantics primarily examines the cognitive meaning of lexemes and sentences, pragmatics primarily examines what the speaker means by the lexemes (words) and sentences (utterances) used in particular situations; i.e. it is a study of intended “</a:t>
            </a:r>
            <a:r>
              <a:rPr lang="en-US" u="sng" dirty="0"/>
              <a:t>speaker meaning</a:t>
            </a:r>
            <a:r>
              <a:rPr lang="en-US" dirty="0"/>
              <a:t>”.</a:t>
            </a:r>
            <a:endParaRPr lang="en-GB" dirty="0"/>
          </a:p>
        </p:txBody>
      </p:sp>
    </p:spTree>
    <p:extLst>
      <p:ext uri="{BB962C8B-B14F-4D97-AF65-F5344CB8AC3E}">
        <p14:creationId xmlns:p14="http://schemas.microsoft.com/office/powerpoint/2010/main" val="374282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AU" dirty="0" smtClean="0"/>
              <a:t>Conversational </a:t>
            </a:r>
            <a:r>
              <a:rPr lang="en-AU" dirty="0" err="1" smtClean="0"/>
              <a:t>implicatures</a:t>
            </a:r>
            <a:r>
              <a:rPr lang="en-AU" dirty="0" smtClean="0"/>
              <a:t>, Grice’s maxims</a:t>
            </a:r>
            <a:endParaRPr lang="en-AU" dirty="0"/>
          </a:p>
        </p:txBody>
      </p:sp>
      <p:sp>
        <p:nvSpPr>
          <p:cNvPr id="3" name="Tartalom helye 2"/>
          <p:cNvSpPr>
            <a:spLocks noGrp="1"/>
          </p:cNvSpPr>
          <p:nvPr>
            <p:ph idx="1"/>
          </p:nvPr>
        </p:nvSpPr>
        <p:spPr>
          <a:xfrm>
            <a:off x="1295401" y="2556931"/>
            <a:ext cx="9601196" cy="3569549"/>
          </a:xfrm>
        </p:spPr>
        <p:txBody>
          <a:bodyPr>
            <a:normAutofit lnSpcReduction="10000"/>
          </a:bodyPr>
          <a:lstStyle/>
          <a:p>
            <a:pPr algn="just"/>
            <a:r>
              <a:rPr lang="en-US" dirty="0"/>
              <a:t>When we establish the “speaker meaning” of a sentence uttered in a particular situation, we rely, among other things, on </a:t>
            </a:r>
            <a:r>
              <a:rPr lang="en-US" u="sng" dirty="0"/>
              <a:t>conversational </a:t>
            </a:r>
            <a:r>
              <a:rPr lang="en-US" u="sng" dirty="0" err="1"/>
              <a:t>implicatures</a:t>
            </a:r>
            <a:r>
              <a:rPr lang="en-US" dirty="0"/>
              <a:t>. </a:t>
            </a:r>
            <a:endParaRPr lang="hu-HU" dirty="0" smtClean="0"/>
          </a:p>
          <a:p>
            <a:pPr algn="just"/>
            <a:r>
              <a:rPr lang="en-US" dirty="0" smtClean="0"/>
              <a:t>These </a:t>
            </a:r>
            <a:r>
              <a:rPr lang="en-US" dirty="0"/>
              <a:t>are implications following from the utterance on the basis of </a:t>
            </a:r>
            <a:r>
              <a:rPr lang="en-US" u="sng" dirty="0"/>
              <a:t>Grice’s maxims</a:t>
            </a:r>
            <a:r>
              <a:rPr lang="en-US" dirty="0"/>
              <a:t> (named so after Grice, the philosopher who invented them). Two of Grice’s maxims </a:t>
            </a:r>
            <a:r>
              <a:rPr lang="en-US" dirty="0" smtClean="0"/>
              <a:t>are</a:t>
            </a:r>
            <a:r>
              <a:rPr lang="hu-HU" dirty="0" smtClean="0"/>
              <a:t>:</a:t>
            </a:r>
          </a:p>
          <a:p>
            <a:pPr algn="just"/>
            <a:r>
              <a:rPr lang="en-US" dirty="0" smtClean="0"/>
              <a:t>Grice’s </a:t>
            </a:r>
            <a:r>
              <a:rPr lang="en-US" dirty="0"/>
              <a:t>maxim 1: Make your contribution as informative as is required but not more informative than is required. </a:t>
            </a:r>
            <a:endParaRPr lang="hu-HU" dirty="0"/>
          </a:p>
          <a:p>
            <a:pPr algn="just"/>
            <a:r>
              <a:rPr lang="en-US" dirty="0" smtClean="0"/>
              <a:t>Grice’s </a:t>
            </a:r>
            <a:r>
              <a:rPr lang="en-US" dirty="0"/>
              <a:t>maxim 2: Be relevant. </a:t>
            </a:r>
            <a:endParaRPr lang="en-GB" dirty="0"/>
          </a:p>
        </p:txBody>
      </p:sp>
    </p:spTree>
    <p:extLst>
      <p:ext uri="{BB962C8B-B14F-4D97-AF65-F5344CB8AC3E}">
        <p14:creationId xmlns:p14="http://schemas.microsoft.com/office/powerpoint/2010/main" val="28297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 role of context and </a:t>
            </a:r>
            <a:r>
              <a:rPr lang="en-US" dirty="0" smtClean="0"/>
              <a:t>presupposition</a:t>
            </a:r>
            <a:r>
              <a:rPr lang="hu-HU" dirty="0" smtClean="0"/>
              <a:t>s</a:t>
            </a:r>
            <a:endParaRPr lang="en-GB" dirty="0"/>
          </a:p>
        </p:txBody>
      </p:sp>
      <p:sp>
        <p:nvSpPr>
          <p:cNvPr id="3" name="Tartalom helye 2"/>
          <p:cNvSpPr>
            <a:spLocks noGrp="1"/>
          </p:cNvSpPr>
          <p:nvPr>
            <p:ph idx="1"/>
          </p:nvPr>
        </p:nvSpPr>
        <p:spPr/>
        <p:txBody>
          <a:bodyPr>
            <a:normAutofit fontScale="92500" lnSpcReduction="10000"/>
          </a:bodyPr>
          <a:lstStyle/>
          <a:p>
            <a:pPr algn="just"/>
            <a:r>
              <a:rPr lang="en-US" dirty="0"/>
              <a:t>Ambiguous words and utterances are usually disambiguated by means of the </a:t>
            </a:r>
            <a:r>
              <a:rPr lang="en-US" u="sng" dirty="0"/>
              <a:t>linguistic context</a:t>
            </a:r>
            <a:r>
              <a:rPr lang="en-US" dirty="0"/>
              <a:t>. In a narrow sense, the linguistic context is provided by the environment of the ambiguous word within the utterance, i.e. by the other words around the ambiguous word. </a:t>
            </a:r>
            <a:endParaRPr lang="hu-HU" dirty="0" smtClean="0"/>
          </a:p>
          <a:p>
            <a:pPr algn="just"/>
            <a:r>
              <a:rPr lang="en-US" dirty="0" smtClean="0"/>
              <a:t>For </a:t>
            </a:r>
            <a:r>
              <a:rPr lang="en-US" dirty="0"/>
              <a:t>instance, although the lexemes </a:t>
            </a:r>
            <a:r>
              <a:rPr lang="en-US" dirty="0" smtClean="0"/>
              <a:t>BANK </a:t>
            </a:r>
            <a:r>
              <a:rPr lang="en-US" dirty="0"/>
              <a:t>(‘riverside’) and </a:t>
            </a:r>
            <a:r>
              <a:rPr lang="en-US" dirty="0" smtClean="0"/>
              <a:t>BANK </a:t>
            </a:r>
            <a:r>
              <a:rPr lang="en-US" dirty="0"/>
              <a:t>(‘financial institution’) are </a:t>
            </a:r>
            <a:r>
              <a:rPr lang="en-US" dirty="0" smtClean="0"/>
              <a:t>homonyms</a:t>
            </a:r>
            <a:r>
              <a:rPr lang="hu-HU" dirty="0" smtClean="0"/>
              <a:t>, </a:t>
            </a:r>
            <a:r>
              <a:rPr lang="en-US" dirty="0" smtClean="0"/>
              <a:t>they </a:t>
            </a:r>
            <a:r>
              <a:rPr lang="en-US" dirty="0"/>
              <a:t>are not normally confused when they occur in particular linguistic contexts, as in (1a) and (1b): </a:t>
            </a:r>
            <a:endParaRPr lang="hu-HU" dirty="0" smtClean="0"/>
          </a:p>
          <a:p>
            <a:pPr algn="just"/>
            <a:r>
              <a:rPr lang="en-US" dirty="0" smtClean="0"/>
              <a:t>(</a:t>
            </a:r>
            <a:r>
              <a:rPr lang="en-US" dirty="0"/>
              <a:t>1)a. </a:t>
            </a:r>
            <a:r>
              <a:rPr lang="en-US" i="1" dirty="0"/>
              <a:t>The right bank of the River Danube in Budapest is nice and hilly</a:t>
            </a:r>
            <a:r>
              <a:rPr lang="en-US" dirty="0"/>
              <a:t>. </a:t>
            </a:r>
            <a:endParaRPr lang="hu-HU" dirty="0" smtClean="0"/>
          </a:p>
          <a:p>
            <a:pPr algn="just"/>
            <a:r>
              <a:rPr lang="hu-HU" dirty="0" smtClean="0"/>
              <a:t>(1)</a:t>
            </a:r>
            <a:r>
              <a:rPr lang="en-US" dirty="0" smtClean="0"/>
              <a:t>b</a:t>
            </a:r>
            <a:r>
              <a:rPr lang="en-US" dirty="0"/>
              <a:t>. </a:t>
            </a:r>
            <a:r>
              <a:rPr lang="en-US" i="1" dirty="0"/>
              <a:t>The bank has announced an increase in interest rates.</a:t>
            </a:r>
            <a:endParaRPr lang="en-GB" i="1" dirty="0"/>
          </a:p>
        </p:txBody>
      </p:sp>
    </p:spTree>
    <p:extLst>
      <p:ext uri="{BB962C8B-B14F-4D97-AF65-F5344CB8AC3E}">
        <p14:creationId xmlns:p14="http://schemas.microsoft.com/office/powerpoint/2010/main" val="211676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In a broader sense, the linguistic context comprises the other utterances around the ambiguous utterance within a discourse. By </a:t>
            </a:r>
            <a:r>
              <a:rPr lang="en-US" u="sng" dirty="0"/>
              <a:t>discourse</a:t>
            </a:r>
            <a:r>
              <a:rPr lang="en-US" dirty="0"/>
              <a:t> we mean the physical product of language use in a particular situation; it consists of all the utterances made in the same situation. </a:t>
            </a:r>
            <a:endParaRPr lang="hu-HU" dirty="0" smtClean="0"/>
          </a:p>
          <a:p>
            <a:pPr algn="just"/>
            <a:r>
              <a:rPr lang="en-US" dirty="0"/>
              <a:t>Another disambiguating factor is the </a:t>
            </a:r>
            <a:r>
              <a:rPr lang="en-US" u="sng" dirty="0"/>
              <a:t>physical context</a:t>
            </a:r>
            <a:r>
              <a:rPr lang="en-US" dirty="0"/>
              <a:t>. For instance, when you see the word BANK written on the front of an elegant building in a city, you will know that what you see is not the edge of a river but an institution dealing with money matters. </a:t>
            </a:r>
            <a:endParaRPr lang="en-GB" dirty="0"/>
          </a:p>
        </p:txBody>
      </p:sp>
      <p:sp>
        <p:nvSpPr>
          <p:cNvPr id="4" name="Cím 1"/>
          <p:cNvSpPr>
            <a:spLocks noGrp="1"/>
          </p:cNvSpPr>
          <p:nvPr>
            <p:ph type="title"/>
          </p:nvPr>
        </p:nvSpPr>
        <p:spPr/>
        <p:txBody>
          <a:bodyPr/>
          <a:lstStyle/>
          <a:p>
            <a:r>
              <a:rPr lang="en-US" dirty="0"/>
              <a:t>The role of context and </a:t>
            </a:r>
            <a:r>
              <a:rPr lang="en-US" dirty="0" smtClean="0"/>
              <a:t>presupposition</a:t>
            </a:r>
            <a:r>
              <a:rPr lang="hu-HU" dirty="0" smtClean="0"/>
              <a:t>s</a:t>
            </a:r>
            <a:endParaRPr lang="en-GB" dirty="0"/>
          </a:p>
        </p:txBody>
      </p:sp>
    </p:spTree>
    <p:extLst>
      <p:ext uri="{BB962C8B-B14F-4D97-AF65-F5344CB8AC3E}">
        <p14:creationId xmlns:p14="http://schemas.microsoft.com/office/powerpoint/2010/main" val="2087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a:bodyPr>
          <a:lstStyle/>
          <a:p>
            <a:pPr algn="just"/>
            <a:r>
              <a:rPr lang="en-US" dirty="0"/>
              <a:t>It can happen that a positive sentence and its negative counterpart both presuppose that a particular state of affairs (proposition) is true and known not only by the speaker but also by the hearer. This proposition is called a </a:t>
            </a:r>
            <a:r>
              <a:rPr lang="en-US" u="sng" dirty="0"/>
              <a:t>presupposition</a:t>
            </a:r>
            <a:r>
              <a:rPr lang="en-US" dirty="0"/>
              <a:t>. </a:t>
            </a:r>
            <a:endParaRPr lang="hu-HU" dirty="0" smtClean="0"/>
          </a:p>
          <a:p>
            <a:pPr algn="just"/>
            <a:r>
              <a:rPr lang="en-US" dirty="0" smtClean="0"/>
              <a:t>A </a:t>
            </a:r>
            <a:r>
              <a:rPr lang="en-US" dirty="0"/>
              <a:t>presupposition is a proposition that follows from both a positive sentence and its negative counterpart, and which both the speaker and the hearer assume to be true. For example, the presupposition of (4a) and (4b) is (5). </a:t>
            </a:r>
            <a:endParaRPr lang="hu-HU" dirty="0" smtClean="0"/>
          </a:p>
          <a:p>
            <a:pPr algn="just"/>
            <a:r>
              <a:rPr lang="en-US" dirty="0" smtClean="0"/>
              <a:t>(</a:t>
            </a:r>
            <a:r>
              <a:rPr lang="en-US" dirty="0"/>
              <a:t>4)a. </a:t>
            </a:r>
            <a:r>
              <a:rPr lang="en-US" i="1" dirty="0"/>
              <a:t>Your brother wants to see you</a:t>
            </a:r>
            <a:r>
              <a:rPr lang="en-US" dirty="0"/>
              <a:t>. b. </a:t>
            </a:r>
            <a:r>
              <a:rPr lang="en-US" i="1" dirty="0"/>
              <a:t>Your brother doesn’t want to see you</a:t>
            </a:r>
            <a:r>
              <a:rPr lang="en-US" dirty="0"/>
              <a:t>. </a:t>
            </a:r>
            <a:endParaRPr lang="hu-HU" dirty="0" smtClean="0"/>
          </a:p>
          <a:p>
            <a:pPr algn="just"/>
            <a:r>
              <a:rPr lang="en-US" dirty="0" smtClean="0"/>
              <a:t>(</a:t>
            </a:r>
            <a:r>
              <a:rPr lang="en-US" dirty="0"/>
              <a:t>5) </a:t>
            </a:r>
            <a:r>
              <a:rPr lang="en-US" u="sng" dirty="0"/>
              <a:t>You have a </a:t>
            </a:r>
            <a:r>
              <a:rPr lang="en-US" u="sng" dirty="0" smtClean="0"/>
              <a:t>brother</a:t>
            </a:r>
            <a:r>
              <a:rPr lang="hu-HU" u="sng" dirty="0" smtClean="0"/>
              <a:t>.</a:t>
            </a:r>
            <a:endParaRPr lang="en-GB" u="sng" dirty="0"/>
          </a:p>
        </p:txBody>
      </p:sp>
      <p:sp>
        <p:nvSpPr>
          <p:cNvPr id="4" name="Cím 1"/>
          <p:cNvSpPr>
            <a:spLocks noGrp="1"/>
          </p:cNvSpPr>
          <p:nvPr>
            <p:ph type="title"/>
          </p:nvPr>
        </p:nvSpPr>
        <p:spPr/>
        <p:txBody>
          <a:bodyPr/>
          <a:lstStyle/>
          <a:p>
            <a:r>
              <a:rPr lang="en-US" dirty="0"/>
              <a:t>The role of context and </a:t>
            </a:r>
            <a:r>
              <a:rPr lang="en-US" dirty="0" smtClean="0"/>
              <a:t>presupposition</a:t>
            </a:r>
            <a:r>
              <a:rPr lang="hu-HU" dirty="0" smtClean="0"/>
              <a:t>s</a:t>
            </a:r>
            <a:endParaRPr lang="en-GB" dirty="0"/>
          </a:p>
        </p:txBody>
      </p:sp>
    </p:spTree>
    <p:extLst>
      <p:ext uri="{BB962C8B-B14F-4D97-AF65-F5344CB8AC3E}">
        <p14:creationId xmlns:p14="http://schemas.microsoft.com/office/powerpoint/2010/main" val="381085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Language functions and speech acts</a:t>
            </a:r>
            <a:endParaRPr lang="en-GB" dirty="0"/>
          </a:p>
        </p:txBody>
      </p:sp>
      <p:sp>
        <p:nvSpPr>
          <p:cNvPr id="3" name="Tartalom helye 2"/>
          <p:cNvSpPr>
            <a:spLocks noGrp="1"/>
          </p:cNvSpPr>
          <p:nvPr>
            <p:ph idx="1"/>
          </p:nvPr>
        </p:nvSpPr>
        <p:spPr/>
        <p:txBody>
          <a:bodyPr>
            <a:normAutofit fontScale="92500" lnSpcReduction="10000"/>
          </a:bodyPr>
          <a:lstStyle/>
          <a:p>
            <a:pPr algn="just"/>
            <a:r>
              <a:rPr lang="en-US" dirty="0"/>
              <a:t>One way of dealing with language use is in terms of </a:t>
            </a:r>
            <a:r>
              <a:rPr lang="en-US" u="sng" dirty="0"/>
              <a:t>language functions</a:t>
            </a:r>
            <a:r>
              <a:rPr lang="en-US" dirty="0"/>
              <a:t>. It is customary to distinguish six types of language function</a:t>
            </a:r>
            <a:r>
              <a:rPr lang="en-US" dirty="0" smtClean="0"/>
              <a:t>.</a:t>
            </a:r>
            <a:endParaRPr lang="hu-HU" dirty="0" smtClean="0"/>
          </a:p>
          <a:p>
            <a:pPr algn="just"/>
            <a:r>
              <a:rPr lang="en-US" u="sng" dirty="0"/>
              <a:t>The cognitive function</a:t>
            </a:r>
            <a:r>
              <a:rPr lang="en-US" dirty="0"/>
              <a:t> (= propositional or descriptive function): this is the communication of a state of affairs, e.g. </a:t>
            </a:r>
            <a:r>
              <a:rPr lang="en-US" i="1" dirty="0"/>
              <a:t>Today is Monday. </a:t>
            </a:r>
            <a:r>
              <a:rPr lang="en-US" dirty="0"/>
              <a:t>or </a:t>
            </a:r>
            <a:r>
              <a:rPr lang="en-US" i="1" dirty="0"/>
              <a:t>The table is in the middle of the room. </a:t>
            </a:r>
            <a:endParaRPr lang="hu-HU" i="1" dirty="0" smtClean="0"/>
          </a:p>
          <a:p>
            <a:pPr algn="just"/>
            <a:r>
              <a:rPr lang="en-US" u="sng" dirty="0"/>
              <a:t>The expressive function</a:t>
            </a:r>
            <a:r>
              <a:rPr lang="en-US" dirty="0"/>
              <a:t> (= affective function): this is the expression of the speaker’s attitudes, feelings, emotions, e.g. </a:t>
            </a:r>
            <a:r>
              <a:rPr lang="en-US" i="1" dirty="0"/>
              <a:t>Damn! </a:t>
            </a:r>
            <a:r>
              <a:rPr lang="en-US" dirty="0" smtClean="0"/>
              <a:t>or</a:t>
            </a:r>
            <a:r>
              <a:rPr lang="en-US" i="1" dirty="0" smtClean="0"/>
              <a:t> </a:t>
            </a:r>
            <a:r>
              <a:rPr lang="en-US" i="1" dirty="0"/>
              <a:t>Oh! </a:t>
            </a:r>
            <a:endParaRPr lang="hu-HU" i="1" dirty="0" smtClean="0"/>
          </a:p>
          <a:p>
            <a:pPr algn="just"/>
            <a:r>
              <a:rPr lang="en-US" u="sng" dirty="0" smtClean="0"/>
              <a:t>The </a:t>
            </a:r>
            <a:r>
              <a:rPr lang="en-US" u="sng" dirty="0"/>
              <a:t>directive </a:t>
            </a:r>
            <a:r>
              <a:rPr lang="en-US" u="sng" dirty="0" smtClean="0"/>
              <a:t>function</a:t>
            </a:r>
            <a:r>
              <a:rPr lang="hu-HU" dirty="0" smtClean="0"/>
              <a:t>:</a:t>
            </a:r>
            <a:r>
              <a:rPr lang="en-US" dirty="0" smtClean="0"/>
              <a:t> </a:t>
            </a:r>
            <a:r>
              <a:rPr lang="en-US" dirty="0"/>
              <a:t>this is influencing the hearer’s </a:t>
            </a:r>
            <a:r>
              <a:rPr lang="en-US" dirty="0" err="1"/>
              <a:t>behaviour</a:t>
            </a:r>
            <a:r>
              <a:rPr lang="en-US" dirty="0"/>
              <a:t> or attitude, e.g. </a:t>
            </a:r>
            <a:r>
              <a:rPr lang="en-US" i="1" dirty="0"/>
              <a:t>Come here! </a:t>
            </a:r>
            <a:r>
              <a:rPr lang="en-US" dirty="0"/>
              <a:t>or </a:t>
            </a:r>
            <a:r>
              <a:rPr lang="en-US" i="1" dirty="0"/>
              <a:t>Could you lend me two thousand dollars until Friday? </a:t>
            </a:r>
            <a:endParaRPr lang="en-GB" i="1" dirty="0"/>
          </a:p>
        </p:txBody>
      </p:sp>
    </p:spTree>
    <p:extLst>
      <p:ext uri="{BB962C8B-B14F-4D97-AF65-F5344CB8AC3E}">
        <p14:creationId xmlns:p14="http://schemas.microsoft.com/office/powerpoint/2010/main" val="19706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lgn="just"/>
            <a:r>
              <a:rPr lang="en-US" u="sng" dirty="0"/>
              <a:t>The phatic function</a:t>
            </a:r>
            <a:r>
              <a:rPr lang="en-US" dirty="0"/>
              <a:t>: this is establishing and maintaining contact with the hearer, e.g. </a:t>
            </a:r>
            <a:r>
              <a:rPr lang="en-US" i="1" dirty="0"/>
              <a:t>Hi there., Nice to see you. </a:t>
            </a:r>
            <a:r>
              <a:rPr lang="en-US" dirty="0"/>
              <a:t>or </a:t>
            </a:r>
            <a:r>
              <a:rPr lang="en-US" i="1" dirty="0"/>
              <a:t>Can you follow me? </a:t>
            </a:r>
            <a:endParaRPr lang="hu-HU" i="1" dirty="0" smtClean="0"/>
          </a:p>
          <a:p>
            <a:pPr algn="just"/>
            <a:r>
              <a:rPr lang="en-US" u="sng" dirty="0" smtClean="0"/>
              <a:t>The </a:t>
            </a:r>
            <a:r>
              <a:rPr lang="en-US" u="sng" dirty="0"/>
              <a:t>metalinguistic function</a:t>
            </a:r>
            <a:r>
              <a:rPr lang="en-US" dirty="0"/>
              <a:t>: talking about language in order to clarify certain aspects of it, sometimes to ensure that communication can take place undisturbed, e.g. </a:t>
            </a:r>
            <a:r>
              <a:rPr lang="en-US" i="1" dirty="0"/>
              <a:t>The word “violin” is of Italian origin. </a:t>
            </a:r>
            <a:endParaRPr lang="hu-HU" i="1" dirty="0"/>
          </a:p>
          <a:p>
            <a:pPr algn="just"/>
            <a:r>
              <a:rPr lang="en-US" u="sng" dirty="0" smtClean="0"/>
              <a:t>The </a:t>
            </a:r>
            <a:r>
              <a:rPr lang="en-US" u="sng" dirty="0"/>
              <a:t>poetic function</a:t>
            </a:r>
            <a:r>
              <a:rPr lang="en-US" dirty="0"/>
              <a:t> (= aesthetic function): this is the use of language primarily for its own sake, i.e. for the pleasure it gives speaker and hearer through its sound and rhythm, rather than for performing any of the other functions, e.g. </a:t>
            </a:r>
            <a:r>
              <a:rPr lang="en-US" i="1" dirty="0"/>
              <a:t>Pat a cake, pat a cake, baker’s </a:t>
            </a:r>
            <a:r>
              <a:rPr lang="en-US" i="1" dirty="0" smtClean="0"/>
              <a:t>man</a:t>
            </a:r>
            <a:r>
              <a:rPr lang="hu-HU" i="1" dirty="0" smtClean="0"/>
              <a:t>.</a:t>
            </a:r>
            <a:endParaRPr lang="en-GB" i="1" dirty="0"/>
          </a:p>
        </p:txBody>
      </p:sp>
      <p:sp>
        <p:nvSpPr>
          <p:cNvPr id="4" name="Cím 1"/>
          <p:cNvSpPr>
            <a:spLocks noGrp="1"/>
          </p:cNvSpPr>
          <p:nvPr>
            <p:ph type="title"/>
          </p:nvPr>
        </p:nvSpPr>
        <p:spPr/>
        <p:txBody>
          <a:bodyPr/>
          <a:lstStyle/>
          <a:p>
            <a:r>
              <a:rPr lang="en-US" dirty="0"/>
              <a:t>Language functions and speech acts</a:t>
            </a:r>
            <a:endParaRPr lang="en-GB" dirty="0"/>
          </a:p>
        </p:txBody>
      </p:sp>
    </p:spTree>
    <p:extLst>
      <p:ext uri="{BB962C8B-B14F-4D97-AF65-F5344CB8AC3E}">
        <p14:creationId xmlns:p14="http://schemas.microsoft.com/office/powerpoint/2010/main" val="79592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A more recent classification of various types of language use has been provided by </a:t>
            </a:r>
            <a:r>
              <a:rPr lang="en-US" u="sng" dirty="0"/>
              <a:t>speech act </a:t>
            </a:r>
            <a:r>
              <a:rPr lang="en-US" u="sng" dirty="0" smtClean="0"/>
              <a:t>theory</a:t>
            </a:r>
            <a:r>
              <a:rPr lang="hu-HU" dirty="0" smtClean="0"/>
              <a:t>.</a:t>
            </a:r>
          </a:p>
          <a:p>
            <a:pPr algn="just"/>
            <a:r>
              <a:rPr lang="en-US" dirty="0"/>
              <a:t>The central notion in this theory is </a:t>
            </a:r>
            <a:r>
              <a:rPr lang="en-US" u="sng" dirty="0"/>
              <a:t>illocutionary act</a:t>
            </a:r>
            <a:r>
              <a:rPr lang="en-US" dirty="0"/>
              <a:t>, which is the act the speaker performs in and while saying an </a:t>
            </a:r>
            <a:r>
              <a:rPr lang="en-US" dirty="0" smtClean="0"/>
              <a:t>utterance</a:t>
            </a:r>
            <a:r>
              <a:rPr lang="hu-HU" dirty="0" smtClean="0"/>
              <a:t>.</a:t>
            </a:r>
          </a:p>
          <a:p>
            <a:pPr algn="just"/>
            <a:r>
              <a:rPr lang="en-US" dirty="0"/>
              <a:t>An illocutionary act </a:t>
            </a:r>
            <a:r>
              <a:rPr lang="en-US" dirty="0" err="1"/>
              <a:t>realises</a:t>
            </a:r>
            <a:r>
              <a:rPr lang="en-US" dirty="0"/>
              <a:t> the speaker’s communicative intention, which can be of hundreds of different kinds, e.g. asserting, stating, reporting, complaining, promising, inquiring, warning, </a:t>
            </a:r>
            <a:r>
              <a:rPr lang="en-US" dirty="0" smtClean="0"/>
              <a:t>suggesting</a:t>
            </a:r>
            <a:r>
              <a:rPr lang="hu-HU" dirty="0" smtClean="0"/>
              <a:t>, etc.</a:t>
            </a:r>
          </a:p>
          <a:p>
            <a:pPr algn="just"/>
            <a:endParaRPr lang="en-GB" dirty="0"/>
          </a:p>
        </p:txBody>
      </p:sp>
      <p:sp>
        <p:nvSpPr>
          <p:cNvPr id="4" name="Cím 1"/>
          <p:cNvSpPr>
            <a:spLocks noGrp="1"/>
          </p:cNvSpPr>
          <p:nvPr>
            <p:ph type="title"/>
          </p:nvPr>
        </p:nvSpPr>
        <p:spPr/>
        <p:txBody>
          <a:bodyPr/>
          <a:lstStyle/>
          <a:p>
            <a:r>
              <a:rPr lang="en-US" dirty="0"/>
              <a:t>Language functions and speech acts</a:t>
            </a:r>
            <a:endParaRPr lang="en-GB" dirty="0"/>
          </a:p>
        </p:txBody>
      </p:sp>
    </p:spTree>
    <p:extLst>
      <p:ext uri="{BB962C8B-B14F-4D97-AF65-F5344CB8AC3E}">
        <p14:creationId xmlns:p14="http://schemas.microsoft.com/office/powerpoint/2010/main" val="141999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Illocutionary acts can be made fully explicit if we use </a:t>
            </a:r>
            <a:r>
              <a:rPr lang="en-US" u="sng" dirty="0"/>
              <a:t>performative verbs</a:t>
            </a:r>
            <a:r>
              <a:rPr lang="en-US" dirty="0"/>
              <a:t>. A performative verb is so called because it explicitly performs an illocutionary act; i.e. it explicitly expresses the speaker’s communicative </a:t>
            </a:r>
            <a:r>
              <a:rPr lang="en-US" dirty="0" smtClean="0"/>
              <a:t>intention</a:t>
            </a:r>
            <a:r>
              <a:rPr lang="hu-HU" dirty="0" smtClean="0"/>
              <a:t>.</a:t>
            </a:r>
          </a:p>
          <a:p>
            <a:pPr algn="just"/>
            <a:r>
              <a:rPr lang="en-AU" dirty="0" smtClean="0"/>
              <a:t>In this sentence </a:t>
            </a:r>
            <a:r>
              <a:rPr lang="en-US" dirty="0" smtClean="0"/>
              <a:t>the </a:t>
            </a:r>
            <a:r>
              <a:rPr lang="en-US" dirty="0"/>
              <a:t>use of the performative verb is not </a:t>
            </a:r>
            <a:r>
              <a:rPr lang="en-US" dirty="0" smtClean="0"/>
              <a:t>obligatory</a:t>
            </a:r>
            <a:r>
              <a:rPr lang="hu-HU" dirty="0"/>
              <a:t>:</a:t>
            </a:r>
            <a:endParaRPr lang="hu-HU" dirty="0" smtClean="0"/>
          </a:p>
          <a:p>
            <a:pPr algn="just"/>
            <a:r>
              <a:rPr lang="en-US" i="1" dirty="0" smtClean="0"/>
              <a:t>I </a:t>
            </a:r>
            <a:r>
              <a:rPr lang="en-US" i="1" dirty="0"/>
              <a:t>(hereby) promise that I’ll be </a:t>
            </a:r>
            <a:r>
              <a:rPr lang="en-US" i="1" dirty="0" smtClean="0"/>
              <a:t>there </a:t>
            </a:r>
            <a:r>
              <a:rPr lang="hu-HU" i="1" dirty="0"/>
              <a:t>=</a:t>
            </a:r>
            <a:r>
              <a:rPr lang="en-US" i="1" dirty="0" smtClean="0"/>
              <a:t> </a:t>
            </a:r>
            <a:r>
              <a:rPr lang="en-US" i="1" dirty="0"/>
              <a:t>I’ll be there</a:t>
            </a:r>
            <a:r>
              <a:rPr lang="en-US" i="1" dirty="0" smtClean="0"/>
              <a:t>.</a:t>
            </a:r>
            <a:endParaRPr lang="hu-HU" i="1" dirty="0" smtClean="0"/>
          </a:p>
          <a:p>
            <a:pPr algn="just"/>
            <a:r>
              <a:rPr lang="en-AU" dirty="0" smtClean="0"/>
              <a:t>Both can be interpreted in the same way.</a:t>
            </a:r>
            <a:endParaRPr lang="en-AU" dirty="0"/>
          </a:p>
        </p:txBody>
      </p:sp>
      <p:sp>
        <p:nvSpPr>
          <p:cNvPr id="4" name="Cím 1"/>
          <p:cNvSpPr>
            <a:spLocks noGrp="1"/>
          </p:cNvSpPr>
          <p:nvPr>
            <p:ph type="title"/>
          </p:nvPr>
        </p:nvSpPr>
        <p:spPr/>
        <p:txBody>
          <a:bodyPr/>
          <a:lstStyle/>
          <a:p>
            <a:r>
              <a:rPr lang="en-US" dirty="0"/>
              <a:t>Language functions and speech acts</a:t>
            </a:r>
            <a:endParaRPr lang="en-GB" dirty="0"/>
          </a:p>
        </p:txBody>
      </p:sp>
    </p:spTree>
    <p:extLst>
      <p:ext uri="{BB962C8B-B14F-4D97-AF65-F5344CB8AC3E}">
        <p14:creationId xmlns:p14="http://schemas.microsoft.com/office/powerpoint/2010/main" val="25140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95401" y="2556931"/>
            <a:ext cx="9601196" cy="3491171"/>
          </a:xfrm>
        </p:spPr>
        <p:txBody>
          <a:bodyPr>
            <a:normAutofit fontScale="92500" lnSpcReduction="20000"/>
          </a:bodyPr>
          <a:lstStyle/>
          <a:p>
            <a:pPr algn="just"/>
            <a:r>
              <a:rPr lang="en-US" dirty="0"/>
              <a:t>The identification of language functions or illocutionary acts depends on various factors and is not always easy, for several reasons</a:t>
            </a:r>
            <a:r>
              <a:rPr lang="en-US" dirty="0" smtClean="0"/>
              <a:t>.</a:t>
            </a:r>
            <a:endParaRPr lang="hu-HU" dirty="0" smtClean="0"/>
          </a:p>
          <a:p>
            <a:pPr algn="just"/>
            <a:r>
              <a:rPr lang="en-US" dirty="0"/>
              <a:t>First, </a:t>
            </a:r>
            <a:r>
              <a:rPr lang="en-US" u="sng" dirty="0"/>
              <a:t>functions or speech acts may overlap</a:t>
            </a:r>
            <a:r>
              <a:rPr lang="en-US" dirty="0"/>
              <a:t> in an utterance. Take, for instance, the sentence </a:t>
            </a:r>
            <a:r>
              <a:rPr lang="en-US" i="1" dirty="0"/>
              <a:t>The door’s too low</a:t>
            </a:r>
            <a:r>
              <a:rPr lang="en-US" dirty="0"/>
              <a:t>. This can simultaneously be a report, </a:t>
            </a:r>
            <a:r>
              <a:rPr lang="en-US" dirty="0" smtClean="0"/>
              <a:t>a </a:t>
            </a:r>
            <a:r>
              <a:rPr lang="en-US" dirty="0"/>
              <a:t>warning, and a </a:t>
            </a:r>
            <a:r>
              <a:rPr lang="en-US" dirty="0" smtClean="0"/>
              <a:t>complaint</a:t>
            </a:r>
            <a:r>
              <a:rPr lang="hu-HU" dirty="0" smtClean="0"/>
              <a:t>.</a:t>
            </a:r>
          </a:p>
          <a:p>
            <a:pPr algn="just"/>
            <a:r>
              <a:rPr lang="en-US" dirty="0"/>
              <a:t>Secondly, functions and illocutionary acts are </a:t>
            </a:r>
            <a:r>
              <a:rPr lang="en-US" u="sng" dirty="0"/>
              <a:t>not consistently matched by sentence forms</a:t>
            </a:r>
            <a:r>
              <a:rPr lang="en-US" dirty="0"/>
              <a:t>. The same grammatical form can be used in a wide variety of different functions or speech acts. </a:t>
            </a:r>
            <a:endParaRPr lang="hu-HU" dirty="0" smtClean="0"/>
          </a:p>
          <a:p>
            <a:pPr algn="just"/>
            <a:r>
              <a:rPr lang="en-US" dirty="0"/>
              <a:t>Thirdly, the interpretation of the function or illocutionary act represented by an utterance requires </a:t>
            </a:r>
            <a:r>
              <a:rPr lang="en-US" u="sng" dirty="0"/>
              <a:t>knowledge of the situation</a:t>
            </a:r>
            <a:r>
              <a:rPr lang="en-US" dirty="0"/>
              <a:t> (physical and linguistic context) in which the utterance is made. </a:t>
            </a:r>
            <a:endParaRPr lang="en-GB" dirty="0"/>
          </a:p>
        </p:txBody>
      </p:sp>
      <p:sp>
        <p:nvSpPr>
          <p:cNvPr id="4" name="Cím 1"/>
          <p:cNvSpPr>
            <a:spLocks noGrp="1"/>
          </p:cNvSpPr>
          <p:nvPr>
            <p:ph type="title"/>
          </p:nvPr>
        </p:nvSpPr>
        <p:spPr/>
        <p:txBody>
          <a:bodyPr/>
          <a:lstStyle/>
          <a:p>
            <a:r>
              <a:rPr lang="en-US" dirty="0"/>
              <a:t>Language functions and speech acts</a:t>
            </a:r>
            <a:endParaRPr lang="en-GB" dirty="0"/>
          </a:p>
        </p:txBody>
      </p:sp>
    </p:spTree>
    <p:extLst>
      <p:ext uri="{BB962C8B-B14F-4D97-AF65-F5344CB8AC3E}">
        <p14:creationId xmlns:p14="http://schemas.microsoft.com/office/powerpoint/2010/main" val="27907900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1094</Words>
  <Application>Microsoft Office PowerPoint</Application>
  <PresentationFormat>Szélesvásznú</PresentationFormat>
  <Paragraphs>45</Paragraphs>
  <Slides>10</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10</vt:i4>
      </vt:variant>
    </vt:vector>
  </HeadingPairs>
  <TitlesOfParts>
    <vt:vector size="13" baseType="lpstr">
      <vt:lpstr>Arial</vt:lpstr>
      <vt:lpstr>Garamond</vt:lpstr>
      <vt:lpstr>Organikus</vt:lpstr>
      <vt:lpstr>Pragmatics</vt:lpstr>
      <vt:lpstr>The role of context and presuppositions</vt:lpstr>
      <vt:lpstr>The role of context and presuppositions</vt:lpstr>
      <vt:lpstr>The role of context and presuppositions</vt:lpstr>
      <vt:lpstr>Language functions and speech acts</vt:lpstr>
      <vt:lpstr>Language functions and speech acts</vt:lpstr>
      <vt:lpstr>Language functions and speech acts</vt:lpstr>
      <vt:lpstr>Language functions and speech acts</vt:lpstr>
      <vt:lpstr>Language functions and speech acts</vt:lpstr>
      <vt:lpstr>Conversational implicatures, Grice’s maxims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Pragmatics</dc:title>
  <dc:creator>váradi krisztián</dc:creator>
  <cp:lastModifiedBy>váradi krisztián</cp:lastModifiedBy>
  <cp:revision>3</cp:revision>
  <dcterms:created xsi:type="dcterms:W3CDTF">2020-10-28T12:10:55Z</dcterms:created>
  <dcterms:modified xsi:type="dcterms:W3CDTF">2020-10-28T12:32:15Z</dcterms:modified>
</cp:coreProperties>
</file>