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hu-HU" smtClean="0"/>
              <a:t>Mintacím szerkesztése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10/28/2020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hu-HU" smtClean="0"/>
              <a:t>Mintacím szerkesztése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48A87A34-81AB-432B-8DAE-1953F412C126}" type="datetimeFigureOut">
              <a:rPr lang="en-US" dirty="0"/>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ím és képaláírás">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hu-HU" smtClean="0"/>
              <a:t>Mintacím szerkesztése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10/28/2020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Idézet képaláírással">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hu-HU" smtClean="0"/>
              <a:t>Mintacím szerkesztése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10/28/2020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évkártya">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hu-HU" smtClean="0"/>
              <a:t>Mintacím szerkesztése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10/28/2020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hu-HU" smtClean="0"/>
              <a:t>Mintacím szerkesztése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3" name="Date Placeholder 2"/>
          <p:cNvSpPr>
            <a:spLocks noGrp="1"/>
          </p:cNvSpPr>
          <p:nvPr>
            <p:ph type="dt" sz="half" idx="10"/>
          </p:nvPr>
        </p:nvSpPr>
        <p:spPr/>
        <p:txBody>
          <a:bodyPr/>
          <a:lstStyle/>
          <a:p>
            <a:fld id="{48A87A34-81AB-432B-8DAE-1953F412C126}" type="datetimeFigureOut">
              <a:rPr lang="en-US" dirty="0"/>
              <a:t>10/28/2020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hu-HU" smtClean="0"/>
              <a:t>Mintacím szerkesztése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3" name="Date Placeholder 2"/>
          <p:cNvSpPr>
            <a:spLocks noGrp="1"/>
          </p:cNvSpPr>
          <p:nvPr>
            <p:ph type="dt" sz="half" idx="10"/>
          </p:nvPr>
        </p:nvSpPr>
        <p:spPr/>
        <p:txBody>
          <a:bodyPr/>
          <a:lstStyle/>
          <a:p>
            <a:fld id="{48A87A34-81AB-432B-8DAE-1953F412C126}" type="datetimeFigureOut">
              <a:rPr lang="en-US" dirty="0"/>
              <a:t>10/28/2020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hu-HU" smtClean="0"/>
              <a:t>Mintacím szerkesztése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10/28/2020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hu-HU" smtClean="0"/>
              <a:t>Mintacím szerkesztése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10/28/2020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hu-HU" smtClean="0"/>
              <a:t>Mintacím szerkesztése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685800" y="3132666"/>
            <a:ext cx="5311775" cy="3086019"/>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6172200" y="3132666"/>
            <a:ext cx="5334000" cy="3086019"/>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hu-HU" smtClean="0"/>
              <a:t>Mintacím szerkesztése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48A87A34-81AB-432B-8DAE-1953F412C126}" type="datetimeFigureOut">
              <a:rPr lang="en-US" dirty="0"/>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hu-HU" smtClean="0"/>
              <a:t>Mintacím szerkesztése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48A87A34-81AB-432B-8DAE-1953F412C126}" type="datetimeFigureOut">
              <a:rPr lang="en-US" dirty="0"/>
              <a:t>10/28/2020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10/28/2020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569720" y="901532"/>
            <a:ext cx="8610600" cy="1293028"/>
          </a:xfrm>
        </p:spPr>
        <p:txBody>
          <a:bodyPr/>
          <a:lstStyle/>
          <a:p>
            <a:pPr algn="ctr"/>
            <a:r>
              <a:rPr lang="en-AU" dirty="0" smtClean="0"/>
              <a:t>The identity and variability of language</a:t>
            </a:r>
            <a:endParaRPr lang="en-AU" dirty="0"/>
          </a:p>
        </p:txBody>
      </p:sp>
      <p:sp>
        <p:nvSpPr>
          <p:cNvPr id="3" name="Tartalom helye 2"/>
          <p:cNvSpPr>
            <a:spLocks noGrp="1"/>
          </p:cNvSpPr>
          <p:nvPr>
            <p:ph idx="1"/>
          </p:nvPr>
        </p:nvSpPr>
        <p:spPr/>
        <p:txBody>
          <a:bodyPr/>
          <a:lstStyle/>
          <a:p>
            <a:pPr algn="just"/>
            <a:r>
              <a:rPr lang="en-US" dirty="0"/>
              <a:t>A natural language is not just one homogeneous code. Any natural language in the world exists in </a:t>
            </a:r>
            <a:r>
              <a:rPr lang="en-US" u="sng" dirty="0"/>
              <a:t>several varieties</a:t>
            </a:r>
            <a:r>
              <a:rPr lang="en-US" dirty="0"/>
              <a:t> at the same time. </a:t>
            </a:r>
            <a:endParaRPr lang="hu-HU" dirty="0"/>
          </a:p>
          <a:p>
            <a:pPr algn="just"/>
            <a:r>
              <a:rPr lang="en-US" dirty="0"/>
              <a:t>The existence of language varieties side by side is called </a:t>
            </a:r>
            <a:r>
              <a:rPr lang="en-US" u="sng" dirty="0"/>
              <a:t>language variation </a:t>
            </a:r>
            <a:r>
              <a:rPr lang="en-US" dirty="0"/>
              <a:t>(= synchronic variability). </a:t>
            </a:r>
            <a:endParaRPr lang="hu-HU" dirty="0" smtClean="0"/>
          </a:p>
          <a:p>
            <a:pPr algn="just"/>
            <a:r>
              <a:rPr lang="en-US" dirty="0" smtClean="0"/>
              <a:t>Moreover</a:t>
            </a:r>
            <a:r>
              <a:rPr lang="en-US" dirty="0"/>
              <a:t>, the coexisting varieties are in a constant change along the dimension of time, too, this phenomenon is called </a:t>
            </a:r>
            <a:r>
              <a:rPr lang="en-US" u="sng" dirty="0"/>
              <a:t>language change</a:t>
            </a:r>
            <a:r>
              <a:rPr lang="en-US" dirty="0"/>
              <a:t> (= diachronic </a:t>
            </a:r>
            <a:r>
              <a:rPr lang="en-US" dirty="0" smtClean="0"/>
              <a:t>variability</a:t>
            </a:r>
            <a:r>
              <a:rPr lang="en-US" dirty="0"/>
              <a:t>). </a:t>
            </a:r>
            <a:endParaRPr lang="hu-HU" dirty="0" smtClean="0"/>
          </a:p>
          <a:p>
            <a:pPr algn="just"/>
            <a:r>
              <a:rPr lang="hu-HU" dirty="0" smtClean="0"/>
              <a:t>T</a:t>
            </a:r>
            <a:r>
              <a:rPr lang="en-US" dirty="0" smtClean="0"/>
              <a:t>he </a:t>
            </a:r>
            <a:r>
              <a:rPr lang="en-US" dirty="0"/>
              <a:t>problem of </a:t>
            </a:r>
            <a:r>
              <a:rPr lang="en-US" u="sng" dirty="0"/>
              <a:t>language </a:t>
            </a:r>
            <a:r>
              <a:rPr lang="en-US" u="sng" dirty="0" smtClean="0"/>
              <a:t>identity</a:t>
            </a:r>
            <a:r>
              <a:rPr lang="hu-HU" dirty="0"/>
              <a:t>:</a:t>
            </a:r>
            <a:r>
              <a:rPr lang="en-US" dirty="0" smtClean="0"/>
              <a:t> </a:t>
            </a:r>
            <a:r>
              <a:rPr lang="en-US" dirty="0"/>
              <a:t>what makes us decide whether two linguistic codes are two separate languages or just varieties of one language? </a:t>
            </a:r>
            <a:endParaRPr lang="hu-HU" dirty="0" smtClean="0"/>
          </a:p>
        </p:txBody>
      </p:sp>
    </p:spTree>
    <p:extLst>
      <p:ext uri="{BB962C8B-B14F-4D97-AF65-F5344CB8AC3E}">
        <p14:creationId xmlns:p14="http://schemas.microsoft.com/office/powerpoint/2010/main" val="409516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p>
            <a:pPr algn="just"/>
            <a:r>
              <a:rPr lang="en-US" dirty="0"/>
              <a:t>When we use language, we must use sentences that are not only grammatical and meaningful but also </a:t>
            </a:r>
            <a:r>
              <a:rPr lang="en-US" u="sng" dirty="0"/>
              <a:t>stylistically appropriate</a:t>
            </a:r>
            <a:r>
              <a:rPr lang="en-US" dirty="0"/>
              <a:t>, i.e. matching the stylistic requirements of the situation. </a:t>
            </a:r>
            <a:endParaRPr lang="hu-HU" dirty="0" smtClean="0"/>
          </a:p>
          <a:p>
            <a:pPr algn="just"/>
            <a:r>
              <a:rPr lang="en-US" dirty="0"/>
              <a:t>For instance, the sentence </a:t>
            </a:r>
            <a:r>
              <a:rPr lang="hu-HU" dirty="0" smtClean="0"/>
              <a:t>„</a:t>
            </a:r>
            <a:r>
              <a:rPr lang="en-US" i="1" dirty="0" smtClean="0"/>
              <a:t>Be </a:t>
            </a:r>
            <a:r>
              <a:rPr lang="en-US" i="1" dirty="0"/>
              <a:t>seated</a:t>
            </a:r>
            <a:r>
              <a:rPr lang="en-US" i="1" dirty="0" smtClean="0"/>
              <a:t>.</a:t>
            </a:r>
            <a:r>
              <a:rPr lang="hu-HU" i="1" dirty="0" smtClean="0"/>
              <a:t>”</a:t>
            </a:r>
            <a:r>
              <a:rPr lang="en-US" i="1" dirty="0" smtClean="0"/>
              <a:t> </a:t>
            </a:r>
            <a:r>
              <a:rPr lang="en-US" dirty="0"/>
              <a:t>is perfectly grammatical and meaningful, but would be ridiculously inappropriate if we said it to a friend of ours in our home (unless we wanted to sound humorous</a:t>
            </a:r>
            <a:r>
              <a:rPr lang="en-US" dirty="0" smtClean="0"/>
              <a:t>).</a:t>
            </a:r>
            <a:endParaRPr lang="hu-HU" dirty="0" smtClean="0"/>
          </a:p>
          <a:p>
            <a:pPr algn="just"/>
            <a:r>
              <a:rPr lang="en-US" dirty="0"/>
              <a:t>The third type of use-related language variation is </a:t>
            </a:r>
            <a:r>
              <a:rPr lang="en-US" u="sng" dirty="0"/>
              <a:t>register</a:t>
            </a:r>
            <a:r>
              <a:rPr lang="en-US" dirty="0"/>
              <a:t>, which is conditioned by the subject matter in connection with which the language is being used. Each field of interest, activity, occupation is associated with a special vocabulary, and it is mainly these vocabulary differences that underlie the different registers. Thus we can talk about the registers of sports, religion, medicine, computer engineering, cookery, weather forecasts, etc.</a:t>
            </a:r>
            <a:endParaRPr lang="en-GB" dirty="0"/>
          </a:p>
        </p:txBody>
      </p:sp>
      <p:sp>
        <p:nvSpPr>
          <p:cNvPr id="4" name="Cím 1"/>
          <p:cNvSpPr>
            <a:spLocks noGrp="1"/>
          </p:cNvSpPr>
          <p:nvPr>
            <p:ph type="title"/>
          </p:nvPr>
        </p:nvSpPr>
        <p:spPr>
          <a:xfrm>
            <a:off x="1790700" y="901532"/>
            <a:ext cx="8610600" cy="1293028"/>
          </a:xfrm>
        </p:spPr>
        <p:txBody>
          <a:bodyPr/>
          <a:lstStyle/>
          <a:p>
            <a:pPr algn="ctr"/>
            <a:r>
              <a:rPr lang="en-AU" dirty="0" smtClean="0"/>
              <a:t>Use-related variation</a:t>
            </a:r>
            <a:endParaRPr lang="en-AU" dirty="0"/>
          </a:p>
        </p:txBody>
      </p:sp>
    </p:spTree>
    <p:extLst>
      <p:ext uri="{BB962C8B-B14F-4D97-AF65-F5344CB8AC3E}">
        <p14:creationId xmlns:p14="http://schemas.microsoft.com/office/powerpoint/2010/main" val="117343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85800" y="901532"/>
            <a:ext cx="10820400" cy="1293028"/>
          </a:xfrm>
        </p:spPr>
        <p:txBody>
          <a:bodyPr/>
          <a:lstStyle/>
          <a:p>
            <a:pPr algn="ctr"/>
            <a:r>
              <a:rPr lang="en-AU" dirty="0" smtClean="0"/>
              <a:t>Idiolect, code switching, diglossia</a:t>
            </a:r>
            <a:endParaRPr lang="en-AU" dirty="0"/>
          </a:p>
        </p:txBody>
      </p:sp>
      <p:sp>
        <p:nvSpPr>
          <p:cNvPr id="3" name="Tartalom helye 2"/>
          <p:cNvSpPr>
            <a:spLocks noGrp="1"/>
          </p:cNvSpPr>
          <p:nvPr>
            <p:ph idx="1"/>
          </p:nvPr>
        </p:nvSpPr>
        <p:spPr/>
        <p:txBody>
          <a:bodyPr>
            <a:normAutofit/>
          </a:bodyPr>
          <a:lstStyle/>
          <a:p>
            <a:pPr algn="just"/>
            <a:r>
              <a:rPr lang="en-US" dirty="0"/>
              <a:t>The total of all the varieties of a language that a person knows is the person’s idiolect. An </a:t>
            </a:r>
            <a:r>
              <a:rPr lang="en-US" u="sng" dirty="0"/>
              <a:t>idiolect</a:t>
            </a:r>
            <a:r>
              <a:rPr lang="en-US" dirty="0"/>
              <a:t>, then, is the amount of a language that an individual possesses. </a:t>
            </a:r>
            <a:endParaRPr lang="hu-HU" dirty="0" smtClean="0"/>
          </a:p>
          <a:p>
            <a:pPr algn="just"/>
            <a:r>
              <a:rPr lang="en-US" dirty="0" smtClean="0"/>
              <a:t>The </a:t>
            </a:r>
            <a:r>
              <a:rPr lang="en-US" dirty="0"/>
              <a:t>ability to change from one variant to another is </a:t>
            </a:r>
            <a:r>
              <a:rPr lang="en-US" u="sng" dirty="0"/>
              <a:t>code switching</a:t>
            </a:r>
            <a:r>
              <a:rPr lang="en-US" dirty="0"/>
              <a:t>. For instance, a doctor switches codes when he speaks of a </a:t>
            </a:r>
            <a:r>
              <a:rPr lang="en-US" i="1" dirty="0"/>
              <a:t>bone</a:t>
            </a:r>
            <a:r>
              <a:rPr lang="en-US" dirty="0"/>
              <a:t> as </a:t>
            </a:r>
            <a:r>
              <a:rPr lang="en-US" i="1" dirty="0"/>
              <a:t>tibia</a:t>
            </a:r>
            <a:r>
              <a:rPr lang="en-US" dirty="0"/>
              <a:t> to his colleagues in the hospital and as </a:t>
            </a:r>
            <a:r>
              <a:rPr lang="en-US" i="1" dirty="0"/>
              <a:t>shinbone</a:t>
            </a:r>
            <a:r>
              <a:rPr lang="en-US" dirty="0"/>
              <a:t> to his family at home</a:t>
            </a:r>
            <a:r>
              <a:rPr lang="en-US" dirty="0" smtClean="0"/>
              <a:t>.</a:t>
            </a:r>
            <a:endParaRPr lang="hu-HU" dirty="0" smtClean="0"/>
          </a:p>
          <a:p>
            <a:pPr algn="just"/>
            <a:r>
              <a:rPr lang="en-US" dirty="0"/>
              <a:t>It can happen that two distinct varieties of a language co-occur in a speech community, one with a high social prestige </a:t>
            </a:r>
            <a:r>
              <a:rPr lang="en-US" dirty="0" smtClean="0"/>
              <a:t>(e.g</a:t>
            </a:r>
            <a:r>
              <a:rPr lang="en-US" dirty="0"/>
              <a:t>. Standard English, learnt at school, used in church, </a:t>
            </a:r>
            <a:r>
              <a:rPr lang="en-US" dirty="0" smtClean="0"/>
              <a:t>in </a:t>
            </a:r>
            <a:r>
              <a:rPr lang="en-US" dirty="0"/>
              <a:t>serious literature, and generally on formal occasions), and one with a low social prestige (e.g. a local dialect, used in family conversations and other informal situations). The sociolinguistic term for this situation is </a:t>
            </a:r>
            <a:r>
              <a:rPr lang="en-US" u="sng" dirty="0" err="1"/>
              <a:t>diglossia</a:t>
            </a:r>
            <a:r>
              <a:rPr lang="en-US" dirty="0"/>
              <a:t>, and an individual having </a:t>
            </a:r>
            <a:r>
              <a:rPr lang="en-US" dirty="0" err="1"/>
              <a:t>diglossia</a:t>
            </a:r>
            <a:r>
              <a:rPr lang="en-US" dirty="0"/>
              <a:t> is a </a:t>
            </a:r>
            <a:r>
              <a:rPr lang="en-US" u="sng" dirty="0" err="1" smtClean="0"/>
              <a:t>diglossic</a:t>
            </a:r>
            <a:r>
              <a:rPr lang="hu-HU" dirty="0" smtClean="0"/>
              <a:t>.</a:t>
            </a:r>
            <a:endParaRPr lang="en-GB" dirty="0"/>
          </a:p>
        </p:txBody>
      </p:sp>
    </p:spTree>
    <p:extLst>
      <p:ext uri="{BB962C8B-B14F-4D97-AF65-F5344CB8AC3E}">
        <p14:creationId xmlns:p14="http://schemas.microsoft.com/office/powerpoint/2010/main" val="1628825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568234" y="2586446"/>
            <a:ext cx="8562703" cy="4024125"/>
          </a:xfrm>
        </p:spPr>
        <p:txBody>
          <a:bodyPr/>
          <a:lstStyle/>
          <a:p>
            <a:pPr algn="just"/>
            <a:r>
              <a:rPr lang="en-US" u="sng" dirty="0"/>
              <a:t>Language identity</a:t>
            </a:r>
            <a:r>
              <a:rPr lang="en-US" dirty="0"/>
              <a:t> is a socio-psychological concept, one language is the sum of all the varieties that their users are culturally and politically conditioned to regard as one and the same language. </a:t>
            </a:r>
            <a:endParaRPr lang="hu-HU" dirty="0" smtClean="0"/>
          </a:p>
          <a:p>
            <a:pPr algn="just"/>
            <a:r>
              <a:rPr lang="en-US" dirty="0"/>
              <a:t>So English, like any other natural language, is an abstraction, it is a cover term for all the linguistic codes that are, or have been, or will be, regarded as English</a:t>
            </a:r>
            <a:r>
              <a:rPr lang="en-US" dirty="0" smtClean="0"/>
              <a:t>.</a:t>
            </a:r>
            <a:endParaRPr lang="hu-HU" dirty="0" smtClean="0"/>
          </a:p>
          <a:p>
            <a:pPr algn="just"/>
            <a:r>
              <a:rPr lang="en-US" dirty="0"/>
              <a:t>Language variation can be discussed in terms of </a:t>
            </a:r>
            <a:r>
              <a:rPr lang="en-US" u="sng" dirty="0"/>
              <a:t>user-related</a:t>
            </a:r>
            <a:r>
              <a:rPr lang="en-US" dirty="0"/>
              <a:t> and </a:t>
            </a:r>
            <a:r>
              <a:rPr lang="en-US" u="sng" dirty="0"/>
              <a:t>use-related variation</a:t>
            </a:r>
            <a:r>
              <a:rPr lang="en-US" dirty="0"/>
              <a:t>.</a:t>
            </a:r>
            <a:endParaRPr lang="en-GB" dirty="0"/>
          </a:p>
        </p:txBody>
      </p:sp>
      <p:sp>
        <p:nvSpPr>
          <p:cNvPr id="4" name="Cím 1"/>
          <p:cNvSpPr>
            <a:spLocks noGrp="1"/>
          </p:cNvSpPr>
          <p:nvPr>
            <p:ph type="title"/>
          </p:nvPr>
        </p:nvSpPr>
        <p:spPr>
          <a:xfrm>
            <a:off x="1790700" y="764373"/>
            <a:ext cx="8610600" cy="1293028"/>
          </a:xfrm>
        </p:spPr>
        <p:txBody>
          <a:bodyPr/>
          <a:lstStyle/>
          <a:p>
            <a:pPr algn="ctr"/>
            <a:r>
              <a:rPr lang="en-AU" dirty="0" smtClean="0"/>
              <a:t>The identity and variability of language</a:t>
            </a:r>
            <a:endParaRPr lang="en-AU" dirty="0"/>
          </a:p>
        </p:txBody>
      </p:sp>
      <p:pic>
        <p:nvPicPr>
          <p:cNvPr id="1026" name="Picture 2" descr="School Language Volunteer Program - CW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0552" y="2952206"/>
            <a:ext cx="2258061" cy="1938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5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90700" y="901532"/>
            <a:ext cx="8610600" cy="1293028"/>
          </a:xfrm>
        </p:spPr>
        <p:txBody>
          <a:bodyPr/>
          <a:lstStyle/>
          <a:p>
            <a:pPr algn="ctr"/>
            <a:r>
              <a:rPr lang="en-AU" dirty="0" smtClean="0"/>
              <a:t>User-related variation</a:t>
            </a:r>
            <a:endParaRPr lang="en-AU" dirty="0"/>
          </a:p>
        </p:txBody>
      </p:sp>
      <p:sp>
        <p:nvSpPr>
          <p:cNvPr id="3" name="Tartalom helye 2"/>
          <p:cNvSpPr>
            <a:spLocks noGrp="1"/>
          </p:cNvSpPr>
          <p:nvPr>
            <p:ph idx="1"/>
          </p:nvPr>
        </p:nvSpPr>
        <p:spPr>
          <a:xfrm>
            <a:off x="685800" y="2325188"/>
            <a:ext cx="10820400" cy="4024125"/>
          </a:xfrm>
        </p:spPr>
        <p:txBody>
          <a:bodyPr>
            <a:normAutofit lnSpcReduction="10000"/>
          </a:bodyPr>
          <a:lstStyle/>
          <a:p>
            <a:pPr algn="just"/>
            <a:r>
              <a:rPr lang="en-US" dirty="0"/>
              <a:t>The most obvious user-related language varieties involve the user’s </a:t>
            </a:r>
            <a:r>
              <a:rPr lang="en-US" u="sng" dirty="0"/>
              <a:t>geographical and social position</a:t>
            </a:r>
            <a:r>
              <a:rPr lang="en-US" dirty="0" smtClean="0"/>
              <a:t>.</a:t>
            </a:r>
            <a:endParaRPr lang="hu-HU" dirty="0" smtClean="0"/>
          </a:p>
          <a:p>
            <a:pPr algn="just"/>
            <a:r>
              <a:rPr lang="en-US" dirty="0"/>
              <a:t>That variety of a language which is used in a certain geographical area is called </a:t>
            </a:r>
            <a:r>
              <a:rPr lang="en-US" u="sng" dirty="0"/>
              <a:t>regional dialect</a:t>
            </a:r>
            <a:r>
              <a:rPr lang="en-US" dirty="0"/>
              <a:t> or just </a:t>
            </a:r>
            <a:r>
              <a:rPr lang="en-US" dirty="0" err="1" smtClean="0"/>
              <a:t>dialec</a:t>
            </a:r>
            <a:r>
              <a:rPr lang="hu-HU" dirty="0" smtClean="0"/>
              <a:t>t.</a:t>
            </a:r>
            <a:r>
              <a:rPr lang="en-US" dirty="0"/>
              <a:t> Dialects may differ in vocabulary, pronunciation and even morphology and syntax. </a:t>
            </a:r>
            <a:endParaRPr lang="hu-HU" dirty="0" smtClean="0"/>
          </a:p>
          <a:p>
            <a:pPr algn="just"/>
            <a:r>
              <a:rPr lang="en-US" dirty="0" smtClean="0"/>
              <a:t>They </a:t>
            </a:r>
            <a:r>
              <a:rPr lang="en-US" dirty="0"/>
              <a:t>can be established by collecting linguistic features characteristic of the area. The line marking the limit of the distribution of a linguistic feature on a map is called an isogloss</a:t>
            </a:r>
            <a:r>
              <a:rPr lang="en-US" dirty="0" smtClean="0"/>
              <a:t>.</a:t>
            </a:r>
            <a:endParaRPr lang="hu-HU" dirty="0" smtClean="0"/>
          </a:p>
          <a:p>
            <a:pPr algn="just"/>
            <a:r>
              <a:rPr lang="en-US" dirty="0"/>
              <a:t>It often happens that one of the regional varieties gains social</a:t>
            </a:r>
            <a:r>
              <a:rPr lang="hu-HU" dirty="0"/>
              <a:t>-</a:t>
            </a:r>
            <a:r>
              <a:rPr lang="en-US" dirty="0"/>
              <a:t>political priority over the others and becomes the </a:t>
            </a:r>
            <a:r>
              <a:rPr lang="en-US" u="sng" dirty="0"/>
              <a:t>standard variety</a:t>
            </a:r>
            <a:r>
              <a:rPr lang="en-US" dirty="0"/>
              <a:t> (or prestige variety), which is used for education, scholarship and state administration all over the country.</a:t>
            </a:r>
            <a:endParaRPr lang="hu-HU" dirty="0" smtClean="0"/>
          </a:p>
        </p:txBody>
      </p:sp>
    </p:spTree>
    <p:extLst>
      <p:ext uri="{BB962C8B-B14F-4D97-AF65-F5344CB8AC3E}">
        <p14:creationId xmlns:p14="http://schemas.microsoft.com/office/powerpoint/2010/main" val="1040975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a:bodyPr>
          <a:lstStyle/>
          <a:p>
            <a:pPr algn="just"/>
            <a:r>
              <a:rPr lang="en-US" dirty="0" smtClean="0"/>
              <a:t>The </a:t>
            </a:r>
            <a:r>
              <a:rPr lang="en-US" u="sng" dirty="0"/>
              <a:t>standard variety</a:t>
            </a:r>
            <a:r>
              <a:rPr lang="en-US" dirty="0"/>
              <a:t> is no longer restricted to the geographical area where it was originally used but is associated with people who are educated, who are at the top of the socio-cultural scale, no matter where they live. The standard is no longer a regional dialect, it is rather a social dialect, or sociolect. A </a:t>
            </a:r>
            <a:r>
              <a:rPr lang="en-US" u="sng" dirty="0"/>
              <a:t>sociolect</a:t>
            </a:r>
            <a:r>
              <a:rPr lang="en-US" dirty="0"/>
              <a:t> is a variety of language used by people in the same sociocultural position</a:t>
            </a:r>
            <a:r>
              <a:rPr lang="en-US" dirty="0" smtClean="0"/>
              <a:t>.</a:t>
            </a:r>
            <a:endParaRPr lang="hu-HU" dirty="0" smtClean="0"/>
          </a:p>
          <a:p>
            <a:pPr algn="just"/>
            <a:r>
              <a:rPr lang="en-US" dirty="0"/>
              <a:t>It is important to </a:t>
            </a:r>
            <a:r>
              <a:rPr lang="en-US" dirty="0" err="1"/>
              <a:t>emphasise</a:t>
            </a:r>
            <a:r>
              <a:rPr lang="en-US" dirty="0"/>
              <a:t> that the standard variety has a higher social prestige, but is </a:t>
            </a:r>
            <a:r>
              <a:rPr lang="en-US" u="sng" dirty="0"/>
              <a:t>not linguistically better</a:t>
            </a:r>
            <a:r>
              <a:rPr lang="en-US" dirty="0"/>
              <a:t> than the other varieties. For instance, Standard English was originally a regional dialect used in the South-East of England and its emergence as the standard was accidental from a linguistic point of view. </a:t>
            </a:r>
            <a:endParaRPr lang="en-GB" dirty="0"/>
          </a:p>
        </p:txBody>
      </p:sp>
      <p:sp>
        <p:nvSpPr>
          <p:cNvPr id="4" name="Cím 1"/>
          <p:cNvSpPr>
            <a:spLocks noGrp="1"/>
          </p:cNvSpPr>
          <p:nvPr>
            <p:ph type="title"/>
          </p:nvPr>
        </p:nvSpPr>
        <p:spPr>
          <a:xfrm>
            <a:off x="1790700" y="764373"/>
            <a:ext cx="8610600" cy="1293028"/>
          </a:xfrm>
        </p:spPr>
        <p:txBody>
          <a:bodyPr/>
          <a:lstStyle/>
          <a:p>
            <a:pPr algn="ctr"/>
            <a:r>
              <a:rPr lang="en-AU" dirty="0" smtClean="0"/>
              <a:t>User-related variation</a:t>
            </a:r>
            <a:endParaRPr lang="en-AU" dirty="0"/>
          </a:p>
        </p:txBody>
      </p:sp>
    </p:spTree>
    <p:extLst>
      <p:ext uri="{BB962C8B-B14F-4D97-AF65-F5344CB8AC3E}">
        <p14:creationId xmlns:p14="http://schemas.microsoft.com/office/powerpoint/2010/main" val="2288718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85800" y="2194560"/>
            <a:ext cx="10820400" cy="4153989"/>
          </a:xfrm>
        </p:spPr>
        <p:txBody>
          <a:bodyPr>
            <a:normAutofit fontScale="92500"/>
          </a:bodyPr>
          <a:lstStyle/>
          <a:p>
            <a:pPr algn="just"/>
            <a:r>
              <a:rPr lang="en-US" dirty="0"/>
              <a:t>Standard English has two major national </a:t>
            </a:r>
            <a:r>
              <a:rPr lang="en-US" dirty="0" smtClean="0"/>
              <a:t>sub</a:t>
            </a:r>
            <a:r>
              <a:rPr lang="hu-HU" dirty="0" smtClean="0"/>
              <a:t>-</a:t>
            </a:r>
            <a:r>
              <a:rPr lang="en-US" dirty="0" smtClean="0"/>
              <a:t>varieties</a:t>
            </a:r>
            <a:r>
              <a:rPr lang="en-US" dirty="0"/>
              <a:t>, </a:t>
            </a:r>
            <a:r>
              <a:rPr lang="en-US" u="sng" dirty="0"/>
              <a:t>Standard British</a:t>
            </a:r>
            <a:r>
              <a:rPr lang="en-US" dirty="0"/>
              <a:t> and </a:t>
            </a:r>
            <a:r>
              <a:rPr lang="en-US" u="sng" dirty="0"/>
              <a:t>Standard American</a:t>
            </a:r>
            <a:r>
              <a:rPr lang="en-US" dirty="0"/>
              <a:t>, neither of which is linguistically superior to the other. The two display remarkable uniformity, the greatest difference between them is probably in pronunciation. </a:t>
            </a:r>
            <a:endParaRPr lang="hu-HU" dirty="0" smtClean="0"/>
          </a:p>
          <a:p>
            <a:pPr algn="just"/>
            <a:r>
              <a:rPr lang="en-US" dirty="0" smtClean="0"/>
              <a:t>The </a:t>
            </a:r>
            <a:r>
              <a:rPr lang="en-US" dirty="0"/>
              <a:t>ideal type of pronunciation of Standard British English is called </a:t>
            </a:r>
            <a:r>
              <a:rPr lang="en-US" u="sng" dirty="0"/>
              <a:t>Received Pronunciation</a:t>
            </a:r>
            <a:r>
              <a:rPr lang="en-US" dirty="0"/>
              <a:t>, or </a:t>
            </a:r>
            <a:r>
              <a:rPr lang="en-US" dirty="0" smtClean="0"/>
              <a:t>RP</a:t>
            </a:r>
            <a:r>
              <a:rPr lang="hu-HU" dirty="0" smtClean="0"/>
              <a:t>.</a:t>
            </a:r>
            <a:r>
              <a:rPr lang="en-US" dirty="0"/>
              <a:t> The pronunciation associated with Standard American English is called </a:t>
            </a:r>
            <a:r>
              <a:rPr lang="en-US" u="sng" dirty="0"/>
              <a:t>General American</a:t>
            </a:r>
            <a:r>
              <a:rPr lang="en-US" dirty="0"/>
              <a:t>, or GA</a:t>
            </a:r>
            <a:r>
              <a:rPr lang="en-US" dirty="0" smtClean="0"/>
              <a:t>.</a:t>
            </a:r>
            <a:endParaRPr lang="hu-HU" dirty="0" smtClean="0"/>
          </a:p>
          <a:p>
            <a:pPr algn="just"/>
            <a:r>
              <a:rPr lang="en-US" dirty="0"/>
              <a:t>Standard British English, with its RP, is the language of the educated people at the top of the socio-cultural scale in Britain. </a:t>
            </a:r>
            <a:endParaRPr lang="hu-HU" dirty="0" smtClean="0"/>
          </a:p>
          <a:p>
            <a:pPr algn="just"/>
            <a:r>
              <a:rPr lang="en-US" dirty="0"/>
              <a:t>Those near the bottom of the socio-cultural scale nearly always use </a:t>
            </a:r>
            <a:r>
              <a:rPr lang="en-US" u="sng" dirty="0"/>
              <a:t>non-standard</a:t>
            </a:r>
            <a:r>
              <a:rPr lang="en-US" dirty="0"/>
              <a:t> varieties, which may coincide with regional dialects but may also cut across dialect boundaries. Here are a few examples: </a:t>
            </a:r>
            <a:r>
              <a:rPr lang="en-US" i="1" dirty="0"/>
              <a:t>He want it., I wants it., That was the man has done it., He don’t know nothing., I </a:t>
            </a:r>
            <a:r>
              <a:rPr lang="en-US" i="1" dirty="0" err="1"/>
              <a:t>ain’t</a:t>
            </a:r>
            <a:r>
              <a:rPr lang="en-US" i="1" dirty="0"/>
              <a:t> got no car</a:t>
            </a:r>
            <a:r>
              <a:rPr lang="en-US" dirty="0"/>
              <a:t>., etc.</a:t>
            </a:r>
            <a:endParaRPr lang="hu-HU" dirty="0" smtClean="0"/>
          </a:p>
        </p:txBody>
      </p:sp>
      <p:sp>
        <p:nvSpPr>
          <p:cNvPr id="4" name="Cím 1"/>
          <p:cNvSpPr>
            <a:spLocks noGrp="1"/>
          </p:cNvSpPr>
          <p:nvPr>
            <p:ph type="title"/>
          </p:nvPr>
        </p:nvSpPr>
        <p:spPr>
          <a:xfrm>
            <a:off x="1790700" y="777435"/>
            <a:ext cx="8610600" cy="1293028"/>
          </a:xfrm>
        </p:spPr>
        <p:txBody>
          <a:bodyPr/>
          <a:lstStyle/>
          <a:p>
            <a:pPr algn="ctr"/>
            <a:r>
              <a:rPr lang="en-AU" dirty="0" smtClean="0"/>
              <a:t>User-related variation</a:t>
            </a:r>
            <a:endParaRPr lang="en-AU" dirty="0"/>
          </a:p>
        </p:txBody>
      </p:sp>
    </p:spTree>
    <p:extLst>
      <p:ext uri="{BB962C8B-B14F-4D97-AF65-F5344CB8AC3E}">
        <p14:creationId xmlns:p14="http://schemas.microsoft.com/office/powerpoint/2010/main" val="3183484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lnSpcReduction="10000"/>
          </a:bodyPr>
          <a:lstStyle/>
          <a:p>
            <a:pPr algn="just"/>
            <a:r>
              <a:rPr lang="en-US" dirty="0"/>
              <a:t>One must not think, however, that examples of this sort are incorrect. They simply belong to other codes than the standard. They are perfectly well-formed within the varieties to which they belong and obey the rules of those varieties. </a:t>
            </a:r>
            <a:endParaRPr lang="hu-HU" dirty="0" smtClean="0"/>
          </a:p>
          <a:p>
            <a:pPr algn="just"/>
            <a:r>
              <a:rPr lang="en-US" dirty="0"/>
              <a:t>A third type of user-related language variation is </a:t>
            </a:r>
            <a:r>
              <a:rPr lang="en-US" u="sng" dirty="0"/>
              <a:t>pidgin</a:t>
            </a:r>
            <a:r>
              <a:rPr lang="en-US" dirty="0"/>
              <a:t>. A pidgin is usually the simplified version of a European language, containing features of one or more local languages, used for occasional communication between people with no common language, in West Africa or in the Far East. For example, Melanesian Pidgin English </a:t>
            </a:r>
            <a:r>
              <a:rPr lang="en-US" dirty="0" smtClean="0"/>
              <a:t>is </a:t>
            </a:r>
            <a:r>
              <a:rPr lang="en-US" dirty="0"/>
              <a:t>used in Australian New Guinea and the nearby islands</a:t>
            </a:r>
            <a:r>
              <a:rPr lang="en-US" dirty="0" smtClean="0"/>
              <a:t>.</a:t>
            </a:r>
            <a:endParaRPr lang="hu-HU" dirty="0" smtClean="0"/>
          </a:p>
          <a:p>
            <a:pPr algn="just"/>
            <a:r>
              <a:rPr lang="en-US" dirty="0"/>
              <a:t>When a pidgin becomes the native language of a community, it is called a </a:t>
            </a:r>
            <a:r>
              <a:rPr lang="en-US" u="sng" dirty="0"/>
              <a:t>creole</a:t>
            </a:r>
            <a:r>
              <a:rPr lang="en-US" dirty="0"/>
              <a:t>. For instance, in Jamaica, in addition to Standard English, there exist several kinds of Creole English</a:t>
            </a:r>
            <a:endParaRPr lang="en-GB" dirty="0"/>
          </a:p>
        </p:txBody>
      </p:sp>
      <p:sp>
        <p:nvSpPr>
          <p:cNvPr id="4" name="Cím 1"/>
          <p:cNvSpPr>
            <a:spLocks noGrp="1"/>
          </p:cNvSpPr>
          <p:nvPr>
            <p:ph type="title"/>
          </p:nvPr>
        </p:nvSpPr>
        <p:spPr>
          <a:xfrm>
            <a:off x="1790700" y="764373"/>
            <a:ext cx="8610600" cy="1293028"/>
          </a:xfrm>
        </p:spPr>
        <p:txBody>
          <a:bodyPr/>
          <a:lstStyle/>
          <a:p>
            <a:pPr algn="ctr"/>
            <a:r>
              <a:rPr lang="en-AU" dirty="0" smtClean="0"/>
              <a:t>User-related variation</a:t>
            </a:r>
            <a:endParaRPr lang="en-AU" dirty="0"/>
          </a:p>
        </p:txBody>
      </p:sp>
    </p:spTree>
    <p:extLst>
      <p:ext uri="{BB962C8B-B14F-4D97-AF65-F5344CB8AC3E}">
        <p14:creationId xmlns:p14="http://schemas.microsoft.com/office/powerpoint/2010/main" val="3447918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lstStyle/>
          <a:p>
            <a:pPr algn="just"/>
            <a:r>
              <a:rPr lang="en-US" dirty="0"/>
              <a:t>Finally, one could add to the list of user-related varieties the linguistic features that are attributable to the </a:t>
            </a:r>
            <a:r>
              <a:rPr lang="en-US" u="sng" dirty="0"/>
              <a:t>age and sex</a:t>
            </a:r>
            <a:r>
              <a:rPr lang="en-US" dirty="0"/>
              <a:t> of the language user. Apart from the features of </a:t>
            </a:r>
            <a:r>
              <a:rPr lang="en-US" u="sng" dirty="0"/>
              <a:t>child language</a:t>
            </a:r>
            <a:r>
              <a:rPr lang="en-US" dirty="0"/>
              <a:t>, however, such features are not sufficiently systematic to form clearly identifiable varieties</a:t>
            </a:r>
            <a:r>
              <a:rPr lang="en-US" dirty="0" smtClean="0"/>
              <a:t>.</a:t>
            </a:r>
            <a:endParaRPr lang="hu-HU" dirty="0" smtClean="0"/>
          </a:p>
          <a:p>
            <a:pPr algn="just"/>
            <a:r>
              <a:rPr lang="en-US" dirty="0"/>
              <a:t>For instance, although one </a:t>
            </a:r>
            <a:r>
              <a:rPr lang="en-US" dirty="0" smtClean="0"/>
              <a:t>can</a:t>
            </a:r>
            <a:r>
              <a:rPr lang="hu-HU" dirty="0" smtClean="0"/>
              <a:t> </a:t>
            </a:r>
            <a:r>
              <a:rPr lang="en-US" dirty="0" smtClean="0"/>
              <a:t>spot </a:t>
            </a:r>
            <a:r>
              <a:rPr lang="en-US" dirty="0"/>
              <a:t>a few features that tend to occur more often in the language of female speakers than in the language of male speakers (and vice versa), it would be unjustified to separate feminine and masculine varieties of English.</a:t>
            </a:r>
            <a:endParaRPr lang="en-GB" dirty="0"/>
          </a:p>
        </p:txBody>
      </p:sp>
      <p:sp>
        <p:nvSpPr>
          <p:cNvPr id="4" name="Cím 1"/>
          <p:cNvSpPr>
            <a:spLocks noGrp="1"/>
          </p:cNvSpPr>
          <p:nvPr>
            <p:ph type="title"/>
          </p:nvPr>
        </p:nvSpPr>
        <p:spPr>
          <a:xfrm>
            <a:off x="1790700" y="738247"/>
            <a:ext cx="8610600" cy="1293028"/>
          </a:xfrm>
        </p:spPr>
        <p:txBody>
          <a:bodyPr/>
          <a:lstStyle/>
          <a:p>
            <a:pPr algn="ctr"/>
            <a:r>
              <a:rPr lang="en-AU" dirty="0" smtClean="0"/>
              <a:t>User-related variation</a:t>
            </a:r>
            <a:endParaRPr lang="en-AU" dirty="0"/>
          </a:p>
        </p:txBody>
      </p:sp>
      <p:pic>
        <p:nvPicPr>
          <p:cNvPr id="2050" name="Picture 2" descr="How Developmental Language Disorder Affects Learning | Harvard Graduate  School of 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4783" y="4920664"/>
            <a:ext cx="2647994" cy="1765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693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90700" y="751310"/>
            <a:ext cx="8610600" cy="1293028"/>
          </a:xfrm>
        </p:spPr>
        <p:txBody>
          <a:bodyPr/>
          <a:lstStyle/>
          <a:p>
            <a:pPr algn="ctr"/>
            <a:r>
              <a:rPr lang="en-AU" dirty="0" smtClean="0"/>
              <a:t>Use-related variation</a:t>
            </a:r>
            <a:endParaRPr lang="en-AU" dirty="0"/>
          </a:p>
        </p:txBody>
      </p:sp>
      <p:sp>
        <p:nvSpPr>
          <p:cNvPr id="3" name="Tartalom helye 2"/>
          <p:cNvSpPr>
            <a:spLocks noGrp="1"/>
          </p:cNvSpPr>
          <p:nvPr>
            <p:ph idx="1"/>
          </p:nvPr>
        </p:nvSpPr>
        <p:spPr>
          <a:xfrm>
            <a:off x="685800" y="2194560"/>
            <a:ext cx="10820400" cy="4323806"/>
          </a:xfrm>
        </p:spPr>
        <p:txBody>
          <a:bodyPr>
            <a:normAutofit fontScale="92500"/>
          </a:bodyPr>
          <a:lstStyle/>
          <a:p>
            <a:pPr algn="just"/>
            <a:r>
              <a:rPr lang="en-US" dirty="0"/>
              <a:t>The first type of use-related variation is conditioned by the </a:t>
            </a:r>
            <a:r>
              <a:rPr lang="en-US" u="sng" dirty="0"/>
              <a:t>medium of language use</a:t>
            </a:r>
            <a:r>
              <a:rPr lang="en-US" dirty="0"/>
              <a:t>, i.e. by </a:t>
            </a:r>
            <a:r>
              <a:rPr lang="en-US" u="sng" dirty="0"/>
              <a:t>speech and writing</a:t>
            </a:r>
            <a:r>
              <a:rPr lang="en-US" dirty="0"/>
              <a:t>. The language we speak is generally different from the language we write. When we write, we are often more careful and use longer sentences because the addressee is not present and so cannot rely on the situation (physical context), but can always go back to the beginning of the sentence and read it again if necessary</a:t>
            </a:r>
            <a:r>
              <a:rPr lang="en-US" dirty="0" smtClean="0"/>
              <a:t>.</a:t>
            </a:r>
            <a:endParaRPr lang="hu-HU" dirty="0" smtClean="0"/>
          </a:p>
          <a:p>
            <a:pPr algn="just"/>
            <a:r>
              <a:rPr lang="en-US" dirty="0"/>
              <a:t>The second type of use-related variation is </a:t>
            </a:r>
            <a:r>
              <a:rPr lang="en-US" u="sng" dirty="0"/>
              <a:t>style</a:t>
            </a:r>
            <a:r>
              <a:rPr lang="en-US" dirty="0"/>
              <a:t>. This is conditioned by the language users’ relative social status and attitude towards their interlocutors (e.g. they can talk to equals, to people in higher or lower social positions, to older or younger people, to children, they may talk to someone who they have never seen before or to someone who is an old friend of theirs, etc.) </a:t>
            </a:r>
            <a:endParaRPr lang="hu-HU" dirty="0" smtClean="0"/>
          </a:p>
          <a:p>
            <a:pPr algn="just"/>
            <a:r>
              <a:rPr lang="en-US" dirty="0" smtClean="0"/>
              <a:t>We </a:t>
            </a:r>
            <a:r>
              <a:rPr lang="en-US" dirty="0" err="1"/>
              <a:t>recognise</a:t>
            </a:r>
            <a:r>
              <a:rPr lang="en-US" dirty="0"/>
              <a:t> a </a:t>
            </a:r>
            <a:r>
              <a:rPr lang="en-US" u="sng" dirty="0"/>
              <a:t>neutral or unmarked style</a:t>
            </a:r>
            <a:r>
              <a:rPr lang="en-US" dirty="0"/>
              <a:t>, which does not show any obvious </a:t>
            </a:r>
            <a:r>
              <a:rPr lang="en-US" dirty="0" err="1"/>
              <a:t>colouring</a:t>
            </a:r>
            <a:r>
              <a:rPr lang="en-US" dirty="0"/>
              <a:t> brought about by relative social status and attitude. On either side of this we can distinguish sentences which are markedly </a:t>
            </a:r>
            <a:r>
              <a:rPr lang="en-US" u="sng" dirty="0"/>
              <a:t>formal or informal</a:t>
            </a:r>
            <a:r>
              <a:rPr lang="en-US" dirty="0"/>
              <a:t>.</a:t>
            </a:r>
            <a:endParaRPr lang="en-GB" dirty="0"/>
          </a:p>
        </p:txBody>
      </p:sp>
    </p:spTree>
    <p:extLst>
      <p:ext uri="{BB962C8B-B14F-4D97-AF65-F5344CB8AC3E}">
        <p14:creationId xmlns:p14="http://schemas.microsoft.com/office/powerpoint/2010/main" val="1837180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lnSpcReduction="10000"/>
          </a:bodyPr>
          <a:lstStyle/>
          <a:p>
            <a:pPr algn="just"/>
            <a:r>
              <a:rPr lang="en-US" u="sng" dirty="0"/>
              <a:t>Formal style</a:t>
            </a:r>
            <a:r>
              <a:rPr lang="en-US" dirty="0"/>
              <a:t> is usually impersonal and polite, used in public speeches, serious polite talk, serious writing (official reports, regulations, legal and scientific texts, business letters, etc.). A very formal style can be called </a:t>
            </a:r>
            <a:r>
              <a:rPr lang="en-US" u="sng" dirty="0"/>
              <a:t>rigid</a:t>
            </a:r>
            <a:r>
              <a:rPr lang="en-US" dirty="0"/>
              <a:t>, it is nearly always written and standard. </a:t>
            </a:r>
            <a:endParaRPr lang="hu-HU" dirty="0" smtClean="0"/>
          </a:p>
          <a:p>
            <a:pPr algn="just"/>
            <a:r>
              <a:rPr lang="en-US" u="sng" dirty="0" smtClean="0"/>
              <a:t>Informal (colloquial</a:t>
            </a:r>
            <a:r>
              <a:rPr lang="en-US" u="sng" dirty="0"/>
              <a:t>) style</a:t>
            </a:r>
            <a:r>
              <a:rPr lang="en-US" dirty="0"/>
              <a:t> </a:t>
            </a:r>
            <a:r>
              <a:rPr lang="en-US" dirty="0" err="1"/>
              <a:t>characterises</a:t>
            </a:r>
            <a:r>
              <a:rPr lang="en-US" dirty="0"/>
              <a:t> private conversations, personal letters between intimates and popular newspapers. </a:t>
            </a:r>
            <a:r>
              <a:rPr lang="en-US" dirty="0" smtClean="0"/>
              <a:t>A</a:t>
            </a:r>
            <a:r>
              <a:rPr lang="hu-HU" dirty="0" smtClean="0"/>
              <a:t> </a:t>
            </a:r>
            <a:r>
              <a:rPr lang="en-US" dirty="0" smtClean="0"/>
              <a:t>very </a:t>
            </a:r>
            <a:r>
              <a:rPr lang="en-US" dirty="0"/>
              <a:t>informal style can be called </a:t>
            </a:r>
            <a:r>
              <a:rPr lang="en-US" u="sng" dirty="0"/>
              <a:t>familiar</a:t>
            </a:r>
            <a:r>
              <a:rPr lang="en-US" dirty="0"/>
              <a:t>, this may involve the use of nonstandard features, four-letter words, and slang expressions. </a:t>
            </a:r>
            <a:endParaRPr lang="hu-HU" dirty="0" smtClean="0"/>
          </a:p>
          <a:p>
            <a:pPr algn="just"/>
            <a:r>
              <a:rPr lang="en-US" u="sng" dirty="0" smtClean="0"/>
              <a:t>Slang</a:t>
            </a:r>
            <a:r>
              <a:rPr lang="en-US" dirty="0" smtClean="0"/>
              <a:t> </a:t>
            </a:r>
            <a:r>
              <a:rPr lang="en-US" dirty="0"/>
              <a:t>can be defined as very informal language, with a vocabulary composed typically of coinages and arbitrarily changed words, such as the ones often created by young speakers. Some slang expressions are associated with particular groups of people, so we can distinguish e.g. army slang, school slang, </a:t>
            </a:r>
            <a:r>
              <a:rPr lang="en-US" dirty="0" err="1" smtClean="0"/>
              <a:t>etc</a:t>
            </a:r>
            <a:r>
              <a:rPr lang="hu-HU" dirty="0" smtClean="0"/>
              <a:t>.</a:t>
            </a:r>
            <a:endParaRPr lang="en-GB" dirty="0"/>
          </a:p>
        </p:txBody>
      </p:sp>
      <p:sp>
        <p:nvSpPr>
          <p:cNvPr id="4" name="Cím 1"/>
          <p:cNvSpPr>
            <a:spLocks noGrp="1"/>
          </p:cNvSpPr>
          <p:nvPr>
            <p:ph type="title"/>
          </p:nvPr>
        </p:nvSpPr>
        <p:spPr>
          <a:xfrm>
            <a:off x="1790700" y="738248"/>
            <a:ext cx="8610600" cy="1293028"/>
          </a:xfrm>
        </p:spPr>
        <p:txBody>
          <a:bodyPr/>
          <a:lstStyle/>
          <a:p>
            <a:pPr algn="ctr"/>
            <a:r>
              <a:rPr lang="en-AU" dirty="0" smtClean="0"/>
              <a:t>Use-related variation</a:t>
            </a:r>
            <a:endParaRPr lang="en-AU" dirty="0"/>
          </a:p>
        </p:txBody>
      </p:sp>
    </p:spTree>
    <p:extLst>
      <p:ext uri="{BB962C8B-B14F-4D97-AF65-F5344CB8AC3E}">
        <p14:creationId xmlns:p14="http://schemas.microsoft.com/office/powerpoint/2010/main" val="2536852005"/>
      </p:ext>
    </p:extLst>
  </p:cSld>
  <p:clrMapOvr>
    <a:masterClrMapping/>
  </p:clrMapOvr>
</p:sld>
</file>

<file path=ppt/theme/theme1.xml><?xml version="1.0" encoding="utf-8"?>
<a:theme xmlns:a="http://schemas.openxmlformats.org/drawingml/2006/main" name="Kondenzcsík">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TM04033937[[fn=Kondenzcsík]]</Template>
  <TotalTime>49</TotalTime>
  <Words>1539</Words>
  <Application>Microsoft Office PowerPoint</Application>
  <PresentationFormat>Szélesvásznú</PresentationFormat>
  <Paragraphs>45</Paragraphs>
  <Slides>11</Slides>
  <Notes>0</Notes>
  <HiddenSlides>0</HiddenSlides>
  <MMClips>0</MMClips>
  <ScaleCrop>false</ScaleCrop>
  <HeadingPairs>
    <vt:vector size="6" baseType="variant">
      <vt:variant>
        <vt:lpstr>Használt betűtípusok</vt:lpstr>
      </vt:variant>
      <vt:variant>
        <vt:i4>2</vt:i4>
      </vt:variant>
      <vt:variant>
        <vt:lpstr>Téma</vt:lpstr>
      </vt:variant>
      <vt:variant>
        <vt:i4>1</vt:i4>
      </vt:variant>
      <vt:variant>
        <vt:lpstr>Diacímek</vt:lpstr>
      </vt:variant>
      <vt:variant>
        <vt:i4>11</vt:i4>
      </vt:variant>
    </vt:vector>
  </HeadingPairs>
  <TitlesOfParts>
    <vt:vector size="14" baseType="lpstr">
      <vt:lpstr>Arial</vt:lpstr>
      <vt:lpstr>Century Gothic</vt:lpstr>
      <vt:lpstr>Kondenzcsík</vt:lpstr>
      <vt:lpstr>The identity and variability of language</vt:lpstr>
      <vt:lpstr>The identity and variability of language</vt:lpstr>
      <vt:lpstr>User-related variation</vt:lpstr>
      <vt:lpstr>User-related variation</vt:lpstr>
      <vt:lpstr>User-related variation</vt:lpstr>
      <vt:lpstr>User-related variation</vt:lpstr>
      <vt:lpstr>User-related variation</vt:lpstr>
      <vt:lpstr>Use-related variation</vt:lpstr>
      <vt:lpstr>Use-related variation</vt:lpstr>
      <vt:lpstr>Use-related variation</vt:lpstr>
      <vt:lpstr>Idiolect, code switching, diglossia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identity and variability of language</dc:title>
  <dc:creator>váradi krisztián</dc:creator>
  <cp:lastModifiedBy>váradi krisztián</cp:lastModifiedBy>
  <cp:revision>4</cp:revision>
  <dcterms:created xsi:type="dcterms:W3CDTF">2020-10-28T12:35:35Z</dcterms:created>
  <dcterms:modified xsi:type="dcterms:W3CDTF">2020-10-28T13:25:23Z</dcterms:modified>
</cp:coreProperties>
</file>