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7.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8.xml" ContentType="application/vnd.openxmlformats-officedocument.presentationml.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9.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188"/>
  </p:notesMasterIdLst>
  <p:sldIdLst>
    <p:sldId id="256" r:id="rId2"/>
    <p:sldId id="257" r:id="rId3"/>
    <p:sldId id="258" r:id="rId4"/>
    <p:sldId id="318" r:id="rId5"/>
    <p:sldId id="259" r:id="rId6"/>
    <p:sldId id="263" r:id="rId7"/>
    <p:sldId id="268" r:id="rId8"/>
    <p:sldId id="271" r:id="rId9"/>
    <p:sldId id="272" r:id="rId10"/>
    <p:sldId id="275" r:id="rId11"/>
    <p:sldId id="273" r:id="rId12"/>
    <p:sldId id="274" r:id="rId13"/>
    <p:sldId id="276" r:id="rId14"/>
    <p:sldId id="269" r:id="rId15"/>
    <p:sldId id="281" r:id="rId16"/>
    <p:sldId id="278" r:id="rId17"/>
    <p:sldId id="280" r:id="rId18"/>
    <p:sldId id="292" r:id="rId19"/>
    <p:sldId id="260" r:id="rId20"/>
    <p:sldId id="267" r:id="rId21"/>
    <p:sldId id="282" r:id="rId22"/>
    <p:sldId id="266" r:id="rId23"/>
    <p:sldId id="261" r:id="rId24"/>
    <p:sldId id="283" r:id="rId25"/>
    <p:sldId id="262" r:id="rId26"/>
    <p:sldId id="264" r:id="rId27"/>
    <p:sldId id="313" r:id="rId28"/>
    <p:sldId id="289" r:id="rId29"/>
    <p:sldId id="290" r:id="rId30"/>
    <p:sldId id="284" r:id="rId31"/>
    <p:sldId id="285" r:id="rId32"/>
    <p:sldId id="286" r:id="rId33"/>
    <p:sldId id="293" r:id="rId34"/>
    <p:sldId id="287" r:id="rId35"/>
    <p:sldId id="291" r:id="rId36"/>
    <p:sldId id="288" r:id="rId37"/>
    <p:sldId id="361" r:id="rId38"/>
    <p:sldId id="294" r:id="rId39"/>
    <p:sldId id="353" r:id="rId40"/>
    <p:sldId id="306" r:id="rId41"/>
    <p:sldId id="325" r:id="rId42"/>
    <p:sldId id="362" r:id="rId43"/>
    <p:sldId id="341" r:id="rId44"/>
    <p:sldId id="370" r:id="rId45"/>
    <p:sldId id="352" r:id="rId46"/>
    <p:sldId id="351" r:id="rId47"/>
    <p:sldId id="354" r:id="rId48"/>
    <p:sldId id="357" r:id="rId49"/>
    <p:sldId id="364" r:id="rId50"/>
    <p:sldId id="355" r:id="rId51"/>
    <p:sldId id="319" r:id="rId52"/>
    <p:sldId id="373" r:id="rId53"/>
    <p:sldId id="326" r:id="rId54"/>
    <p:sldId id="369" r:id="rId55"/>
    <p:sldId id="365" r:id="rId56"/>
    <p:sldId id="358" r:id="rId57"/>
    <p:sldId id="367" r:id="rId58"/>
    <p:sldId id="329" r:id="rId59"/>
    <p:sldId id="330" r:id="rId60"/>
    <p:sldId id="327" r:id="rId61"/>
    <p:sldId id="328" r:id="rId62"/>
    <p:sldId id="359" r:id="rId63"/>
    <p:sldId id="320" r:id="rId64"/>
    <p:sldId id="356" r:id="rId65"/>
    <p:sldId id="349" r:id="rId66"/>
    <p:sldId id="350" r:id="rId67"/>
    <p:sldId id="360" r:id="rId68"/>
    <p:sldId id="321" r:id="rId69"/>
    <p:sldId id="363" r:id="rId70"/>
    <p:sldId id="374" r:id="rId71"/>
    <p:sldId id="375" r:id="rId72"/>
    <p:sldId id="376" r:id="rId73"/>
    <p:sldId id="371" r:id="rId74"/>
    <p:sldId id="372" r:id="rId75"/>
    <p:sldId id="378" r:id="rId76"/>
    <p:sldId id="400" r:id="rId77"/>
    <p:sldId id="322" r:id="rId78"/>
    <p:sldId id="335" r:id="rId79"/>
    <p:sldId id="383" r:id="rId80"/>
    <p:sldId id="384" r:id="rId81"/>
    <p:sldId id="386" r:id="rId82"/>
    <p:sldId id="388" r:id="rId83"/>
    <p:sldId id="385" r:id="rId84"/>
    <p:sldId id="389" r:id="rId85"/>
    <p:sldId id="390" r:id="rId86"/>
    <p:sldId id="387" r:id="rId87"/>
    <p:sldId id="391" r:id="rId88"/>
    <p:sldId id="379" r:id="rId89"/>
    <p:sldId id="381" r:id="rId90"/>
    <p:sldId id="393" r:id="rId91"/>
    <p:sldId id="394" r:id="rId92"/>
    <p:sldId id="392" r:id="rId93"/>
    <p:sldId id="396" r:id="rId94"/>
    <p:sldId id="380" r:id="rId95"/>
    <p:sldId id="324" r:id="rId96"/>
    <p:sldId id="403" r:id="rId97"/>
    <p:sldId id="402" r:id="rId98"/>
    <p:sldId id="404" r:id="rId99"/>
    <p:sldId id="405" r:id="rId100"/>
    <p:sldId id="409" r:id="rId101"/>
    <p:sldId id="401" r:id="rId102"/>
    <p:sldId id="406" r:id="rId103"/>
    <p:sldId id="316" r:id="rId104"/>
    <p:sldId id="414" r:id="rId105"/>
    <p:sldId id="407" r:id="rId106"/>
    <p:sldId id="415" r:id="rId107"/>
    <p:sldId id="408" r:id="rId108"/>
    <p:sldId id="397" r:id="rId109"/>
    <p:sldId id="410" r:id="rId110"/>
    <p:sldId id="411" r:id="rId111"/>
    <p:sldId id="345" r:id="rId112"/>
    <p:sldId id="412" r:id="rId113"/>
    <p:sldId id="347" r:id="rId114"/>
    <p:sldId id="413" r:id="rId115"/>
    <p:sldId id="395" r:id="rId116"/>
    <p:sldId id="348" r:id="rId117"/>
    <p:sldId id="398" r:id="rId118"/>
    <p:sldId id="422" r:id="rId119"/>
    <p:sldId id="417" r:id="rId120"/>
    <p:sldId id="427" r:id="rId121"/>
    <p:sldId id="428" r:id="rId122"/>
    <p:sldId id="429" r:id="rId123"/>
    <p:sldId id="424" r:id="rId124"/>
    <p:sldId id="425" r:id="rId125"/>
    <p:sldId id="430" r:id="rId126"/>
    <p:sldId id="418" r:id="rId127"/>
    <p:sldId id="434" r:id="rId128"/>
    <p:sldId id="435" r:id="rId129"/>
    <p:sldId id="431" r:id="rId130"/>
    <p:sldId id="444" r:id="rId131"/>
    <p:sldId id="445" r:id="rId132"/>
    <p:sldId id="432" r:id="rId133"/>
    <p:sldId id="437" r:id="rId134"/>
    <p:sldId id="446" r:id="rId135"/>
    <p:sldId id="447" r:id="rId136"/>
    <p:sldId id="441" r:id="rId137"/>
    <p:sldId id="442" r:id="rId138"/>
    <p:sldId id="336" r:id="rId139"/>
    <p:sldId id="337" r:id="rId140"/>
    <p:sldId id="469" r:id="rId141"/>
    <p:sldId id="338" r:id="rId142"/>
    <p:sldId id="339" r:id="rId143"/>
    <p:sldId id="443" r:id="rId144"/>
    <p:sldId id="342" r:id="rId145"/>
    <p:sldId id="340" r:id="rId146"/>
    <p:sldId id="346" r:id="rId147"/>
    <p:sldId id="448" r:id="rId148"/>
    <p:sldId id="449" r:id="rId149"/>
    <p:sldId id="343" r:id="rId150"/>
    <p:sldId id="295" r:id="rId151"/>
    <p:sldId id="296" r:id="rId152"/>
    <p:sldId id="298" r:id="rId153"/>
    <p:sldId id="299" r:id="rId154"/>
    <p:sldId id="300" r:id="rId155"/>
    <p:sldId id="301" r:id="rId156"/>
    <p:sldId id="302" r:id="rId157"/>
    <p:sldId id="303" r:id="rId158"/>
    <p:sldId id="305" r:id="rId159"/>
    <p:sldId id="307" r:id="rId160"/>
    <p:sldId id="309" r:id="rId161"/>
    <p:sldId id="311" r:id="rId162"/>
    <p:sldId id="312" r:id="rId163"/>
    <p:sldId id="455" r:id="rId164"/>
    <p:sldId id="314" r:id="rId165"/>
    <p:sldId id="315" r:id="rId166"/>
    <p:sldId id="456" r:id="rId167"/>
    <p:sldId id="317" r:id="rId168"/>
    <p:sldId id="457" r:id="rId169"/>
    <p:sldId id="458" r:id="rId170"/>
    <p:sldId id="459" r:id="rId171"/>
    <p:sldId id="460" r:id="rId172"/>
    <p:sldId id="461" r:id="rId173"/>
    <p:sldId id="323" r:id="rId174"/>
    <p:sldId id="462" r:id="rId175"/>
    <p:sldId id="463" r:id="rId176"/>
    <p:sldId id="464" r:id="rId177"/>
    <p:sldId id="465" r:id="rId178"/>
    <p:sldId id="466" r:id="rId179"/>
    <p:sldId id="470" r:id="rId180"/>
    <p:sldId id="331" r:id="rId181"/>
    <p:sldId id="332" r:id="rId182"/>
    <p:sldId id="333" r:id="rId183"/>
    <p:sldId id="471" r:id="rId184"/>
    <p:sldId id="419" r:id="rId185"/>
    <p:sldId id="420" r:id="rId186"/>
    <p:sldId id="421" r:id="rId1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17"/>
    <p:restoredTop sz="89148"/>
  </p:normalViewPr>
  <p:slideViewPr>
    <p:cSldViewPr snapToGrid="0" snapToObjects="1">
      <p:cViewPr varScale="1">
        <p:scale>
          <a:sx n="112" d="100"/>
          <a:sy n="112" d="100"/>
        </p:scale>
        <p:origin x="488"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16T13:55:22.805" idx="3">
    <p:pos x="5135" y="434"/>
    <p:text>Source: https://www.competitiongurukul.in/blog/2015/12/23/ctet-study-material-download-english-pedagogy-evolution-linguistic-concepts/</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9-16T13:55:07.846" idx="2">
    <p:pos x="4258" y="155"/>
    <p:text>Source: https://twitter.com/LIFconference/status/1060085196551266304/photo/1</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9-16T14:05:36.966" idx="5">
    <p:pos x="10" y="10"/>
    <p:text>Source: https://www.azquotes.com/author/32884-Leonard_Bloomfield</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9-16T14:05:29.999" idx="4">
    <p:pos x="5916" y="1662"/>
    <p:text>Source: https://www.azquotes.com/picture-quotes/quote-from-now-on-i-will-consider-a-language-to-be-a-set-finite-or-infinite-of-sentences-each-noam-chomsky-123-64-51.jpg</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9-16T13:48:30.190" idx="1">
    <p:pos x="10" y="10"/>
    <p:text>Source of the picture: https://www.uwinnipeg.ca/interdisciplinary-linguistics/index.html</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9-17T06:09:28.375" idx="8">
    <p:pos x="6569" y="163"/>
    <p:text>https://slideplayer.com/slide/7406865/</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10-02T06:21:28.502" idx="9">
    <p:pos x="6219" y="308"/>
    <p:text>https://slideplayer.com/slide/9429318/</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10-22T06:38:15" idx="10">
    <p:pos x="5630" y="176"/>
    <p:text>https://www.audiotranskription.de/download/manual_on_transcription.pdf</p:text>
    <p:extLst>
      <p:ext uri="{C676402C-5697-4E1C-873F-D02D1690AC5C}">
        <p15:threadingInfo xmlns:p15="http://schemas.microsoft.com/office/powerpoint/2012/main" timeZoneBias="-1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10-22T07:10:50.270" idx="11">
    <p:pos x="5751" y="75"/>
    <p:text>https://www.vosviewer.com/text-mining-and-visualization-using-vosviewer</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ED4EF1-77CE-BA4F-B65A-9A75CCB9497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GB"/>
        </a:p>
      </dgm:t>
    </dgm:pt>
    <dgm:pt modelId="{C716261D-D8CE-8D4D-9185-CE405000CB31}">
      <dgm:prSet phldrT="[Text]" custT="1"/>
      <dgm:spPr/>
      <dgm:t>
        <a:bodyPr/>
        <a:lstStyle/>
        <a:p>
          <a:r>
            <a:rPr lang="en-GB" sz="1800" dirty="0"/>
            <a:t>Quantitative approach</a:t>
          </a:r>
        </a:p>
      </dgm:t>
    </dgm:pt>
    <dgm:pt modelId="{39DB8E34-B638-E047-A455-ED78D7347A86}" type="parTrans" cxnId="{4388741E-A639-EC42-B36A-ACE5BFD95000}">
      <dgm:prSet/>
      <dgm:spPr/>
      <dgm:t>
        <a:bodyPr/>
        <a:lstStyle/>
        <a:p>
          <a:endParaRPr lang="en-GB"/>
        </a:p>
      </dgm:t>
    </dgm:pt>
    <dgm:pt modelId="{4CC95E10-763F-4547-8522-B2B58474D956}" type="sibTrans" cxnId="{4388741E-A639-EC42-B36A-ACE5BFD95000}">
      <dgm:prSet/>
      <dgm:spPr/>
      <dgm:t>
        <a:bodyPr/>
        <a:lstStyle/>
        <a:p>
          <a:endParaRPr lang="en-GB"/>
        </a:p>
      </dgm:t>
    </dgm:pt>
    <dgm:pt modelId="{3CA08F72-0EF6-F74F-ACFE-485D481F08EF}">
      <dgm:prSet phldrT="[Text]" custT="1"/>
      <dgm:spPr/>
      <dgm:t>
        <a:bodyPr/>
        <a:lstStyle/>
        <a:p>
          <a:r>
            <a:rPr lang="en-GB" sz="1800" dirty="0"/>
            <a:t>Numerical data</a:t>
          </a:r>
        </a:p>
      </dgm:t>
    </dgm:pt>
    <dgm:pt modelId="{5438CB4F-8149-9A4F-A081-1414E92509F2}" type="parTrans" cxnId="{09303DF0-80B2-7A40-8156-C848CEC4D6B0}">
      <dgm:prSet/>
      <dgm:spPr/>
      <dgm:t>
        <a:bodyPr/>
        <a:lstStyle/>
        <a:p>
          <a:endParaRPr lang="en-GB"/>
        </a:p>
      </dgm:t>
    </dgm:pt>
    <dgm:pt modelId="{306713A8-8F22-DA4A-893F-1A81AEBB09B9}" type="sibTrans" cxnId="{09303DF0-80B2-7A40-8156-C848CEC4D6B0}">
      <dgm:prSet/>
      <dgm:spPr/>
      <dgm:t>
        <a:bodyPr/>
        <a:lstStyle/>
        <a:p>
          <a:endParaRPr lang="en-GB"/>
        </a:p>
      </dgm:t>
    </dgm:pt>
    <dgm:pt modelId="{4C9FC0DC-2BA3-6241-827C-888457581F49}">
      <dgm:prSet phldrT="[Text]" custT="1"/>
      <dgm:spPr/>
      <dgm:t>
        <a:bodyPr/>
        <a:lstStyle/>
        <a:p>
          <a:r>
            <a:rPr lang="en-GB" sz="1800" dirty="0"/>
            <a:t>Statistical analysis</a:t>
          </a:r>
        </a:p>
      </dgm:t>
    </dgm:pt>
    <dgm:pt modelId="{511E530F-DB70-9944-BD90-722B223C8AB6}" type="parTrans" cxnId="{23C72F03-DC5C-924B-A6E3-EFE775C2E0F3}">
      <dgm:prSet/>
      <dgm:spPr/>
      <dgm:t>
        <a:bodyPr/>
        <a:lstStyle/>
        <a:p>
          <a:endParaRPr lang="en-GB"/>
        </a:p>
      </dgm:t>
    </dgm:pt>
    <dgm:pt modelId="{4FA1B17F-C542-DE40-A31D-DB2BBB70084C}" type="sibTrans" cxnId="{23C72F03-DC5C-924B-A6E3-EFE775C2E0F3}">
      <dgm:prSet/>
      <dgm:spPr/>
      <dgm:t>
        <a:bodyPr/>
        <a:lstStyle/>
        <a:p>
          <a:endParaRPr lang="en-GB"/>
        </a:p>
      </dgm:t>
    </dgm:pt>
    <dgm:pt modelId="{00088AED-30AE-2548-B2CD-EFA878A80729}">
      <dgm:prSet phldrT="[Text]" custT="1"/>
      <dgm:spPr/>
      <dgm:t>
        <a:bodyPr/>
        <a:lstStyle/>
        <a:p>
          <a:r>
            <a:rPr lang="en-GB" sz="1800" dirty="0"/>
            <a:t>Qualitative approach</a:t>
          </a:r>
        </a:p>
      </dgm:t>
    </dgm:pt>
    <dgm:pt modelId="{964924AE-4D20-EC47-A3A9-14E630A90006}" type="parTrans" cxnId="{918EB5F5-34AD-FF42-B788-797506BCBAEC}">
      <dgm:prSet/>
      <dgm:spPr/>
      <dgm:t>
        <a:bodyPr/>
        <a:lstStyle/>
        <a:p>
          <a:endParaRPr lang="en-GB"/>
        </a:p>
      </dgm:t>
    </dgm:pt>
    <dgm:pt modelId="{AFAA5197-4128-2343-9FD7-1B33BF861657}" type="sibTrans" cxnId="{918EB5F5-34AD-FF42-B788-797506BCBAEC}">
      <dgm:prSet/>
      <dgm:spPr/>
      <dgm:t>
        <a:bodyPr/>
        <a:lstStyle/>
        <a:p>
          <a:endParaRPr lang="en-GB"/>
        </a:p>
      </dgm:t>
    </dgm:pt>
    <dgm:pt modelId="{E6C46AC4-2609-BD48-982E-6934F171B738}">
      <dgm:prSet phldrT="[Text]" custT="1"/>
      <dgm:spPr/>
      <dgm:t>
        <a:bodyPr/>
        <a:lstStyle/>
        <a:p>
          <a:r>
            <a:rPr lang="en-GB" sz="1800" dirty="0"/>
            <a:t>Textual data</a:t>
          </a:r>
        </a:p>
      </dgm:t>
    </dgm:pt>
    <dgm:pt modelId="{FB9EF61D-3912-4C4F-8448-1C27F7CEBC09}" type="parTrans" cxnId="{982693D1-E09D-7A4F-A883-7DDA363AEA39}">
      <dgm:prSet/>
      <dgm:spPr/>
      <dgm:t>
        <a:bodyPr/>
        <a:lstStyle/>
        <a:p>
          <a:endParaRPr lang="en-GB"/>
        </a:p>
      </dgm:t>
    </dgm:pt>
    <dgm:pt modelId="{2898C428-9E38-1D4C-BF33-F3F4032E3F70}" type="sibTrans" cxnId="{982693D1-E09D-7A4F-A883-7DDA363AEA39}">
      <dgm:prSet/>
      <dgm:spPr/>
      <dgm:t>
        <a:bodyPr/>
        <a:lstStyle/>
        <a:p>
          <a:endParaRPr lang="en-GB"/>
        </a:p>
      </dgm:t>
    </dgm:pt>
    <dgm:pt modelId="{8F9941B9-8723-5B40-95C3-536C8BF03BF6}">
      <dgm:prSet phldrT="[Text]" custT="1"/>
      <dgm:spPr/>
      <dgm:t>
        <a:bodyPr/>
        <a:lstStyle/>
        <a:p>
          <a:r>
            <a:rPr lang="en-GB" sz="1800" dirty="0"/>
            <a:t>Thematic analysis</a:t>
          </a:r>
        </a:p>
      </dgm:t>
    </dgm:pt>
    <dgm:pt modelId="{F0F218DF-1A88-4447-8D21-680B6A5C123A}" type="parTrans" cxnId="{E8006A79-0BFE-2649-8963-A2FA2F636396}">
      <dgm:prSet/>
      <dgm:spPr/>
      <dgm:t>
        <a:bodyPr/>
        <a:lstStyle/>
        <a:p>
          <a:endParaRPr lang="en-GB"/>
        </a:p>
      </dgm:t>
    </dgm:pt>
    <dgm:pt modelId="{2DD54A24-5EE7-8B43-A6D0-0F3D7544745C}" type="sibTrans" cxnId="{E8006A79-0BFE-2649-8963-A2FA2F636396}">
      <dgm:prSet/>
      <dgm:spPr/>
      <dgm:t>
        <a:bodyPr/>
        <a:lstStyle/>
        <a:p>
          <a:endParaRPr lang="en-GB"/>
        </a:p>
      </dgm:t>
    </dgm:pt>
    <dgm:pt modelId="{0559B5F7-B828-6F49-ABDD-A3A9E9FDD5D1}">
      <dgm:prSet custT="1"/>
      <dgm:spPr/>
      <dgm:t>
        <a:bodyPr/>
        <a:lstStyle/>
        <a:p>
          <a:r>
            <a:rPr lang="en-GB" sz="1800" dirty="0"/>
            <a:t>‘Subjective’ conclusions</a:t>
          </a:r>
        </a:p>
      </dgm:t>
    </dgm:pt>
    <dgm:pt modelId="{99E70FC3-F00C-9741-B839-05CD36B6C444}" type="parTrans" cxnId="{3F69C09E-D655-B049-B8D3-73AE68A229B5}">
      <dgm:prSet/>
      <dgm:spPr/>
      <dgm:t>
        <a:bodyPr/>
        <a:lstStyle/>
        <a:p>
          <a:endParaRPr lang="en-GB"/>
        </a:p>
      </dgm:t>
    </dgm:pt>
    <dgm:pt modelId="{674647EA-52AA-C442-92BA-CB01EB3ECF52}" type="sibTrans" cxnId="{3F69C09E-D655-B049-B8D3-73AE68A229B5}">
      <dgm:prSet/>
      <dgm:spPr/>
      <dgm:t>
        <a:bodyPr/>
        <a:lstStyle/>
        <a:p>
          <a:endParaRPr lang="en-GB"/>
        </a:p>
      </dgm:t>
    </dgm:pt>
    <dgm:pt modelId="{D9797C67-9151-5D4D-B13A-049290C1E658}">
      <dgm:prSet custT="1"/>
      <dgm:spPr/>
      <dgm:t>
        <a:bodyPr/>
        <a:lstStyle/>
        <a:p>
          <a:r>
            <a:rPr lang="en-GB" sz="1800" dirty="0"/>
            <a:t>‘Objective’ conclusions</a:t>
          </a:r>
        </a:p>
      </dgm:t>
    </dgm:pt>
    <dgm:pt modelId="{D7D6FD60-9642-F84A-AF29-6D7F24787B52}" type="parTrans" cxnId="{F9B35D32-5499-6C4F-865A-4D41E47EDD63}">
      <dgm:prSet/>
      <dgm:spPr/>
      <dgm:t>
        <a:bodyPr/>
        <a:lstStyle/>
        <a:p>
          <a:endParaRPr lang="en-GB"/>
        </a:p>
      </dgm:t>
    </dgm:pt>
    <dgm:pt modelId="{71815B02-564F-3740-BC99-2221D97AA5B6}" type="sibTrans" cxnId="{F9B35D32-5499-6C4F-865A-4D41E47EDD63}">
      <dgm:prSet/>
      <dgm:spPr/>
      <dgm:t>
        <a:bodyPr/>
        <a:lstStyle/>
        <a:p>
          <a:endParaRPr lang="en-GB"/>
        </a:p>
      </dgm:t>
    </dgm:pt>
    <dgm:pt modelId="{9D149340-BE36-F14F-A5AF-B4414F14CEF3}" type="pres">
      <dgm:prSet presAssocID="{ECED4EF1-77CE-BA4F-B65A-9A75CCB94976}" presName="diagram" presStyleCnt="0">
        <dgm:presLayoutVars>
          <dgm:chPref val="1"/>
          <dgm:dir/>
          <dgm:animOne val="branch"/>
          <dgm:animLvl val="lvl"/>
          <dgm:resizeHandles/>
        </dgm:presLayoutVars>
      </dgm:prSet>
      <dgm:spPr/>
    </dgm:pt>
    <dgm:pt modelId="{D8463CE4-C51C-DD48-855F-6D7DBAEE4534}" type="pres">
      <dgm:prSet presAssocID="{C716261D-D8CE-8D4D-9185-CE405000CB31}" presName="root" presStyleCnt="0"/>
      <dgm:spPr/>
    </dgm:pt>
    <dgm:pt modelId="{791B543F-B2C8-394F-9ACC-7D533D5609FE}" type="pres">
      <dgm:prSet presAssocID="{C716261D-D8CE-8D4D-9185-CE405000CB31}" presName="rootComposite" presStyleCnt="0"/>
      <dgm:spPr/>
    </dgm:pt>
    <dgm:pt modelId="{19C0DB1C-6CC1-E745-8FD4-24EC79B8470F}" type="pres">
      <dgm:prSet presAssocID="{C716261D-D8CE-8D4D-9185-CE405000CB31}" presName="rootText" presStyleLbl="node1" presStyleIdx="0" presStyleCnt="2"/>
      <dgm:spPr/>
    </dgm:pt>
    <dgm:pt modelId="{3BA7CC94-FCB6-7F47-BD84-56142408478C}" type="pres">
      <dgm:prSet presAssocID="{C716261D-D8CE-8D4D-9185-CE405000CB31}" presName="rootConnector" presStyleLbl="node1" presStyleIdx="0" presStyleCnt="2"/>
      <dgm:spPr/>
    </dgm:pt>
    <dgm:pt modelId="{21D69946-6F90-1F40-A419-3D627D61CD1E}" type="pres">
      <dgm:prSet presAssocID="{C716261D-D8CE-8D4D-9185-CE405000CB31}" presName="childShape" presStyleCnt="0"/>
      <dgm:spPr/>
    </dgm:pt>
    <dgm:pt modelId="{35030C0A-57E3-C248-A2B7-A7F98E35EE15}" type="pres">
      <dgm:prSet presAssocID="{5438CB4F-8149-9A4F-A081-1414E92509F2}" presName="Name13" presStyleLbl="parChTrans1D2" presStyleIdx="0" presStyleCnt="6"/>
      <dgm:spPr/>
    </dgm:pt>
    <dgm:pt modelId="{2BBC1928-5BEA-914A-A0FE-6D3F6FAB045D}" type="pres">
      <dgm:prSet presAssocID="{3CA08F72-0EF6-F74F-ACFE-485D481F08EF}" presName="childText" presStyleLbl="bgAcc1" presStyleIdx="0" presStyleCnt="6" custScaleX="170735">
        <dgm:presLayoutVars>
          <dgm:bulletEnabled val="1"/>
        </dgm:presLayoutVars>
      </dgm:prSet>
      <dgm:spPr/>
    </dgm:pt>
    <dgm:pt modelId="{2F7F05A2-7AF5-1F49-8BEA-C82ACC6A5FDC}" type="pres">
      <dgm:prSet presAssocID="{511E530F-DB70-9944-BD90-722B223C8AB6}" presName="Name13" presStyleLbl="parChTrans1D2" presStyleIdx="1" presStyleCnt="6"/>
      <dgm:spPr/>
    </dgm:pt>
    <dgm:pt modelId="{CD7FB1F7-3C4D-1147-85B1-10D2A35BB304}" type="pres">
      <dgm:prSet presAssocID="{4C9FC0DC-2BA3-6241-827C-888457581F49}" presName="childText" presStyleLbl="bgAcc1" presStyleIdx="1" presStyleCnt="6" custScaleX="254236">
        <dgm:presLayoutVars>
          <dgm:bulletEnabled val="1"/>
        </dgm:presLayoutVars>
      </dgm:prSet>
      <dgm:spPr/>
    </dgm:pt>
    <dgm:pt modelId="{F3236772-7D09-CC4E-BA49-1FCC6B363462}" type="pres">
      <dgm:prSet presAssocID="{D7D6FD60-9642-F84A-AF29-6D7F24787B52}" presName="Name13" presStyleLbl="parChTrans1D2" presStyleIdx="2" presStyleCnt="6"/>
      <dgm:spPr/>
    </dgm:pt>
    <dgm:pt modelId="{36C3D7C0-EF7E-014D-BD25-63683F80C80B}" type="pres">
      <dgm:prSet presAssocID="{D9797C67-9151-5D4D-B13A-049290C1E658}" presName="childText" presStyleLbl="bgAcc1" presStyleIdx="2" presStyleCnt="6" custScaleX="274000">
        <dgm:presLayoutVars>
          <dgm:bulletEnabled val="1"/>
        </dgm:presLayoutVars>
      </dgm:prSet>
      <dgm:spPr/>
    </dgm:pt>
    <dgm:pt modelId="{A36A885E-3A03-3F45-8FF7-F526F5857465}" type="pres">
      <dgm:prSet presAssocID="{00088AED-30AE-2548-B2CD-EFA878A80729}" presName="root" presStyleCnt="0"/>
      <dgm:spPr/>
    </dgm:pt>
    <dgm:pt modelId="{E50ECAD5-3F1D-4D4A-A4B2-26BEB3741224}" type="pres">
      <dgm:prSet presAssocID="{00088AED-30AE-2548-B2CD-EFA878A80729}" presName="rootComposite" presStyleCnt="0"/>
      <dgm:spPr/>
    </dgm:pt>
    <dgm:pt modelId="{5A5C14CC-0873-A64C-8EE4-1132FD5E93D7}" type="pres">
      <dgm:prSet presAssocID="{00088AED-30AE-2548-B2CD-EFA878A80729}" presName="rootText" presStyleLbl="node1" presStyleIdx="1" presStyleCnt="2"/>
      <dgm:spPr/>
    </dgm:pt>
    <dgm:pt modelId="{A6708E09-BEFE-E543-A28E-740C5FDB8D71}" type="pres">
      <dgm:prSet presAssocID="{00088AED-30AE-2548-B2CD-EFA878A80729}" presName="rootConnector" presStyleLbl="node1" presStyleIdx="1" presStyleCnt="2"/>
      <dgm:spPr/>
    </dgm:pt>
    <dgm:pt modelId="{216D3AD2-7277-6447-A248-E88C2B9F473D}" type="pres">
      <dgm:prSet presAssocID="{00088AED-30AE-2548-B2CD-EFA878A80729}" presName="childShape" presStyleCnt="0"/>
      <dgm:spPr/>
    </dgm:pt>
    <dgm:pt modelId="{F262E277-58D1-0447-B6F9-2D08E64E4A1B}" type="pres">
      <dgm:prSet presAssocID="{FB9EF61D-3912-4C4F-8448-1C27F7CEBC09}" presName="Name13" presStyleLbl="parChTrans1D2" presStyleIdx="3" presStyleCnt="6"/>
      <dgm:spPr/>
    </dgm:pt>
    <dgm:pt modelId="{00AD73B8-A723-2846-A33E-96BF911A1640}" type="pres">
      <dgm:prSet presAssocID="{E6C46AC4-2609-BD48-982E-6934F171B738}" presName="childText" presStyleLbl="bgAcc1" presStyleIdx="3" presStyleCnt="6" custScaleX="164485">
        <dgm:presLayoutVars>
          <dgm:bulletEnabled val="1"/>
        </dgm:presLayoutVars>
      </dgm:prSet>
      <dgm:spPr/>
    </dgm:pt>
    <dgm:pt modelId="{6AAD443E-D255-CA40-B175-D06D71F25319}" type="pres">
      <dgm:prSet presAssocID="{F0F218DF-1A88-4447-8D21-680B6A5C123A}" presName="Name13" presStyleLbl="parChTrans1D2" presStyleIdx="4" presStyleCnt="6"/>
      <dgm:spPr/>
    </dgm:pt>
    <dgm:pt modelId="{4E4D884A-80EC-3446-81D6-B6BF9DF525FA}" type="pres">
      <dgm:prSet presAssocID="{8F9941B9-8723-5B40-95C3-536C8BF03BF6}" presName="childText" presStyleLbl="bgAcc1" presStyleIdx="4" presStyleCnt="6" custScaleX="251601">
        <dgm:presLayoutVars>
          <dgm:bulletEnabled val="1"/>
        </dgm:presLayoutVars>
      </dgm:prSet>
      <dgm:spPr/>
    </dgm:pt>
    <dgm:pt modelId="{57BDA52F-92E7-414C-9418-1ABB9B5BE20F}" type="pres">
      <dgm:prSet presAssocID="{99E70FC3-F00C-9741-B839-05CD36B6C444}" presName="Name13" presStyleLbl="parChTrans1D2" presStyleIdx="5" presStyleCnt="6"/>
      <dgm:spPr/>
    </dgm:pt>
    <dgm:pt modelId="{720D4240-7A97-5A4E-A7A7-D57E0F0610BF}" type="pres">
      <dgm:prSet presAssocID="{0559B5F7-B828-6F49-ABDD-A3A9E9FDD5D1}" presName="childText" presStyleLbl="bgAcc1" presStyleIdx="5" presStyleCnt="6" custScaleX="251601">
        <dgm:presLayoutVars>
          <dgm:bulletEnabled val="1"/>
        </dgm:presLayoutVars>
      </dgm:prSet>
      <dgm:spPr/>
    </dgm:pt>
  </dgm:ptLst>
  <dgm:cxnLst>
    <dgm:cxn modelId="{23C72F03-DC5C-924B-A6E3-EFE775C2E0F3}" srcId="{C716261D-D8CE-8D4D-9185-CE405000CB31}" destId="{4C9FC0DC-2BA3-6241-827C-888457581F49}" srcOrd="1" destOrd="0" parTransId="{511E530F-DB70-9944-BD90-722B223C8AB6}" sibTransId="{4FA1B17F-C542-DE40-A31D-DB2BBB70084C}"/>
    <dgm:cxn modelId="{4388741E-A639-EC42-B36A-ACE5BFD95000}" srcId="{ECED4EF1-77CE-BA4F-B65A-9A75CCB94976}" destId="{C716261D-D8CE-8D4D-9185-CE405000CB31}" srcOrd="0" destOrd="0" parTransId="{39DB8E34-B638-E047-A455-ED78D7347A86}" sibTransId="{4CC95E10-763F-4547-8522-B2B58474D956}"/>
    <dgm:cxn modelId="{9EE21E29-FC21-234C-9682-CC34C341D764}" type="presOf" srcId="{D9797C67-9151-5D4D-B13A-049290C1E658}" destId="{36C3D7C0-EF7E-014D-BD25-63683F80C80B}" srcOrd="0" destOrd="0" presId="urn:microsoft.com/office/officeart/2005/8/layout/hierarchy3"/>
    <dgm:cxn modelId="{F9B35D32-5499-6C4F-865A-4D41E47EDD63}" srcId="{C716261D-D8CE-8D4D-9185-CE405000CB31}" destId="{D9797C67-9151-5D4D-B13A-049290C1E658}" srcOrd="2" destOrd="0" parTransId="{D7D6FD60-9642-F84A-AF29-6D7F24787B52}" sibTransId="{71815B02-564F-3740-BC99-2221D97AA5B6}"/>
    <dgm:cxn modelId="{C41B6C3A-4F18-E343-8ED4-8382B7D8DAC5}" type="presOf" srcId="{4C9FC0DC-2BA3-6241-827C-888457581F49}" destId="{CD7FB1F7-3C4D-1147-85B1-10D2A35BB304}" srcOrd="0" destOrd="0" presId="urn:microsoft.com/office/officeart/2005/8/layout/hierarchy3"/>
    <dgm:cxn modelId="{166CF740-1058-6040-9CB9-5D833623E85E}" type="presOf" srcId="{3CA08F72-0EF6-F74F-ACFE-485D481F08EF}" destId="{2BBC1928-5BEA-914A-A0FE-6D3F6FAB045D}" srcOrd="0" destOrd="0" presId="urn:microsoft.com/office/officeart/2005/8/layout/hierarchy3"/>
    <dgm:cxn modelId="{66C1A942-998A-1643-BD92-C5E3456D59AD}" type="presOf" srcId="{F0F218DF-1A88-4447-8D21-680B6A5C123A}" destId="{6AAD443E-D255-CA40-B175-D06D71F25319}" srcOrd="0" destOrd="0" presId="urn:microsoft.com/office/officeart/2005/8/layout/hierarchy3"/>
    <dgm:cxn modelId="{1B2BE551-26C5-3440-994A-3FC89EA940CB}" type="presOf" srcId="{511E530F-DB70-9944-BD90-722B223C8AB6}" destId="{2F7F05A2-7AF5-1F49-8BEA-C82ACC6A5FDC}" srcOrd="0" destOrd="0" presId="urn:microsoft.com/office/officeart/2005/8/layout/hierarchy3"/>
    <dgm:cxn modelId="{BFF89E56-7632-FE48-8675-22F0D3A5AEDE}" type="presOf" srcId="{C716261D-D8CE-8D4D-9185-CE405000CB31}" destId="{19C0DB1C-6CC1-E745-8FD4-24EC79B8470F}" srcOrd="0" destOrd="0" presId="urn:microsoft.com/office/officeart/2005/8/layout/hierarchy3"/>
    <dgm:cxn modelId="{AB544C67-BAC0-0D49-AEFE-3857EF19E4F7}" type="presOf" srcId="{C716261D-D8CE-8D4D-9185-CE405000CB31}" destId="{3BA7CC94-FCB6-7F47-BD84-56142408478C}" srcOrd="1" destOrd="0" presId="urn:microsoft.com/office/officeart/2005/8/layout/hierarchy3"/>
    <dgm:cxn modelId="{D2A5406D-90DF-1942-8FC2-2621B8692D22}" type="presOf" srcId="{FB9EF61D-3912-4C4F-8448-1C27F7CEBC09}" destId="{F262E277-58D1-0447-B6F9-2D08E64E4A1B}" srcOrd="0" destOrd="0" presId="urn:microsoft.com/office/officeart/2005/8/layout/hierarchy3"/>
    <dgm:cxn modelId="{E8006A79-0BFE-2649-8963-A2FA2F636396}" srcId="{00088AED-30AE-2548-B2CD-EFA878A80729}" destId="{8F9941B9-8723-5B40-95C3-536C8BF03BF6}" srcOrd="1" destOrd="0" parTransId="{F0F218DF-1A88-4447-8D21-680B6A5C123A}" sibTransId="{2DD54A24-5EE7-8B43-A6D0-0F3D7544745C}"/>
    <dgm:cxn modelId="{696D467C-DAFB-2F44-89CF-CD64A4911CF8}" type="presOf" srcId="{00088AED-30AE-2548-B2CD-EFA878A80729}" destId="{A6708E09-BEFE-E543-A28E-740C5FDB8D71}" srcOrd="1" destOrd="0" presId="urn:microsoft.com/office/officeart/2005/8/layout/hierarchy3"/>
    <dgm:cxn modelId="{1D941987-8E67-E341-8336-43F130F1F8C2}" type="presOf" srcId="{00088AED-30AE-2548-B2CD-EFA878A80729}" destId="{5A5C14CC-0873-A64C-8EE4-1132FD5E93D7}" srcOrd="0" destOrd="0" presId="urn:microsoft.com/office/officeart/2005/8/layout/hierarchy3"/>
    <dgm:cxn modelId="{E1D0B59C-EFDA-1E40-9EC6-811F60614E09}" type="presOf" srcId="{ECED4EF1-77CE-BA4F-B65A-9A75CCB94976}" destId="{9D149340-BE36-F14F-A5AF-B4414F14CEF3}" srcOrd="0" destOrd="0" presId="urn:microsoft.com/office/officeart/2005/8/layout/hierarchy3"/>
    <dgm:cxn modelId="{3F69C09E-D655-B049-B8D3-73AE68A229B5}" srcId="{00088AED-30AE-2548-B2CD-EFA878A80729}" destId="{0559B5F7-B828-6F49-ABDD-A3A9E9FDD5D1}" srcOrd="2" destOrd="0" parTransId="{99E70FC3-F00C-9741-B839-05CD36B6C444}" sibTransId="{674647EA-52AA-C442-92BA-CB01EB3ECF52}"/>
    <dgm:cxn modelId="{91DE97A5-DD90-0F45-8C3C-FB18944F4F6D}" type="presOf" srcId="{99E70FC3-F00C-9741-B839-05CD36B6C444}" destId="{57BDA52F-92E7-414C-9418-1ABB9B5BE20F}" srcOrd="0" destOrd="0" presId="urn:microsoft.com/office/officeart/2005/8/layout/hierarchy3"/>
    <dgm:cxn modelId="{B8C20DCC-B350-3C49-9A54-9262C64F710C}" type="presOf" srcId="{0559B5F7-B828-6F49-ABDD-A3A9E9FDD5D1}" destId="{720D4240-7A97-5A4E-A7A7-D57E0F0610BF}" srcOrd="0" destOrd="0" presId="urn:microsoft.com/office/officeart/2005/8/layout/hierarchy3"/>
    <dgm:cxn modelId="{10F3E0CD-F7AD-F443-8C5A-4E30CF8A1EC7}" type="presOf" srcId="{8F9941B9-8723-5B40-95C3-536C8BF03BF6}" destId="{4E4D884A-80EC-3446-81D6-B6BF9DF525FA}" srcOrd="0" destOrd="0" presId="urn:microsoft.com/office/officeart/2005/8/layout/hierarchy3"/>
    <dgm:cxn modelId="{982693D1-E09D-7A4F-A883-7DDA363AEA39}" srcId="{00088AED-30AE-2548-B2CD-EFA878A80729}" destId="{E6C46AC4-2609-BD48-982E-6934F171B738}" srcOrd="0" destOrd="0" parTransId="{FB9EF61D-3912-4C4F-8448-1C27F7CEBC09}" sibTransId="{2898C428-9E38-1D4C-BF33-F3F4032E3F70}"/>
    <dgm:cxn modelId="{6FABBBD1-980F-144C-8667-99ACA8F277E3}" type="presOf" srcId="{D7D6FD60-9642-F84A-AF29-6D7F24787B52}" destId="{F3236772-7D09-CC4E-BA49-1FCC6B363462}" srcOrd="0" destOrd="0" presId="urn:microsoft.com/office/officeart/2005/8/layout/hierarchy3"/>
    <dgm:cxn modelId="{8EF71BD9-97A9-3E4C-AD9D-7C42BFC10259}" type="presOf" srcId="{5438CB4F-8149-9A4F-A081-1414E92509F2}" destId="{35030C0A-57E3-C248-A2B7-A7F98E35EE15}" srcOrd="0" destOrd="0" presId="urn:microsoft.com/office/officeart/2005/8/layout/hierarchy3"/>
    <dgm:cxn modelId="{09303DF0-80B2-7A40-8156-C848CEC4D6B0}" srcId="{C716261D-D8CE-8D4D-9185-CE405000CB31}" destId="{3CA08F72-0EF6-F74F-ACFE-485D481F08EF}" srcOrd="0" destOrd="0" parTransId="{5438CB4F-8149-9A4F-A081-1414E92509F2}" sibTransId="{306713A8-8F22-DA4A-893F-1A81AEBB09B9}"/>
    <dgm:cxn modelId="{918EB5F5-34AD-FF42-B788-797506BCBAEC}" srcId="{ECED4EF1-77CE-BA4F-B65A-9A75CCB94976}" destId="{00088AED-30AE-2548-B2CD-EFA878A80729}" srcOrd="1" destOrd="0" parTransId="{964924AE-4D20-EC47-A3A9-14E630A90006}" sibTransId="{AFAA5197-4128-2343-9FD7-1B33BF861657}"/>
    <dgm:cxn modelId="{53ACAEFD-AD05-5D44-A4AE-E500DBF531DC}" type="presOf" srcId="{E6C46AC4-2609-BD48-982E-6934F171B738}" destId="{00AD73B8-A723-2846-A33E-96BF911A1640}" srcOrd="0" destOrd="0" presId="urn:microsoft.com/office/officeart/2005/8/layout/hierarchy3"/>
    <dgm:cxn modelId="{117E556A-21B6-5940-B02B-C5AF49B283F0}" type="presParOf" srcId="{9D149340-BE36-F14F-A5AF-B4414F14CEF3}" destId="{D8463CE4-C51C-DD48-855F-6D7DBAEE4534}" srcOrd="0" destOrd="0" presId="urn:microsoft.com/office/officeart/2005/8/layout/hierarchy3"/>
    <dgm:cxn modelId="{5F6A286D-BBAA-104D-A724-083249F9E6E3}" type="presParOf" srcId="{D8463CE4-C51C-DD48-855F-6D7DBAEE4534}" destId="{791B543F-B2C8-394F-9ACC-7D533D5609FE}" srcOrd="0" destOrd="0" presId="urn:microsoft.com/office/officeart/2005/8/layout/hierarchy3"/>
    <dgm:cxn modelId="{C2220AF6-5500-7547-AF2F-F6B41DA41238}" type="presParOf" srcId="{791B543F-B2C8-394F-9ACC-7D533D5609FE}" destId="{19C0DB1C-6CC1-E745-8FD4-24EC79B8470F}" srcOrd="0" destOrd="0" presId="urn:microsoft.com/office/officeart/2005/8/layout/hierarchy3"/>
    <dgm:cxn modelId="{F7450D9C-6120-6C47-8A47-E25519AE5200}" type="presParOf" srcId="{791B543F-B2C8-394F-9ACC-7D533D5609FE}" destId="{3BA7CC94-FCB6-7F47-BD84-56142408478C}" srcOrd="1" destOrd="0" presId="urn:microsoft.com/office/officeart/2005/8/layout/hierarchy3"/>
    <dgm:cxn modelId="{27D02811-4D3C-9A4D-9A9E-F6A4D30D3329}" type="presParOf" srcId="{D8463CE4-C51C-DD48-855F-6D7DBAEE4534}" destId="{21D69946-6F90-1F40-A419-3D627D61CD1E}" srcOrd="1" destOrd="0" presId="urn:microsoft.com/office/officeart/2005/8/layout/hierarchy3"/>
    <dgm:cxn modelId="{CAC10A26-B1ED-D842-B530-FD299A2A2401}" type="presParOf" srcId="{21D69946-6F90-1F40-A419-3D627D61CD1E}" destId="{35030C0A-57E3-C248-A2B7-A7F98E35EE15}" srcOrd="0" destOrd="0" presId="urn:microsoft.com/office/officeart/2005/8/layout/hierarchy3"/>
    <dgm:cxn modelId="{EB4EA62B-D275-044B-8C8A-1661FD5DC1CE}" type="presParOf" srcId="{21D69946-6F90-1F40-A419-3D627D61CD1E}" destId="{2BBC1928-5BEA-914A-A0FE-6D3F6FAB045D}" srcOrd="1" destOrd="0" presId="urn:microsoft.com/office/officeart/2005/8/layout/hierarchy3"/>
    <dgm:cxn modelId="{51D89176-B398-A040-AAFF-2939AE065BFE}" type="presParOf" srcId="{21D69946-6F90-1F40-A419-3D627D61CD1E}" destId="{2F7F05A2-7AF5-1F49-8BEA-C82ACC6A5FDC}" srcOrd="2" destOrd="0" presId="urn:microsoft.com/office/officeart/2005/8/layout/hierarchy3"/>
    <dgm:cxn modelId="{6248716D-A650-E04B-9065-7195F0561E18}" type="presParOf" srcId="{21D69946-6F90-1F40-A419-3D627D61CD1E}" destId="{CD7FB1F7-3C4D-1147-85B1-10D2A35BB304}" srcOrd="3" destOrd="0" presId="urn:microsoft.com/office/officeart/2005/8/layout/hierarchy3"/>
    <dgm:cxn modelId="{214F1066-195A-5A4B-B70E-7D21B26FFE63}" type="presParOf" srcId="{21D69946-6F90-1F40-A419-3D627D61CD1E}" destId="{F3236772-7D09-CC4E-BA49-1FCC6B363462}" srcOrd="4" destOrd="0" presId="urn:microsoft.com/office/officeart/2005/8/layout/hierarchy3"/>
    <dgm:cxn modelId="{A9C9014B-9D41-5A41-B54B-F5E2DB50B11C}" type="presParOf" srcId="{21D69946-6F90-1F40-A419-3D627D61CD1E}" destId="{36C3D7C0-EF7E-014D-BD25-63683F80C80B}" srcOrd="5" destOrd="0" presId="urn:microsoft.com/office/officeart/2005/8/layout/hierarchy3"/>
    <dgm:cxn modelId="{D17D11D5-FD24-324C-93A1-C666A73749F3}" type="presParOf" srcId="{9D149340-BE36-F14F-A5AF-B4414F14CEF3}" destId="{A36A885E-3A03-3F45-8FF7-F526F5857465}" srcOrd="1" destOrd="0" presId="urn:microsoft.com/office/officeart/2005/8/layout/hierarchy3"/>
    <dgm:cxn modelId="{CEBED1D2-D066-574A-8B33-0CA4CA3B90C5}" type="presParOf" srcId="{A36A885E-3A03-3F45-8FF7-F526F5857465}" destId="{E50ECAD5-3F1D-4D4A-A4B2-26BEB3741224}" srcOrd="0" destOrd="0" presId="urn:microsoft.com/office/officeart/2005/8/layout/hierarchy3"/>
    <dgm:cxn modelId="{AEC1DFF5-EBC0-B042-8F0B-9FE805B4C572}" type="presParOf" srcId="{E50ECAD5-3F1D-4D4A-A4B2-26BEB3741224}" destId="{5A5C14CC-0873-A64C-8EE4-1132FD5E93D7}" srcOrd="0" destOrd="0" presId="urn:microsoft.com/office/officeart/2005/8/layout/hierarchy3"/>
    <dgm:cxn modelId="{01581016-9428-404F-BEA8-CFB2CE8C3096}" type="presParOf" srcId="{E50ECAD5-3F1D-4D4A-A4B2-26BEB3741224}" destId="{A6708E09-BEFE-E543-A28E-740C5FDB8D71}" srcOrd="1" destOrd="0" presId="urn:microsoft.com/office/officeart/2005/8/layout/hierarchy3"/>
    <dgm:cxn modelId="{E80BF80D-0534-ED43-9681-E8E5C9F0BC56}" type="presParOf" srcId="{A36A885E-3A03-3F45-8FF7-F526F5857465}" destId="{216D3AD2-7277-6447-A248-E88C2B9F473D}" srcOrd="1" destOrd="0" presId="urn:microsoft.com/office/officeart/2005/8/layout/hierarchy3"/>
    <dgm:cxn modelId="{831EE5CB-1EF7-E744-84A7-8A90CEA626E6}" type="presParOf" srcId="{216D3AD2-7277-6447-A248-E88C2B9F473D}" destId="{F262E277-58D1-0447-B6F9-2D08E64E4A1B}" srcOrd="0" destOrd="0" presId="urn:microsoft.com/office/officeart/2005/8/layout/hierarchy3"/>
    <dgm:cxn modelId="{0A9BA35F-1210-774E-A8D1-D1CF2D7A6119}" type="presParOf" srcId="{216D3AD2-7277-6447-A248-E88C2B9F473D}" destId="{00AD73B8-A723-2846-A33E-96BF911A1640}" srcOrd="1" destOrd="0" presId="urn:microsoft.com/office/officeart/2005/8/layout/hierarchy3"/>
    <dgm:cxn modelId="{8FEF21A8-3749-334D-A501-BD07EC7150B1}" type="presParOf" srcId="{216D3AD2-7277-6447-A248-E88C2B9F473D}" destId="{6AAD443E-D255-CA40-B175-D06D71F25319}" srcOrd="2" destOrd="0" presId="urn:microsoft.com/office/officeart/2005/8/layout/hierarchy3"/>
    <dgm:cxn modelId="{D6441ABC-1352-4E44-AE53-0BABE7E7D32A}" type="presParOf" srcId="{216D3AD2-7277-6447-A248-E88C2B9F473D}" destId="{4E4D884A-80EC-3446-81D6-B6BF9DF525FA}" srcOrd="3" destOrd="0" presId="urn:microsoft.com/office/officeart/2005/8/layout/hierarchy3"/>
    <dgm:cxn modelId="{331F8862-1F3A-8F4B-80ED-56ECCFA8F010}" type="presParOf" srcId="{216D3AD2-7277-6447-A248-E88C2B9F473D}" destId="{57BDA52F-92E7-414C-9418-1ABB9B5BE20F}" srcOrd="4" destOrd="0" presId="urn:microsoft.com/office/officeart/2005/8/layout/hierarchy3"/>
    <dgm:cxn modelId="{058D7728-3661-DC4F-BD30-C8B75EFEE2A3}" type="presParOf" srcId="{216D3AD2-7277-6447-A248-E88C2B9F473D}" destId="{720D4240-7A97-5A4E-A7A7-D57E0F0610BF}"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ED4EF1-77CE-BA4F-B65A-9A75CCB9497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GB"/>
        </a:p>
      </dgm:t>
    </dgm:pt>
    <dgm:pt modelId="{C716261D-D8CE-8D4D-9185-CE405000CB31}">
      <dgm:prSet phldrT="[Text]" custT="1"/>
      <dgm:spPr/>
      <dgm:t>
        <a:bodyPr/>
        <a:lstStyle/>
        <a:p>
          <a:r>
            <a:rPr lang="en-GB" sz="1800" dirty="0"/>
            <a:t>Quantitative approach</a:t>
          </a:r>
        </a:p>
      </dgm:t>
    </dgm:pt>
    <dgm:pt modelId="{39DB8E34-B638-E047-A455-ED78D7347A86}" type="parTrans" cxnId="{4388741E-A639-EC42-B36A-ACE5BFD95000}">
      <dgm:prSet/>
      <dgm:spPr/>
      <dgm:t>
        <a:bodyPr/>
        <a:lstStyle/>
        <a:p>
          <a:endParaRPr lang="en-GB"/>
        </a:p>
      </dgm:t>
    </dgm:pt>
    <dgm:pt modelId="{4CC95E10-763F-4547-8522-B2B58474D956}" type="sibTrans" cxnId="{4388741E-A639-EC42-B36A-ACE5BFD95000}">
      <dgm:prSet/>
      <dgm:spPr/>
      <dgm:t>
        <a:bodyPr/>
        <a:lstStyle/>
        <a:p>
          <a:endParaRPr lang="en-GB"/>
        </a:p>
      </dgm:t>
    </dgm:pt>
    <dgm:pt modelId="{3CA08F72-0EF6-F74F-ACFE-485D481F08EF}">
      <dgm:prSet phldrT="[Text]" custT="1"/>
      <dgm:spPr/>
      <dgm:t>
        <a:bodyPr/>
        <a:lstStyle/>
        <a:p>
          <a:r>
            <a:rPr lang="en-GB" sz="1800" dirty="0"/>
            <a:t>Numerical data</a:t>
          </a:r>
        </a:p>
      </dgm:t>
    </dgm:pt>
    <dgm:pt modelId="{5438CB4F-8149-9A4F-A081-1414E92509F2}" type="parTrans" cxnId="{09303DF0-80B2-7A40-8156-C848CEC4D6B0}">
      <dgm:prSet/>
      <dgm:spPr/>
      <dgm:t>
        <a:bodyPr/>
        <a:lstStyle/>
        <a:p>
          <a:endParaRPr lang="en-GB"/>
        </a:p>
      </dgm:t>
    </dgm:pt>
    <dgm:pt modelId="{306713A8-8F22-DA4A-893F-1A81AEBB09B9}" type="sibTrans" cxnId="{09303DF0-80B2-7A40-8156-C848CEC4D6B0}">
      <dgm:prSet/>
      <dgm:spPr/>
      <dgm:t>
        <a:bodyPr/>
        <a:lstStyle/>
        <a:p>
          <a:endParaRPr lang="en-GB"/>
        </a:p>
      </dgm:t>
    </dgm:pt>
    <dgm:pt modelId="{4C9FC0DC-2BA3-6241-827C-888457581F49}">
      <dgm:prSet phldrT="[Text]" custT="1"/>
      <dgm:spPr/>
      <dgm:t>
        <a:bodyPr/>
        <a:lstStyle/>
        <a:p>
          <a:r>
            <a:rPr lang="en-GB" sz="1800" dirty="0"/>
            <a:t>Statistical analysis</a:t>
          </a:r>
        </a:p>
      </dgm:t>
    </dgm:pt>
    <dgm:pt modelId="{511E530F-DB70-9944-BD90-722B223C8AB6}" type="parTrans" cxnId="{23C72F03-DC5C-924B-A6E3-EFE775C2E0F3}">
      <dgm:prSet/>
      <dgm:spPr/>
      <dgm:t>
        <a:bodyPr/>
        <a:lstStyle/>
        <a:p>
          <a:endParaRPr lang="en-GB"/>
        </a:p>
      </dgm:t>
    </dgm:pt>
    <dgm:pt modelId="{4FA1B17F-C542-DE40-A31D-DB2BBB70084C}" type="sibTrans" cxnId="{23C72F03-DC5C-924B-A6E3-EFE775C2E0F3}">
      <dgm:prSet/>
      <dgm:spPr/>
      <dgm:t>
        <a:bodyPr/>
        <a:lstStyle/>
        <a:p>
          <a:endParaRPr lang="en-GB"/>
        </a:p>
      </dgm:t>
    </dgm:pt>
    <dgm:pt modelId="{00088AED-30AE-2548-B2CD-EFA878A80729}">
      <dgm:prSet phldrT="[Text]" custT="1"/>
      <dgm:spPr/>
      <dgm:t>
        <a:bodyPr/>
        <a:lstStyle/>
        <a:p>
          <a:r>
            <a:rPr lang="en-GB" sz="1800" dirty="0"/>
            <a:t>Qualitative approach</a:t>
          </a:r>
        </a:p>
      </dgm:t>
    </dgm:pt>
    <dgm:pt modelId="{964924AE-4D20-EC47-A3A9-14E630A90006}" type="parTrans" cxnId="{918EB5F5-34AD-FF42-B788-797506BCBAEC}">
      <dgm:prSet/>
      <dgm:spPr/>
      <dgm:t>
        <a:bodyPr/>
        <a:lstStyle/>
        <a:p>
          <a:endParaRPr lang="en-GB"/>
        </a:p>
      </dgm:t>
    </dgm:pt>
    <dgm:pt modelId="{AFAA5197-4128-2343-9FD7-1B33BF861657}" type="sibTrans" cxnId="{918EB5F5-34AD-FF42-B788-797506BCBAEC}">
      <dgm:prSet/>
      <dgm:spPr/>
      <dgm:t>
        <a:bodyPr/>
        <a:lstStyle/>
        <a:p>
          <a:endParaRPr lang="en-GB"/>
        </a:p>
      </dgm:t>
    </dgm:pt>
    <dgm:pt modelId="{E6C46AC4-2609-BD48-982E-6934F171B738}">
      <dgm:prSet phldrT="[Text]" custT="1"/>
      <dgm:spPr/>
      <dgm:t>
        <a:bodyPr/>
        <a:lstStyle/>
        <a:p>
          <a:r>
            <a:rPr lang="en-GB" sz="1800" dirty="0"/>
            <a:t>Textual data</a:t>
          </a:r>
        </a:p>
      </dgm:t>
    </dgm:pt>
    <dgm:pt modelId="{FB9EF61D-3912-4C4F-8448-1C27F7CEBC09}" type="parTrans" cxnId="{982693D1-E09D-7A4F-A883-7DDA363AEA39}">
      <dgm:prSet/>
      <dgm:spPr/>
      <dgm:t>
        <a:bodyPr/>
        <a:lstStyle/>
        <a:p>
          <a:endParaRPr lang="en-GB"/>
        </a:p>
      </dgm:t>
    </dgm:pt>
    <dgm:pt modelId="{2898C428-9E38-1D4C-BF33-F3F4032E3F70}" type="sibTrans" cxnId="{982693D1-E09D-7A4F-A883-7DDA363AEA39}">
      <dgm:prSet/>
      <dgm:spPr/>
      <dgm:t>
        <a:bodyPr/>
        <a:lstStyle/>
        <a:p>
          <a:endParaRPr lang="en-GB"/>
        </a:p>
      </dgm:t>
    </dgm:pt>
    <dgm:pt modelId="{8F9941B9-8723-5B40-95C3-536C8BF03BF6}">
      <dgm:prSet phldrT="[Text]" custT="1"/>
      <dgm:spPr/>
      <dgm:t>
        <a:bodyPr/>
        <a:lstStyle/>
        <a:p>
          <a:r>
            <a:rPr lang="en-GB" sz="1800" dirty="0"/>
            <a:t>Thematic analysis</a:t>
          </a:r>
        </a:p>
      </dgm:t>
    </dgm:pt>
    <dgm:pt modelId="{F0F218DF-1A88-4447-8D21-680B6A5C123A}" type="parTrans" cxnId="{E8006A79-0BFE-2649-8963-A2FA2F636396}">
      <dgm:prSet/>
      <dgm:spPr/>
      <dgm:t>
        <a:bodyPr/>
        <a:lstStyle/>
        <a:p>
          <a:endParaRPr lang="en-GB"/>
        </a:p>
      </dgm:t>
    </dgm:pt>
    <dgm:pt modelId="{2DD54A24-5EE7-8B43-A6D0-0F3D7544745C}" type="sibTrans" cxnId="{E8006A79-0BFE-2649-8963-A2FA2F636396}">
      <dgm:prSet/>
      <dgm:spPr/>
      <dgm:t>
        <a:bodyPr/>
        <a:lstStyle/>
        <a:p>
          <a:endParaRPr lang="en-GB"/>
        </a:p>
      </dgm:t>
    </dgm:pt>
    <dgm:pt modelId="{0559B5F7-B828-6F49-ABDD-A3A9E9FDD5D1}">
      <dgm:prSet custT="1"/>
      <dgm:spPr/>
      <dgm:t>
        <a:bodyPr/>
        <a:lstStyle/>
        <a:p>
          <a:r>
            <a:rPr lang="en-GB" sz="1800" dirty="0"/>
            <a:t>‘Subjective’ conclusions</a:t>
          </a:r>
        </a:p>
      </dgm:t>
    </dgm:pt>
    <dgm:pt modelId="{99E70FC3-F00C-9741-B839-05CD36B6C444}" type="parTrans" cxnId="{3F69C09E-D655-B049-B8D3-73AE68A229B5}">
      <dgm:prSet/>
      <dgm:spPr/>
      <dgm:t>
        <a:bodyPr/>
        <a:lstStyle/>
        <a:p>
          <a:endParaRPr lang="en-GB"/>
        </a:p>
      </dgm:t>
    </dgm:pt>
    <dgm:pt modelId="{674647EA-52AA-C442-92BA-CB01EB3ECF52}" type="sibTrans" cxnId="{3F69C09E-D655-B049-B8D3-73AE68A229B5}">
      <dgm:prSet/>
      <dgm:spPr/>
      <dgm:t>
        <a:bodyPr/>
        <a:lstStyle/>
        <a:p>
          <a:endParaRPr lang="en-GB"/>
        </a:p>
      </dgm:t>
    </dgm:pt>
    <dgm:pt modelId="{D9797C67-9151-5D4D-B13A-049290C1E658}">
      <dgm:prSet custT="1"/>
      <dgm:spPr/>
      <dgm:t>
        <a:bodyPr/>
        <a:lstStyle/>
        <a:p>
          <a:r>
            <a:rPr lang="en-GB" sz="1800" dirty="0"/>
            <a:t>‘Objective’ conclusions</a:t>
          </a:r>
        </a:p>
      </dgm:t>
    </dgm:pt>
    <dgm:pt modelId="{D7D6FD60-9642-F84A-AF29-6D7F24787B52}" type="parTrans" cxnId="{F9B35D32-5499-6C4F-865A-4D41E47EDD63}">
      <dgm:prSet/>
      <dgm:spPr/>
      <dgm:t>
        <a:bodyPr/>
        <a:lstStyle/>
        <a:p>
          <a:endParaRPr lang="en-GB"/>
        </a:p>
      </dgm:t>
    </dgm:pt>
    <dgm:pt modelId="{71815B02-564F-3740-BC99-2221D97AA5B6}" type="sibTrans" cxnId="{F9B35D32-5499-6C4F-865A-4D41E47EDD63}">
      <dgm:prSet/>
      <dgm:spPr/>
      <dgm:t>
        <a:bodyPr/>
        <a:lstStyle/>
        <a:p>
          <a:endParaRPr lang="en-GB"/>
        </a:p>
      </dgm:t>
    </dgm:pt>
    <dgm:pt modelId="{9D149340-BE36-F14F-A5AF-B4414F14CEF3}" type="pres">
      <dgm:prSet presAssocID="{ECED4EF1-77CE-BA4F-B65A-9A75CCB94976}" presName="diagram" presStyleCnt="0">
        <dgm:presLayoutVars>
          <dgm:chPref val="1"/>
          <dgm:dir/>
          <dgm:animOne val="branch"/>
          <dgm:animLvl val="lvl"/>
          <dgm:resizeHandles/>
        </dgm:presLayoutVars>
      </dgm:prSet>
      <dgm:spPr/>
    </dgm:pt>
    <dgm:pt modelId="{D8463CE4-C51C-DD48-855F-6D7DBAEE4534}" type="pres">
      <dgm:prSet presAssocID="{C716261D-D8CE-8D4D-9185-CE405000CB31}" presName="root" presStyleCnt="0"/>
      <dgm:spPr/>
    </dgm:pt>
    <dgm:pt modelId="{791B543F-B2C8-394F-9ACC-7D533D5609FE}" type="pres">
      <dgm:prSet presAssocID="{C716261D-D8CE-8D4D-9185-CE405000CB31}" presName="rootComposite" presStyleCnt="0"/>
      <dgm:spPr/>
    </dgm:pt>
    <dgm:pt modelId="{19C0DB1C-6CC1-E745-8FD4-24EC79B8470F}" type="pres">
      <dgm:prSet presAssocID="{C716261D-D8CE-8D4D-9185-CE405000CB31}" presName="rootText" presStyleLbl="node1" presStyleIdx="0" presStyleCnt="2"/>
      <dgm:spPr/>
    </dgm:pt>
    <dgm:pt modelId="{3BA7CC94-FCB6-7F47-BD84-56142408478C}" type="pres">
      <dgm:prSet presAssocID="{C716261D-D8CE-8D4D-9185-CE405000CB31}" presName="rootConnector" presStyleLbl="node1" presStyleIdx="0" presStyleCnt="2"/>
      <dgm:spPr/>
    </dgm:pt>
    <dgm:pt modelId="{21D69946-6F90-1F40-A419-3D627D61CD1E}" type="pres">
      <dgm:prSet presAssocID="{C716261D-D8CE-8D4D-9185-CE405000CB31}" presName="childShape" presStyleCnt="0"/>
      <dgm:spPr/>
    </dgm:pt>
    <dgm:pt modelId="{35030C0A-57E3-C248-A2B7-A7F98E35EE15}" type="pres">
      <dgm:prSet presAssocID="{5438CB4F-8149-9A4F-A081-1414E92509F2}" presName="Name13" presStyleLbl="parChTrans1D2" presStyleIdx="0" presStyleCnt="6"/>
      <dgm:spPr/>
    </dgm:pt>
    <dgm:pt modelId="{2BBC1928-5BEA-914A-A0FE-6D3F6FAB045D}" type="pres">
      <dgm:prSet presAssocID="{3CA08F72-0EF6-F74F-ACFE-485D481F08EF}" presName="childText" presStyleLbl="bgAcc1" presStyleIdx="0" presStyleCnt="6" custScaleX="170735">
        <dgm:presLayoutVars>
          <dgm:bulletEnabled val="1"/>
        </dgm:presLayoutVars>
      </dgm:prSet>
      <dgm:spPr/>
    </dgm:pt>
    <dgm:pt modelId="{2F7F05A2-7AF5-1F49-8BEA-C82ACC6A5FDC}" type="pres">
      <dgm:prSet presAssocID="{511E530F-DB70-9944-BD90-722B223C8AB6}" presName="Name13" presStyleLbl="parChTrans1D2" presStyleIdx="1" presStyleCnt="6"/>
      <dgm:spPr/>
    </dgm:pt>
    <dgm:pt modelId="{CD7FB1F7-3C4D-1147-85B1-10D2A35BB304}" type="pres">
      <dgm:prSet presAssocID="{4C9FC0DC-2BA3-6241-827C-888457581F49}" presName="childText" presStyleLbl="bgAcc1" presStyleIdx="1" presStyleCnt="6" custScaleX="254236">
        <dgm:presLayoutVars>
          <dgm:bulletEnabled val="1"/>
        </dgm:presLayoutVars>
      </dgm:prSet>
      <dgm:spPr/>
    </dgm:pt>
    <dgm:pt modelId="{F3236772-7D09-CC4E-BA49-1FCC6B363462}" type="pres">
      <dgm:prSet presAssocID="{D7D6FD60-9642-F84A-AF29-6D7F24787B52}" presName="Name13" presStyleLbl="parChTrans1D2" presStyleIdx="2" presStyleCnt="6"/>
      <dgm:spPr/>
    </dgm:pt>
    <dgm:pt modelId="{36C3D7C0-EF7E-014D-BD25-63683F80C80B}" type="pres">
      <dgm:prSet presAssocID="{D9797C67-9151-5D4D-B13A-049290C1E658}" presName="childText" presStyleLbl="bgAcc1" presStyleIdx="2" presStyleCnt="6" custScaleX="274000">
        <dgm:presLayoutVars>
          <dgm:bulletEnabled val="1"/>
        </dgm:presLayoutVars>
      </dgm:prSet>
      <dgm:spPr/>
    </dgm:pt>
    <dgm:pt modelId="{A36A885E-3A03-3F45-8FF7-F526F5857465}" type="pres">
      <dgm:prSet presAssocID="{00088AED-30AE-2548-B2CD-EFA878A80729}" presName="root" presStyleCnt="0"/>
      <dgm:spPr/>
    </dgm:pt>
    <dgm:pt modelId="{E50ECAD5-3F1D-4D4A-A4B2-26BEB3741224}" type="pres">
      <dgm:prSet presAssocID="{00088AED-30AE-2548-B2CD-EFA878A80729}" presName="rootComposite" presStyleCnt="0"/>
      <dgm:spPr/>
    </dgm:pt>
    <dgm:pt modelId="{5A5C14CC-0873-A64C-8EE4-1132FD5E93D7}" type="pres">
      <dgm:prSet presAssocID="{00088AED-30AE-2548-B2CD-EFA878A80729}" presName="rootText" presStyleLbl="node1" presStyleIdx="1" presStyleCnt="2"/>
      <dgm:spPr/>
    </dgm:pt>
    <dgm:pt modelId="{A6708E09-BEFE-E543-A28E-740C5FDB8D71}" type="pres">
      <dgm:prSet presAssocID="{00088AED-30AE-2548-B2CD-EFA878A80729}" presName="rootConnector" presStyleLbl="node1" presStyleIdx="1" presStyleCnt="2"/>
      <dgm:spPr/>
    </dgm:pt>
    <dgm:pt modelId="{216D3AD2-7277-6447-A248-E88C2B9F473D}" type="pres">
      <dgm:prSet presAssocID="{00088AED-30AE-2548-B2CD-EFA878A80729}" presName="childShape" presStyleCnt="0"/>
      <dgm:spPr/>
    </dgm:pt>
    <dgm:pt modelId="{F262E277-58D1-0447-B6F9-2D08E64E4A1B}" type="pres">
      <dgm:prSet presAssocID="{FB9EF61D-3912-4C4F-8448-1C27F7CEBC09}" presName="Name13" presStyleLbl="parChTrans1D2" presStyleIdx="3" presStyleCnt="6"/>
      <dgm:spPr/>
    </dgm:pt>
    <dgm:pt modelId="{00AD73B8-A723-2846-A33E-96BF911A1640}" type="pres">
      <dgm:prSet presAssocID="{E6C46AC4-2609-BD48-982E-6934F171B738}" presName="childText" presStyleLbl="bgAcc1" presStyleIdx="3" presStyleCnt="6" custScaleX="164485">
        <dgm:presLayoutVars>
          <dgm:bulletEnabled val="1"/>
        </dgm:presLayoutVars>
      </dgm:prSet>
      <dgm:spPr/>
    </dgm:pt>
    <dgm:pt modelId="{6AAD443E-D255-CA40-B175-D06D71F25319}" type="pres">
      <dgm:prSet presAssocID="{F0F218DF-1A88-4447-8D21-680B6A5C123A}" presName="Name13" presStyleLbl="parChTrans1D2" presStyleIdx="4" presStyleCnt="6"/>
      <dgm:spPr/>
    </dgm:pt>
    <dgm:pt modelId="{4E4D884A-80EC-3446-81D6-B6BF9DF525FA}" type="pres">
      <dgm:prSet presAssocID="{8F9941B9-8723-5B40-95C3-536C8BF03BF6}" presName="childText" presStyleLbl="bgAcc1" presStyleIdx="4" presStyleCnt="6" custScaleX="251601">
        <dgm:presLayoutVars>
          <dgm:bulletEnabled val="1"/>
        </dgm:presLayoutVars>
      </dgm:prSet>
      <dgm:spPr/>
    </dgm:pt>
    <dgm:pt modelId="{57BDA52F-92E7-414C-9418-1ABB9B5BE20F}" type="pres">
      <dgm:prSet presAssocID="{99E70FC3-F00C-9741-B839-05CD36B6C444}" presName="Name13" presStyleLbl="parChTrans1D2" presStyleIdx="5" presStyleCnt="6"/>
      <dgm:spPr/>
    </dgm:pt>
    <dgm:pt modelId="{720D4240-7A97-5A4E-A7A7-D57E0F0610BF}" type="pres">
      <dgm:prSet presAssocID="{0559B5F7-B828-6F49-ABDD-A3A9E9FDD5D1}" presName="childText" presStyleLbl="bgAcc1" presStyleIdx="5" presStyleCnt="6" custScaleX="251601">
        <dgm:presLayoutVars>
          <dgm:bulletEnabled val="1"/>
        </dgm:presLayoutVars>
      </dgm:prSet>
      <dgm:spPr/>
    </dgm:pt>
  </dgm:ptLst>
  <dgm:cxnLst>
    <dgm:cxn modelId="{23C72F03-DC5C-924B-A6E3-EFE775C2E0F3}" srcId="{C716261D-D8CE-8D4D-9185-CE405000CB31}" destId="{4C9FC0DC-2BA3-6241-827C-888457581F49}" srcOrd="1" destOrd="0" parTransId="{511E530F-DB70-9944-BD90-722B223C8AB6}" sibTransId="{4FA1B17F-C542-DE40-A31D-DB2BBB70084C}"/>
    <dgm:cxn modelId="{4388741E-A639-EC42-B36A-ACE5BFD95000}" srcId="{ECED4EF1-77CE-BA4F-B65A-9A75CCB94976}" destId="{C716261D-D8CE-8D4D-9185-CE405000CB31}" srcOrd="0" destOrd="0" parTransId="{39DB8E34-B638-E047-A455-ED78D7347A86}" sibTransId="{4CC95E10-763F-4547-8522-B2B58474D956}"/>
    <dgm:cxn modelId="{9EE21E29-FC21-234C-9682-CC34C341D764}" type="presOf" srcId="{D9797C67-9151-5D4D-B13A-049290C1E658}" destId="{36C3D7C0-EF7E-014D-BD25-63683F80C80B}" srcOrd="0" destOrd="0" presId="urn:microsoft.com/office/officeart/2005/8/layout/hierarchy3"/>
    <dgm:cxn modelId="{F9B35D32-5499-6C4F-865A-4D41E47EDD63}" srcId="{C716261D-D8CE-8D4D-9185-CE405000CB31}" destId="{D9797C67-9151-5D4D-B13A-049290C1E658}" srcOrd="2" destOrd="0" parTransId="{D7D6FD60-9642-F84A-AF29-6D7F24787B52}" sibTransId="{71815B02-564F-3740-BC99-2221D97AA5B6}"/>
    <dgm:cxn modelId="{C41B6C3A-4F18-E343-8ED4-8382B7D8DAC5}" type="presOf" srcId="{4C9FC0DC-2BA3-6241-827C-888457581F49}" destId="{CD7FB1F7-3C4D-1147-85B1-10D2A35BB304}" srcOrd="0" destOrd="0" presId="urn:microsoft.com/office/officeart/2005/8/layout/hierarchy3"/>
    <dgm:cxn modelId="{166CF740-1058-6040-9CB9-5D833623E85E}" type="presOf" srcId="{3CA08F72-0EF6-F74F-ACFE-485D481F08EF}" destId="{2BBC1928-5BEA-914A-A0FE-6D3F6FAB045D}" srcOrd="0" destOrd="0" presId="urn:microsoft.com/office/officeart/2005/8/layout/hierarchy3"/>
    <dgm:cxn modelId="{66C1A942-998A-1643-BD92-C5E3456D59AD}" type="presOf" srcId="{F0F218DF-1A88-4447-8D21-680B6A5C123A}" destId="{6AAD443E-D255-CA40-B175-D06D71F25319}" srcOrd="0" destOrd="0" presId="urn:microsoft.com/office/officeart/2005/8/layout/hierarchy3"/>
    <dgm:cxn modelId="{1B2BE551-26C5-3440-994A-3FC89EA940CB}" type="presOf" srcId="{511E530F-DB70-9944-BD90-722B223C8AB6}" destId="{2F7F05A2-7AF5-1F49-8BEA-C82ACC6A5FDC}" srcOrd="0" destOrd="0" presId="urn:microsoft.com/office/officeart/2005/8/layout/hierarchy3"/>
    <dgm:cxn modelId="{BFF89E56-7632-FE48-8675-22F0D3A5AEDE}" type="presOf" srcId="{C716261D-D8CE-8D4D-9185-CE405000CB31}" destId="{19C0DB1C-6CC1-E745-8FD4-24EC79B8470F}" srcOrd="0" destOrd="0" presId="urn:microsoft.com/office/officeart/2005/8/layout/hierarchy3"/>
    <dgm:cxn modelId="{AB544C67-BAC0-0D49-AEFE-3857EF19E4F7}" type="presOf" srcId="{C716261D-D8CE-8D4D-9185-CE405000CB31}" destId="{3BA7CC94-FCB6-7F47-BD84-56142408478C}" srcOrd="1" destOrd="0" presId="urn:microsoft.com/office/officeart/2005/8/layout/hierarchy3"/>
    <dgm:cxn modelId="{D2A5406D-90DF-1942-8FC2-2621B8692D22}" type="presOf" srcId="{FB9EF61D-3912-4C4F-8448-1C27F7CEBC09}" destId="{F262E277-58D1-0447-B6F9-2D08E64E4A1B}" srcOrd="0" destOrd="0" presId="urn:microsoft.com/office/officeart/2005/8/layout/hierarchy3"/>
    <dgm:cxn modelId="{E8006A79-0BFE-2649-8963-A2FA2F636396}" srcId="{00088AED-30AE-2548-B2CD-EFA878A80729}" destId="{8F9941B9-8723-5B40-95C3-536C8BF03BF6}" srcOrd="1" destOrd="0" parTransId="{F0F218DF-1A88-4447-8D21-680B6A5C123A}" sibTransId="{2DD54A24-5EE7-8B43-A6D0-0F3D7544745C}"/>
    <dgm:cxn modelId="{696D467C-DAFB-2F44-89CF-CD64A4911CF8}" type="presOf" srcId="{00088AED-30AE-2548-B2CD-EFA878A80729}" destId="{A6708E09-BEFE-E543-A28E-740C5FDB8D71}" srcOrd="1" destOrd="0" presId="urn:microsoft.com/office/officeart/2005/8/layout/hierarchy3"/>
    <dgm:cxn modelId="{1D941987-8E67-E341-8336-43F130F1F8C2}" type="presOf" srcId="{00088AED-30AE-2548-B2CD-EFA878A80729}" destId="{5A5C14CC-0873-A64C-8EE4-1132FD5E93D7}" srcOrd="0" destOrd="0" presId="urn:microsoft.com/office/officeart/2005/8/layout/hierarchy3"/>
    <dgm:cxn modelId="{E1D0B59C-EFDA-1E40-9EC6-811F60614E09}" type="presOf" srcId="{ECED4EF1-77CE-BA4F-B65A-9A75CCB94976}" destId="{9D149340-BE36-F14F-A5AF-B4414F14CEF3}" srcOrd="0" destOrd="0" presId="urn:microsoft.com/office/officeart/2005/8/layout/hierarchy3"/>
    <dgm:cxn modelId="{3F69C09E-D655-B049-B8D3-73AE68A229B5}" srcId="{00088AED-30AE-2548-B2CD-EFA878A80729}" destId="{0559B5F7-B828-6F49-ABDD-A3A9E9FDD5D1}" srcOrd="2" destOrd="0" parTransId="{99E70FC3-F00C-9741-B839-05CD36B6C444}" sibTransId="{674647EA-52AA-C442-92BA-CB01EB3ECF52}"/>
    <dgm:cxn modelId="{91DE97A5-DD90-0F45-8C3C-FB18944F4F6D}" type="presOf" srcId="{99E70FC3-F00C-9741-B839-05CD36B6C444}" destId="{57BDA52F-92E7-414C-9418-1ABB9B5BE20F}" srcOrd="0" destOrd="0" presId="urn:microsoft.com/office/officeart/2005/8/layout/hierarchy3"/>
    <dgm:cxn modelId="{B8C20DCC-B350-3C49-9A54-9262C64F710C}" type="presOf" srcId="{0559B5F7-B828-6F49-ABDD-A3A9E9FDD5D1}" destId="{720D4240-7A97-5A4E-A7A7-D57E0F0610BF}" srcOrd="0" destOrd="0" presId="urn:microsoft.com/office/officeart/2005/8/layout/hierarchy3"/>
    <dgm:cxn modelId="{10F3E0CD-F7AD-F443-8C5A-4E30CF8A1EC7}" type="presOf" srcId="{8F9941B9-8723-5B40-95C3-536C8BF03BF6}" destId="{4E4D884A-80EC-3446-81D6-B6BF9DF525FA}" srcOrd="0" destOrd="0" presId="urn:microsoft.com/office/officeart/2005/8/layout/hierarchy3"/>
    <dgm:cxn modelId="{982693D1-E09D-7A4F-A883-7DDA363AEA39}" srcId="{00088AED-30AE-2548-B2CD-EFA878A80729}" destId="{E6C46AC4-2609-BD48-982E-6934F171B738}" srcOrd="0" destOrd="0" parTransId="{FB9EF61D-3912-4C4F-8448-1C27F7CEBC09}" sibTransId="{2898C428-9E38-1D4C-BF33-F3F4032E3F70}"/>
    <dgm:cxn modelId="{6FABBBD1-980F-144C-8667-99ACA8F277E3}" type="presOf" srcId="{D7D6FD60-9642-F84A-AF29-6D7F24787B52}" destId="{F3236772-7D09-CC4E-BA49-1FCC6B363462}" srcOrd="0" destOrd="0" presId="urn:microsoft.com/office/officeart/2005/8/layout/hierarchy3"/>
    <dgm:cxn modelId="{8EF71BD9-97A9-3E4C-AD9D-7C42BFC10259}" type="presOf" srcId="{5438CB4F-8149-9A4F-A081-1414E92509F2}" destId="{35030C0A-57E3-C248-A2B7-A7F98E35EE15}" srcOrd="0" destOrd="0" presId="urn:microsoft.com/office/officeart/2005/8/layout/hierarchy3"/>
    <dgm:cxn modelId="{09303DF0-80B2-7A40-8156-C848CEC4D6B0}" srcId="{C716261D-D8CE-8D4D-9185-CE405000CB31}" destId="{3CA08F72-0EF6-F74F-ACFE-485D481F08EF}" srcOrd="0" destOrd="0" parTransId="{5438CB4F-8149-9A4F-A081-1414E92509F2}" sibTransId="{306713A8-8F22-DA4A-893F-1A81AEBB09B9}"/>
    <dgm:cxn modelId="{918EB5F5-34AD-FF42-B788-797506BCBAEC}" srcId="{ECED4EF1-77CE-BA4F-B65A-9A75CCB94976}" destId="{00088AED-30AE-2548-B2CD-EFA878A80729}" srcOrd="1" destOrd="0" parTransId="{964924AE-4D20-EC47-A3A9-14E630A90006}" sibTransId="{AFAA5197-4128-2343-9FD7-1B33BF861657}"/>
    <dgm:cxn modelId="{53ACAEFD-AD05-5D44-A4AE-E500DBF531DC}" type="presOf" srcId="{E6C46AC4-2609-BD48-982E-6934F171B738}" destId="{00AD73B8-A723-2846-A33E-96BF911A1640}" srcOrd="0" destOrd="0" presId="urn:microsoft.com/office/officeart/2005/8/layout/hierarchy3"/>
    <dgm:cxn modelId="{117E556A-21B6-5940-B02B-C5AF49B283F0}" type="presParOf" srcId="{9D149340-BE36-F14F-A5AF-B4414F14CEF3}" destId="{D8463CE4-C51C-DD48-855F-6D7DBAEE4534}" srcOrd="0" destOrd="0" presId="urn:microsoft.com/office/officeart/2005/8/layout/hierarchy3"/>
    <dgm:cxn modelId="{5F6A286D-BBAA-104D-A724-083249F9E6E3}" type="presParOf" srcId="{D8463CE4-C51C-DD48-855F-6D7DBAEE4534}" destId="{791B543F-B2C8-394F-9ACC-7D533D5609FE}" srcOrd="0" destOrd="0" presId="urn:microsoft.com/office/officeart/2005/8/layout/hierarchy3"/>
    <dgm:cxn modelId="{C2220AF6-5500-7547-AF2F-F6B41DA41238}" type="presParOf" srcId="{791B543F-B2C8-394F-9ACC-7D533D5609FE}" destId="{19C0DB1C-6CC1-E745-8FD4-24EC79B8470F}" srcOrd="0" destOrd="0" presId="urn:microsoft.com/office/officeart/2005/8/layout/hierarchy3"/>
    <dgm:cxn modelId="{F7450D9C-6120-6C47-8A47-E25519AE5200}" type="presParOf" srcId="{791B543F-B2C8-394F-9ACC-7D533D5609FE}" destId="{3BA7CC94-FCB6-7F47-BD84-56142408478C}" srcOrd="1" destOrd="0" presId="urn:microsoft.com/office/officeart/2005/8/layout/hierarchy3"/>
    <dgm:cxn modelId="{27D02811-4D3C-9A4D-9A9E-F6A4D30D3329}" type="presParOf" srcId="{D8463CE4-C51C-DD48-855F-6D7DBAEE4534}" destId="{21D69946-6F90-1F40-A419-3D627D61CD1E}" srcOrd="1" destOrd="0" presId="urn:microsoft.com/office/officeart/2005/8/layout/hierarchy3"/>
    <dgm:cxn modelId="{CAC10A26-B1ED-D842-B530-FD299A2A2401}" type="presParOf" srcId="{21D69946-6F90-1F40-A419-3D627D61CD1E}" destId="{35030C0A-57E3-C248-A2B7-A7F98E35EE15}" srcOrd="0" destOrd="0" presId="urn:microsoft.com/office/officeart/2005/8/layout/hierarchy3"/>
    <dgm:cxn modelId="{EB4EA62B-D275-044B-8C8A-1661FD5DC1CE}" type="presParOf" srcId="{21D69946-6F90-1F40-A419-3D627D61CD1E}" destId="{2BBC1928-5BEA-914A-A0FE-6D3F6FAB045D}" srcOrd="1" destOrd="0" presId="urn:microsoft.com/office/officeart/2005/8/layout/hierarchy3"/>
    <dgm:cxn modelId="{51D89176-B398-A040-AAFF-2939AE065BFE}" type="presParOf" srcId="{21D69946-6F90-1F40-A419-3D627D61CD1E}" destId="{2F7F05A2-7AF5-1F49-8BEA-C82ACC6A5FDC}" srcOrd="2" destOrd="0" presId="urn:microsoft.com/office/officeart/2005/8/layout/hierarchy3"/>
    <dgm:cxn modelId="{6248716D-A650-E04B-9065-7195F0561E18}" type="presParOf" srcId="{21D69946-6F90-1F40-A419-3D627D61CD1E}" destId="{CD7FB1F7-3C4D-1147-85B1-10D2A35BB304}" srcOrd="3" destOrd="0" presId="urn:microsoft.com/office/officeart/2005/8/layout/hierarchy3"/>
    <dgm:cxn modelId="{214F1066-195A-5A4B-B70E-7D21B26FFE63}" type="presParOf" srcId="{21D69946-6F90-1F40-A419-3D627D61CD1E}" destId="{F3236772-7D09-CC4E-BA49-1FCC6B363462}" srcOrd="4" destOrd="0" presId="urn:microsoft.com/office/officeart/2005/8/layout/hierarchy3"/>
    <dgm:cxn modelId="{A9C9014B-9D41-5A41-B54B-F5E2DB50B11C}" type="presParOf" srcId="{21D69946-6F90-1F40-A419-3D627D61CD1E}" destId="{36C3D7C0-EF7E-014D-BD25-63683F80C80B}" srcOrd="5" destOrd="0" presId="urn:microsoft.com/office/officeart/2005/8/layout/hierarchy3"/>
    <dgm:cxn modelId="{D17D11D5-FD24-324C-93A1-C666A73749F3}" type="presParOf" srcId="{9D149340-BE36-F14F-A5AF-B4414F14CEF3}" destId="{A36A885E-3A03-3F45-8FF7-F526F5857465}" srcOrd="1" destOrd="0" presId="urn:microsoft.com/office/officeart/2005/8/layout/hierarchy3"/>
    <dgm:cxn modelId="{CEBED1D2-D066-574A-8B33-0CA4CA3B90C5}" type="presParOf" srcId="{A36A885E-3A03-3F45-8FF7-F526F5857465}" destId="{E50ECAD5-3F1D-4D4A-A4B2-26BEB3741224}" srcOrd="0" destOrd="0" presId="urn:microsoft.com/office/officeart/2005/8/layout/hierarchy3"/>
    <dgm:cxn modelId="{AEC1DFF5-EBC0-B042-8F0B-9FE805B4C572}" type="presParOf" srcId="{E50ECAD5-3F1D-4D4A-A4B2-26BEB3741224}" destId="{5A5C14CC-0873-A64C-8EE4-1132FD5E93D7}" srcOrd="0" destOrd="0" presId="urn:microsoft.com/office/officeart/2005/8/layout/hierarchy3"/>
    <dgm:cxn modelId="{01581016-9428-404F-BEA8-CFB2CE8C3096}" type="presParOf" srcId="{E50ECAD5-3F1D-4D4A-A4B2-26BEB3741224}" destId="{A6708E09-BEFE-E543-A28E-740C5FDB8D71}" srcOrd="1" destOrd="0" presId="urn:microsoft.com/office/officeart/2005/8/layout/hierarchy3"/>
    <dgm:cxn modelId="{E80BF80D-0534-ED43-9681-E8E5C9F0BC56}" type="presParOf" srcId="{A36A885E-3A03-3F45-8FF7-F526F5857465}" destId="{216D3AD2-7277-6447-A248-E88C2B9F473D}" srcOrd="1" destOrd="0" presId="urn:microsoft.com/office/officeart/2005/8/layout/hierarchy3"/>
    <dgm:cxn modelId="{831EE5CB-1EF7-E744-84A7-8A90CEA626E6}" type="presParOf" srcId="{216D3AD2-7277-6447-A248-E88C2B9F473D}" destId="{F262E277-58D1-0447-B6F9-2D08E64E4A1B}" srcOrd="0" destOrd="0" presId="urn:microsoft.com/office/officeart/2005/8/layout/hierarchy3"/>
    <dgm:cxn modelId="{0A9BA35F-1210-774E-A8D1-D1CF2D7A6119}" type="presParOf" srcId="{216D3AD2-7277-6447-A248-E88C2B9F473D}" destId="{00AD73B8-A723-2846-A33E-96BF911A1640}" srcOrd="1" destOrd="0" presId="urn:microsoft.com/office/officeart/2005/8/layout/hierarchy3"/>
    <dgm:cxn modelId="{8FEF21A8-3749-334D-A501-BD07EC7150B1}" type="presParOf" srcId="{216D3AD2-7277-6447-A248-E88C2B9F473D}" destId="{6AAD443E-D255-CA40-B175-D06D71F25319}" srcOrd="2" destOrd="0" presId="urn:microsoft.com/office/officeart/2005/8/layout/hierarchy3"/>
    <dgm:cxn modelId="{D6441ABC-1352-4E44-AE53-0BABE7E7D32A}" type="presParOf" srcId="{216D3AD2-7277-6447-A248-E88C2B9F473D}" destId="{4E4D884A-80EC-3446-81D6-B6BF9DF525FA}" srcOrd="3" destOrd="0" presId="urn:microsoft.com/office/officeart/2005/8/layout/hierarchy3"/>
    <dgm:cxn modelId="{331F8862-1F3A-8F4B-80ED-56ECCFA8F010}" type="presParOf" srcId="{216D3AD2-7277-6447-A248-E88C2B9F473D}" destId="{57BDA52F-92E7-414C-9418-1ABB9B5BE20F}" srcOrd="4" destOrd="0" presId="urn:microsoft.com/office/officeart/2005/8/layout/hierarchy3"/>
    <dgm:cxn modelId="{058D7728-3661-DC4F-BD30-C8B75EFEE2A3}" type="presParOf" srcId="{216D3AD2-7277-6447-A248-E88C2B9F473D}" destId="{720D4240-7A97-5A4E-A7A7-D57E0F0610BF}"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720649-D3CF-E34F-89E4-81CCF7E0B795}"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n-GB"/>
        </a:p>
      </dgm:t>
    </dgm:pt>
    <dgm:pt modelId="{C9A9AE81-FE43-A848-8E14-F007F83CA077}">
      <dgm:prSet custT="1"/>
      <dgm:spPr/>
      <dgm:t>
        <a:bodyPr/>
        <a:lstStyle/>
        <a:p>
          <a:r>
            <a:rPr lang="en-HU" sz="1400" dirty="0"/>
            <a:t>Frequency</a:t>
          </a:r>
        </a:p>
      </dgm:t>
    </dgm:pt>
    <dgm:pt modelId="{A99FBD58-DC5D-FB4E-A69C-F6D424C73490}" type="parTrans" cxnId="{86AEB0DE-8504-DA4E-BBD0-5DAD7F17B4F9}">
      <dgm:prSet/>
      <dgm:spPr/>
      <dgm:t>
        <a:bodyPr/>
        <a:lstStyle/>
        <a:p>
          <a:endParaRPr lang="en-GB"/>
        </a:p>
      </dgm:t>
    </dgm:pt>
    <dgm:pt modelId="{8392BE5B-8A5C-7540-B3F6-C696A6015E37}" type="sibTrans" cxnId="{86AEB0DE-8504-DA4E-BBD0-5DAD7F17B4F9}">
      <dgm:prSet/>
      <dgm:spPr/>
      <dgm:t>
        <a:bodyPr/>
        <a:lstStyle/>
        <a:p>
          <a:endParaRPr lang="en-GB"/>
        </a:p>
      </dgm:t>
    </dgm:pt>
    <dgm:pt modelId="{45EE47C6-1CC7-4B40-B970-BC56D509FE1D}">
      <dgm:prSet custT="1"/>
      <dgm:spPr/>
      <dgm:t>
        <a:bodyPr/>
        <a:lstStyle/>
        <a:p>
          <a:r>
            <a:rPr lang="en-HU" sz="1400" dirty="0"/>
            <a:t>Sequence</a:t>
          </a:r>
        </a:p>
      </dgm:t>
    </dgm:pt>
    <dgm:pt modelId="{550F7AD4-75A4-084C-A6FF-B81D190ACE09}" type="parTrans" cxnId="{51C696FE-B167-D349-9344-1CBE7A1EF1C8}">
      <dgm:prSet/>
      <dgm:spPr/>
      <dgm:t>
        <a:bodyPr/>
        <a:lstStyle/>
        <a:p>
          <a:endParaRPr lang="en-GB"/>
        </a:p>
      </dgm:t>
    </dgm:pt>
    <dgm:pt modelId="{D0DA2BB6-1D3E-E948-8FC6-A1BF885BAB49}" type="sibTrans" cxnId="{51C696FE-B167-D349-9344-1CBE7A1EF1C8}">
      <dgm:prSet/>
      <dgm:spPr/>
      <dgm:t>
        <a:bodyPr/>
        <a:lstStyle/>
        <a:p>
          <a:endParaRPr lang="en-GB"/>
        </a:p>
      </dgm:t>
    </dgm:pt>
    <dgm:pt modelId="{B52D1ED6-F4F0-7745-89E5-08AD78C3B3AA}">
      <dgm:prSet custT="1"/>
      <dgm:spPr/>
      <dgm:t>
        <a:bodyPr/>
        <a:lstStyle/>
        <a:p>
          <a:r>
            <a:rPr lang="en-HU" sz="1400" dirty="0"/>
            <a:t>Inductive</a:t>
          </a:r>
        </a:p>
      </dgm:t>
    </dgm:pt>
    <dgm:pt modelId="{FE9CAD54-9879-5946-B70B-791955EF947A}" type="parTrans" cxnId="{FCEBB525-288C-1443-AEAF-162889B66E75}">
      <dgm:prSet/>
      <dgm:spPr/>
      <dgm:t>
        <a:bodyPr/>
        <a:lstStyle/>
        <a:p>
          <a:endParaRPr lang="en-GB"/>
        </a:p>
      </dgm:t>
    </dgm:pt>
    <dgm:pt modelId="{5DF51EC3-852C-B346-838B-55B609494BCA}" type="sibTrans" cxnId="{FCEBB525-288C-1443-AEAF-162889B66E75}">
      <dgm:prSet/>
      <dgm:spPr/>
      <dgm:t>
        <a:bodyPr/>
        <a:lstStyle/>
        <a:p>
          <a:endParaRPr lang="en-GB"/>
        </a:p>
      </dgm:t>
    </dgm:pt>
    <dgm:pt modelId="{4050F011-FC02-9A4F-930B-C5E1F396F0E0}">
      <dgm:prSet custT="1"/>
      <dgm:spPr/>
      <dgm:t>
        <a:bodyPr/>
        <a:lstStyle/>
        <a:p>
          <a:r>
            <a:rPr lang="en-HU" sz="1400" dirty="0"/>
            <a:t>Deductive </a:t>
          </a:r>
        </a:p>
      </dgm:t>
    </dgm:pt>
    <dgm:pt modelId="{BA9B8052-DE1D-244B-B416-6B9252E72629}" type="parTrans" cxnId="{3252CE3B-B2D3-BB4E-A1B9-8E1B3A65ECA3}">
      <dgm:prSet/>
      <dgm:spPr/>
      <dgm:t>
        <a:bodyPr/>
        <a:lstStyle/>
        <a:p>
          <a:endParaRPr lang="en-GB"/>
        </a:p>
      </dgm:t>
    </dgm:pt>
    <dgm:pt modelId="{3275CBC5-BBFC-6E4F-9835-6EFC1042C8CE}" type="sibTrans" cxnId="{3252CE3B-B2D3-BB4E-A1B9-8E1B3A65ECA3}">
      <dgm:prSet/>
      <dgm:spPr/>
      <dgm:t>
        <a:bodyPr/>
        <a:lstStyle/>
        <a:p>
          <a:endParaRPr lang="en-GB"/>
        </a:p>
      </dgm:t>
    </dgm:pt>
    <dgm:pt modelId="{792FCAB7-C3FC-E343-B80C-A328E8C5796D}" type="pres">
      <dgm:prSet presAssocID="{F2720649-D3CF-E34F-89E4-81CCF7E0B795}" presName="cycle" presStyleCnt="0">
        <dgm:presLayoutVars>
          <dgm:dir/>
          <dgm:resizeHandles val="exact"/>
        </dgm:presLayoutVars>
      </dgm:prSet>
      <dgm:spPr/>
    </dgm:pt>
    <dgm:pt modelId="{05DA9CE9-0EA2-0D41-A932-A7393F88EFBD}" type="pres">
      <dgm:prSet presAssocID="{C9A9AE81-FE43-A848-8E14-F007F83CA077}" presName="node" presStyleLbl="node1" presStyleIdx="0" presStyleCnt="4">
        <dgm:presLayoutVars>
          <dgm:bulletEnabled val="1"/>
        </dgm:presLayoutVars>
      </dgm:prSet>
      <dgm:spPr/>
    </dgm:pt>
    <dgm:pt modelId="{2D6EA0AB-0D31-2E4B-9376-5AB267369399}" type="pres">
      <dgm:prSet presAssocID="{8392BE5B-8A5C-7540-B3F6-C696A6015E37}" presName="sibTrans" presStyleLbl="sibTrans2D1" presStyleIdx="0" presStyleCnt="4"/>
      <dgm:spPr/>
    </dgm:pt>
    <dgm:pt modelId="{95D0A582-FCD5-5B44-B4EE-9E2FDA359A08}" type="pres">
      <dgm:prSet presAssocID="{8392BE5B-8A5C-7540-B3F6-C696A6015E37}" presName="connectorText" presStyleLbl="sibTrans2D1" presStyleIdx="0" presStyleCnt="4"/>
      <dgm:spPr/>
    </dgm:pt>
    <dgm:pt modelId="{7D1EE5B9-F85C-F843-9E77-E8132277757B}" type="pres">
      <dgm:prSet presAssocID="{45EE47C6-1CC7-4B40-B970-BC56D509FE1D}" presName="node" presStyleLbl="node1" presStyleIdx="1" presStyleCnt="4">
        <dgm:presLayoutVars>
          <dgm:bulletEnabled val="1"/>
        </dgm:presLayoutVars>
      </dgm:prSet>
      <dgm:spPr/>
    </dgm:pt>
    <dgm:pt modelId="{0169248C-87DC-6F47-AFD9-E21AB9071E3D}" type="pres">
      <dgm:prSet presAssocID="{D0DA2BB6-1D3E-E948-8FC6-A1BF885BAB49}" presName="sibTrans" presStyleLbl="sibTrans2D1" presStyleIdx="1" presStyleCnt="4"/>
      <dgm:spPr/>
    </dgm:pt>
    <dgm:pt modelId="{5C1D267F-B293-BB4C-8315-CF22F47FC184}" type="pres">
      <dgm:prSet presAssocID="{D0DA2BB6-1D3E-E948-8FC6-A1BF885BAB49}" presName="connectorText" presStyleLbl="sibTrans2D1" presStyleIdx="1" presStyleCnt="4"/>
      <dgm:spPr/>
    </dgm:pt>
    <dgm:pt modelId="{5C17BC3F-896C-C04E-A6FC-02C30136FF43}" type="pres">
      <dgm:prSet presAssocID="{B52D1ED6-F4F0-7745-89E5-08AD78C3B3AA}" presName="node" presStyleLbl="node1" presStyleIdx="2" presStyleCnt="4">
        <dgm:presLayoutVars>
          <dgm:bulletEnabled val="1"/>
        </dgm:presLayoutVars>
      </dgm:prSet>
      <dgm:spPr/>
    </dgm:pt>
    <dgm:pt modelId="{1EAE6DAD-06AA-314A-BD67-0053E94CA87D}" type="pres">
      <dgm:prSet presAssocID="{5DF51EC3-852C-B346-838B-55B609494BCA}" presName="sibTrans" presStyleLbl="sibTrans2D1" presStyleIdx="2" presStyleCnt="4"/>
      <dgm:spPr/>
    </dgm:pt>
    <dgm:pt modelId="{0839886B-402D-9540-A9B2-6ADA1B97CEAB}" type="pres">
      <dgm:prSet presAssocID="{5DF51EC3-852C-B346-838B-55B609494BCA}" presName="connectorText" presStyleLbl="sibTrans2D1" presStyleIdx="2" presStyleCnt="4"/>
      <dgm:spPr/>
    </dgm:pt>
    <dgm:pt modelId="{F2EFAFEA-A807-9243-93B6-6B4D0BB7C710}" type="pres">
      <dgm:prSet presAssocID="{4050F011-FC02-9A4F-930B-C5E1F396F0E0}" presName="node" presStyleLbl="node1" presStyleIdx="3" presStyleCnt="4">
        <dgm:presLayoutVars>
          <dgm:bulletEnabled val="1"/>
        </dgm:presLayoutVars>
      </dgm:prSet>
      <dgm:spPr/>
    </dgm:pt>
    <dgm:pt modelId="{14665452-7380-C24C-B63D-4A534E75A23E}" type="pres">
      <dgm:prSet presAssocID="{3275CBC5-BBFC-6E4F-9835-6EFC1042C8CE}" presName="sibTrans" presStyleLbl="sibTrans2D1" presStyleIdx="3" presStyleCnt="4"/>
      <dgm:spPr/>
    </dgm:pt>
    <dgm:pt modelId="{3AD2E8E8-2F44-CE43-82E7-41DA7DD874C4}" type="pres">
      <dgm:prSet presAssocID="{3275CBC5-BBFC-6E4F-9835-6EFC1042C8CE}" presName="connectorText" presStyleLbl="sibTrans2D1" presStyleIdx="3" presStyleCnt="4"/>
      <dgm:spPr/>
    </dgm:pt>
  </dgm:ptLst>
  <dgm:cxnLst>
    <dgm:cxn modelId="{FCEBB525-288C-1443-AEAF-162889B66E75}" srcId="{F2720649-D3CF-E34F-89E4-81CCF7E0B795}" destId="{B52D1ED6-F4F0-7745-89E5-08AD78C3B3AA}" srcOrd="2" destOrd="0" parTransId="{FE9CAD54-9879-5946-B70B-791955EF947A}" sibTransId="{5DF51EC3-852C-B346-838B-55B609494BCA}"/>
    <dgm:cxn modelId="{18E8372B-B491-E348-AEFF-88620E6D95BA}" type="presOf" srcId="{D0DA2BB6-1D3E-E948-8FC6-A1BF885BAB49}" destId="{5C1D267F-B293-BB4C-8315-CF22F47FC184}" srcOrd="1" destOrd="0" presId="urn:microsoft.com/office/officeart/2005/8/layout/cycle2"/>
    <dgm:cxn modelId="{5461263A-AB0F-FD4E-BD4F-A2E01A0DC711}" type="presOf" srcId="{5DF51EC3-852C-B346-838B-55B609494BCA}" destId="{0839886B-402D-9540-A9B2-6ADA1B97CEAB}" srcOrd="1" destOrd="0" presId="urn:microsoft.com/office/officeart/2005/8/layout/cycle2"/>
    <dgm:cxn modelId="{66E9A83B-EA85-1F44-83DD-0CEB28736759}" type="presOf" srcId="{F2720649-D3CF-E34F-89E4-81CCF7E0B795}" destId="{792FCAB7-C3FC-E343-B80C-A328E8C5796D}" srcOrd="0" destOrd="0" presId="urn:microsoft.com/office/officeart/2005/8/layout/cycle2"/>
    <dgm:cxn modelId="{3252CE3B-B2D3-BB4E-A1B9-8E1B3A65ECA3}" srcId="{F2720649-D3CF-E34F-89E4-81CCF7E0B795}" destId="{4050F011-FC02-9A4F-930B-C5E1F396F0E0}" srcOrd="3" destOrd="0" parTransId="{BA9B8052-DE1D-244B-B416-6B9252E72629}" sibTransId="{3275CBC5-BBFC-6E4F-9835-6EFC1042C8CE}"/>
    <dgm:cxn modelId="{3EA44B83-08B3-F94E-93A9-2F3A2AE73ED8}" type="presOf" srcId="{8392BE5B-8A5C-7540-B3F6-C696A6015E37}" destId="{95D0A582-FCD5-5B44-B4EE-9E2FDA359A08}" srcOrd="1" destOrd="0" presId="urn:microsoft.com/office/officeart/2005/8/layout/cycle2"/>
    <dgm:cxn modelId="{CF987C8A-305E-6844-BA97-BBFA4F11C017}" type="presOf" srcId="{D0DA2BB6-1D3E-E948-8FC6-A1BF885BAB49}" destId="{0169248C-87DC-6F47-AFD9-E21AB9071E3D}" srcOrd="0" destOrd="0" presId="urn:microsoft.com/office/officeart/2005/8/layout/cycle2"/>
    <dgm:cxn modelId="{BB3112A0-26D0-7448-A17D-E8A9DF4C836E}" type="presOf" srcId="{C9A9AE81-FE43-A848-8E14-F007F83CA077}" destId="{05DA9CE9-0EA2-0D41-A932-A7393F88EFBD}" srcOrd="0" destOrd="0" presId="urn:microsoft.com/office/officeart/2005/8/layout/cycle2"/>
    <dgm:cxn modelId="{A906CCDB-51A4-5E4E-B666-7E172B03B2F7}" type="presOf" srcId="{3275CBC5-BBFC-6E4F-9835-6EFC1042C8CE}" destId="{14665452-7380-C24C-B63D-4A534E75A23E}" srcOrd="0" destOrd="0" presId="urn:microsoft.com/office/officeart/2005/8/layout/cycle2"/>
    <dgm:cxn modelId="{86AEB0DE-8504-DA4E-BBD0-5DAD7F17B4F9}" srcId="{F2720649-D3CF-E34F-89E4-81CCF7E0B795}" destId="{C9A9AE81-FE43-A848-8E14-F007F83CA077}" srcOrd="0" destOrd="0" parTransId="{A99FBD58-DC5D-FB4E-A69C-F6D424C73490}" sibTransId="{8392BE5B-8A5C-7540-B3F6-C696A6015E37}"/>
    <dgm:cxn modelId="{C8962CE4-E338-5745-8383-C73D90EEDF58}" type="presOf" srcId="{5DF51EC3-852C-B346-838B-55B609494BCA}" destId="{1EAE6DAD-06AA-314A-BD67-0053E94CA87D}" srcOrd="0" destOrd="0" presId="urn:microsoft.com/office/officeart/2005/8/layout/cycle2"/>
    <dgm:cxn modelId="{F565B8E8-521D-B246-9267-E5A87FB603A3}" type="presOf" srcId="{B52D1ED6-F4F0-7745-89E5-08AD78C3B3AA}" destId="{5C17BC3F-896C-C04E-A6FC-02C30136FF43}" srcOrd="0" destOrd="0" presId="urn:microsoft.com/office/officeart/2005/8/layout/cycle2"/>
    <dgm:cxn modelId="{3DCA0EED-966D-7A4C-8E4A-6D0548244132}" type="presOf" srcId="{45EE47C6-1CC7-4B40-B970-BC56D509FE1D}" destId="{7D1EE5B9-F85C-F843-9E77-E8132277757B}" srcOrd="0" destOrd="0" presId="urn:microsoft.com/office/officeart/2005/8/layout/cycle2"/>
    <dgm:cxn modelId="{425C87F3-B683-984D-9BF7-DD626933695D}" type="presOf" srcId="{3275CBC5-BBFC-6E4F-9835-6EFC1042C8CE}" destId="{3AD2E8E8-2F44-CE43-82E7-41DA7DD874C4}" srcOrd="1" destOrd="0" presId="urn:microsoft.com/office/officeart/2005/8/layout/cycle2"/>
    <dgm:cxn modelId="{FA2BA6F8-A5B6-0A43-9431-F55EF85841AC}" type="presOf" srcId="{8392BE5B-8A5C-7540-B3F6-C696A6015E37}" destId="{2D6EA0AB-0D31-2E4B-9376-5AB267369399}" srcOrd="0" destOrd="0" presId="urn:microsoft.com/office/officeart/2005/8/layout/cycle2"/>
    <dgm:cxn modelId="{812955FC-6449-1148-8A08-568A9AB8271F}" type="presOf" srcId="{4050F011-FC02-9A4F-930B-C5E1F396F0E0}" destId="{F2EFAFEA-A807-9243-93B6-6B4D0BB7C710}" srcOrd="0" destOrd="0" presId="urn:microsoft.com/office/officeart/2005/8/layout/cycle2"/>
    <dgm:cxn modelId="{51C696FE-B167-D349-9344-1CBE7A1EF1C8}" srcId="{F2720649-D3CF-E34F-89E4-81CCF7E0B795}" destId="{45EE47C6-1CC7-4B40-B970-BC56D509FE1D}" srcOrd="1" destOrd="0" parTransId="{550F7AD4-75A4-084C-A6FF-B81D190ACE09}" sibTransId="{D0DA2BB6-1D3E-E948-8FC6-A1BF885BAB49}"/>
    <dgm:cxn modelId="{4852DC9B-0860-944F-B575-B11B5137A0EC}" type="presParOf" srcId="{792FCAB7-C3FC-E343-B80C-A328E8C5796D}" destId="{05DA9CE9-0EA2-0D41-A932-A7393F88EFBD}" srcOrd="0" destOrd="0" presId="urn:microsoft.com/office/officeart/2005/8/layout/cycle2"/>
    <dgm:cxn modelId="{15141482-EE2F-A34E-9468-06F43C04940B}" type="presParOf" srcId="{792FCAB7-C3FC-E343-B80C-A328E8C5796D}" destId="{2D6EA0AB-0D31-2E4B-9376-5AB267369399}" srcOrd="1" destOrd="0" presId="urn:microsoft.com/office/officeart/2005/8/layout/cycle2"/>
    <dgm:cxn modelId="{B9B4FCEF-D543-CE4E-A198-F113431557B9}" type="presParOf" srcId="{2D6EA0AB-0D31-2E4B-9376-5AB267369399}" destId="{95D0A582-FCD5-5B44-B4EE-9E2FDA359A08}" srcOrd="0" destOrd="0" presId="urn:microsoft.com/office/officeart/2005/8/layout/cycle2"/>
    <dgm:cxn modelId="{C27AAEAC-B6BC-B54C-A4DD-254A941AC9DE}" type="presParOf" srcId="{792FCAB7-C3FC-E343-B80C-A328E8C5796D}" destId="{7D1EE5B9-F85C-F843-9E77-E8132277757B}" srcOrd="2" destOrd="0" presId="urn:microsoft.com/office/officeart/2005/8/layout/cycle2"/>
    <dgm:cxn modelId="{1389760F-45E1-5C45-9E2A-CBF0C1E7306D}" type="presParOf" srcId="{792FCAB7-C3FC-E343-B80C-A328E8C5796D}" destId="{0169248C-87DC-6F47-AFD9-E21AB9071E3D}" srcOrd="3" destOrd="0" presId="urn:microsoft.com/office/officeart/2005/8/layout/cycle2"/>
    <dgm:cxn modelId="{C23B1ADE-F69B-3148-A902-1BD0A23326DB}" type="presParOf" srcId="{0169248C-87DC-6F47-AFD9-E21AB9071E3D}" destId="{5C1D267F-B293-BB4C-8315-CF22F47FC184}" srcOrd="0" destOrd="0" presId="urn:microsoft.com/office/officeart/2005/8/layout/cycle2"/>
    <dgm:cxn modelId="{2959F280-EC98-2E48-B662-F27E1F5C2DCE}" type="presParOf" srcId="{792FCAB7-C3FC-E343-B80C-A328E8C5796D}" destId="{5C17BC3F-896C-C04E-A6FC-02C30136FF43}" srcOrd="4" destOrd="0" presId="urn:microsoft.com/office/officeart/2005/8/layout/cycle2"/>
    <dgm:cxn modelId="{F5E36BB9-FFD0-3F47-9724-B31EA221B3B4}" type="presParOf" srcId="{792FCAB7-C3FC-E343-B80C-A328E8C5796D}" destId="{1EAE6DAD-06AA-314A-BD67-0053E94CA87D}" srcOrd="5" destOrd="0" presId="urn:microsoft.com/office/officeart/2005/8/layout/cycle2"/>
    <dgm:cxn modelId="{BA9D9E88-C98D-E647-83DE-16788F0983EA}" type="presParOf" srcId="{1EAE6DAD-06AA-314A-BD67-0053E94CA87D}" destId="{0839886B-402D-9540-A9B2-6ADA1B97CEAB}" srcOrd="0" destOrd="0" presId="urn:microsoft.com/office/officeart/2005/8/layout/cycle2"/>
    <dgm:cxn modelId="{068E40BD-4579-D142-AD94-4B0BA7A5E62F}" type="presParOf" srcId="{792FCAB7-C3FC-E343-B80C-A328E8C5796D}" destId="{F2EFAFEA-A807-9243-93B6-6B4D0BB7C710}" srcOrd="6" destOrd="0" presId="urn:microsoft.com/office/officeart/2005/8/layout/cycle2"/>
    <dgm:cxn modelId="{00654955-483F-5043-8685-FD98C5A3A56F}" type="presParOf" srcId="{792FCAB7-C3FC-E343-B80C-A328E8C5796D}" destId="{14665452-7380-C24C-B63D-4A534E75A23E}" srcOrd="7" destOrd="0" presId="urn:microsoft.com/office/officeart/2005/8/layout/cycle2"/>
    <dgm:cxn modelId="{68F2E2FD-12A2-2A40-8D47-4B653DDEACB1}" type="presParOf" srcId="{14665452-7380-C24C-B63D-4A534E75A23E}" destId="{3AD2E8E8-2F44-CE43-82E7-41DA7DD874C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8F3641-6D65-477D-BA7E-25520FBAA7B2}"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GB"/>
        </a:p>
      </dgm:t>
    </dgm:pt>
    <dgm:pt modelId="{25D12FE7-F0C0-4A2B-AF91-3E971BB0D0A5}">
      <dgm:prSet/>
      <dgm:spPr/>
      <dgm:t>
        <a:bodyPr/>
        <a:lstStyle/>
        <a:p>
          <a:pPr rtl="0"/>
          <a:r>
            <a:rPr lang="hu-HU" dirty="0"/>
            <a:t>Nyelvi dimenzió,                 9 kód, 88 interjúrészlet</a:t>
          </a:r>
          <a:endParaRPr lang="en-GB" dirty="0"/>
        </a:p>
      </dgm:t>
    </dgm:pt>
    <dgm:pt modelId="{66F6C6B2-6CF0-4C1F-A247-AA370759802A}" type="parTrans" cxnId="{0B3E61FB-801B-48D1-A46C-412B4A829AD9}">
      <dgm:prSet/>
      <dgm:spPr/>
      <dgm:t>
        <a:bodyPr/>
        <a:lstStyle/>
        <a:p>
          <a:endParaRPr lang="en-GB"/>
        </a:p>
      </dgm:t>
    </dgm:pt>
    <dgm:pt modelId="{426CF84E-6FBE-4027-8479-5BAD2C5DBE9D}" type="sibTrans" cxnId="{0B3E61FB-801B-48D1-A46C-412B4A829AD9}">
      <dgm:prSet/>
      <dgm:spPr/>
      <dgm:t>
        <a:bodyPr/>
        <a:lstStyle/>
        <a:p>
          <a:endParaRPr lang="en-GB"/>
        </a:p>
      </dgm:t>
    </dgm:pt>
    <dgm:pt modelId="{1D78A360-DDCC-4932-84AD-B136A461EBA1}">
      <dgm:prSet/>
      <dgm:spPr/>
      <dgm:t>
        <a:bodyPr/>
        <a:lstStyle/>
        <a:p>
          <a:pPr rtl="0"/>
          <a:r>
            <a:rPr lang="hu-HU" dirty="0"/>
            <a:t>Oktatásfejlesztési dimenzió,                             12 kód, 113 interjúrészlet </a:t>
          </a:r>
          <a:endParaRPr lang="en-GB" dirty="0"/>
        </a:p>
      </dgm:t>
    </dgm:pt>
    <dgm:pt modelId="{CEDC4049-A485-498D-8EED-262CFE5E5E34}" type="parTrans" cxnId="{C5D4316E-CB8A-4E87-B82B-0A8BB40916A5}">
      <dgm:prSet/>
      <dgm:spPr/>
      <dgm:t>
        <a:bodyPr/>
        <a:lstStyle/>
        <a:p>
          <a:endParaRPr lang="en-GB"/>
        </a:p>
      </dgm:t>
    </dgm:pt>
    <dgm:pt modelId="{28987BB7-0B7A-4A18-95C4-F20A6633652C}" type="sibTrans" cxnId="{C5D4316E-CB8A-4E87-B82B-0A8BB40916A5}">
      <dgm:prSet/>
      <dgm:spPr/>
      <dgm:t>
        <a:bodyPr/>
        <a:lstStyle/>
        <a:p>
          <a:endParaRPr lang="en-GB"/>
        </a:p>
      </dgm:t>
    </dgm:pt>
    <dgm:pt modelId="{D54B5E48-A419-4FEA-922E-79FBC59DAA65}">
      <dgm:prSet/>
      <dgm:spPr/>
      <dgm:t>
        <a:bodyPr/>
        <a:lstStyle/>
        <a:p>
          <a:pPr rtl="0"/>
          <a:r>
            <a:rPr lang="hu-HU" dirty="0"/>
            <a:t>Oktatáspolitikai dimenzió, 13 kód,  121 interjúrészlet</a:t>
          </a:r>
          <a:endParaRPr lang="en-GB" dirty="0"/>
        </a:p>
      </dgm:t>
    </dgm:pt>
    <dgm:pt modelId="{363858A0-BA7F-4FB1-8423-E9D018E201D6}" type="parTrans" cxnId="{B0C800F3-0A25-4891-8F52-2176186A9159}">
      <dgm:prSet/>
      <dgm:spPr/>
      <dgm:t>
        <a:bodyPr/>
        <a:lstStyle/>
        <a:p>
          <a:endParaRPr lang="en-GB"/>
        </a:p>
      </dgm:t>
    </dgm:pt>
    <dgm:pt modelId="{5BB6CD1B-AB96-47DD-97A2-6482FCD8B065}" type="sibTrans" cxnId="{B0C800F3-0A25-4891-8F52-2176186A9159}">
      <dgm:prSet/>
      <dgm:spPr/>
      <dgm:t>
        <a:bodyPr/>
        <a:lstStyle/>
        <a:p>
          <a:endParaRPr lang="en-GB"/>
        </a:p>
      </dgm:t>
    </dgm:pt>
    <dgm:pt modelId="{2BA886E4-5BB5-44F5-8BE5-367F6A1A6AE3}" type="pres">
      <dgm:prSet presAssocID="{968F3641-6D65-477D-BA7E-25520FBAA7B2}" presName="compositeShape" presStyleCnt="0">
        <dgm:presLayoutVars>
          <dgm:dir/>
          <dgm:resizeHandles/>
        </dgm:presLayoutVars>
      </dgm:prSet>
      <dgm:spPr/>
    </dgm:pt>
    <dgm:pt modelId="{C09CCDDC-E997-4B4E-8729-EB4BFFB45B52}" type="pres">
      <dgm:prSet presAssocID="{968F3641-6D65-477D-BA7E-25520FBAA7B2}" presName="pyramid" presStyleLbl="node1" presStyleIdx="0" presStyleCnt="1"/>
      <dgm:spPr/>
    </dgm:pt>
    <dgm:pt modelId="{014815F5-5CAF-43EE-8D7B-4E4BE48945C5}" type="pres">
      <dgm:prSet presAssocID="{968F3641-6D65-477D-BA7E-25520FBAA7B2}" presName="theList" presStyleCnt="0"/>
      <dgm:spPr/>
    </dgm:pt>
    <dgm:pt modelId="{B682CB2E-DF0E-4E92-A406-A81991CCCC6F}" type="pres">
      <dgm:prSet presAssocID="{25D12FE7-F0C0-4A2B-AF91-3E971BB0D0A5}" presName="aNode" presStyleLbl="fgAcc1" presStyleIdx="0" presStyleCnt="3">
        <dgm:presLayoutVars>
          <dgm:bulletEnabled val="1"/>
        </dgm:presLayoutVars>
      </dgm:prSet>
      <dgm:spPr/>
    </dgm:pt>
    <dgm:pt modelId="{145F2B26-F3A5-467D-9B8A-9C06E95E6FE6}" type="pres">
      <dgm:prSet presAssocID="{25D12FE7-F0C0-4A2B-AF91-3E971BB0D0A5}" presName="aSpace" presStyleCnt="0"/>
      <dgm:spPr/>
    </dgm:pt>
    <dgm:pt modelId="{BDA9D0F3-DACB-47C4-88E7-1E97B26266AB}" type="pres">
      <dgm:prSet presAssocID="{1D78A360-DDCC-4932-84AD-B136A461EBA1}" presName="aNode" presStyleLbl="fgAcc1" presStyleIdx="1" presStyleCnt="3">
        <dgm:presLayoutVars>
          <dgm:bulletEnabled val="1"/>
        </dgm:presLayoutVars>
      </dgm:prSet>
      <dgm:spPr/>
    </dgm:pt>
    <dgm:pt modelId="{87F734D3-F8EA-450F-9B11-1A0EA7E434B4}" type="pres">
      <dgm:prSet presAssocID="{1D78A360-DDCC-4932-84AD-B136A461EBA1}" presName="aSpace" presStyleCnt="0"/>
      <dgm:spPr/>
    </dgm:pt>
    <dgm:pt modelId="{CBC4C70A-4604-4BFB-9335-04DA3612531E}" type="pres">
      <dgm:prSet presAssocID="{D54B5E48-A419-4FEA-922E-79FBC59DAA65}" presName="aNode" presStyleLbl="fgAcc1" presStyleIdx="2" presStyleCnt="3">
        <dgm:presLayoutVars>
          <dgm:bulletEnabled val="1"/>
        </dgm:presLayoutVars>
      </dgm:prSet>
      <dgm:spPr/>
    </dgm:pt>
    <dgm:pt modelId="{AF82CF34-3659-43A2-9955-A04D92D2957C}" type="pres">
      <dgm:prSet presAssocID="{D54B5E48-A419-4FEA-922E-79FBC59DAA65}" presName="aSpace" presStyleCnt="0"/>
      <dgm:spPr/>
    </dgm:pt>
  </dgm:ptLst>
  <dgm:cxnLst>
    <dgm:cxn modelId="{B6FC561A-FE34-4DE8-9FB4-D18191D6ED4C}" type="presOf" srcId="{1D78A360-DDCC-4932-84AD-B136A461EBA1}" destId="{BDA9D0F3-DACB-47C4-88E7-1E97B26266AB}" srcOrd="0" destOrd="0" presId="urn:microsoft.com/office/officeart/2005/8/layout/pyramid2"/>
    <dgm:cxn modelId="{C5D4316E-CB8A-4E87-B82B-0A8BB40916A5}" srcId="{968F3641-6D65-477D-BA7E-25520FBAA7B2}" destId="{1D78A360-DDCC-4932-84AD-B136A461EBA1}" srcOrd="1" destOrd="0" parTransId="{CEDC4049-A485-498D-8EED-262CFE5E5E34}" sibTransId="{28987BB7-0B7A-4A18-95C4-F20A6633652C}"/>
    <dgm:cxn modelId="{F94A9581-991F-47F5-A242-3D180DCDC53E}" type="presOf" srcId="{25D12FE7-F0C0-4A2B-AF91-3E971BB0D0A5}" destId="{B682CB2E-DF0E-4E92-A406-A81991CCCC6F}" srcOrd="0" destOrd="0" presId="urn:microsoft.com/office/officeart/2005/8/layout/pyramid2"/>
    <dgm:cxn modelId="{6CD951A9-3CAE-4723-94AC-0515CEA87472}" type="presOf" srcId="{D54B5E48-A419-4FEA-922E-79FBC59DAA65}" destId="{CBC4C70A-4604-4BFB-9335-04DA3612531E}" srcOrd="0" destOrd="0" presId="urn:microsoft.com/office/officeart/2005/8/layout/pyramid2"/>
    <dgm:cxn modelId="{D36AE6BB-40C5-4FFA-9B16-17E24B5395C0}" type="presOf" srcId="{968F3641-6D65-477D-BA7E-25520FBAA7B2}" destId="{2BA886E4-5BB5-44F5-8BE5-367F6A1A6AE3}" srcOrd="0" destOrd="0" presId="urn:microsoft.com/office/officeart/2005/8/layout/pyramid2"/>
    <dgm:cxn modelId="{B0C800F3-0A25-4891-8F52-2176186A9159}" srcId="{968F3641-6D65-477D-BA7E-25520FBAA7B2}" destId="{D54B5E48-A419-4FEA-922E-79FBC59DAA65}" srcOrd="2" destOrd="0" parTransId="{363858A0-BA7F-4FB1-8423-E9D018E201D6}" sibTransId="{5BB6CD1B-AB96-47DD-97A2-6482FCD8B065}"/>
    <dgm:cxn modelId="{0B3E61FB-801B-48D1-A46C-412B4A829AD9}" srcId="{968F3641-6D65-477D-BA7E-25520FBAA7B2}" destId="{25D12FE7-F0C0-4A2B-AF91-3E971BB0D0A5}" srcOrd="0" destOrd="0" parTransId="{66F6C6B2-6CF0-4C1F-A247-AA370759802A}" sibTransId="{426CF84E-6FBE-4027-8479-5BAD2C5DBE9D}"/>
    <dgm:cxn modelId="{86D4C867-674C-43B4-9F43-92B2707F805A}" type="presParOf" srcId="{2BA886E4-5BB5-44F5-8BE5-367F6A1A6AE3}" destId="{C09CCDDC-E997-4B4E-8729-EB4BFFB45B52}" srcOrd="0" destOrd="0" presId="urn:microsoft.com/office/officeart/2005/8/layout/pyramid2"/>
    <dgm:cxn modelId="{2292F502-6F01-41D1-A213-CD8CD0D21A12}" type="presParOf" srcId="{2BA886E4-5BB5-44F5-8BE5-367F6A1A6AE3}" destId="{014815F5-5CAF-43EE-8D7B-4E4BE48945C5}" srcOrd="1" destOrd="0" presId="urn:microsoft.com/office/officeart/2005/8/layout/pyramid2"/>
    <dgm:cxn modelId="{23DE32DC-41AE-429C-8AA5-8DE49C97EA2A}" type="presParOf" srcId="{014815F5-5CAF-43EE-8D7B-4E4BE48945C5}" destId="{B682CB2E-DF0E-4E92-A406-A81991CCCC6F}" srcOrd="0" destOrd="0" presId="urn:microsoft.com/office/officeart/2005/8/layout/pyramid2"/>
    <dgm:cxn modelId="{BDA65DA4-638F-43BC-BAA0-A7AA53DBC4BD}" type="presParOf" srcId="{014815F5-5CAF-43EE-8D7B-4E4BE48945C5}" destId="{145F2B26-F3A5-467D-9B8A-9C06E95E6FE6}" srcOrd="1" destOrd="0" presId="urn:microsoft.com/office/officeart/2005/8/layout/pyramid2"/>
    <dgm:cxn modelId="{200BFC4F-2F28-4389-A474-ED8866E3D591}" type="presParOf" srcId="{014815F5-5CAF-43EE-8D7B-4E4BE48945C5}" destId="{BDA9D0F3-DACB-47C4-88E7-1E97B26266AB}" srcOrd="2" destOrd="0" presId="urn:microsoft.com/office/officeart/2005/8/layout/pyramid2"/>
    <dgm:cxn modelId="{087FB261-42A2-4246-9F56-E9838ACAE975}" type="presParOf" srcId="{014815F5-5CAF-43EE-8D7B-4E4BE48945C5}" destId="{87F734D3-F8EA-450F-9B11-1A0EA7E434B4}" srcOrd="3" destOrd="0" presId="urn:microsoft.com/office/officeart/2005/8/layout/pyramid2"/>
    <dgm:cxn modelId="{4AE8791A-61A4-4D56-A339-C06928D66BCF}" type="presParOf" srcId="{014815F5-5CAF-43EE-8D7B-4E4BE48945C5}" destId="{CBC4C70A-4604-4BFB-9335-04DA3612531E}" srcOrd="4" destOrd="0" presId="urn:microsoft.com/office/officeart/2005/8/layout/pyramid2"/>
    <dgm:cxn modelId="{6C4837E4-F7A5-4C6C-9231-5BAA604914BC}" type="presParOf" srcId="{014815F5-5CAF-43EE-8D7B-4E4BE48945C5}" destId="{AF82CF34-3659-43A2-9955-A04D92D2957C}"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0DB1C-6CC1-E745-8FD4-24EC79B8470F}">
      <dsp:nvSpPr>
        <dsp:cNvPr id="0" name=""/>
        <dsp:cNvSpPr/>
      </dsp:nvSpPr>
      <dsp:spPr>
        <a:xfrm>
          <a:off x="825504" y="233"/>
          <a:ext cx="1305901" cy="652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Quantitative approach</a:t>
          </a:r>
        </a:p>
      </dsp:txBody>
      <dsp:txXfrm>
        <a:off x="844628" y="19357"/>
        <a:ext cx="1267653" cy="614702"/>
      </dsp:txXfrm>
    </dsp:sp>
    <dsp:sp modelId="{35030C0A-57E3-C248-A2B7-A7F98E35EE15}">
      <dsp:nvSpPr>
        <dsp:cNvPr id="0" name=""/>
        <dsp:cNvSpPr/>
      </dsp:nvSpPr>
      <dsp:spPr>
        <a:xfrm>
          <a:off x="956094" y="653184"/>
          <a:ext cx="130590" cy="489712"/>
        </a:xfrm>
        <a:custGeom>
          <a:avLst/>
          <a:gdLst/>
          <a:ahLst/>
          <a:cxnLst/>
          <a:rect l="0" t="0" r="0" b="0"/>
          <a:pathLst>
            <a:path>
              <a:moveTo>
                <a:pt x="0" y="0"/>
              </a:moveTo>
              <a:lnTo>
                <a:pt x="0" y="489712"/>
              </a:lnTo>
              <a:lnTo>
                <a:pt x="130590" y="48971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BC1928-5BEA-914A-A0FE-6D3F6FAB045D}">
      <dsp:nvSpPr>
        <dsp:cNvPr id="0" name=""/>
        <dsp:cNvSpPr/>
      </dsp:nvSpPr>
      <dsp:spPr>
        <a:xfrm>
          <a:off x="1086684" y="816422"/>
          <a:ext cx="1783704" cy="652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Numerical data</a:t>
          </a:r>
        </a:p>
      </dsp:txBody>
      <dsp:txXfrm>
        <a:off x="1105808" y="835546"/>
        <a:ext cx="1745456" cy="614702"/>
      </dsp:txXfrm>
    </dsp:sp>
    <dsp:sp modelId="{2F7F05A2-7AF5-1F49-8BEA-C82ACC6A5FDC}">
      <dsp:nvSpPr>
        <dsp:cNvPr id="0" name=""/>
        <dsp:cNvSpPr/>
      </dsp:nvSpPr>
      <dsp:spPr>
        <a:xfrm>
          <a:off x="956094" y="653184"/>
          <a:ext cx="130590" cy="1305901"/>
        </a:xfrm>
        <a:custGeom>
          <a:avLst/>
          <a:gdLst/>
          <a:ahLst/>
          <a:cxnLst/>
          <a:rect l="0" t="0" r="0" b="0"/>
          <a:pathLst>
            <a:path>
              <a:moveTo>
                <a:pt x="0" y="0"/>
              </a:moveTo>
              <a:lnTo>
                <a:pt x="0" y="1305901"/>
              </a:lnTo>
              <a:lnTo>
                <a:pt x="130590" y="130590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7FB1F7-3C4D-1147-85B1-10D2A35BB304}">
      <dsp:nvSpPr>
        <dsp:cNvPr id="0" name=""/>
        <dsp:cNvSpPr/>
      </dsp:nvSpPr>
      <dsp:spPr>
        <a:xfrm>
          <a:off x="1086684" y="1632610"/>
          <a:ext cx="2656057" cy="652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Statistical analysis</a:t>
          </a:r>
        </a:p>
      </dsp:txBody>
      <dsp:txXfrm>
        <a:off x="1105808" y="1651734"/>
        <a:ext cx="2617809" cy="614702"/>
      </dsp:txXfrm>
    </dsp:sp>
    <dsp:sp modelId="{F3236772-7D09-CC4E-BA49-1FCC6B363462}">
      <dsp:nvSpPr>
        <dsp:cNvPr id="0" name=""/>
        <dsp:cNvSpPr/>
      </dsp:nvSpPr>
      <dsp:spPr>
        <a:xfrm>
          <a:off x="956094" y="653184"/>
          <a:ext cx="130590" cy="2122089"/>
        </a:xfrm>
        <a:custGeom>
          <a:avLst/>
          <a:gdLst/>
          <a:ahLst/>
          <a:cxnLst/>
          <a:rect l="0" t="0" r="0" b="0"/>
          <a:pathLst>
            <a:path>
              <a:moveTo>
                <a:pt x="0" y="0"/>
              </a:moveTo>
              <a:lnTo>
                <a:pt x="0" y="2122089"/>
              </a:lnTo>
              <a:lnTo>
                <a:pt x="130590" y="2122089"/>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C3D7C0-EF7E-014D-BD25-63683F80C80B}">
      <dsp:nvSpPr>
        <dsp:cNvPr id="0" name=""/>
        <dsp:cNvSpPr/>
      </dsp:nvSpPr>
      <dsp:spPr>
        <a:xfrm>
          <a:off x="1086684" y="2448798"/>
          <a:ext cx="2862535" cy="652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‘Objective’ conclusions</a:t>
          </a:r>
        </a:p>
      </dsp:txBody>
      <dsp:txXfrm>
        <a:off x="1105808" y="2467922"/>
        <a:ext cx="2824287" cy="614702"/>
      </dsp:txXfrm>
    </dsp:sp>
    <dsp:sp modelId="{5A5C14CC-0873-A64C-8EE4-1132FD5E93D7}">
      <dsp:nvSpPr>
        <dsp:cNvPr id="0" name=""/>
        <dsp:cNvSpPr/>
      </dsp:nvSpPr>
      <dsp:spPr>
        <a:xfrm>
          <a:off x="4014515" y="233"/>
          <a:ext cx="1305901" cy="652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Qualitative approach</a:t>
          </a:r>
        </a:p>
      </dsp:txBody>
      <dsp:txXfrm>
        <a:off x="4033639" y="19357"/>
        <a:ext cx="1267653" cy="614702"/>
      </dsp:txXfrm>
    </dsp:sp>
    <dsp:sp modelId="{F262E277-58D1-0447-B6F9-2D08E64E4A1B}">
      <dsp:nvSpPr>
        <dsp:cNvPr id="0" name=""/>
        <dsp:cNvSpPr/>
      </dsp:nvSpPr>
      <dsp:spPr>
        <a:xfrm>
          <a:off x="4145105" y="653184"/>
          <a:ext cx="130590" cy="489712"/>
        </a:xfrm>
        <a:custGeom>
          <a:avLst/>
          <a:gdLst/>
          <a:ahLst/>
          <a:cxnLst/>
          <a:rect l="0" t="0" r="0" b="0"/>
          <a:pathLst>
            <a:path>
              <a:moveTo>
                <a:pt x="0" y="0"/>
              </a:moveTo>
              <a:lnTo>
                <a:pt x="0" y="489712"/>
              </a:lnTo>
              <a:lnTo>
                <a:pt x="130590" y="48971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AD73B8-A723-2846-A33E-96BF911A1640}">
      <dsp:nvSpPr>
        <dsp:cNvPr id="0" name=""/>
        <dsp:cNvSpPr/>
      </dsp:nvSpPr>
      <dsp:spPr>
        <a:xfrm>
          <a:off x="4275695" y="816422"/>
          <a:ext cx="1718409" cy="652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Textual data</a:t>
          </a:r>
        </a:p>
      </dsp:txBody>
      <dsp:txXfrm>
        <a:off x="4294819" y="835546"/>
        <a:ext cx="1680161" cy="614702"/>
      </dsp:txXfrm>
    </dsp:sp>
    <dsp:sp modelId="{6AAD443E-D255-CA40-B175-D06D71F25319}">
      <dsp:nvSpPr>
        <dsp:cNvPr id="0" name=""/>
        <dsp:cNvSpPr/>
      </dsp:nvSpPr>
      <dsp:spPr>
        <a:xfrm>
          <a:off x="4145105" y="653184"/>
          <a:ext cx="130590" cy="1305901"/>
        </a:xfrm>
        <a:custGeom>
          <a:avLst/>
          <a:gdLst/>
          <a:ahLst/>
          <a:cxnLst/>
          <a:rect l="0" t="0" r="0" b="0"/>
          <a:pathLst>
            <a:path>
              <a:moveTo>
                <a:pt x="0" y="0"/>
              </a:moveTo>
              <a:lnTo>
                <a:pt x="0" y="1305901"/>
              </a:lnTo>
              <a:lnTo>
                <a:pt x="130590" y="130590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4D884A-80EC-3446-81D6-B6BF9DF525FA}">
      <dsp:nvSpPr>
        <dsp:cNvPr id="0" name=""/>
        <dsp:cNvSpPr/>
      </dsp:nvSpPr>
      <dsp:spPr>
        <a:xfrm>
          <a:off x="4275695" y="1632610"/>
          <a:ext cx="2628528" cy="652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Thematic analysis</a:t>
          </a:r>
        </a:p>
      </dsp:txBody>
      <dsp:txXfrm>
        <a:off x="4294819" y="1651734"/>
        <a:ext cx="2590280" cy="614702"/>
      </dsp:txXfrm>
    </dsp:sp>
    <dsp:sp modelId="{57BDA52F-92E7-414C-9418-1ABB9B5BE20F}">
      <dsp:nvSpPr>
        <dsp:cNvPr id="0" name=""/>
        <dsp:cNvSpPr/>
      </dsp:nvSpPr>
      <dsp:spPr>
        <a:xfrm>
          <a:off x="4145105" y="653184"/>
          <a:ext cx="130590" cy="2122089"/>
        </a:xfrm>
        <a:custGeom>
          <a:avLst/>
          <a:gdLst/>
          <a:ahLst/>
          <a:cxnLst/>
          <a:rect l="0" t="0" r="0" b="0"/>
          <a:pathLst>
            <a:path>
              <a:moveTo>
                <a:pt x="0" y="0"/>
              </a:moveTo>
              <a:lnTo>
                <a:pt x="0" y="2122089"/>
              </a:lnTo>
              <a:lnTo>
                <a:pt x="130590" y="2122089"/>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0D4240-7A97-5A4E-A7A7-D57E0F0610BF}">
      <dsp:nvSpPr>
        <dsp:cNvPr id="0" name=""/>
        <dsp:cNvSpPr/>
      </dsp:nvSpPr>
      <dsp:spPr>
        <a:xfrm>
          <a:off x="4275695" y="2448798"/>
          <a:ext cx="2628528" cy="652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‘Subjective’ conclusions</a:t>
          </a:r>
        </a:p>
      </dsp:txBody>
      <dsp:txXfrm>
        <a:off x="4294819" y="2467922"/>
        <a:ext cx="2590280" cy="614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0DB1C-6CC1-E745-8FD4-24EC79B8470F}">
      <dsp:nvSpPr>
        <dsp:cNvPr id="0" name=""/>
        <dsp:cNvSpPr/>
      </dsp:nvSpPr>
      <dsp:spPr>
        <a:xfrm>
          <a:off x="825504" y="233"/>
          <a:ext cx="1305901" cy="652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Quantitative approach</a:t>
          </a:r>
        </a:p>
      </dsp:txBody>
      <dsp:txXfrm>
        <a:off x="844628" y="19357"/>
        <a:ext cx="1267653" cy="614702"/>
      </dsp:txXfrm>
    </dsp:sp>
    <dsp:sp modelId="{35030C0A-57E3-C248-A2B7-A7F98E35EE15}">
      <dsp:nvSpPr>
        <dsp:cNvPr id="0" name=""/>
        <dsp:cNvSpPr/>
      </dsp:nvSpPr>
      <dsp:spPr>
        <a:xfrm>
          <a:off x="956094" y="653184"/>
          <a:ext cx="130590" cy="489712"/>
        </a:xfrm>
        <a:custGeom>
          <a:avLst/>
          <a:gdLst/>
          <a:ahLst/>
          <a:cxnLst/>
          <a:rect l="0" t="0" r="0" b="0"/>
          <a:pathLst>
            <a:path>
              <a:moveTo>
                <a:pt x="0" y="0"/>
              </a:moveTo>
              <a:lnTo>
                <a:pt x="0" y="489712"/>
              </a:lnTo>
              <a:lnTo>
                <a:pt x="130590" y="48971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BC1928-5BEA-914A-A0FE-6D3F6FAB045D}">
      <dsp:nvSpPr>
        <dsp:cNvPr id="0" name=""/>
        <dsp:cNvSpPr/>
      </dsp:nvSpPr>
      <dsp:spPr>
        <a:xfrm>
          <a:off x="1086684" y="816422"/>
          <a:ext cx="1783704" cy="652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Numerical data</a:t>
          </a:r>
        </a:p>
      </dsp:txBody>
      <dsp:txXfrm>
        <a:off x="1105808" y="835546"/>
        <a:ext cx="1745456" cy="614702"/>
      </dsp:txXfrm>
    </dsp:sp>
    <dsp:sp modelId="{2F7F05A2-7AF5-1F49-8BEA-C82ACC6A5FDC}">
      <dsp:nvSpPr>
        <dsp:cNvPr id="0" name=""/>
        <dsp:cNvSpPr/>
      </dsp:nvSpPr>
      <dsp:spPr>
        <a:xfrm>
          <a:off x="956094" y="653184"/>
          <a:ext cx="130590" cy="1305901"/>
        </a:xfrm>
        <a:custGeom>
          <a:avLst/>
          <a:gdLst/>
          <a:ahLst/>
          <a:cxnLst/>
          <a:rect l="0" t="0" r="0" b="0"/>
          <a:pathLst>
            <a:path>
              <a:moveTo>
                <a:pt x="0" y="0"/>
              </a:moveTo>
              <a:lnTo>
                <a:pt x="0" y="1305901"/>
              </a:lnTo>
              <a:lnTo>
                <a:pt x="130590" y="130590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7FB1F7-3C4D-1147-85B1-10D2A35BB304}">
      <dsp:nvSpPr>
        <dsp:cNvPr id="0" name=""/>
        <dsp:cNvSpPr/>
      </dsp:nvSpPr>
      <dsp:spPr>
        <a:xfrm>
          <a:off x="1086684" y="1632610"/>
          <a:ext cx="2656057" cy="652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Statistical analysis</a:t>
          </a:r>
        </a:p>
      </dsp:txBody>
      <dsp:txXfrm>
        <a:off x="1105808" y="1651734"/>
        <a:ext cx="2617809" cy="614702"/>
      </dsp:txXfrm>
    </dsp:sp>
    <dsp:sp modelId="{F3236772-7D09-CC4E-BA49-1FCC6B363462}">
      <dsp:nvSpPr>
        <dsp:cNvPr id="0" name=""/>
        <dsp:cNvSpPr/>
      </dsp:nvSpPr>
      <dsp:spPr>
        <a:xfrm>
          <a:off x="956094" y="653184"/>
          <a:ext cx="130590" cy="2122089"/>
        </a:xfrm>
        <a:custGeom>
          <a:avLst/>
          <a:gdLst/>
          <a:ahLst/>
          <a:cxnLst/>
          <a:rect l="0" t="0" r="0" b="0"/>
          <a:pathLst>
            <a:path>
              <a:moveTo>
                <a:pt x="0" y="0"/>
              </a:moveTo>
              <a:lnTo>
                <a:pt x="0" y="2122089"/>
              </a:lnTo>
              <a:lnTo>
                <a:pt x="130590" y="2122089"/>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C3D7C0-EF7E-014D-BD25-63683F80C80B}">
      <dsp:nvSpPr>
        <dsp:cNvPr id="0" name=""/>
        <dsp:cNvSpPr/>
      </dsp:nvSpPr>
      <dsp:spPr>
        <a:xfrm>
          <a:off x="1086684" y="2448798"/>
          <a:ext cx="2862535" cy="652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‘Objective’ conclusions</a:t>
          </a:r>
        </a:p>
      </dsp:txBody>
      <dsp:txXfrm>
        <a:off x="1105808" y="2467922"/>
        <a:ext cx="2824287" cy="614702"/>
      </dsp:txXfrm>
    </dsp:sp>
    <dsp:sp modelId="{5A5C14CC-0873-A64C-8EE4-1132FD5E93D7}">
      <dsp:nvSpPr>
        <dsp:cNvPr id="0" name=""/>
        <dsp:cNvSpPr/>
      </dsp:nvSpPr>
      <dsp:spPr>
        <a:xfrm>
          <a:off x="4014515" y="233"/>
          <a:ext cx="1305901" cy="652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Qualitative approach</a:t>
          </a:r>
        </a:p>
      </dsp:txBody>
      <dsp:txXfrm>
        <a:off x="4033639" y="19357"/>
        <a:ext cx="1267653" cy="614702"/>
      </dsp:txXfrm>
    </dsp:sp>
    <dsp:sp modelId="{F262E277-58D1-0447-B6F9-2D08E64E4A1B}">
      <dsp:nvSpPr>
        <dsp:cNvPr id="0" name=""/>
        <dsp:cNvSpPr/>
      </dsp:nvSpPr>
      <dsp:spPr>
        <a:xfrm>
          <a:off x="4145105" y="653184"/>
          <a:ext cx="130590" cy="489712"/>
        </a:xfrm>
        <a:custGeom>
          <a:avLst/>
          <a:gdLst/>
          <a:ahLst/>
          <a:cxnLst/>
          <a:rect l="0" t="0" r="0" b="0"/>
          <a:pathLst>
            <a:path>
              <a:moveTo>
                <a:pt x="0" y="0"/>
              </a:moveTo>
              <a:lnTo>
                <a:pt x="0" y="489712"/>
              </a:lnTo>
              <a:lnTo>
                <a:pt x="130590" y="48971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AD73B8-A723-2846-A33E-96BF911A1640}">
      <dsp:nvSpPr>
        <dsp:cNvPr id="0" name=""/>
        <dsp:cNvSpPr/>
      </dsp:nvSpPr>
      <dsp:spPr>
        <a:xfrm>
          <a:off x="4275695" y="816422"/>
          <a:ext cx="1718409" cy="652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Textual data</a:t>
          </a:r>
        </a:p>
      </dsp:txBody>
      <dsp:txXfrm>
        <a:off x="4294819" y="835546"/>
        <a:ext cx="1680161" cy="614702"/>
      </dsp:txXfrm>
    </dsp:sp>
    <dsp:sp modelId="{6AAD443E-D255-CA40-B175-D06D71F25319}">
      <dsp:nvSpPr>
        <dsp:cNvPr id="0" name=""/>
        <dsp:cNvSpPr/>
      </dsp:nvSpPr>
      <dsp:spPr>
        <a:xfrm>
          <a:off x="4145105" y="653184"/>
          <a:ext cx="130590" cy="1305901"/>
        </a:xfrm>
        <a:custGeom>
          <a:avLst/>
          <a:gdLst/>
          <a:ahLst/>
          <a:cxnLst/>
          <a:rect l="0" t="0" r="0" b="0"/>
          <a:pathLst>
            <a:path>
              <a:moveTo>
                <a:pt x="0" y="0"/>
              </a:moveTo>
              <a:lnTo>
                <a:pt x="0" y="1305901"/>
              </a:lnTo>
              <a:lnTo>
                <a:pt x="130590" y="130590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4D884A-80EC-3446-81D6-B6BF9DF525FA}">
      <dsp:nvSpPr>
        <dsp:cNvPr id="0" name=""/>
        <dsp:cNvSpPr/>
      </dsp:nvSpPr>
      <dsp:spPr>
        <a:xfrm>
          <a:off x="4275695" y="1632610"/>
          <a:ext cx="2628528" cy="652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Thematic analysis</a:t>
          </a:r>
        </a:p>
      </dsp:txBody>
      <dsp:txXfrm>
        <a:off x="4294819" y="1651734"/>
        <a:ext cx="2590280" cy="614702"/>
      </dsp:txXfrm>
    </dsp:sp>
    <dsp:sp modelId="{57BDA52F-92E7-414C-9418-1ABB9B5BE20F}">
      <dsp:nvSpPr>
        <dsp:cNvPr id="0" name=""/>
        <dsp:cNvSpPr/>
      </dsp:nvSpPr>
      <dsp:spPr>
        <a:xfrm>
          <a:off x="4145105" y="653184"/>
          <a:ext cx="130590" cy="2122089"/>
        </a:xfrm>
        <a:custGeom>
          <a:avLst/>
          <a:gdLst/>
          <a:ahLst/>
          <a:cxnLst/>
          <a:rect l="0" t="0" r="0" b="0"/>
          <a:pathLst>
            <a:path>
              <a:moveTo>
                <a:pt x="0" y="0"/>
              </a:moveTo>
              <a:lnTo>
                <a:pt x="0" y="2122089"/>
              </a:lnTo>
              <a:lnTo>
                <a:pt x="130590" y="2122089"/>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0D4240-7A97-5A4E-A7A7-D57E0F0610BF}">
      <dsp:nvSpPr>
        <dsp:cNvPr id="0" name=""/>
        <dsp:cNvSpPr/>
      </dsp:nvSpPr>
      <dsp:spPr>
        <a:xfrm>
          <a:off x="4275695" y="2448798"/>
          <a:ext cx="2628528" cy="652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dirty="0"/>
            <a:t>‘Subjective’ conclusions</a:t>
          </a:r>
        </a:p>
      </dsp:txBody>
      <dsp:txXfrm>
        <a:off x="4294819" y="2467922"/>
        <a:ext cx="2590280" cy="6147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A9CE9-0EA2-0D41-A932-A7393F88EFBD}">
      <dsp:nvSpPr>
        <dsp:cNvPr id="0" name=""/>
        <dsp:cNvSpPr/>
      </dsp:nvSpPr>
      <dsp:spPr>
        <a:xfrm>
          <a:off x="3444105" y="466"/>
          <a:ext cx="1259092" cy="125909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HU" sz="1400" kern="1200" dirty="0"/>
            <a:t>Frequency</a:t>
          </a:r>
        </a:p>
      </dsp:txBody>
      <dsp:txXfrm>
        <a:off x="3628495" y="184856"/>
        <a:ext cx="890312" cy="890312"/>
      </dsp:txXfrm>
    </dsp:sp>
    <dsp:sp modelId="{2D6EA0AB-0D31-2E4B-9376-5AB267369399}">
      <dsp:nvSpPr>
        <dsp:cNvPr id="0" name=""/>
        <dsp:cNvSpPr/>
      </dsp:nvSpPr>
      <dsp:spPr>
        <a:xfrm rot="2700000">
          <a:off x="4568058" y="1079384"/>
          <a:ext cx="334874" cy="42494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4582770" y="1128854"/>
        <a:ext cx="234412" cy="254965"/>
      </dsp:txXfrm>
    </dsp:sp>
    <dsp:sp modelId="{7D1EE5B9-F85C-F843-9E77-E8132277757B}">
      <dsp:nvSpPr>
        <dsp:cNvPr id="0" name=""/>
        <dsp:cNvSpPr/>
      </dsp:nvSpPr>
      <dsp:spPr>
        <a:xfrm>
          <a:off x="4781195" y="1337556"/>
          <a:ext cx="1259092" cy="1259092"/>
        </a:xfrm>
        <a:prstGeom prst="ellipse">
          <a:avLst/>
        </a:prstGeom>
        <a:solidFill>
          <a:schemeClr val="accent2">
            <a:hueOff val="-3450629"/>
            <a:satOff val="15286"/>
            <a:lumOff val="-562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HU" sz="1400" kern="1200" dirty="0"/>
            <a:t>Sequence</a:t>
          </a:r>
        </a:p>
      </dsp:txBody>
      <dsp:txXfrm>
        <a:off x="4965585" y="1521946"/>
        <a:ext cx="890312" cy="890312"/>
      </dsp:txXfrm>
    </dsp:sp>
    <dsp:sp modelId="{0169248C-87DC-6F47-AFD9-E21AB9071E3D}">
      <dsp:nvSpPr>
        <dsp:cNvPr id="0" name=""/>
        <dsp:cNvSpPr/>
      </dsp:nvSpPr>
      <dsp:spPr>
        <a:xfrm rot="8100000">
          <a:off x="4581461" y="2416474"/>
          <a:ext cx="334874" cy="424943"/>
        </a:xfrm>
        <a:prstGeom prst="rightArrow">
          <a:avLst>
            <a:gd name="adj1" fmla="val 60000"/>
            <a:gd name="adj2" fmla="val 50000"/>
          </a:avLst>
        </a:prstGeom>
        <a:solidFill>
          <a:schemeClr val="accent2">
            <a:hueOff val="-3450629"/>
            <a:satOff val="15286"/>
            <a:lumOff val="-56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4667211" y="2465944"/>
        <a:ext cx="234412" cy="254965"/>
      </dsp:txXfrm>
    </dsp:sp>
    <dsp:sp modelId="{5C17BC3F-896C-C04E-A6FC-02C30136FF43}">
      <dsp:nvSpPr>
        <dsp:cNvPr id="0" name=""/>
        <dsp:cNvSpPr/>
      </dsp:nvSpPr>
      <dsp:spPr>
        <a:xfrm>
          <a:off x="3444105" y="2674646"/>
          <a:ext cx="1259092" cy="1259092"/>
        </a:xfrm>
        <a:prstGeom prst="ellipse">
          <a:avLst/>
        </a:prstGeom>
        <a:solidFill>
          <a:schemeClr val="accent2">
            <a:hueOff val="-6901259"/>
            <a:satOff val="30573"/>
            <a:lumOff val="-112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HU" sz="1400" kern="1200" dirty="0"/>
            <a:t>Inductive</a:t>
          </a:r>
        </a:p>
      </dsp:txBody>
      <dsp:txXfrm>
        <a:off x="3628495" y="2859036"/>
        <a:ext cx="890312" cy="890312"/>
      </dsp:txXfrm>
    </dsp:sp>
    <dsp:sp modelId="{1EAE6DAD-06AA-314A-BD67-0053E94CA87D}">
      <dsp:nvSpPr>
        <dsp:cNvPr id="0" name=""/>
        <dsp:cNvSpPr/>
      </dsp:nvSpPr>
      <dsp:spPr>
        <a:xfrm rot="13500000">
          <a:off x="3244371" y="2429877"/>
          <a:ext cx="334874" cy="424943"/>
        </a:xfrm>
        <a:prstGeom prst="rightArrow">
          <a:avLst>
            <a:gd name="adj1" fmla="val 60000"/>
            <a:gd name="adj2" fmla="val 50000"/>
          </a:avLst>
        </a:prstGeom>
        <a:solidFill>
          <a:schemeClr val="accent2">
            <a:hueOff val="-6901259"/>
            <a:satOff val="30573"/>
            <a:lumOff val="-112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3330121" y="2550385"/>
        <a:ext cx="234412" cy="254965"/>
      </dsp:txXfrm>
    </dsp:sp>
    <dsp:sp modelId="{F2EFAFEA-A807-9243-93B6-6B4D0BB7C710}">
      <dsp:nvSpPr>
        <dsp:cNvPr id="0" name=""/>
        <dsp:cNvSpPr/>
      </dsp:nvSpPr>
      <dsp:spPr>
        <a:xfrm>
          <a:off x="2107015" y="1337556"/>
          <a:ext cx="1259092" cy="1259092"/>
        </a:xfrm>
        <a:prstGeom prst="ellipse">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HU" sz="1400" kern="1200" dirty="0"/>
            <a:t>Deductive </a:t>
          </a:r>
        </a:p>
      </dsp:txBody>
      <dsp:txXfrm>
        <a:off x="2291405" y="1521946"/>
        <a:ext cx="890312" cy="890312"/>
      </dsp:txXfrm>
    </dsp:sp>
    <dsp:sp modelId="{14665452-7380-C24C-B63D-4A534E75A23E}">
      <dsp:nvSpPr>
        <dsp:cNvPr id="0" name=""/>
        <dsp:cNvSpPr/>
      </dsp:nvSpPr>
      <dsp:spPr>
        <a:xfrm rot="18900000">
          <a:off x="3230968" y="1092787"/>
          <a:ext cx="334874" cy="424943"/>
        </a:xfrm>
        <a:prstGeom prst="rightArrow">
          <a:avLst>
            <a:gd name="adj1" fmla="val 60000"/>
            <a:gd name="adj2" fmla="val 50000"/>
          </a:avLst>
        </a:prstGeom>
        <a:solidFill>
          <a:schemeClr val="accent2">
            <a:hueOff val="-10351888"/>
            <a:satOff val="45859"/>
            <a:lumOff val="-1686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3245680" y="1213295"/>
        <a:ext cx="234412" cy="2549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CCDDC-E997-4B4E-8729-EB4BFFB45B52}">
      <dsp:nvSpPr>
        <dsp:cNvPr id="0" name=""/>
        <dsp:cNvSpPr/>
      </dsp:nvSpPr>
      <dsp:spPr>
        <a:xfrm>
          <a:off x="944880" y="0"/>
          <a:ext cx="3657599" cy="365759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82CB2E-DF0E-4E92-A406-A81991CCCC6F}">
      <dsp:nvSpPr>
        <dsp:cNvPr id="0" name=""/>
        <dsp:cNvSpPr/>
      </dsp:nvSpPr>
      <dsp:spPr>
        <a:xfrm>
          <a:off x="2773680" y="367724"/>
          <a:ext cx="2377439" cy="86582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hu-HU" sz="1600" kern="1200" dirty="0"/>
            <a:t>Nyelvi dimenzió,                 9 kód, 88 interjúrészlet</a:t>
          </a:r>
          <a:endParaRPr lang="en-GB" sz="1600" kern="1200" dirty="0"/>
        </a:p>
      </dsp:txBody>
      <dsp:txXfrm>
        <a:off x="2815946" y="409990"/>
        <a:ext cx="2292907" cy="781290"/>
      </dsp:txXfrm>
    </dsp:sp>
    <dsp:sp modelId="{BDA9D0F3-DACB-47C4-88E7-1E97B26266AB}">
      <dsp:nvSpPr>
        <dsp:cNvPr id="0" name=""/>
        <dsp:cNvSpPr/>
      </dsp:nvSpPr>
      <dsp:spPr>
        <a:xfrm>
          <a:off x="2773680" y="1341774"/>
          <a:ext cx="2377439" cy="86582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hu-HU" sz="1600" kern="1200" dirty="0"/>
            <a:t>Oktatásfejlesztési dimenzió,                             12 kód, 113 interjúrészlet </a:t>
          </a:r>
          <a:endParaRPr lang="en-GB" sz="1600" kern="1200" dirty="0"/>
        </a:p>
      </dsp:txBody>
      <dsp:txXfrm>
        <a:off x="2815946" y="1384040"/>
        <a:ext cx="2292907" cy="781290"/>
      </dsp:txXfrm>
    </dsp:sp>
    <dsp:sp modelId="{CBC4C70A-4604-4BFB-9335-04DA3612531E}">
      <dsp:nvSpPr>
        <dsp:cNvPr id="0" name=""/>
        <dsp:cNvSpPr/>
      </dsp:nvSpPr>
      <dsp:spPr>
        <a:xfrm>
          <a:off x="2773680" y="2315824"/>
          <a:ext cx="2377439" cy="86582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hu-HU" sz="1600" kern="1200" dirty="0"/>
            <a:t>Oktatáspolitikai dimenzió, 13 kód,  121 interjúrészlet</a:t>
          </a:r>
          <a:endParaRPr lang="en-GB" sz="1600" kern="1200" dirty="0"/>
        </a:p>
      </dsp:txBody>
      <dsp:txXfrm>
        <a:off x="2815946" y="2358090"/>
        <a:ext cx="2292907" cy="7812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B3F68-33B7-9441-A9C9-4DDE3EFEECC0}" type="datetimeFigureOut">
              <a:rPr lang="en-HU" smtClean="0"/>
              <a:t>2020. 11. 20.</a:t>
            </a:fld>
            <a:endParaRPr lang="en-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E8A1D8-E84A-9C4A-98EB-7B0D5EF19CB3}" type="slidenum">
              <a:rPr lang="en-HU" smtClean="0"/>
              <a:t>‹#›</a:t>
            </a:fld>
            <a:endParaRPr lang="en-HU"/>
          </a:p>
        </p:txBody>
      </p:sp>
    </p:spTree>
    <p:extLst>
      <p:ext uri="{BB962C8B-B14F-4D97-AF65-F5344CB8AC3E}">
        <p14:creationId xmlns:p14="http://schemas.microsoft.com/office/powerpoint/2010/main" val="2807049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U" dirty="0"/>
          </a:p>
        </p:txBody>
      </p:sp>
      <p:sp>
        <p:nvSpPr>
          <p:cNvPr id="4" name="Slide Number Placeholder 3"/>
          <p:cNvSpPr>
            <a:spLocks noGrp="1"/>
          </p:cNvSpPr>
          <p:nvPr>
            <p:ph type="sldNum" sz="quarter" idx="5"/>
          </p:nvPr>
        </p:nvSpPr>
        <p:spPr/>
        <p:txBody>
          <a:bodyPr/>
          <a:lstStyle/>
          <a:p>
            <a:fld id="{0FE8A1D8-E84A-9C4A-98EB-7B0D5EF19CB3}" type="slidenum">
              <a:rPr lang="en-HU" smtClean="0"/>
              <a:t>118</a:t>
            </a:fld>
            <a:endParaRPr lang="en-HU"/>
          </a:p>
        </p:txBody>
      </p:sp>
    </p:spTree>
    <p:extLst>
      <p:ext uri="{BB962C8B-B14F-4D97-AF65-F5344CB8AC3E}">
        <p14:creationId xmlns:p14="http://schemas.microsoft.com/office/powerpoint/2010/main" val="134242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first sentence is a ‘‘topic sentence’’ for the paragraph: its function here is to form a</a:t>
            </a:r>
            <a:r>
              <a:rPr lang="hu-HU" altLang="en-US" dirty="0"/>
              <a:t> </a:t>
            </a:r>
            <a:r>
              <a:rPr lang="en-US" altLang="en-US" dirty="0"/>
              <a:t>link to the previous paragraph (which discussed shrinking markets), and to alert the reader</a:t>
            </a:r>
            <a:r>
              <a:rPr lang="hu-HU" altLang="en-US" dirty="0"/>
              <a:t> </a:t>
            </a:r>
            <a:r>
              <a:rPr lang="en-US" altLang="en-US" dirty="0"/>
              <a:t>to the topic of the current paragraph. Topic sentences are an effective way of creating</a:t>
            </a:r>
            <a:r>
              <a:rPr lang="hu-HU" altLang="en-US" dirty="0"/>
              <a:t> </a:t>
            </a:r>
            <a:r>
              <a:rPr lang="en-US" altLang="en-US" dirty="0"/>
              <a:t>logical flow in science writing.</a:t>
            </a:r>
          </a:p>
          <a:p>
            <a:endParaRPr lang="en-US" dirty="0"/>
          </a:p>
        </p:txBody>
      </p:sp>
      <p:sp>
        <p:nvSpPr>
          <p:cNvPr id="4" name="Slide Number Placeholder 3"/>
          <p:cNvSpPr>
            <a:spLocks noGrp="1"/>
          </p:cNvSpPr>
          <p:nvPr>
            <p:ph type="sldNum" sz="quarter" idx="10"/>
          </p:nvPr>
        </p:nvSpPr>
        <p:spPr/>
        <p:txBody>
          <a:bodyPr/>
          <a:lstStyle/>
          <a:p>
            <a:fld id="{009135CB-6C5D-8648-8726-FC056EDD3270}" type="slidenum">
              <a:rPr lang="en-US" smtClean="0"/>
              <a:t>156</a:t>
            </a:fld>
            <a:endParaRPr lang="en-US"/>
          </a:p>
        </p:txBody>
      </p:sp>
    </p:spTree>
    <p:extLst>
      <p:ext uri="{BB962C8B-B14F-4D97-AF65-F5344CB8AC3E}">
        <p14:creationId xmlns:p14="http://schemas.microsoft.com/office/powerpoint/2010/main" val="923405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However, there is a danger attached to the author prominent style</a:t>
            </a:r>
            <a:r>
              <a:rPr lang="hu-HU" altLang="en-US" dirty="0"/>
              <a:t>. </a:t>
            </a:r>
            <a:r>
              <a:rPr lang="en-US" altLang="en-US" dirty="0"/>
              <a:t>If it is over-used, it can make the text sound like a list, rather than a logically</a:t>
            </a:r>
          </a:p>
          <a:p>
            <a:pPr eaLnBrk="1" hangingPunct="1"/>
            <a:r>
              <a:rPr lang="en-US" altLang="en-US" dirty="0"/>
              <a:t>constructed argument. We recommend that you use this style sparingly, perhaps</a:t>
            </a:r>
            <a:r>
              <a:rPr lang="hu-HU" altLang="en-US" dirty="0"/>
              <a:t> </a:t>
            </a:r>
            <a:r>
              <a:rPr lang="en-US" altLang="en-US" dirty="0"/>
              <a:t>when you are approaching the specifics of the gap your study will address.</a:t>
            </a:r>
            <a:endParaRPr lang="hu-HU" altLang="en-US" dirty="0"/>
          </a:p>
          <a:p>
            <a:pPr eaLnBrk="1" hangingPunct="1"/>
            <a:endParaRPr lang="hu-HU" altLang="en-US" dirty="0"/>
          </a:p>
        </p:txBody>
      </p:sp>
      <p:sp>
        <p:nvSpPr>
          <p:cNvPr id="2970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802E23-EA5F-AA40-BB18-4AD12540D263}" type="slidenum">
              <a:rPr lang="hu-HU" altLang="en-US"/>
              <a:pPr eaLnBrk="1" hangingPunct="1"/>
              <a:t>157</a:t>
            </a:fld>
            <a:endParaRPr lang="hu-HU" altLang="en-US"/>
          </a:p>
        </p:txBody>
      </p:sp>
    </p:spTree>
    <p:extLst>
      <p:ext uri="{BB962C8B-B14F-4D97-AF65-F5344CB8AC3E}">
        <p14:creationId xmlns:p14="http://schemas.microsoft.com/office/powerpoint/2010/main" val="89244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methodology </a:t>
            </a:r>
            <a:r>
              <a:rPr lang="en-US" sz="1200" kern="1200" dirty="0">
                <a:solidFill>
                  <a:schemeClr val="tx1"/>
                </a:solidFill>
                <a:effectLst/>
                <a:latin typeface="+mn-lt"/>
                <a:ea typeface="+mn-ea"/>
                <a:cs typeface="+mn-cs"/>
              </a:rPr>
              <a:t>(or </a:t>
            </a:r>
            <a:r>
              <a:rPr lang="en-US" sz="1200" i="1" kern="1200" dirty="0">
                <a:solidFill>
                  <a:schemeClr val="tx1"/>
                </a:solidFill>
                <a:effectLst/>
                <a:latin typeface="+mn-lt"/>
                <a:ea typeface="+mn-ea"/>
                <a:cs typeface="+mn-cs"/>
              </a:rPr>
              <a:t>method</a:t>
            </a:r>
            <a:r>
              <a:rPr lang="en-US" sz="1200" kern="1200" dirty="0">
                <a:solidFill>
                  <a:schemeClr val="tx1"/>
                </a:solidFill>
                <a:effectLst/>
                <a:latin typeface="+mn-lt"/>
                <a:ea typeface="+mn-ea"/>
                <a:cs typeface="+mn-cs"/>
              </a:rPr>
              <a:t>) section consists of the skeleton of the study. If it is well written, others should be able to replicate the study exactly. The ability to replicate a study is the principal criterion used to judge the quality of this component of a research report. </a:t>
            </a:r>
            <a:endParaRPr lang="en-US" dirty="0"/>
          </a:p>
          <a:p>
            <a:r>
              <a:rPr lang="en-US" sz="1200" kern="1200" dirty="0">
                <a:solidFill>
                  <a:schemeClr val="tx1"/>
                </a:solidFill>
                <a:effectLst/>
                <a:latin typeface="+mn-lt"/>
                <a:ea typeface="+mn-ea"/>
                <a:cs typeface="+mn-cs"/>
              </a:rPr>
              <a:t>The methodology section tells us who was studied, what was studied, and how the information was collected and analyzed. The following outline lists the typical subsections found under this heading. Studies vary in what sub- sections they include under the methodology section, but the information contained in the following subsections should be presented in some manner. </a:t>
            </a:r>
            <a:endParaRPr lang="en-US" dirty="0"/>
          </a:p>
          <a:p>
            <a:endParaRPr lang="en-US" dirty="0"/>
          </a:p>
        </p:txBody>
      </p:sp>
      <p:sp>
        <p:nvSpPr>
          <p:cNvPr id="4" name="Slide Number Placeholder 3"/>
          <p:cNvSpPr>
            <a:spLocks noGrp="1"/>
          </p:cNvSpPr>
          <p:nvPr>
            <p:ph type="sldNum" sz="quarter" idx="10"/>
          </p:nvPr>
        </p:nvSpPr>
        <p:spPr/>
        <p:txBody>
          <a:bodyPr/>
          <a:lstStyle/>
          <a:p>
            <a:fld id="{6225BE8A-871E-AD45-9E29-929DFB12003C}" type="slidenum">
              <a:rPr lang="hu-HU" altLang="en-US" smtClean="0"/>
              <a:pPr/>
              <a:t>161</a:t>
            </a:fld>
            <a:endParaRPr lang="hu-HU" altLang="en-US"/>
          </a:p>
        </p:txBody>
      </p:sp>
    </p:spTree>
    <p:extLst>
      <p:ext uri="{BB962C8B-B14F-4D97-AF65-F5344CB8AC3E}">
        <p14:creationId xmlns:p14="http://schemas.microsoft.com/office/powerpoint/2010/main" val="862448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Sample. </a:t>
            </a:r>
            <a:r>
              <a:rPr lang="en-US" sz="1200" kern="1200" dirty="0">
                <a:solidFill>
                  <a:schemeClr val="tx1"/>
                </a:solidFill>
                <a:effectLst/>
                <a:latin typeface="+mn-lt"/>
                <a:ea typeface="+mn-ea"/>
                <a:cs typeface="+mn-cs"/>
              </a:rPr>
              <a:t>This subsection of the methodology section describes the participants/subjects or the objects of the study from which the data were gathered. A well-written sample section provides as much detail as needed about the participants/objects. It should also explain the rationale used for selecting the participants so that the reader may be able to assess whether the resulting data are valid for the purpose of the study. </a:t>
            </a:r>
            <a:endParaRPr lang="en-US" dirty="0"/>
          </a:p>
          <a:p>
            <a:r>
              <a:rPr lang="en-US" sz="1200" kern="1200" dirty="0">
                <a:solidFill>
                  <a:schemeClr val="tx1"/>
                </a:solidFill>
                <a:effectLst/>
                <a:latin typeface="+mn-lt"/>
                <a:ea typeface="+mn-ea"/>
                <a:cs typeface="+mn-cs"/>
              </a:rPr>
              <a:t>In a study using participants, for example, </a:t>
            </a:r>
            <a:r>
              <a:rPr lang="en-US" sz="1200" kern="1200" dirty="0" err="1">
                <a:solidFill>
                  <a:schemeClr val="tx1"/>
                </a:solidFill>
                <a:effectLst/>
                <a:latin typeface="+mn-lt"/>
                <a:ea typeface="+mn-ea"/>
                <a:cs typeface="+mn-cs"/>
              </a:rPr>
              <a:t>Zahar</a:t>
            </a:r>
            <a:r>
              <a:rPr lang="en-US" sz="1200" kern="1200" dirty="0">
                <a:solidFill>
                  <a:schemeClr val="tx1"/>
                </a:solidFill>
                <a:effectLst/>
                <a:latin typeface="+mn-lt"/>
                <a:ea typeface="+mn-ea"/>
                <a:cs typeface="+mn-cs"/>
              </a:rPr>
              <a:t>, Cobb, and </a:t>
            </a:r>
            <a:r>
              <a:rPr lang="en-US" sz="1200" kern="1200" dirty="0" err="1">
                <a:solidFill>
                  <a:schemeClr val="tx1"/>
                </a:solidFill>
                <a:effectLst/>
                <a:latin typeface="+mn-lt"/>
                <a:ea typeface="+mn-ea"/>
                <a:cs typeface="+mn-cs"/>
              </a:rPr>
              <a:t>Spada</a:t>
            </a:r>
            <a:r>
              <a:rPr lang="en-US" sz="1200" kern="1200" dirty="0">
                <a:solidFill>
                  <a:schemeClr val="tx1"/>
                </a:solidFill>
                <a:effectLst/>
                <a:latin typeface="+mn-lt"/>
                <a:ea typeface="+mn-ea"/>
                <a:cs typeface="+mn-cs"/>
              </a:rPr>
              <a:t> (2001) described their participants as 144 Grade 7 male ESL students. They continued by providing information about the fact that they had been placed in different ESL levels, how much class time they had completed prior to the study, and their language background. With this information, the reader can decide whether the results of the study are applicable to the question under consideration. </a:t>
            </a:r>
            <a:endParaRPr lang="en-US" dirty="0"/>
          </a:p>
          <a:p>
            <a:endParaRPr lang="en-US" dirty="0"/>
          </a:p>
        </p:txBody>
      </p:sp>
      <p:sp>
        <p:nvSpPr>
          <p:cNvPr id="4" name="Slide Number Placeholder 3"/>
          <p:cNvSpPr>
            <a:spLocks noGrp="1"/>
          </p:cNvSpPr>
          <p:nvPr>
            <p:ph type="sldNum" sz="quarter" idx="10"/>
          </p:nvPr>
        </p:nvSpPr>
        <p:spPr/>
        <p:txBody>
          <a:bodyPr/>
          <a:lstStyle/>
          <a:p>
            <a:fld id="{6225BE8A-871E-AD45-9E29-929DFB12003C}" type="slidenum">
              <a:rPr lang="hu-HU" altLang="en-US" smtClean="0"/>
              <a:pPr/>
              <a:t>163</a:t>
            </a:fld>
            <a:endParaRPr lang="hu-HU" altLang="en-US"/>
          </a:p>
        </p:txBody>
      </p:sp>
    </p:spTree>
    <p:extLst>
      <p:ext uri="{BB962C8B-B14F-4D97-AF65-F5344CB8AC3E}">
        <p14:creationId xmlns:p14="http://schemas.microsoft.com/office/powerpoint/2010/main" val="2671510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 research design subsection, often referred to as </a:t>
            </a:r>
            <a:r>
              <a:rPr lang="en-US" sz="1200" i="1" kern="1200" dirty="0">
                <a:solidFill>
                  <a:schemeClr val="tx1"/>
                </a:solidFill>
                <a:effectLst/>
                <a:latin typeface="+mn-lt"/>
                <a:ea typeface="+mn-ea"/>
                <a:cs typeface="+mn-cs"/>
              </a:rPr>
              <a:t>design</a:t>
            </a:r>
            <a:r>
              <a:rPr lang="en-US" sz="1200" kern="1200" dirty="0">
                <a:solidFill>
                  <a:schemeClr val="tx1"/>
                </a:solidFill>
                <a:effectLst/>
                <a:latin typeface="+mn-lt"/>
                <a:ea typeface="+mn-ea"/>
                <a:cs typeface="+mn-cs"/>
              </a:rPr>
              <a:t>, explains the overall structural design used in the study. There are a number of designs available, and each one has its appropriate use. Each has its strengths and weaknesses depending on how well the data answer the re- search question(s). In a well-written design section, the </a:t>
            </a:r>
            <a:r>
              <a:rPr lang="en-US" sz="1200" i="1" kern="1200" dirty="0">
                <a:solidFill>
                  <a:schemeClr val="tx1"/>
                </a:solidFill>
                <a:effectLst/>
                <a:latin typeface="+mn-lt"/>
                <a:ea typeface="+mn-ea"/>
                <a:cs typeface="+mn-cs"/>
              </a:rPr>
              <a:t>variables</a:t>
            </a:r>
            <a:r>
              <a:rPr lang="en-US" sz="1200" kern="1200" dirty="0">
                <a:solidFill>
                  <a:schemeClr val="tx1"/>
                </a:solidFill>
                <a:effectLst/>
                <a:latin typeface="+mn-lt"/>
                <a:ea typeface="+mn-ea"/>
                <a:cs typeface="+mn-cs"/>
              </a:rPr>
              <a:t>1 of the study are clearly identified and defined. In fact the term </a:t>
            </a:r>
            <a:r>
              <a:rPr lang="en-US" sz="1200" i="1" kern="1200" dirty="0">
                <a:solidFill>
                  <a:schemeClr val="tx1"/>
                </a:solidFill>
                <a:effectLst/>
                <a:latin typeface="+mn-lt"/>
                <a:ea typeface="+mn-ea"/>
                <a:cs typeface="+mn-cs"/>
              </a:rPr>
              <a:t>construct </a:t>
            </a:r>
            <a:r>
              <a:rPr lang="en-US" sz="1200" kern="1200" dirty="0">
                <a:solidFill>
                  <a:schemeClr val="tx1"/>
                </a:solidFill>
                <a:effectLst/>
                <a:latin typeface="+mn-lt"/>
                <a:ea typeface="+mn-ea"/>
                <a:cs typeface="+mn-cs"/>
              </a:rPr>
              <a:t>is usually replaced by the term </a:t>
            </a:r>
            <a:r>
              <a:rPr lang="en-US" sz="1200" i="1" kern="1200" dirty="0">
                <a:solidFill>
                  <a:schemeClr val="tx1"/>
                </a:solidFill>
                <a:effectLst/>
                <a:latin typeface="+mn-lt"/>
                <a:ea typeface="+mn-ea"/>
                <a:cs typeface="+mn-cs"/>
              </a:rPr>
              <a:t>variable</a:t>
            </a:r>
            <a:r>
              <a:rPr lang="en-US" sz="1200" kern="1200" dirty="0">
                <a:solidFill>
                  <a:schemeClr val="tx1"/>
                </a:solidFill>
                <a:effectLst/>
                <a:latin typeface="+mn-lt"/>
                <a:ea typeface="+mn-ea"/>
                <a:cs typeface="+mn-cs"/>
              </a:rPr>
              <a:t>. If something does not vary, it is not a variable. For example, </a:t>
            </a:r>
            <a:r>
              <a:rPr lang="en-US" sz="1200" i="1" kern="1200" dirty="0">
                <a:solidFill>
                  <a:schemeClr val="tx1"/>
                </a:solidFill>
                <a:effectLst/>
                <a:latin typeface="+mn-lt"/>
                <a:ea typeface="+mn-ea"/>
                <a:cs typeface="+mn-cs"/>
              </a:rPr>
              <a:t>language ability </a:t>
            </a:r>
            <a:r>
              <a:rPr lang="en-US" sz="1200" kern="1200" dirty="0">
                <a:solidFill>
                  <a:schemeClr val="tx1"/>
                </a:solidFill>
                <a:effectLst/>
                <a:latin typeface="+mn-lt"/>
                <a:ea typeface="+mn-ea"/>
                <a:cs typeface="+mn-cs"/>
              </a:rPr>
              <a:t>is a construct that varies (i.e., people vary in language </a:t>
            </a:r>
            <a:r>
              <a:rPr lang="en-US" sz="1200" kern="1200" dirty="0" err="1">
                <a:solidFill>
                  <a:schemeClr val="tx1"/>
                </a:solidFill>
                <a:effectLst/>
                <a:latin typeface="+mn-lt"/>
                <a:ea typeface="+mn-ea"/>
                <a:cs typeface="+mn-cs"/>
              </a:rPr>
              <a:t>abil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ity</a:t>
            </a:r>
            <a:r>
              <a:rPr lang="en-US" sz="1200" kern="1200" dirty="0">
                <a:solidFill>
                  <a:schemeClr val="tx1"/>
                </a:solidFill>
                <a:effectLst/>
                <a:latin typeface="+mn-lt"/>
                <a:ea typeface="+mn-ea"/>
                <a:cs typeface="+mn-cs"/>
              </a:rPr>
              <a:t>). Therefore, it is referred to as variable when used in a study, regardless of whether the word </a:t>
            </a:r>
            <a:r>
              <a:rPr lang="en-US" sz="1200" i="1" kern="1200" dirty="0">
                <a:solidFill>
                  <a:schemeClr val="tx1"/>
                </a:solidFill>
                <a:effectLst/>
                <a:latin typeface="+mn-lt"/>
                <a:ea typeface="+mn-ea"/>
                <a:cs typeface="+mn-cs"/>
              </a:rPr>
              <a:t>construct </a:t>
            </a:r>
            <a:r>
              <a:rPr lang="en-US" sz="1200" kern="1200" dirty="0">
                <a:solidFill>
                  <a:schemeClr val="tx1"/>
                </a:solidFill>
                <a:effectLst/>
                <a:latin typeface="+mn-lt"/>
                <a:ea typeface="+mn-ea"/>
                <a:cs typeface="+mn-cs"/>
              </a:rPr>
              <a:t>is used. Gender is a variable in that it has two possibilities: male and female. Examples of other possible variables are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tionality</a:t>
            </a:r>
            <a:r>
              <a:rPr lang="en-US" sz="1200" kern="1200" dirty="0">
                <a:solidFill>
                  <a:schemeClr val="tx1"/>
                </a:solidFill>
                <a:effectLst/>
                <a:latin typeface="+mn-lt"/>
                <a:ea typeface="+mn-ea"/>
                <a:cs typeface="+mn-cs"/>
              </a:rPr>
              <a:t>, language proficiency, method of instruction, and so on.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225BE8A-871E-AD45-9E29-929DFB12003C}" type="slidenum">
              <a:rPr lang="hu-HU" altLang="en-US" smtClean="0"/>
              <a:pPr/>
              <a:t>164</a:t>
            </a:fld>
            <a:endParaRPr lang="hu-HU" altLang="en-US"/>
          </a:p>
        </p:txBody>
      </p:sp>
    </p:spTree>
    <p:extLst>
      <p:ext uri="{BB962C8B-B14F-4D97-AF65-F5344CB8AC3E}">
        <p14:creationId xmlns:p14="http://schemas.microsoft.com/office/powerpoint/2010/main" val="3933763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This subsection explains in detail how the information is collected for the purpose of a research study. Most studies in- </a:t>
            </a:r>
            <a:r>
              <a:rPr lang="en-US" sz="1200" kern="1200" dirty="0" err="1">
                <a:solidFill>
                  <a:schemeClr val="tx1"/>
                </a:solidFill>
                <a:effectLst/>
                <a:latin typeface="+mn-lt"/>
                <a:ea typeface="+mn-ea"/>
                <a:cs typeface="+mn-cs"/>
              </a:rPr>
              <a:t>volve</a:t>
            </a:r>
            <a:r>
              <a:rPr lang="en-US" sz="1200" kern="1200" dirty="0">
                <a:solidFill>
                  <a:schemeClr val="tx1"/>
                </a:solidFill>
                <a:effectLst/>
                <a:latin typeface="+mn-lt"/>
                <a:ea typeface="+mn-ea"/>
                <a:cs typeface="+mn-cs"/>
              </a:rPr>
              <a:t> either instruments and/or observational procedures. </a:t>
            </a:r>
            <a:endParaRPr lang="en-US" dirty="0"/>
          </a:p>
          <a:p>
            <a:endParaRPr lang="en-US" dirty="0"/>
          </a:p>
        </p:txBody>
      </p:sp>
      <p:sp>
        <p:nvSpPr>
          <p:cNvPr id="4" name="Slide Number Placeholder 3"/>
          <p:cNvSpPr>
            <a:spLocks noGrp="1"/>
          </p:cNvSpPr>
          <p:nvPr>
            <p:ph type="sldNum" sz="quarter" idx="10"/>
          </p:nvPr>
        </p:nvSpPr>
        <p:spPr/>
        <p:txBody>
          <a:bodyPr/>
          <a:lstStyle/>
          <a:p>
            <a:fld id="{6225BE8A-871E-AD45-9E29-929DFB12003C}" type="slidenum">
              <a:rPr lang="hu-HU" altLang="en-US" smtClean="0"/>
              <a:pPr/>
              <a:t>165</a:t>
            </a:fld>
            <a:endParaRPr lang="hu-HU" altLang="en-US"/>
          </a:p>
        </p:txBody>
      </p:sp>
    </p:spTree>
    <p:extLst>
      <p:ext uri="{BB962C8B-B14F-4D97-AF65-F5344CB8AC3E}">
        <p14:creationId xmlns:p14="http://schemas.microsoft.com/office/powerpoint/2010/main" val="1043297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This subsection is a detailed explanation of how the complete study was executed. In some studies, the data-collection pro- </a:t>
            </a:r>
            <a:r>
              <a:rPr lang="en-US" sz="1200" kern="1200" dirty="0" err="1">
                <a:solidFill>
                  <a:schemeClr val="tx1"/>
                </a:solidFill>
                <a:effectLst/>
                <a:latin typeface="+mn-lt"/>
                <a:ea typeface="+mn-ea"/>
                <a:cs typeface="+mn-cs"/>
              </a:rPr>
              <a:t>cedure</a:t>
            </a:r>
            <a:r>
              <a:rPr lang="en-US" sz="1200" kern="1200" dirty="0">
                <a:solidFill>
                  <a:schemeClr val="tx1"/>
                </a:solidFill>
                <a:effectLst/>
                <a:latin typeface="+mn-lt"/>
                <a:ea typeface="+mn-ea"/>
                <a:cs typeface="+mn-cs"/>
              </a:rPr>
              <a:t> subsection and this section are the same. The procedures </a:t>
            </a:r>
            <a:r>
              <a:rPr lang="en-US" sz="1200" kern="1200" dirty="0" err="1">
                <a:solidFill>
                  <a:schemeClr val="tx1"/>
                </a:solidFill>
                <a:effectLst/>
                <a:latin typeface="+mn-lt"/>
                <a:ea typeface="+mn-ea"/>
                <a:cs typeface="+mn-cs"/>
              </a:rPr>
              <a:t>subsecttion</a:t>
            </a:r>
            <a:r>
              <a:rPr lang="en-US" sz="1200" kern="1200" dirty="0">
                <a:solidFill>
                  <a:schemeClr val="tx1"/>
                </a:solidFill>
                <a:effectLst/>
                <a:latin typeface="+mn-lt"/>
                <a:ea typeface="+mn-ea"/>
                <a:cs typeface="+mn-cs"/>
              </a:rPr>
              <a:t> describes when and how the treatments (if any) were administered, when and how the instruments (if any) were given, and/or when and how observation methods were used. The main criterion for judging the quality of this subsection is whether we have enough information to replicate the study if need be. I </a:t>
            </a:r>
            <a:endParaRPr lang="en-US" dirty="0"/>
          </a:p>
          <a:p>
            <a:endParaRPr lang="en-US" dirty="0"/>
          </a:p>
        </p:txBody>
      </p:sp>
      <p:sp>
        <p:nvSpPr>
          <p:cNvPr id="4" name="Slide Number Placeholder 3"/>
          <p:cNvSpPr>
            <a:spLocks noGrp="1"/>
          </p:cNvSpPr>
          <p:nvPr>
            <p:ph type="sldNum" sz="quarter" idx="10"/>
          </p:nvPr>
        </p:nvSpPr>
        <p:spPr/>
        <p:txBody>
          <a:bodyPr/>
          <a:lstStyle/>
          <a:p>
            <a:fld id="{6225BE8A-871E-AD45-9E29-929DFB12003C}" type="slidenum">
              <a:rPr lang="hu-HU" altLang="en-US" smtClean="0"/>
              <a:pPr/>
              <a:t>166</a:t>
            </a:fld>
            <a:endParaRPr lang="hu-HU" altLang="en-US"/>
          </a:p>
        </p:txBody>
      </p:sp>
    </p:spTree>
    <p:extLst>
      <p:ext uri="{BB962C8B-B14F-4D97-AF65-F5344CB8AC3E}">
        <p14:creationId xmlns:p14="http://schemas.microsoft.com/office/powerpoint/2010/main" val="3885878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section, the results of any data analysis are given. Depending again on the nature of the research design, different methods are used to try to make sense out of the data. One common method is to use statistics. Often many readers jump over this section, thinking it is only for the mathematically inclined. However, one of my goals in chapter 7 is to help the consumer of research not to be intimidated by strange Greek symbols, tables full of numbers, and graphs full of lines. </a:t>
            </a:r>
            <a:endParaRPr lang="en-US" dirty="0"/>
          </a:p>
          <a:p>
            <a:r>
              <a:rPr lang="en-US" sz="1200" kern="1200" dirty="0">
                <a:solidFill>
                  <a:schemeClr val="tx1"/>
                </a:solidFill>
                <a:effectLst/>
                <a:latin typeface="+mn-lt"/>
                <a:ea typeface="+mn-ea"/>
                <a:cs typeface="+mn-cs"/>
              </a:rPr>
              <a:t>Not all studies have results sections filled with statistics. In some studies, what I later refer to as </a:t>
            </a:r>
            <a:r>
              <a:rPr lang="en-US" sz="1200" i="1" kern="1200" dirty="0">
                <a:solidFill>
                  <a:schemeClr val="tx1"/>
                </a:solidFill>
                <a:effectLst/>
                <a:latin typeface="+mn-lt"/>
                <a:ea typeface="+mn-ea"/>
                <a:cs typeface="+mn-cs"/>
              </a:rPr>
              <a:t>qualitative studies</a:t>
            </a:r>
            <a:r>
              <a:rPr lang="en-US" sz="1200" kern="1200" dirty="0">
                <a:solidFill>
                  <a:schemeClr val="tx1"/>
                </a:solidFill>
                <a:effectLst/>
                <a:latin typeface="+mn-lt"/>
                <a:ea typeface="+mn-ea"/>
                <a:cs typeface="+mn-cs"/>
              </a:rPr>
              <a:t>, the results section contains verbal data consisting of detailed descriptions of what was observed. Researcher(s) spend extended amounts of time gathering large quantities of verbal data, with the main purpose of identifying patterns and trends that will guide in answering the research questions of the study. Occasionally, some descriptive statistics are used to help illustrate these patterns. More is said about the issues involved in this type of analysis in chapter 7. </a:t>
            </a:r>
            <a:endParaRPr lang="en-US" dirty="0"/>
          </a:p>
          <a:p>
            <a:r>
              <a:rPr lang="en-US" sz="1200" kern="1200" dirty="0">
                <a:solidFill>
                  <a:schemeClr val="tx1"/>
                </a:solidFill>
                <a:effectLst/>
                <a:latin typeface="+mn-lt"/>
                <a:ea typeface="+mn-ea"/>
                <a:cs typeface="+mn-cs"/>
              </a:rPr>
              <a:t>The results section of a study is important and should not be avoided. The strengths and weaknesses of a study can often be found in the choice of a data analysis procedure that affects the results. Conclusions based on faulty results cannot be used to answer our research questions. Chapter 7 expands the results section more. It compares how verbal and numerical data are treated and the criteria that need to be used when evaluating whether they have been properly used. </a:t>
            </a:r>
            <a:endParaRPr lang="en-US" dirty="0"/>
          </a:p>
          <a:p>
            <a:endParaRPr lang="en-US" dirty="0"/>
          </a:p>
        </p:txBody>
      </p:sp>
      <p:sp>
        <p:nvSpPr>
          <p:cNvPr id="4" name="Slide Number Placeholder 3"/>
          <p:cNvSpPr>
            <a:spLocks noGrp="1"/>
          </p:cNvSpPr>
          <p:nvPr>
            <p:ph type="sldNum" sz="quarter" idx="10"/>
          </p:nvPr>
        </p:nvSpPr>
        <p:spPr/>
        <p:txBody>
          <a:bodyPr/>
          <a:lstStyle/>
          <a:p>
            <a:fld id="{6225BE8A-871E-AD45-9E29-929DFB12003C}" type="slidenum">
              <a:rPr lang="hu-HU" altLang="en-US" smtClean="0"/>
              <a:pPr/>
              <a:t>167</a:t>
            </a:fld>
            <a:endParaRPr lang="hu-HU" altLang="en-US"/>
          </a:p>
        </p:txBody>
      </p:sp>
    </p:spTree>
    <p:extLst>
      <p:ext uri="{BB962C8B-B14F-4D97-AF65-F5344CB8AC3E}">
        <p14:creationId xmlns:p14="http://schemas.microsoft.com/office/powerpoint/2010/main" val="1646253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Discuss: Does this hourglass shape also represent the understanding of a</a:t>
            </a:r>
            <a:r>
              <a:rPr lang="hu-HU" altLang="en-US" dirty="0"/>
              <a:t> </a:t>
            </a:r>
            <a:r>
              <a:rPr lang="en-US" altLang="en-US" dirty="0"/>
              <a:t>research article in your culture or workplace? If not, can you suggest a diagram</a:t>
            </a:r>
            <a:r>
              <a:rPr lang="hu-HU" altLang="en-US" dirty="0"/>
              <a:t> </a:t>
            </a:r>
            <a:r>
              <a:rPr lang="en-US" altLang="en-US" dirty="0"/>
              <a:t>that shows how your understanding of a research article is different?</a:t>
            </a:r>
            <a:endParaRPr lang="hu-HU" altLang="en-US" dirty="0"/>
          </a:p>
          <a:p>
            <a:endParaRPr lang="en-US" dirty="0"/>
          </a:p>
        </p:txBody>
      </p:sp>
      <p:sp>
        <p:nvSpPr>
          <p:cNvPr id="4" name="Slide Number Placeholder 3"/>
          <p:cNvSpPr>
            <a:spLocks noGrp="1"/>
          </p:cNvSpPr>
          <p:nvPr>
            <p:ph type="sldNum" sz="quarter" idx="10"/>
          </p:nvPr>
        </p:nvSpPr>
        <p:spPr/>
        <p:txBody>
          <a:bodyPr/>
          <a:lstStyle/>
          <a:p>
            <a:fld id="{009135CB-6C5D-8648-8726-FC056EDD3270}" type="slidenum">
              <a:rPr lang="en-US" smtClean="0"/>
              <a:t>129</a:t>
            </a:fld>
            <a:endParaRPr lang="en-US"/>
          </a:p>
        </p:txBody>
      </p:sp>
    </p:spTree>
    <p:extLst>
      <p:ext uri="{BB962C8B-B14F-4D97-AF65-F5344CB8AC3E}">
        <p14:creationId xmlns:p14="http://schemas.microsoft.com/office/powerpoint/2010/main" val="4010569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In summary, the three criteria to look for in a title are: focus of the study, type of article, and succinctness. The first two are the most </a:t>
            </a:r>
            <a:r>
              <a:rPr lang="en-US" sz="1200" kern="1200" dirty="0" err="1">
                <a:solidFill>
                  <a:schemeClr val="tx1"/>
                </a:solidFill>
                <a:effectLst/>
                <a:latin typeface="+mn-lt"/>
                <a:ea typeface="+mn-ea"/>
                <a:cs typeface="+mn-cs"/>
              </a:rPr>
              <a:t>impor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tant</a:t>
            </a:r>
            <a:r>
              <a:rPr lang="en-US" sz="1200" kern="1200" dirty="0">
                <a:solidFill>
                  <a:schemeClr val="tx1"/>
                </a:solidFill>
                <a:effectLst/>
                <a:latin typeface="+mn-lt"/>
                <a:ea typeface="+mn-ea"/>
                <a:cs typeface="+mn-cs"/>
              </a:rPr>
              <a:t> because they quickly inform you whether the paper is what you are searching for. The third is more of a stylistic issue, which you should keep in mind if you ever have to entitle a paper of your own. Take time to do the following exercise to apply these criteria to some example titles that I have supplied, and then apply the criteria to other articles from your own search. </a:t>
            </a:r>
            <a:endParaRPr lang="en-US" dirty="0"/>
          </a:p>
          <a:p>
            <a:endParaRPr lang="en-US" dirty="0"/>
          </a:p>
        </p:txBody>
      </p:sp>
      <p:sp>
        <p:nvSpPr>
          <p:cNvPr id="4" name="Slide Number Placeholder 3"/>
          <p:cNvSpPr>
            <a:spLocks noGrp="1"/>
          </p:cNvSpPr>
          <p:nvPr>
            <p:ph type="sldNum" sz="quarter" idx="10"/>
          </p:nvPr>
        </p:nvSpPr>
        <p:spPr/>
        <p:txBody>
          <a:bodyPr/>
          <a:lstStyle/>
          <a:p>
            <a:fld id="{6225BE8A-871E-AD45-9E29-929DFB12003C}" type="slidenum">
              <a:rPr lang="hu-HU" altLang="en-US" smtClean="0"/>
              <a:pPr/>
              <a:t>136</a:t>
            </a:fld>
            <a:endParaRPr lang="hu-HU" altLang="en-US"/>
          </a:p>
        </p:txBody>
      </p:sp>
    </p:spTree>
    <p:extLst>
      <p:ext uri="{BB962C8B-B14F-4D97-AF65-F5344CB8AC3E}">
        <p14:creationId xmlns:p14="http://schemas.microsoft.com/office/powerpoint/2010/main" val="4171176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introduction is the </a:t>
            </a:r>
            <a:r>
              <a:rPr lang="en-US" sz="1200" i="1" kern="1200" dirty="0">
                <a:solidFill>
                  <a:schemeClr val="tx1"/>
                </a:solidFill>
                <a:effectLst/>
                <a:latin typeface="+mn-lt"/>
                <a:ea typeface="+mn-ea"/>
                <a:cs typeface="+mn-cs"/>
              </a:rPr>
              <a:t>brains </a:t>
            </a:r>
            <a:r>
              <a:rPr lang="en-US" sz="1200" kern="1200" dirty="0">
                <a:solidFill>
                  <a:schemeClr val="tx1"/>
                </a:solidFill>
                <a:effectLst/>
                <a:latin typeface="+mn-lt"/>
                <a:ea typeface="+mn-ea"/>
                <a:cs typeface="+mn-cs"/>
              </a:rPr>
              <a:t>of the study. In it we should find the topic be- </a:t>
            </a:r>
            <a:r>
              <a:rPr lang="en-US" sz="1200" kern="1200" dirty="0" err="1">
                <a:solidFill>
                  <a:schemeClr val="tx1"/>
                </a:solidFill>
                <a:effectLst/>
                <a:latin typeface="+mn-lt"/>
                <a:ea typeface="+mn-ea"/>
                <a:cs typeface="+mn-cs"/>
              </a:rPr>
              <a:t>ing</a:t>
            </a:r>
            <a:r>
              <a:rPr lang="en-US" sz="1200" kern="1200" dirty="0">
                <a:solidFill>
                  <a:schemeClr val="tx1"/>
                </a:solidFill>
                <a:effectLst/>
                <a:latin typeface="+mn-lt"/>
                <a:ea typeface="+mn-ea"/>
                <a:cs typeface="+mn-cs"/>
              </a:rPr>
              <a:t> investigated, why it is important enough to be studied, the research question, any theory being considered, any hypothesis being proposed, and any predictions made. In addition, constructs and special terminology should be defined that will be used throughout the study. </a:t>
            </a:r>
          </a:p>
          <a:p>
            <a:endParaRPr lang="en-US"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Typically, the introduction should provide historical context to the issue being investigated and bring in any theory that may be relevant to the reader. Often this is referred to as the </a:t>
            </a:r>
            <a:r>
              <a:rPr lang="en-US" sz="1200" i="1" kern="1200" dirty="0">
                <a:solidFill>
                  <a:schemeClr val="tx1"/>
                </a:solidFill>
                <a:effectLst/>
                <a:latin typeface="+mn-lt"/>
                <a:ea typeface="+mn-ea"/>
                <a:cs typeface="+mn-cs"/>
              </a:rPr>
              <a:t>literature review </a:t>
            </a:r>
            <a:r>
              <a:rPr lang="en-US" sz="1200" kern="1200" dirty="0">
                <a:solidFill>
                  <a:schemeClr val="tx1"/>
                </a:solidFill>
                <a:effectLst/>
                <a:latin typeface="+mn-lt"/>
                <a:ea typeface="+mn-ea"/>
                <a:cs typeface="+mn-cs"/>
              </a:rPr>
              <a:t>of the study (although not </a:t>
            </a:r>
            <a:r>
              <a:rPr lang="en-US" sz="1200" kern="1200" dirty="0" err="1">
                <a:solidFill>
                  <a:schemeClr val="tx1"/>
                </a:solidFill>
                <a:effectLst/>
                <a:latin typeface="+mn-lt"/>
                <a:ea typeface="+mn-ea"/>
                <a:cs typeface="+mn-cs"/>
              </a:rPr>
              <a:t>nec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essarily</a:t>
            </a:r>
            <a:r>
              <a:rPr lang="en-US" sz="1200" kern="1200" dirty="0">
                <a:solidFill>
                  <a:schemeClr val="tx1"/>
                </a:solidFill>
                <a:effectLst/>
                <a:latin typeface="+mn-lt"/>
                <a:ea typeface="+mn-ea"/>
                <a:cs typeface="+mn-cs"/>
              </a:rPr>
              <a:t> referred to as such), in that it summarizes and references a number of articles to introduce the reader to the study. However, this is not a </a:t>
            </a:r>
            <a:r>
              <a:rPr lang="en-US" sz="1200" kern="1200" dirty="0" err="1">
                <a:solidFill>
                  <a:schemeClr val="tx1"/>
                </a:solidFill>
                <a:effectLst/>
                <a:latin typeface="+mn-lt"/>
                <a:ea typeface="+mn-ea"/>
                <a:cs typeface="+mn-cs"/>
              </a:rPr>
              <a:t>litera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ture</a:t>
            </a:r>
            <a:r>
              <a:rPr lang="en-US" sz="1200" kern="1200" dirty="0">
                <a:solidFill>
                  <a:schemeClr val="tx1"/>
                </a:solidFill>
                <a:effectLst/>
                <a:latin typeface="+mn-lt"/>
                <a:ea typeface="+mn-ea"/>
                <a:cs typeface="+mn-cs"/>
              </a:rPr>
              <a:t> review, such as referred to in chapter 2, which is a complete document that provides a broad overview of research and thinking on a given area. Rather, a literature review within the introduction of a study is a highly or- </a:t>
            </a:r>
            <a:r>
              <a:rPr lang="en-US" sz="1200" kern="1200" dirty="0" err="1">
                <a:solidFill>
                  <a:schemeClr val="tx1"/>
                </a:solidFill>
                <a:effectLst/>
                <a:latin typeface="+mn-lt"/>
                <a:ea typeface="+mn-ea"/>
                <a:cs typeface="+mn-cs"/>
              </a:rPr>
              <a:t>chestrated</a:t>
            </a:r>
            <a:r>
              <a:rPr lang="en-US" sz="1200" kern="1200" dirty="0">
                <a:solidFill>
                  <a:schemeClr val="tx1"/>
                </a:solidFill>
                <a:effectLst/>
                <a:latin typeface="+mn-lt"/>
                <a:ea typeface="+mn-ea"/>
                <a:cs typeface="+mn-cs"/>
              </a:rPr>
              <a:t>, logical argument consisting of a number of statements to provide the reasoning behind the study. With each statement, a study is summarized and/or referenced for support of the statement. At the end of the argument, there should be a conclusion in the form of at least one research question and possibly a hypothesis or several hypotheses. Hypotheses, in turn, should be operationally defined and translated into predictions.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225BE8A-871E-AD45-9E29-929DFB12003C}" type="slidenum">
              <a:rPr lang="hu-HU" altLang="en-US" smtClean="0"/>
              <a:pPr/>
              <a:t>150</a:t>
            </a:fld>
            <a:endParaRPr lang="hu-HU" altLang="en-US"/>
          </a:p>
        </p:txBody>
      </p:sp>
    </p:spTree>
    <p:extLst>
      <p:ext uri="{BB962C8B-B14F-4D97-AF65-F5344CB8AC3E}">
        <p14:creationId xmlns:p14="http://schemas.microsoft.com/office/powerpoint/2010/main" val="2424607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In the discipline of logic (</a:t>
            </a:r>
            <a:r>
              <a:rPr lang="en-US" sz="1200" kern="1200" dirty="0" err="1">
                <a:solidFill>
                  <a:schemeClr val="tx1"/>
                </a:solidFill>
                <a:effectLst/>
                <a:latin typeface="+mn-lt"/>
                <a:ea typeface="+mn-ea"/>
                <a:cs typeface="+mn-cs"/>
              </a:rPr>
              <a:t>Giere</a:t>
            </a:r>
            <a:r>
              <a:rPr lang="en-US" sz="1200" kern="1200" dirty="0">
                <a:solidFill>
                  <a:schemeClr val="tx1"/>
                </a:solidFill>
                <a:effectLst/>
                <a:latin typeface="+mn-lt"/>
                <a:ea typeface="+mn-ea"/>
                <a:cs typeface="+mn-cs"/>
              </a:rPr>
              <a:t>, 2004), a statement is either true or false and is used in a logical argument as one of the premises of the argument (see Appendix B for a more detailed explanation). Each statement needs to be supported by findings from at least one study to warrant the statement as a premise of the argument. If no support is provided, the statement is no more than a hypothesis and needs to be tested before it can be used as a premise in any argument. For example, if I want to make the statement “Women are better language learners than men” as one of the premises of my argument, I had better cite at least one study to back this up. If there is no primary research to back this statement up, it cannot be used as one of the premises of my argument. It becomes a hypothesis that needs to be tested in a study of its own.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 support for each statement will be in the form of at least one refer- </a:t>
            </a:r>
            <a:r>
              <a:rPr lang="en-US" sz="1200" kern="1200" dirty="0" err="1">
                <a:solidFill>
                  <a:schemeClr val="tx1"/>
                </a:solidFill>
                <a:effectLst/>
                <a:latin typeface="+mn-lt"/>
                <a:ea typeface="+mn-ea"/>
                <a:cs typeface="+mn-cs"/>
              </a:rPr>
              <a:t>ence</a:t>
            </a:r>
            <a:r>
              <a:rPr lang="en-US" sz="1200" kern="1200" dirty="0">
                <a:solidFill>
                  <a:schemeClr val="tx1"/>
                </a:solidFill>
                <a:effectLst/>
                <a:latin typeface="+mn-lt"/>
                <a:ea typeface="+mn-ea"/>
                <a:cs typeface="+mn-cs"/>
              </a:rPr>
              <a:t> to a study that you can look up to see whether the statement has sup- port. If there is no reference to a study after a statement, the statement should be treated with suspicion. Statements without support weaken the overall argument. </a:t>
            </a:r>
            <a:endParaRPr lang="en-US" dirty="0"/>
          </a:p>
          <a:p>
            <a:endParaRPr lang="en-US" dirty="0"/>
          </a:p>
        </p:txBody>
      </p:sp>
      <p:sp>
        <p:nvSpPr>
          <p:cNvPr id="4" name="Slide Number Placeholder 3"/>
          <p:cNvSpPr>
            <a:spLocks noGrp="1"/>
          </p:cNvSpPr>
          <p:nvPr>
            <p:ph type="sldNum" sz="quarter" idx="10"/>
          </p:nvPr>
        </p:nvSpPr>
        <p:spPr/>
        <p:txBody>
          <a:bodyPr/>
          <a:lstStyle/>
          <a:p>
            <a:fld id="{6225BE8A-871E-AD45-9E29-929DFB12003C}" type="slidenum">
              <a:rPr lang="hu-HU" altLang="en-US" smtClean="0"/>
              <a:pPr/>
              <a:t>151</a:t>
            </a:fld>
            <a:endParaRPr lang="hu-HU" altLang="en-US"/>
          </a:p>
        </p:txBody>
      </p:sp>
    </p:spTree>
    <p:extLst>
      <p:ext uri="{BB962C8B-B14F-4D97-AF65-F5344CB8AC3E}">
        <p14:creationId xmlns:p14="http://schemas.microsoft.com/office/powerpoint/2010/main" val="2561549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As your primary reading audience of editor and referees will probably start</a:t>
            </a:r>
            <a:r>
              <a:rPr lang="hu-HU" altLang="en-US" dirty="0"/>
              <a:t> </a:t>
            </a:r>
            <a:r>
              <a:rPr lang="en-US" altLang="en-US" dirty="0"/>
              <a:t>reading at the Introduction, an effective Introduction is particularly important.</a:t>
            </a:r>
          </a:p>
          <a:p>
            <a:pPr eaLnBrk="1" hangingPunct="1"/>
            <a:r>
              <a:rPr lang="en-US" altLang="en-US" dirty="0"/>
              <a:t>Referees are likely to look here for evidence to answer the following questions</a:t>
            </a:r>
            <a:endParaRPr lang="hu-HU" altLang="en-US" dirty="0"/>
          </a:p>
          <a:p>
            <a:pPr eaLnBrk="1" hangingPunct="1"/>
            <a:r>
              <a:rPr lang="en-US" altLang="en-US" dirty="0"/>
              <a:t>Applied linguistics researchers have identified five main stages that commonly</a:t>
            </a:r>
            <a:r>
              <a:rPr lang="hu-HU" altLang="en-US" dirty="0"/>
              <a:t> </a:t>
            </a:r>
            <a:r>
              <a:rPr lang="en-US" altLang="en-US" dirty="0"/>
              <a:t>appear in research article Introductions (Figure 8.1). These stages have been</a:t>
            </a:r>
          </a:p>
          <a:p>
            <a:pPr eaLnBrk="1" hangingPunct="1"/>
            <a:r>
              <a:rPr lang="en-US" altLang="en-US" dirty="0"/>
              <a:t>identified through analyzing many published articles, and interesting variations</a:t>
            </a:r>
            <a:r>
              <a:rPr lang="hu-HU" altLang="en-US" dirty="0"/>
              <a:t> </a:t>
            </a:r>
            <a:r>
              <a:rPr lang="en-US" altLang="en-US" dirty="0"/>
              <a:t>have been found across different </a:t>
            </a:r>
            <a:r>
              <a:rPr lang="en-US" altLang="en-US" dirty="0" err="1"/>
              <a:t>subdisciplines</a:t>
            </a:r>
            <a:r>
              <a:rPr lang="en-US" altLang="en-US" dirty="0"/>
              <a:t> of science. However, for our</a:t>
            </a:r>
          </a:p>
          <a:p>
            <a:pPr eaLnBrk="1" hangingPunct="1"/>
            <a:r>
              <a:rPr lang="en-US" altLang="en-US" dirty="0"/>
              <a:t>purposes in this book, the five broad stages give us a useful framework that is</a:t>
            </a:r>
            <a:r>
              <a:rPr lang="hu-HU" altLang="en-US" dirty="0"/>
              <a:t> </a:t>
            </a:r>
            <a:r>
              <a:rPr lang="en-US" altLang="en-US" dirty="0"/>
              <a:t>flexible enough to be applicable in most contexts. But please remember that they</a:t>
            </a:r>
            <a:r>
              <a:rPr lang="hu-HU" altLang="en-US" dirty="0"/>
              <a:t> </a:t>
            </a:r>
            <a:r>
              <a:rPr lang="en-US" altLang="en-US" dirty="0"/>
              <a:t>do not represent a recipe to be followed unreflectively; rather, they provide a</a:t>
            </a:r>
            <a:r>
              <a:rPr lang="hu-HU" altLang="en-US" dirty="0"/>
              <a:t> </a:t>
            </a:r>
            <a:r>
              <a:rPr lang="en-US" altLang="en-US" dirty="0"/>
              <a:t>pattern for you to test on papers in your own field, and to refine into a useful tool</a:t>
            </a:r>
            <a:r>
              <a:rPr lang="hu-HU" altLang="en-US" dirty="0"/>
              <a:t> </a:t>
            </a:r>
            <a:r>
              <a:rPr lang="hu-HU" altLang="en-US" dirty="0" err="1"/>
              <a:t>for</a:t>
            </a:r>
            <a:r>
              <a:rPr lang="hu-HU" altLang="en-US" dirty="0"/>
              <a:t> </a:t>
            </a:r>
            <a:r>
              <a:rPr lang="hu-HU" altLang="en-US" dirty="0" err="1"/>
              <a:t>your</a:t>
            </a:r>
            <a:r>
              <a:rPr lang="hu-HU" altLang="en-US" dirty="0"/>
              <a:t> </a:t>
            </a:r>
            <a:r>
              <a:rPr lang="hu-HU" altLang="en-US" dirty="0" err="1"/>
              <a:t>own</a:t>
            </a:r>
            <a:r>
              <a:rPr lang="hu-HU" altLang="en-US" dirty="0"/>
              <a:t> </a:t>
            </a:r>
            <a:r>
              <a:rPr lang="hu-HU" altLang="en-US" dirty="0" err="1"/>
              <a:t>use</a:t>
            </a:r>
            <a:r>
              <a:rPr lang="hu-HU" altLang="en-US" dirty="0"/>
              <a:t>.</a:t>
            </a:r>
          </a:p>
          <a:p>
            <a:pPr eaLnBrk="1" hangingPunct="1"/>
            <a:r>
              <a:rPr lang="en-US" altLang="en-US" dirty="0"/>
              <a:t>These stages do not always occur strictly in the order given in Figure 8.1, and</a:t>
            </a:r>
            <a:r>
              <a:rPr lang="hu-HU" altLang="en-US" dirty="0"/>
              <a:t> </a:t>
            </a:r>
            <a:r>
              <a:rPr lang="en-US" altLang="en-US" dirty="0"/>
              <a:t>some may be repeated within a given Introduction. For example Stage 2/Stage 3</a:t>
            </a:r>
            <a:r>
              <a:rPr lang="hu-HU" altLang="en-US" dirty="0"/>
              <a:t> </a:t>
            </a:r>
            <a:r>
              <a:rPr lang="en-US" altLang="en-US" dirty="0"/>
              <a:t>sequences often recur when an author wants to justify specific aspects or components</a:t>
            </a:r>
            <a:r>
              <a:rPr lang="hu-HU" altLang="en-US" dirty="0"/>
              <a:t> </a:t>
            </a:r>
            <a:r>
              <a:rPr lang="en-US" altLang="en-US" dirty="0"/>
              <a:t>of a study. To help you see what we mean by these stages, we first ask</a:t>
            </a:r>
            <a:r>
              <a:rPr lang="hu-HU" altLang="en-US" dirty="0"/>
              <a:t> </a:t>
            </a:r>
            <a:r>
              <a:rPr lang="en-US" altLang="en-US" dirty="0"/>
              <a:t>you to read the article introduction presented in Table 8.1 and consider our</a:t>
            </a:r>
            <a:r>
              <a:rPr lang="hu-HU" altLang="en-US" dirty="0"/>
              <a:t> </a:t>
            </a:r>
            <a:r>
              <a:rPr lang="en-US" altLang="en-US" dirty="0"/>
              <a:t>identification of the stages and their locations.</a:t>
            </a:r>
            <a:endParaRPr lang="hu-HU" altLang="en-US" dirty="0"/>
          </a:p>
        </p:txBody>
      </p:sp>
      <p:sp>
        <p:nvSpPr>
          <p:cNvPr id="2662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2FC3CA2-D2EF-4B46-BD9C-C0866F4C4919}" type="slidenum">
              <a:rPr lang="hu-HU" altLang="en-US"/>
              <a:pPr eaLnBrk="1" hangingPunct="1"/>
              <a:t>152</a:t>
            </a:fld>
            <a:endParaRPr lang="hu-HU" altLang="en-US"/>
          </a:p>
        </p:txBody>
      </p:sp>
    </p:spTree>
    <p:extLst>
      <p:ext uri="{BB962C8B-B14F-4D97-AF65-F5344CB8AC3E}">
        <p14:creationId xmlns:p14="http://schemas.microsoft.com/office/powerpoint/2010/main" val="3368908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Applied linguistics researchers have identified five main stages that commonly</a:t>
            </a:r>
            <a:r>
              <a:rPr lang="hu-HU" altLang="en-US" dirty="0"/>
              <a:t> </a:t>
            </a:r>
            <a:r>
              <a:rPr lang="en-US" altLang="en-US" dirty="0"/>
              <a:t>appear in research article Introductions (Figure 8.1). These stages have been</a:t>
            </a:r>
          </a:p>
          <a:p>
            <a:pPr eaLnBrk="1" hangingPunct="1"/>
            <a:r>
              <a:rPr lang="en-US" altLang="en-US" dirty="0"/>
              <a:t>identified through analyzing many published articles, and interesting variations</a:t>
            </a:r>
            <a:r>
              <a:rPr lang="hu-HU" altLang="en-US" dirty="0"/>
              <a:t> </a:t>
            </a:r>
            <a:r>
              <a:rPr lang="en-US" altLang="en-US" dirty="0"/>
              <a:t>have been found across different </a:t>
            </a:r>
            <a:r>
              <a:rPr lang="en-US" altLang="en-US" dirty="0" err="1"/>
              <a:t>subdisciplines</a:t>
            </a:r>
            <a:r>
              <a:rPr lang="en-US" altLang="en-US" dirty="0"/>
              <a:t> of science. However, for our</a:t>
            </a:r>
          </a:p>
          <a:p>
            <a:pPr eaLnBrk="1" hangingPunct="1"/>
            <a:r>
              <a:rPr lang="en-US" altLang="en-US" dirty="0"/>
              <a:t>purposes in this book, the five broad stages give us a useful framework that is</a:t>
            </a:r>
            <a:r>
              <a:rPr lang="hu-HU" altLang="en-US" dirty="0"/>
              <a:t> </a:t>
            </a:r>
            <a:r>
              <a:rPr lang="en-US" altLang="en-US" dirty="0"/>
              <a:t>flexible enough to be applicable in most contexts. But please remember that they</a:t>
            </a:r>
            <a:r>
              <a:rPr lang="hu-HU" altLang="en-US" dirty="0"/>
              <a:t> </a:t>
            </a:r>
            <a:r>
              <a:rPr lang="en-US" altLang="en-US" dirty="0"/>
              <a:t>do not represent a recipe to be followed unreflectively; rather, they provide a</a:t>
            </a:r>
            <a:r>
              <a:rPr lang="hu-HU" altLang="en-US" dirty="0"/>
              <a:t> </a:t>
            </a:r>
            <a:r>
              <a:rPr lang="en-US" altLang="en-US" dirty="0"/>
              <a:t>pattern for you to test on papers in your own field, and to refine into a useful tool</a:t>
            </a:r>
            <a:r>
              <a:rPr lang="hu-HU" altLang="en-US" dirty="0"/>
              <a:t> </a:t>
            </a:r>
            <a:r>
              <a:rPr lang="hu-HU" altLang="en-US" dirty="0" err="1"/>
              <a:t>for</a:t>
            </a:r>
            <a:r>
              <a:rPr lang="hu-HU" altLang="en-US" dirty="0"/>
              <a:t> </a:t>
            </a:r>
            <a:r>
              <a:rPr lang="hu-HU" altLang="en-US" dirty="0" err="1"/>
              <a:t>your</a:t>
            </a:r>
            <a:r>
              <a:rPr lang="hu-HU" altLang="en-US" dirty="0"/>
              <a:t> </a:t>
            </a:r>
            <a:r>
              <a:rPr lang="hu-HU" altLang="en-US" dirty="0" err="1"/>
              <a:t>own</a:t>
            </a:r>
            <a:r>
              <a:rPr lang="hu-HU" altLang="en-US" dirty="0"/>
              <a:t> </a:t>
            </a:r>
            <a:r>
              <a:rPr lang="hu-HU" altLang="en-US" dirty="0" err="1"/>
              <a:t>use</a:t>
            </a:r>
            <a:r>
              <a:rPr lang="hu-HU" altLang="en-US" dirty="0"/>
              <a:t>.</a:t>
            </a:r>
          </a:p>
          <a:p>
            <a:pPr eaLnBrk="1" hangingPunct="1"/>
            <a:r>
              <a:rPr lang="en-US" altLang="en-US" dirty="0"/>
              <a:t>These stages do not always occur strictly in the order given in Figure 8.1, and</a:t>
            </a:r>
            <a:r>
              <a:rPr lang="hu-HU" altLang="en-US" dirty="0"/>
              <a:t> </a:t>
            </a:r>
            <a:r>
              <a:rPr lang="en-US" altLang="en-US" dirty="0"/>
              <a:t>some may be repeated within a given Introduction. For example Stage 2/Stage 3</a:t>
            </a:r>
            <a:r>
              <a:rPr lang="hu-HU" altLang="en-US" dirty="0"/>
              <a:t> </a:t>
            </a:r>
            <a:r>
              <a:rPr lang="en-US" altLang="en-US" dirty="0"/>
              <a:t>sequences often recur when an author wants to justify specific aspects or components</a:t>
            </a:r>
            <a:r>
              <a:rPr lang="hu-HU" altLang="en-US" dirty="0"/>
              <a:t> </a:t>
            </a:r>
            <a:r>
              <a:rPr lang="en-US" altLang="en-US" dirty="0"/>
              <a:t>of a study. To help you see what we mean by these stages, we first ask</a:t>
            </a:r>
            <a:r>
              <a:rPr lang="hu-HU" altLang="en-US" dirty="0"/>
              <a:t> </a:t>
            </a:r>
            <a:r>
              <a:rPr lang="en-US" altLang="en-US" dirty="0"/>
              <a:t>you to read the article introduction presented in Table 8.1 and consider our</a:t>
            </a:r>
            <a:r>
              <a:rPr lang="hu-HU" altLang="en-US" dirty="0"/>
              <a:t> </a:t>
            </a:r>
            <a:r>
              <a:rPr lang="en-US" altLang="en-US" dirty="0"/>
              <a:t>identification of the stages and their locations.</a:t>
            </a:r>
            <a:endParaRPr lang="hu-HU" altLang="en-US" dirty="0"/>
          </a:p>
          <a:p>
            <a:endParaRPr lang="en-US" dirty="0"/>
          </a:p>
        </p:txBody>
      </p:sp>
      <p:sp>
        <p:nvSpPr>
          <p:cNvPr id="4" name="Slide Number Placeholder 3"/>
          <p:cNvSpPr>
            <a:spLocks noGrp="1"/>
          </p:cNvSpPr>
          <p:nvPr>
            <p:ph type="sldNum" sz="quarter" idx="10"/>
          </p:nvPr>
        </p:nvSpPr>
        <p:spPr/>
        <p:txBody>
          <a:bodyPr/>
          <a:lstStyle/>
          <a:p>
            <a:fld id="{009135CB-6C5D-8648-8726-FC056EDD3270}" type="slidenum">
              <a:rPr lang="en-US" smtClean="0"/>
              <a:t>153</a:t>
            </a:fld>
            <a:endParaRPr lang="en-US"/>
          </a:p>
        </p:txBody>
      </p:sp>
    </p:spTree>
    <p:extLst>
      <p:ext uri="{BB962C8B-B14F-4D97-AF65-F5344CB8AC3E}">
        <p14:creationId xmlns:p14="http://schemas.microsoft.com/office/powerpoint/2010/main" val="2244491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that would generally be</a:t>
            </a:r>
            <a:r>
              <a:rPr lang="hu-HU" altLang="en-US" dirty="0"/>
              <a:t> </a:t>
            </a:r>
            <a:r>
              <a:rPr lang="en-US" altLang="en-US" dirty="0"/>
              <a:t>accepted as fact by the members of their reading audience</a:t>
            </a:r>
            <a:endParaRPr lang="hu-HU" altLang="en-US" dirty="0"/>
          </a:p>
          <a:p>
            <a:pPr eaLnBrk="1" hangingPunct="1"/>
            <a:r>
              <a:rPr lang="hu-HU" altLang="en-US" dirty="0"/>
              <a:t>The </a:t>
            </a:r>
            <a:r>
              <a:rPr lang="hu-HU" altLang="en-US" dirty="0" err="1"/>
              <a:t>present</a:t>
            </a:r>
            <a:r>
              <a:rPr lang="hu-HU" altLang="en-US" dirty="0"/>
              <a:t> </a:t>
            </a:r>
            <a:r>
              <a:rPr lang="hu-HU" altLang="en-US" dirty="0" err="1"/>
              <a:t>tense</a:t>
            </a:r>
            <a:r>
              <a:rPr lang="hu-HU" altLang="en-US" dirty="0"/>
              <a:t> is </a:t>
            </a:r>
            <a:r>
              <a:rPr lang="en-US" altLang="en-US" dirty="0"/>
              <a:t>often used for this kind of statement because one function of the present tense in</a:t>
            </a:r>
            <a:r>
              <a:rPr lang="hu-HU" altLang="en-US" dirty="0"/>
              <a:t> </a:t>
            </a:r>
            <a:r>
              <a:rPr lang="en-US" altLang="en-US" dirty="0"/>
              <a:t>English is expressing information perceived as always true.</a:t>
            </a:r>
            <a:r>
              <a:rPr lang="hu-HU" altLang="en-US" dirty="0"/>
              <a:t> </a:t>
            </a:r>
            <a:r>
              <a:rPr lang="hu-HU" altLang="en-US" dirty="0" err="1"/>
              <a:t>Sentences</a:t>
            </a:r>
            <a:r>
              <a:rPr lang="hu-HU" altLang="en-US" dirty="0"/>
              <a:t> </a:t>
            </a:r>
            <a:r>
              <a:rPr lang="hu-HU" altLang="en-US" dirty="0" err="1"/>
              <a:t>written</a:t>
            </a:r>
            <a:r>
              <a:rPr lang="hu-HU" altLang="en-US" dirty="0"/>
              <a:t> in </a:t>
            </a:r>
            <a:r>
              <a:rPr lang="hu-HU" altLang="en-US" dirty="0" err="1"/>
              <a:t>the</a:t>
            </a:r>
            <a:r>
              <a:rPr lang="hu-HU" altLang="en-US" dirty="0"/>
              <a:t> </a:t>
            </a:r>
            <a:r>
              <a:rPr lang="en-US" altLang="en-US" dirty="0"/>
              <a:t>present perfect tense are also common in Stage 1, expressing what has been found</a:t>
            </a:r>
            <a:r>
              <a:rPr lang="hu-HU" altLang="en-US" dirty="0"/>
              <a:t>  </a:t>
            </a:r>
            <a:r>
              <a:rPr lang="en-US" altLang="en-US" dirty="0"/>
              <a:t>over an extended period in the past and up to the present.</a:t>
            </a:r>
            <a:endParaRPr lang="hu-HU" altLang="en-US" dirty="0"/>
          </a:p>
          <a:p>
            <a:pPr eaLnBrk="1" hangingPunct="1"/>
            <a:r>
              <a:rPr lang="en-US" altLang="en-US" dirty="0"/>
              <a:t>One way to think about this is to begin in a selected country and imagine</a:t>
            </a:r>
            <a:r>
              <a:rPr lang="hu-HU" altLang="en-US" dirty="0"/>
              <a:t> </a:t>
            </a:r>
            <a:r>
              <a:rPr lang="en-US" altLang="en-US" dirty="0"/>
              <a:t>you are moving from that country (the broad area where the Introduction begins)</a:t>
            </a:r>
          </a:p>
          <a:p>
            <a:pPr eaLnBrk="1" hangingPunct="1"/>
            <a:r>
              <a:rPr lang="en-US" altLang="en-US" dirty="0"/>
              <a:t>and zooming in on a province in that country, and finally focusing on a particular</a:t>
            </a:r>
            <a:r>
              <a:rPr lang="hu-HU" altLang="en-US" dirty="0"/>
              <a:t> </a:t>
            </a:r>
            <a:r>
              <a:rPr lang="en-US" altLang="en-US" dirty="0"/>
              <a:t>city, which represents the topic area of research to be presented in the paper.</a:t>
            </a:r>
            <a:endParaRPr lang="hu-HU" altLang="en-US" dirty="0"/>
          </a:p>
          <a:p>
            <a:pPr eaLnBrk="1" hangingPunct="1"/>
            <a:endParaRPr lang="hu-HU" altLang="en-US" dirty="0"/>
          </a:p>
          <a:p>
            <a:pPr eaLnBrk="1" hangingPunct="1"/>
            <a:endParaRPr lang="hu-HU" altLang="en-US" dirty="0"/>
          </a:p>
        </p:txBody>
      </p:sp>
      <p:sp>
        <p:nvSpPr>
          <p:cNvPr id="2765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0710430-2810-7C47-BDE0-B494ADB7AADD}" type="slidenum">
              <a:rPr lang="hu-HU" altLang="en-US"/>
              <a:pPr eaLnBrk="1" hangingPunct="1"/>
              <a:t>154</a:t>
            </a:fld>
            <a:endParaRPr lang="hu-HU" altLang="en-US"/>
          </a:p>
        </p:txBody>
      </p:sp>
    </p:spTree>
    <p:extLst>
      <p:ext uri="{BB962C8B-B14F-4D97-AF65-F5344CB8AC3E}">
        <p14:creationId xmlns:p14="http://schemas.microsoft.com/office/powerpoint/2010/main" val="3571013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hu-HU" altLang="en-US"/>
              <a:t>Niché - keret</a:t>
            </a:r>
          </a:p>
        </p:txBody>
      </p:sp>
      <p:sp>
        <p:nvSpPr>
          <p:cNvPr id="2867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E97017-C972-3A47-84F4-CD09DD3A3B0D}" type="slidenum">
              <a:rPr lang="hu-HU" altLang="en-US"/>
              <a:pPr eaLnBrk="1" hangingPunct="1"/>
              <a:t>155</a:t>
            </a:fld>
            <a:endParaRPr lang="hu-HU" altLang="en-US"/>
          </a:p>
        </p:txBody>
      </p:sp>
    </p:spTree>
    <p:extLst>
      <p:ext uri="{BB962C8B-B14F-4D97-AF65-F5344CB8AC3E}">
        <p14:creationId xmlns:p14="http://schemas.microsoft.com/office/powerpoint/2010/main" val="549186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11/20/20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11/20/20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11/20/20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11/20/20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www.scribbr.com/yst_prominent_words/research-paper/" TargetMode="External"/><Relationship Id="rId2" Type="http://schemas.openxmlformats.org/officeDocument/2006/relationships/hyperlink" Target="https://www.scribbr.com/category/dissertatio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hyperlink" Target="https://www.scribbr.com/academic-writing/shorten-abstract-summary/"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www.scribbr.com/research-process/set-objective-dissertation/" TargetMode="External"/><Relationship Id="rId2" Type="http://schemas.openxmlformats.org/officeDocument/2006/relationships/hyperlink" Target="https://www.scribbr.com/research-process/dissertation-topics/" TargetMode="External"/><Relationship Id="rId1" Type="http://schemas.openxmlformats.org/officeDocument/2006/relationships/slideLayout" Target="../slideLayouts/slideLayout2.xml"/><Relationship Id="rId6" Type="http://schemas.openxmlformats.org/officeDocument/2006/relationships/hyperlink" Target="https://www.scribbr.com/dissertation/write-conclusion/" TargetMode="External"/><Relationship Id="rId5" Type="http://schemas.openxmlformats.org/officeDocument/2006/relationships/hyperlink" Target="https://www.scribbr.com/dissertation/results/" TargetMode="External"/><Relationship Id="rId4" Type="http://schemas.openxmlformats.org/officeDocument/2006/relationships/hyperlink" Target="https://www.scribbr.com/dissertation/methodology/" TargetMode="External"/></Relationships>
</file>

<file path=ppt/slides/_rels/slide1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hyperlink" Target="https://bgazrt.hu/nemzetpolitikai-kutatointezet/folyoiratok/hungarian-journal-of-minority-studies/" TargetMode="External"/><Relationship Id="rId2" Type="http://schemas.openxmlformats.org/officeDocument/2006/relationships/hyperlink" Target="http://alkalmazottnyelvtudomany.hu/en/issue-xx-2020-1/" TargetMode="External"/><Relationship Id="rId1" Type="http://schemas.openxmlformats.org/officeDocument/2006/relationships/slideLayout" Target="../slideLayouts/slideLayout2.xml"/><Relationship Id="rId4" Type="http://schemas.openxmlformats.org/officeDocument/2006/relationships/hyperlink" Target="https://bgazrt.hu/nemzetpolitikai-kutatointezet/folyoiratok/minority-studies-2012-2015/" TargetMode="Externa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hyperlink" Target="https://www.indianscribes.com/interview-transcription-guide/#manual_transcription" TargetMode="External"/><Relationship Id="rId2" Type="http://schemas.openxmlformats.org/officeDocument/2006/relationships/hyperlink" Target="https://www.indianscribes.com/best-audio-to-text-converter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indianscribes.com/best-audio-to-text-converters/"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buszi.nytud.hu/a-buszi-rol/budapesti-szociolingvisztikai-interju/irodalom/buszi-rol-szolo-irasok#Labov1984"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en.wikipedia.org/wiki/The_Archaeology_of_Knowledge" TargetMode="External"/><Relationship Id="rId2" Type="http://schemas.openxmlformats.org/officeDocument/2006/relationships/hyperlink" Target="https://en.wikipedia.org/wiki/Michel_Foucault" TargetMode="Externa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B931-60D3-B148-8995-22C4BC41A32A}"/>
              </a:ext>
            </a:extLst>
          </p:cNvPr>
          <p:cNvSpPr>
            <a:spLocks noGrp="1"/>
          </p:cNvSpPr>
          <p:nvPr>
            <p:ph type="ctrTitle"/>
          </p:nvPr>
        </p:nvSpPr>
        <p:spPr/>
        <p:txBody>
          <a:bodyPr>
            <a:normAutofit/>
          </a:bodyPr>
          <a:lstStyle/>
          <a:p>
            <a:r>
              <a:rPr lang="hu-HU" dirty="0"/>
              <a:t>Research methods and Organization IN LINGUISTICS</a:t>
            </a:r>
            <a:endParaRPr lang="x-none" dirty="0"/>
          </a:p>
        </p:txBody>
      </p:sp>
      <p:sp>
        <p:nvSpPr>
          <p:cNvPr id="3" name="Subtitle 2">
            <a:extLst>
              <a:ext uri="{FF2B5EF4-FFF2-40B4-BE49-F238E27FC236}">
                <a16:creationId xmlns:a16="http://schemas.microsoft.com/office/drawing/2014/main" id="{5467B9F3-5CB6-DC46-90B7-11EF55901940}"/>
              </a:ext>
            </a:extLst>
          </p:cNvPr>
          <p:cNvSpPr>
            <a:spLocks noGrp="1"/>
          </p:cNvSpPr>
          <p:nvPr>
            <p:ph type="subTitle" idx="1"/>
          </p:nvPr>
        </p:nvSpPr>
        <p:spPr/>
        <p:txBody>
          <a:bodyPr/>
          <a:lstStyle/>
          <a:p>
            <a:pPr algn="r"/>
            <a:r>
              <a:rPr lang="x-none"/>
              <a:t>Viktória</a:t>
            </a:r>
            <a:r>
              <a:rPr lang="hu-HU" dirty="0"/>
              <a:t> Ferenc</a:t>
            </a:r>
            <a:endParaRPr lang="x-none" dirty="0"/>
          </a:p>
          <a:p>
            <a:pPr algn="r"/>
            <a:r>
              <a:rPr lang="hu-HU" sz="4000" dirty="0">
                <a:solidFill>
                  <a:schemeClr val="bg1"/>
                </a:solidFill>
              </a:rPr>
              <a:t> f</a:t>
            </a:r>
            <a:r>
              <a:rPr lang="x-none" sz="4000">
                <a:solidFill>
                  <a:schemeClr val="bg1"/>
                </a:solidFill>
              </a:rPr>
              <a:t>erenc.viktoria@kmf.org.ua</a:t>
            </a:r>
            <a:endParaRPr lang="x-none" sz="4000" dirty="0">
              <a:solidFill>
                <a:schemeClr val="bg1"/>
              </a:solidFill>
            </a:endParaRPr>
          </a:p>
        </p:txBody>
      </p:sp>
    </p:spTree>
    <p:extLst>
      <p:ext uri="{BB962C8B-B14F-4D97-AF65-F5344CB8AC3E}">
        <p14:creationId xmlns:p14="http://schemas.microsoft.com/office/powerpoint/2010/main" val="1040195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1AB69B-C8C2-BF4E-B664-3238A9FA1459}"/>
              </a:ext>
            </a:extLst>
          </p:cNvPr>
          <p:cNvPicPr>
            <a:picLocks noGrp="1" noChangeAspect="1"/>
          </p:cNvPicPr>
          <p:nvPr>
            <p:ph idx="1"/>
          </p:nvPr>
        </p:nvPicPr>
        <p:blipFill>
          <a:blip r:embed="rId2"/>
          <a:stretch>
            <a:fillRect/>
          </a:stretch>
        </p:blipFill>
        <p:spPr>
          <a:xfrm>
            <a:off x="529652" y="689703"/>
            <a:ext cx="7622179" cy="5722608"/>
          </a:xfrm>
        </p:spPr>
      </p:pic>
      <p:sp>
        <p:nvSpPr>
          <p:cNvPr id="2" name="Title 1">
            <a:extLst>
              <a:ext uri="{FF2B5EF4-FFF2-40B4-BE49-F238E27FC236}">
                <a16:creationId xmlns:a16="http://schemas.microsoft.com/office/drawing/2014/main" id="{726DBC8E-599C-5C45-8936-BADDC11990F9}"/>
              </a:ext>
            </a:extLst>
          </p:cNvPr>
          <p:cNvSpPr>
            <a:spLocks noGrp="1"/>
          </p:cNvSpPr>
          <p:nvPr>
            <p:ph type="title"/>
          </p:nvPr>
        </p:nvSpPr>
        <p:spPr>
          <a:xfrm>
            <a:off x="7525062" y="964692"/>
            <a:ext cx="4137286" cy="1088960"/>
          </a:xfrm>
        </p:spPr>
        <p:txBody>
          <a:bodyPr>
            <a:normAutofit fontScale="90000"/>
          </a:bodyPr>
          <a:lstStyle/>
          <a:p>
            <a:r>
              <a:rPr lang="en-HU" dirty="0"/>
              <a:t>Ferdinand de Saussure (1857-1913)</a:t>
            </a:r>
            <a:r>
              <a:rPr lang="x-none"/>
              <a:t>Ferdinand </a:t>
            </a:r>
            <a:r>
              <a:rPr lang="x-none" dirty="0"/>
              <a:t>de Saussure (1857-1913)</a:t>
            </a:r>
          </a:p>
        </p:txBody>
      </p:sp>
    </p:spTree>
    <p:extLst>
      <p:ext uri="{BB962C8B-B14F-4D97-AF65-F5344CB8AC3E}">
        <p14:creationId xmlns:p14="http://schemas.microsoft.com/office/powerpoint/2010/main" val="25152286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5E90E-36D2-B64F-B033-7D2069671999}"/>
              </a:ext>
            </a:extLst>
          </p:cNvPr>
          <p:cNvSpPr>
            <a:spLocks noGrp="1"/>
          </p:cNvSpPr>
          <p:nvPr>
            <p:ph type="title"/>
          </p:nvPr>
        </p:nvSpPr>
        <p:spPr/>
        <p:txBody>
          <a:bodyPr/>
          <a:lstStyle/>
          <a:p>
            <a:r>
              <a:rPr lang="en-GB" dirty="0"/>
              <a:t>Narrative analysis</a:t>
            </a:r>
            <a:endParaRPr lang="en-HU" dirty="0"/>
          </a:p>
        </p:txBody>
      </p:sp>
      <p:sp>
        <p:nvSpPr>
          <p:cNvPr id="3" name="Content Placeholder 2">
            <a:extLst>
              <a:ext uri="{FF2B5EF4-FFF2-40B4-BE49-F238E27FC236}">
                <a16:creationId xmlns:a16="http://schemas.microsoft.com/office/drawing/2014/main" id="{C0187593-51F5-F145-BB65-A8289FEA492C}"/>
              </a:ext>
            </a:extLst>
          </p:cNvPr>
          <p:cNvSpPr>
            <a:spLocks noGrp="1"/>
          </p:cNvSpPr>
          <p:nvPr>
            <p:ph idx="1"/>
          </p:nvPr>
        </p:nvSpPr>
        <p:spPr/>
        <p:txBody>
          <a:bodyPr>
            <a:normAutofit/>
          </a:bodyPr>
          <a:lstStyle/>
          <a:p>
            <a:r>
              <a:rPr lang="en-GB" sz="2000" dirty="0"/>
              <a:t>Some qualitative data, such as interviews or field notes </a:t>
            </a:r>
            <a:r>
              <a:rPr lang="en-GB" sz="2000" b="1" dirty="0"/>
              <a:t>may contain a story. </a:t>
            </a:r>
          </a:p>
          <a:p>
            <a:r>
              <a:rPr lang="en-GB" sz="2000" dirty="0"/>
              <a:t>Narrative analysis helps understand the underlying events and their effect on the overall outcome.</a:t>
            </a:r>
          </a:p>
          <a:p>
            <a:r>
              <a:rPr lang="en-GB" sz="2000" dirty="0"/>
              <a:t>For example, the process of choosing a product, using it, evaluating its quality and decision to buy or not buy this product next time.</a:t>
            </a:r>
          </a:p>
          <a:p>
            <a:endParaRPr lang="en-HU" sz="2000" dirty="0"/>
          </a:p>
        </p:txBody>
      </p:sp>
    </p:spTree>
    <p:extLst>
      <p:ext uri="{BB962C8B-B14F-4D97-AF65-F5344CB8AC3E}">
        <p14:creationId xmlns:p14="http://schemas.microsoft.com/office/powerpoint/2010/main" val="19320062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45B1-DF28-F44C-968B-52B22B809362}"/>
              </a:ext>
            </a:extLst>
          </p:cNvPr>
          <p:cNvSpPr>
            <a:spLocks noGrp="1"/>
          </p:cNvSpPr>
          <p:nvPr>
            <p:ph type="title"/>
          </p:nvPr>
        </p:nvSpPr>
        <p:spPr/>
        <p:txBody>
          <a:bodyPr/>
          <a:lstStyle/>
          <a:p>
            <a:r>
              <a:rPr lang="en-HU" dirty="0"/>
              <a:t>The grounded theory</a:t>
            </a:r>
          </a:p>
        </p:txBody>
      </p:sp>
      <p:sp>
        <p:nvSpPr>
          <p:cNvPr id="3" name="Content Placeholder 2">
            <a:extLst>
              <a:ext uri="{FF2B5EF4-FFF2-40B4-BE49-F238E27FC236}">
                <a16:creationId xmlns:a16="http://schemas.microsoft.com/office/drawing/2014/main" id="{8507B378-3E1A-5946-8CDE-D4D531779023}"/>
              </a:ext>
            </a:extLst>
          </p:cNvPr>
          <p:cNvSpPr>
            <a:spLocks noGrp="1"/>
          </p:cNvSpPr>
          <p:nvPr>
            <p:ph idx="1"/>
          </p:nvPr>
        </p:nvSpPr>
        <p:spPr/>
        <p:txBody>
          <a:bodyPr>
            <a:normAutofit/>
          </a:bodyPr>
          <a:lstStyle/>
          <a:p>
            <a:r>
              <a:rPr lang="en-GB" sz="2000" dirty="0"/>
              <a:t>This method of analysis </a:t>
            </a:r>
            <a:r>
              <a:rPr lang="en-GB" sz="2000" b="1" dirty="0"/>
              <a:t>starts by formulating a theory around a single data case.</a:t>
            </a:r>
            <a:r>
              <a:rPr lang="en-GB" sz="2000" dirty="0"/>
              <a:t> </a:t>
            </a:r>
          </a:p>
          <a:p>
            <a:r>
              <a:rPr lang="en-GB" sz="2000" dirty="0"/>
              <a:t>The methodological strategies of grounded theory are aimed to </a:t>
            </a:r>
            <a:r>
              <a:rPr lang="en-GB" sz="2000" b="1" dirty="0"/>
              <a:t>construct middle-level theories directly from data analysis. </a:t>
            </a:r>
          </a:p>
          <a:p>
            <a:r>
              <a:rPr lang="en-GB" sz="2000" dirty="0"/>
              <a:t>Therefore the theory is “grounded’ in actual data. </a:t>
            </a:r>
          </a:p>
          <a:p>
            <a:r>
              <a:rPr lang="en-GB" sz="2000" dirty="0"/>
              <a:t>Then additional cases can be examined to see if they are relevant and can add to the original theory.</a:t>
            </a:r>
          </a:p>
          <a:p>
            <a:endParaRPr lang="en-GB" sz="2000" b="1" dirty="0"/>
          </a:p>
          <a:p>
            <a:endParaRPr lang="en-HU" sz="2000" dirty="0"/>
          </a:p>
        </p:txBody>
      </p:sp>
    </p:spTree>
    <p:extLst>
      <p:ext uri="{BB962C8B-B14F-4D97-AF65-F5344CB8AC3E}">
        <p14:creationId xmlns:p14="http://schemas.microsoft.com/office/powerpoint/2010/main" val="37203734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AA77E-830F-B344-9E34-31C7C5E3F694}"/>
              </a:ext>
            </a:extLst>
          </p:cNvPr>
          <p:cNvSpPr>
            <a:spLocks noGrp="1"/>
          </p:cNvSpPr>
          <p:nvPr>
            <p:ph type="title"/>
          </p:nvPr>
        </p:nvSpPr>
        <p:spPr/>
        <p:txBody>
          <a:bodyPr/>
          <a:lstStyle/>
          <a:p>
            <a:r>
              <a:rPr lang="en-GB" dirty="0"/>
              <a:t>Content/Thematic Analysis</a:t>
            </a:r>
            <a:endParaRPr lang="en-HU" dirty="0"/>
          </a:p>
        </p:txBody>
      </p:sp>
      <p:sp>
        <p:nvSpPr>
          <p:cNvPr id="3" name="Content Placeholder 2">
            <a:extLst>
              <a:ext uri="{FF2B5EF4-FFF2-40B4-BE49-F238E27FC236}">
                <a16:creationId xmlns:a16="http://schemas.microsoft.com/office/drawing/2014/main" id="{702894C9-8313-8E40-83BF-B2587C872BB9}"/>
              </a:ext>
            </a:extLst>
          </p:cNvPr>
          <p:cNvSpPr>
            <a:spLocks noGrp="1"/>
          </p:cNvSpPr>
          <p:nvPr>
            <p:ph idx="1"/>
          </p:nvPr>
        </p:nvSpPr>
        <p:spPr/>
        <p:txBody>
          <a:bodyPr>
            <a:normAutofit fontScale="92500" lnSpcReduction="10000"/>
          </a:bodyPr>
          <a:lstStyle/>
          <a:p>
            <a:r>
              <a:rPr lang="en-GB" sz="2000" dirty="0"/>
              <a:t>This is the </a:t>
            </a:r>
            <a:r>
              <a:rPr lang="en-GB" sz="2000" b="1" dirty="0"/>
              <a:t>most common example </a:t>
            </a:r>
            <a:r>
              <a:rPr lang="en-GB" sz="2000" dirty="0"/>
              <a:t>of qualitative data analysis. </a:t>
            </a:r>
          </a:p>
          <a:p>
            <a:r>
              <a:rPr lang="en-GB" sz="2000" dirty="0"/>
              <a:t>It refers to </a:t>
            </a:r>
            <a:r>
              <a:rPr lang="en-GB" sz="2000" b="1" dirty="0"/>
              <a:t>the categorization, tagging and thematic analysis </a:t>
            </a:r>
            <a:r>
              <a:rPr lang="en-GB" sz="2000" dirty="0"/>
              <a:t>of qualitative data.</a:t>
            </a:r>
          </a:p>
          <a:p>
            <a:r>
              <a:rPr lang="en-GB" sz="2000" dirty="0"/>
              <a:t>Content analysis is the study of documents and communication artifacts, which might be texts of various formats, pictures, audio or video. </a:t>
            </a:r>
          </a:p>
          <a:p>
            <a:r>
              <a:rPr lang="en-GB" sz="2000" dirty="0"/>
              <a:t>Social scientists use content analysis to </a:t>
            </a:r>
            <a:r>
              <a:rPr lang="en-GB" sz="2000" b="1" dirty="0"/>
              <a:t>examine patterns in communication</a:t>
            </a:r>
            <a:r>
              <a:rPr lang="en-GB" sz="2000" dirty="0"/>
              <a:t> in a replicable and systematic manner.</a:t>
            </a:r>
          </a:p>
          <a:p>
            <a:r>
              <a:rPr lang="en-GB" sz="2000" dirty="0"/>
              <a:t>Thematic analysis </a:t>
            </a:r>
            <a:r>
              <a:rPr lang="en-GB" sz="2000" b="1" dirty="0"/>
              <a:t>extracts themes from text </a:t>
            </a:r>
            <a:r>
              <a:rPr lang="en-GB" sz="2000" dirty="0"/>
              <a:t>by analysing the word and sentence structure. </a:t>
            </a:r>
            <a:endParaRPr lang="en-HU" sz="2000" dirty="0"/>
          </a:p>
        </p:txBody>
      </p:sp>
    </p:spTree>
    <p:extLst>
      <p:ext uri="{BB962C8B-B14F-4D97-AF65-F5344CB8AC3E}">
        <p14:creationId xmlns:p14="http://schemas.microsoft.com/office/powerpoint/2010/main" val="4897257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GB" dirty="0"/>
              <a:t>How to do it?</a:t>
            </a:r>
            <a:endParaRPr lang="hu-HU" dirty="0"/>
          </a:p>
        </p:txBody>
      </p:sp>
      <p:sp>
        <p:nvSpPr>
          <p:cNvPr id="3" name="Tartalom helye 2"/>
          <p:cNvSpPr>
            <a:spLocks noGrp="1"/>
          </p:cNvSpPr>
          <p:nvPr>
            <p:ph idx="1"/>
          </p:nvPr>
        </p:nvSpPr>
        <p:spPr/>
        <p:txBody>
          <a:bodyPr/>
          <a:lstStyle/>
          <a:p>
            <a:r>
              <a:rPr lang="hu-HU" sz="2400" dirty="0"/>
              <a:t>Read </a:t>
            </a:r>
            <a:r>
              <a:rPr lang="hu-HU" sz="2400" dirty="0" err="1"/>
              <a:t>all</a:t>
            </a:r>
            <a:r>
              <a:rPr lang="hu-HU" sz="2400" dirty="0"/>
              <a:t> </a:t>
            </a:r>
            <a:r>
              <a:rPr lang="hu-HU" sz="2400" dirty="0" err="1"/>
              <a:t>the</a:t>
            </a:r>
            <a:r>
              <a:rPr lang="hu-HU" sz="2400" dirty="0"/>
              <a:t> </a:t>
            </a:r>
            <a:r>
              <a:rPr lang="hu-HU" sz="2400" dirty="0" err="1"/>
              <a:t>interview</a:t>
            </a:r>
            <a:r>
              <a:rPr lang="hu-HU" sz="2400" dirty="0"/>
              <a:t> text and </a:t>
            </a:r>
            <a:r>
              <a:rPr lang="hu-HU" sz="2400" dirty="0" err="1"/>
              <a:t>identify</a:t>
            </a:r>
            <a:r>
              <a:rPr lang="hu-HU" sz="2400" dirty="0"/>
              <a:t> </a:t>
            </a:r>
            <a:r>
              <a:rPr lang="hu-HU" sz="2400" dirty="0" err="1"/>
              <a:t>themes</a:t>
            </a:r>
            <a:endParaRPr lang="hu-HU" sz="2400" dirty="0"/>
          </a:p>
          <a:p>
            <a:r>
              <a:rPr lang="hu-HU" sz="2400" dirty="0" err="1"/>
              <a:t>Use</a:t>
            </a:r>
            <a:r>
              <a:rPr lang="hu-HU" sz="2400" dirty="0"/>
              <a:t> </a:t>
            </a:r>
            <a:r>
              <a:rPr lang="hu-HU" sz="2400" dirty="0" err="1"/>
              <a:t>memos</a:t>
            </a:r>
            <a:r>
              <a:rPr lang="hu-HU" sz="2400" dirty="0"/>
              <a:t>, </a:t>
            </a:r>
            <a:r>
              <a:rPr lang="hu-HU" sz="2400" dirty="0" err="1"/>
              <a:t>list</a:t>
            </a:r>
            <a:r>
              <a:rPr lang="hu-HU" sz="2400" dirty="0"/>
              <a:t> of </a:t>
            </a:r>
            <a:r>
              <a:rPr lang="hu-HU" sz="2400" dirty="0" err="1"/>
              <a:t>codes</a:t>
            </a:r>
            <a:r>
              <a:rPr lang="hu-HU" sz="2400" dirty="0"/>
              <a:t>.</a:t>
            </a:r>
          </a:p>
          <a:p>
            <a:r>
              <a:rPr lang="hu-HU" sz="2400" dirty="0" err="1"/>
              <a:t>Identify</a:t>
            </a:r>
            <a:r>
              <a:rPr lang="hu-HU" sz="2400" dirty="0"/>
              <a:t> </a:t>
            </a:r>
            <a:r>
              <a:rPr lang="hu-HU" sz="2400" dirty="0" err="1"/>
              <a:t>themes</a:t>
            </a:r>
            <a:r>
              <a:rPr lang="hu-HU" sz="2400" dirty="0"/>
              <a:t> </a:t>
            </a:r>
            <a:r>
              <a:rPr lang="hu-HU" sz="2400" dirty="0" err="1"/>
              <a:t>which</a:t>
            </a:r>
            <a:r>
              <a:rPr lang="hu-HU" sz="2400" dirty="0"/>
              <a:t> </a:t>
            </a:r>
            <a:r>
              <a:rPr lang="hu-HU" sz="2400" dirty="0" err="1"/>
              <a:t>recure</a:t>
            </a:r>
            <a:r>
              <a:rPr lang="hu-HU" sz="2400" dirty="0"/>
              <a:t> </a:t>
            </a:r>
            <a:r>
              <a:rPr lang="hu-HU" sz="2400" dirty="0" err="1"/>
              <a:t>accross</a:t>
            </a:r>
            <a:r>
              <a:rPr lang="hu-HU" sz="2400" dirty="0"/>
              <a:t> </a:t>
            </a:r>
            <a:r>
              <a:rPr lang="hu-HU" sz="2400" dirty="0" err="1"/>
              <a:t>all</a:t>
            </a:r>
            <a:r>
              <a:rPr lang="hu-HU" sz="2400" dirty="0"/>
              <a:t> </a:t>
            </a:r>
            <a:r>
              <a:rPr lang="hu-HU" sz="2400" dirty="0" err="1"/>
              <a:t>the</a:t>
            </a:r>
            <a:r>
              <a:rPr lang="hu-HU" sz="2400" dirty="0"/>
              <a:t> </a:t>
            </a:r>
            <a:r>
              <a:rPr lang="hu-HU" sz="2400" dirty="0" err="1"/>
              <a:t>interviews</a:t>
            </a:r>
            <a:endParaRPr lang="hu-HU" sz="2400" dirty="0"/>
          </a:p>
          <a:p>
            <a:r>
              <a:rPr lang="hu-HU" sz="2400" dirty="0" err="1"/>
              <a:t>Combine</a:t>
            </a:r>
            <a:r>
              <a:rPr lang="hu-HU" sz="2400" dirty="0"/>
              <a:t> </a:t>
            </a:r>
            <a:r>
              <a:rPr lang="hu-HU" sz="2400" dirty="0" err="1"/>
              <a:t>themes</a:t>
            </a:r>
            <a:r>
              <a:rPr lang="hu-HU" sz="2400" dirty="0"/>
              <a:t> </a:t>
            </a:r>
            <a:r>
              <a:rPr lang="hu-HU" sz="2400" dirty="0" err="1"/>
              <a:t>to</a:t>
            </a:r>
            <a:r>
              <a:rPr lang="hu-HU" sz="2400" dirty="0"/>
              <a:t> </a:t>
            </a:r>
            <a:r>
              <a:rPr lang="hu-HU" sz="2400" dirty="0" err="1"/>
              <a:t>draw</a:t>
            </a:r>
            <a:r>
              <a:rPr lang="hu-HU" sz="2400" dirty="0"/>
              <a:t> a </a:t>
            </a:r>
            <a:r>
              <a:rPr lang="hu-HU" sz="2400" dirty="0" err="1"/>
              <a:t>bigger</a:t>
            </a:r>
            <a:r>
              <a:rPr lang="hu-HU" sz="2400" dirty="0"/>
              <a:t> </a:t>
            </a:r>
            <a:r>
              <a:rPr lang="hu-HU" sz="2400" dirty="0" err="1"/>
              <a:t>conceptual</a:t>
            </a:r>
            <a:r>
              <a:rPr lang="hu-HU" sz="2400" dirty="0"/>
              <a:t> </a:t>
            </a:r>
            <a:r>
              <a:rPr lang="hu-HU" sz="2400" dirty="0" err="1"/>
              <a:t>picture</a:t>
            </a:r>
            <a:endParaRPr lang="hu-HU" sz="2400" dirty="0"/>
          </a:p>
          <a:p>
            <a:pPr marL="0" indent="0">
              <a:buNone/>
            </a:pPr>
            <a:endParaRPr lang="hu-HU" dirty="0"/>
          </a:p>
        </p:txBody>
      </p:sp>
    </p:spTree>
    <p:extLst>
      <p:ext uri="{BB962C8B-B14F-4D97-AF65-F5344CB8AC3E}">
        <p14:creationId xmlns:p14="http://schemas.microsoft.com/office/powerpoint/2010/main" val="4168411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72A68B-8031-BB40-9703-71D0D867FA9C}"/>
              </a:ext>
            </a:extLst>
          </p:cNvPr>
          <p:cNvPicPr>
            <a:picLocks noGrp="1" noChangeAspect="1"/>
          </p:cNvPicPr>
          <p:nvPr>
            <p:ph idx="1"/>
          </p:nvPr>
        </p:nvPicPr>
        <p:blipFill>
          <a:blip r:embed="rId2"/>
          <a:stretch>
            <a:fillRect/>
          </a:stretch>
        </p:blipFill>
        <p:spPr>
          <a:xfrm>
            <a:off x="2728452" y="584786"/>
            <a:ext cx="6150709" cy="5688428"/>
          </a:xfrm>
        </p:spPr>
      </p:pic>
    </p:spTree>
    <p:extLst>
      <p:ext uri="{BB962C8B-B14F-4D97-AF65-F5344CB8AC3E}">
        <p14:creationId xmlns:p14="http://schemas.microsoft.com/office/powerpoint/2010/main" val="9003527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5FA92-80F8-CA49-8974-CB279C5F8F1E}"/>
              </a:ext>
            </a:extLst>
          </p:cNvPr>
          <p:cNvSpPr>
            <a:spLocks noGrp="1"/>
          </p:cNvSpPr>
          <p:nvPr>
            <p:ph type="title"/>
          </p:nvPr>
        </p:nvSpPr>
        <p:spPr/>
        <p:txBody>
          <a:bodyPr/>
          <a:lstStyle/>
          <a:p>
            <a:r>
              <a:rPr lang="en-HU" dirty="0"/>
              <a:t>What is a Code?</a:t>
            </a:r>
          </a:p>
        </p:txBody>
      </p:sp>
      <p:sp>
        <p:nvSpPr>
          <p:cNvPr id="3" name="Content Placeholder 2">
            <a:extLst>
              <a:ext uri="{FF2B5EF4-FFF2-40B4-BE49-F238E27FC236}">
                <a16:creationId xmlns:a16="http://schemas.microsoft.com/office/drawing/2014/main" id="{0B444C9C-DE27-D94C-9768-BBBA5D6A9E0E}"/>
              </a:ext>
            </a:extLst>
          </p:cNvPr>
          <p:cNvSpPr>
            <a:spLocks noGrp="1"/>
          </p:cNvSpPr>
          <p:nvPr>
            <p:ph idx="1"/>
          </p:nvPr>
        </p:nvSpPr>
        <p:spPr>
          <a:xfrm>
            <a:off x="2231136" y="2638044"/>
            <a:ext cx="7729728" cy="4059936"/>
          </a:xfrm>
        </p:spPr>
        <p:txBody>
          <a:bodyPr>
            <a:normAutofit/>
          </a:bodyPr>
          <a:lstStyle/>
          <a:p>
            <a:r>
              <a:rPr lang="en-GB" sz="2000" dirty="0"/>
              <a:t>Coding is the process of </a:t>
            </a:r>
            <a:r>
              <a:rPr lang="en-GB" sz="2000" b="1" dirty="0"/>
              <a:t>labelling and organizing your qualitative data to identify different themes and the relationships between them</a:t>
            </a:r>
            <a:r>
              <a:rPr lang="en-GB" sz="2000" dirty="0"/>
              <a:t>.  </a:t>
            </a:r>
          </a:p>
          <a:p>
            <a:r>
              <a:rPr lang="en-GB" sz="2000" dirty="0"/>
              <a:t>Identifying a </a:t>
            </a:r>
            <a:r>
              <a:rPr lang="en-GB" sz="2000" b="1" dirty="0"/>
              <a:t>consistent and clear unit </a:t>
            </a:r>
            <a:r>
              <a:rPr lang="en-GB" sz="2000" dirty="0"/>
              <a:t>of coding is vital, and researchers' choices range from a </a:t>
            </a:r>
            <a:r>
              <a:rPr lang="en-GB" sz="2000" b="1" dirty="0"/>
              <a:t>single word to several paragraphs, from texts to iconic symbols.</a:t>
            </a:r>
          </a:p>
          <a:p>
            <a:r>
              <a:rPr lang="en-GB" sz="2000" dirty="0"/>
              <a:t>The process of the initial coding scheme or approach to coding is contingent on the particular content analysis approach selected. </a:t>
            </a:r>
          </a:p>
          <a:p>
            <a:r>
              <a:rPr lang="en-GB" sz="2000" dirty="0"/>
              <a:t>Video tutorial on coding: https://</a:t>
            </a:r>
            <a:r>
              <a:rPr lang="en-GB" sz="2000" dirty="0" err="1"/>
              <a:t>www.youtube.com</a:t>
            </a:r>
            <a:r>
              <a:rPr lang="en-GB" sz="2000" dirty="0"/>
              <a:t>/</a:t>
            </a:r>
            <a:r>
              <a:rPr lang="en-GB" sz="2000" dirty="0" err="1"/>
              <a:t>watch?v</a:t>
            </a:r>
            <a:r>
              <a:rPr lang="en-GB" sz="2000" dirty="0"/>
              <a:t>=</a:t>
            </a:r>
            <a:r>
              <a:rPr lang="en-GB" sz="2000" dirty="0" err="1"/>
              <a:t>BAKRKZq_Ebo</a:t>
            </a:r>
            <a:endParaRPr lang="en-GB" sz="2000" dirty="0"/>
          </a:p>
        </p:txBody>
      </p:sp>
    </p:spTree>
    <p:extLst>
      <p:ext uri="{BB962C8B-B14F-4D97-AF65-F5344CB8AC3E}">
        <p14:creationId xmlns:p14="http://schemas.microsoft.com/office/powerpoint/2010/main" val="18899980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1E8E-9A4A-EB4F-A6FB-C15AD56B363D}"/>
              </a:ext>
            </a:extLst>
          </p:cNvPr>
          <p:cNvSpPr>
            <a:spLocks noGrp="1"/>
          </p:cNvSpPr>
          <p:nvPr>
            <p:ph type="title"/>
          </p:nvPr>
        </p:nvSpPr>
        <p:spPr/>
        <p:txBody>
          <a:bodyPr/>
          <a:lstStyle/>
          <a:p>
            <a:r>
              <a:rPr lang="en-GB" dirty="0"/>
              <a:t>T</a:t>
            </a:r>
            <a:r>
              <a:rPr lang="en-HU" dirty="0"/>
              <a:t>he most important terms</a:t>
            </a:r>
          </a:p>
        </p:txBody>
      </p:sp>
      <p:graphicFrame>
        <p:nvGraphicFramePr>
          <p:cNvPr id="6" name="Content Placeholder 5">
            <a:extLst>
              <a:ext uri="{FF2B5EF4-FFF2-40B4-BE49-F238E27FC236}">
                <a16:creationId xmlns:a16="http://schemas.microsoft.com/office/drawing/2014/main" id="{F502F389-B9FA-C44F-993C-1EFF86066B1D}"/>
              </a:ext>
            </a:extLst>
          </p:cNvPr>
          <p:cNvGraphicFramePr>
            <a:graphicFrameLocks noGrp="1"/>
          </p:cNvGraphicFramePr>
          <p:nvPr>
            <p:ph idx="1"/>
            <p:extLst>
              <p:ext uri="{D42A27DB-BD31-4B8C-83A1-F6EECF244321}">
                <p14:modId xmlns:p14="http://schemas.microsoft.com/office/powerpoint/2010/main" val="3282544925"/>
              </p:ext>
            </p:extLst>
          </p:nvPr>
        </p:nvGraphicFramePr>
        <p:xfrm>
          <a:off x="2231136" y="2638044"/>
          <a:ext cx="8147304" cy="3934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91425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8BA489-4BB0-244A-BA52-93A5FF03B690}"/>
              </a:ext>
            </a:extLst>
          </p:cNvPr>
          <p:cNvPicPr>
            <a:picLocks noGrp="1" noChangeAspect="1"/>
          </p:cNvPicPr>
          <p:nvPr>
            <p:ph idx="1"/>
          </p:nvPr>
        </p:nvPicPr>
        <p:blipFill>
          <a:blip r:embed="rId2"/>
          <a:stretch>
            <a:fillRect/>
          </a:stretch>
        </p:blipFill>
        <p:spPr>
          <a:xfrm>
            <a:off x="817583" y="668146"/>
            <a:ext cx="5874156" cy="5521707"/>
          </a:xfrm>
        </p:spPr>
      </p:pic>
      <p:sp>
        <p:nvSpPr>
          <p:cNvPr id="6" name="TextBox 5">
            <a:extLst>
              <a:ext uri="{FF2B5EF4-FFF2-40B4-BE49-F238E27FC236}">
                <a16:creationId xmlns:a16="http://schemas.microsoft.com/office/drawing/2014/main" id="{0242AD66-F918-1E49-BB70-A59394A7F65A}"/>
              </a:ext>
            </a:extLst>
          </p:cNvPr>
          <p:cNvSpPr txBox="1"/>
          <p:nvPr/>
        </p:nvSpPr>
        <p:spPr>
          <a:xfrm>
            <a:off x="7153835" y="2248348"/>
            <a:ext cx="3679115" cy="3754874"/>
          </a:xfrm>
          <a:prstGeom prst="rect">
            <a:avLst/>
          </a:prstGeom>
          <a:noFill/>
        </p:spPr>
        <p:txBody>
          <a:bodyPr wrap="square" rtlCol="0">
            <a:spAutoFit/>
          </a:bodyPr>
          <a:lstStyle/>
          <a:p>
            <a:pPr marL="342900" indent="-342900">
              <a:buFont typeface="Arial" panose="020B0604020202020204" pitchFamily="34" charset="0"/>
              <a:buChar char="•"/>
            </a:pPr>
            <a:r>
              <a:rPr lang="en-GB" sz="2000" dirty="0"/>
              <a:t>Through a </a:t>
            </a:r>
            <a:r>
              <a:rPr lang="en-GB" sz="2000" b="1" dirty="0"/>
              <a:t>directed (inductive) content analysis</a:t>
            </a:r>
            <a:r>
              <a:rPr lang="en-GB" sz="2000" dirty="0"/>
              <a:t>, the scholars draft a preliminary coding scheme from pre-existing theory or assumptions. </a:t>
            </a:r>
          </a:p>
          <a:p>
            <a:pPr marL="342900" indent="-342900">
              <a:buFont typeface="Arial" panose="020B0604020202020204" pitchFamily="34" charset="0"/>
              <a:buChar char="•"/>
            </a:pPr>
            <a:r>
              <a:rPr lang="en-GB" sz="2000" dirty="0"/>
              <a:t>While with the </a:t>
            </a:r>
            <a:r>
              <a:rPr lang="en-GB" sz="2000" b="1" dirty="0"/>
              <a:t>conventional (deductive) content analysis approach</a:t>
            </a:r>
            <a:r>
              <a:rPr lang="en-GB" sz="2000" dirty="0"/>
              <a:t>, the initial coding scheme developed from the data.</a:t>
            </a:r>
            <a:endParaRPr lang="en-HU" sz="2000" dirty="0"/>
          </a:p>
          <a:p>
            <a:endParaRPr lang="en-HU" dirty="0"/>
          </a:p>
        </p:txBody>
      </p:sp>
    </p:spTree>
    <p:extLst>
      <p:ext uri="{BB962C8B-B14F-4D97-AF65-F5344CB8AC3E}">
        <p14:creationId xmlns:p14="http://schemas.microsoft.com/office/powerpoint/2010/main" val="9143397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ED7C-AF46-AD49-AE6A-1B016223B4B9}"/>
              </a:ext>
            </a:extLst>
          </p:cNvPr>
          <p:cNvSpPr>
            <a:spLocks noGrp="1"/>
          </p:cNvSpPr>
          <p:nvPr>
            <p:ph type="title"/>
          </p:nvPr>
        </p:nvSpPr>
        <p:spPr/>
        <p:txBody>
          <a:bodyPr/>
          <a:lstStyle/>
          <a:p>
            <a:r>
              <a:rPr lang="en-HU" dirty="0"/>
              <a:t>Computer aided CODING</a:t>
            </a:r>
          </a:p>
        </p:txBody>
      </p:sp>
      <p:sp>
        <p:nvSpPr>
          <p:cNvPr id="3" name="Content Placeholder 2">
            <a:extLst>
              <a:ext uri="{FF2B5EF4-FFF2-40B4-BE49-F238E27FC236}">
                <a16:creationId xmlns:a16="http://schemas.microsoft.com/office/drawing/2014/main" id="{B1EE18EA-25A9-F647-AA04-813F63B7C007}"/>
              </a:ext>
            </a:extLst>
          </p:cNvPr>
          <p:cNvSpPr>
            <a:spLocks noGrp="1"/>
          </p:cNvSpPr>
          <p:nvPr>
            <p:ph idx="1"/>
          </p:nvPr>
        </p:nvSpPr>
        <p:spPr/>
        <p:txBody>
          <a:bodyPr/>
          <a:lstStyle/>
          <a:p>
            <a:r>
              <a:rPr lang="en-HU" sz="2000" dirty="0"/>
              <a:t>BASIC CODING TECHNIQUIES IN </a:t>
            </a:r>
            <a:r>
              <a:rPr lang="en-HU" sz="2000" dirty="0">
                <a:solidFill>
                  <a:srgbClr val="FF0000"/>
                </a:solidFill>
              </a:rPr>
              <a:t>ATLAS.TI </a:t>
            </a:r>
            <a:r>
              <a:rPr lang="en-HU" sz="2000" dirty="0">
                <a:solidFill>
                  <a:schemeClr val="tx1"/>
                </a:solidFill>
              </a:rPr>
              <a:t>(</a:t>
            </a:r>
            <a:r>
              <a:rPr lang="en-GB" sz="2000" dirty="0">
                <a:solidFill>
                  <a:schemeClr val="tx1"/>
                </a:solidFill>
              </a:rPr>
              <a:t>https://</a:t>
            </a:r>
            <a:r>
              <a:rPr lang="en-GB" sz="2000" dirty="0" err="1">
                <a:solidFill>
                  <a:schemeClr val="tx1"/>
                </a:solidFill>
              </a:rPr>
              <a:t>atlasti.com</a:t>
            </a:r>
            <a:r>
              <a:rPr lang="en-GB" sz="2000" dirty="0">
                <a:solidFill>
                  <a:schemeClr val="tx1"/>
                </a:solidFill>
              </a:rPr>
              <a:t>/)</a:t>
            </a:r>
            <a:endParaRPr lang="en-HU" sz="2000" dirty="0">
              <a:solidFill>
                <a:schemeClr val="tx1"/>
              </a:solidFill>
            </a:endParaRPr>
          </a:p>
          <a:p>
            <a:r>
              <a:rPr lang="en-HU" sz="2000" dirty="0"/>
              <a:t>Create a new code</a:t>
            </a:r>
          </a:p>
          <a:p>
            <a:r>
              <a:rPr lang="en-GB" sz="2000" dirty="0"/>
              <a:t>Apply (existing) codes</a:t>
            </a:r>
            <a:endParaRPr lang="en-HU" sz="2000" dirty="0"/>
          </a:p>
          <a:p>
            <a:r>
              <a:rPr lang="en-HU" sz="2000" dirty="0"/>
              <a:t>In-vivo coding</a:t>
            </a:r>
          </a:p>
          <a:p>
            <a:r>
              <a:rPr lang="en-HU" sz="2000" dirty="0"/>
              <a:t>Quick coding</a:t>
            </a:r>
          </a:p>
          <a:p>
            <a:endParaRPr lang="en-HU" sz="2000" dirty="0"/>
          </a:p>
          <a:p>
            <a:r>
              <a:rPr lang="en-HU" sz="2000" dirty="0"/>
              <a:t>Tutorial:  </a:t>
            </a:r>
            <a:r>
              <a:rPr lang="en-GB" sz="2000" dirty="0"/>
              <a:t>https://</a:t>
            </a:r>
            <a:r>
              <a:rPr lang="en-GB" sz="2000" dirty="0" err="1"/>
              <a:t>www.youtube.com</a:t>
            </a:r>
            <a:r>
              <a:rPr lang="en-GB" sz="2000" dirty="0"/>
              <a:t>/</a:t>
            </a:r>
            <a:r>
              <a:rPr lang="en-GB" sz="2000" dirty="0" err="1"/>
              <a:t>watch?v</a:t>
            </a:r>
            <a:r>
              <a:rPr lang="en-GB" sz="2000" dirty="0"/>
              <a:t>=TUZpXEySp1U</a:t>
            </a:r>
            <a:endParaRPr lang="en-HU" sz="2000" dirty="0"/>
          </a:p>
        </p:txBody>
      </p:sp>
    </p:spTree>
    <p:extLst>
      <p:ext uri="{BB962C8B-B14F-4D97-AF65-F5344CB8AC3E}">
        <p14:creationId xmlns:p14="http://schemas.microsoft.com/office/powerpoint/2010/main" val="20304279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E65DD-42E7-C645-B91A-3D9247E6FB31}"/>
              </a:ext>
            </a:extLst>
          </p:cNvPr>
          <p:cNvSpPr>
            <a:spLocks noGrp="1"/>
          </p:cNvSpPr>
          <p:nvPr>
            <p:ph type="title"/>
          </p:nvPr>
        </p:nvSpPr>
        <p:spPr/>
        <p:txBody>
          <a:bodyPr/>
          <a:lstStyle/>
          <a:p>
            <a:r>
              <a:rPr lang="en-HU" dirty="0"/>
              <a:t>Creat an Account (free Trial)</a:t>
            </a:r>
          </a:p>
        </p:txBody>
      </p:sp>
      <p:pic>
        <p:nvPicPr>
          <p:cNvPr id="5" name="Content Placeholder 4">
            <a:extLst>
              <a:ext uri="{FF2B5EF4-FFF2-40B4-BE49-F238E27FC236}">
                <a16:creationId xmlns:a16="http://schemas.microsoft.com/office/drawing/2014/main" id="{AFEA40F9-F6E8-6744-BBA9-5B5AE39FC298}"/>
              </a:ext>
            </a:extLst>
          </p:cNvPr>
          <p:cNvPicPr>
            <a:picLocks noGrp="1" noChangeAspect="1"/>
          </p:cNvPicPr>
          <p:nvPr>
            <p:ph idx="1"/>
          </p:nvPr>
        </p:nvPicPr>
        <p:blipFill rotWithShape="1">
          <a:blip r:embed="rId2"/>
          <a:srcRect l="2795" t="6255" r="6344" b="22198"/>
          <a:stretch/>
        </p:blipFill>
        <p:spPr>
          <a:xfrm>
            <a:off x="2271656" y="2238480"/>
            <a:ext cx="7648687" cy="3764288"/>
          </a:xfrm>
        </p:spPr>
      </p:pic>
    </p:spTree>
    <p:extLst>
      <p:ext uri="{BB962C8B-B14F-4D97-AF65-F5344CB8AC3E}">
        <p14:creationId xmlns:p14="http://schemas.microsoft.com/office/powerpoint/2010/main" val="2651692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A65420-BAB9-0D46-A588-8BB2D26F3D0B}"/>
              </a:ext>
            </a:extLst>
          </p:cNvPr>
          <p:cNvPicPr>
            <a:picLocks noGrp="1" noChangeAspect="1"/>
          </p:cNvPicPr>
          <p:nvPr>
            <p:ph idx="1"/>
          </p:nvPr>
        </p:nvPicPr>
        <p:blipFill>
          <a:blip r:embed="rId2"/>
          <a:stretch>
            <a:fillRect/>
          </a:stretch>
        </p:blipFill>
        <p:spPr>
          <a:xfrm>
            <a:off x="1513602" y="246743"/>
            <a:ext cx="5245750" cy="6364514"/>
          </a:xfrm>
        </p:spPr>
      </p:pic>
      <p:sp>
        <p:nvSpPr>
          <p:cNvPr id="4" name="Title 3">
            <a:extLst>
              <a:ext uri="{FF2B5EF4-FFF2-40B4-BE49-F238E27FC236}">
                <a16:creationId xmlns:a16="http://schemas.microsoft.com/office/drawing/2014/main" id="{FE398D69-FD00-3044-BFF2-E55CF562E7CF}"/>
              </a:ext>
            </a:extLst>
          </p:cNvPr>
          <p:cNvSpPr>
            <a:spLocks noGrp="1"/>
          </p:cNvSpPr>
          <p:nvPr>
            <p:ph type="title"/>
          </p:nvPr>
        </p:nvSpPr>
        <p:spPr>
          <a:xfrm>
            <a:off x="7195456" y="964692"/>
            <a:ext cx="4376058" cy="1188720"/>
          </a:xfrm>
        </p:spPr>
        <p:txBody>
          <a:bodyPr/>
          <a:lstStyle/>
          <a:p>
            <a:r>
              <a:rPr lang="en-HU" dirty="0"/>
              <a:t>Edward Sapir </a:t>
            </a:r>
            <a:br>
              <a:rPr lang="en-HU" dirty="0"/>
            </a:br>
            <a:r>
              <a:rPr lang="en-HU" dirty="0"/>
              <a:t>(1884-1939)</a:t>
            </a:r>
          </a:p>
        </p:txBody>
      </p:sp>
    </p:spTree>
    <p:extLst>
      <p:ext uri="{BB962C8B-B14F-4D97-AF65-F5344CB8AC3E}">
        <p14:creationId xmlns:p14="http://schemas.microsoft.com/office/powerpoint/2010/main" val="42839811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172D-D068-1D48-ACC4-4F8B98420A8B}"/>
              </a:ext>
            </a:extLst>
          </p:cNvPr>
          <p:cNvSpPr>
            <a:spLocks noGrp="1"/>
          </p:cNvSpPr>
          <p:nvPr>
            <p:ph type="title"/>
          </p:nvPr>
        </p:nvSpPr>
        <p:spPr/>
        <p:txBody>
          <a:bodyPr/>
          <a:lstStyle/>
          <a:p>
            <a:r>
              <a:rPr lang="en-HU" dirty="0"/>
              <a:t>ADD document (rTX, PDF)</a:t>
            </a:r>
          </a:p>
        </p:txBody>
      </p:sp>
      <p:pic>
        <p:nvPicPr>
          <p:cNvPr id="5" name="Content Placeholder 4">
            <a:extLst>
              <a:ext uri="{FF2B5EF4-FFF2-40B4-BE49-F238E27FC236}">
                <a16:creationId xmlns:a16="http://schemas.microsoft.com/office/drawing/2014/main" id="{24977B8D-8E76-0B4A-93E2-5B7B6E63CB93}"/>
              </a:ext>
            </a:extLst>
          </p:cNvPr>
          <p:cNvPicPr>
            <a:picLocks noGrp="1" noChangeAspect="1"/>
          </p:cNvPicPr>
          <p:nvPr>
            <p:ph idx="1"/>
          </p:nvPr>
        </p:nvPicPr>
        <p:blipFill rotWithShape="1">
          <a:blip r:embed="rId2"/>
          <a:srcRect l="2583" r="40496" b="15043"/>
          <a:stretch/>
        </p:blipFill>
        <p:spPr>
          <a:xfrm>
            <a:off x="3538594" y="2153412"/>
            <a:ext cx="4883971" cy="4555998"/>
          </a:xfrm>
        </p:spPr>
      </p:pic>
    </p:spTree>
    <p:extLst>
      <p:ext uri="{BB962C8B-B14F-4D97-AF65-F5344CB8AC3E}">
        <p14:creationId xmlns:p14="http://schemas.microsoft.com/office/powerpoint/2010/main" val="31232516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984" y="348948"/>
            <a:ext cx="12008015" cy="675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3391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7C6A1-CD95-0B4F-8052-65EF37F16BB0}"/>
              </a:ext>
            </a:extLst>
          </p:cNvPr>
          <p:cNvSpPr>
            <a:spLocks noGrp="1"/>
          </p:cNvSpPr>
          <p:nvPr>
            <p:ph type="title"/>
          </p:nvPr>
        </p:nvSpPr>
        <p:spPr>
          <a:xfrm>
            <a:off x="2139696" y="259529"/>
            <a:ext cx="7729728" cy="1188720"/>
          </a:xfrm>
        </p:spPr>
        <p:txBody>
          <a:bodyPr/>
          <a:lstStyle/>
          <a:p>
            <a:r>
              <a:rPr lang="en-HU" dirty="0"/>
              <a:t>Code manager</a:t>
            </a:r>
          </a:p>
        </p:txBody>
      </p:sp>
      <p:sp>
        <p:nvSpPr>
          <p:cNvPr id="3" name="Content Placeholder 2">
            <a:extLst>
              <a:ext uri="{FF2B5EF4-FFF2-40B4-BE49-F238E27FC236}">
                <a16:creationId xmlns:a16="http://schemas.microsoft.com/office/drawing/2014/main" id="{32D3DBF7-FA9C-7249-A9F3-F5F9BB4F41C7}"/>
              </a:ext>
            </a:extLst>
          </p:cNvPr>
          <p:cNvSpPr>
            <a:spLocks noGrp="1"/>
          </p:cNvSpPr>
          <p:nvPr>
            <p:ph idx="1"/>
          </p:nvPr>
        </p:nvSpPr>
        <p:spPr/>
        <p:txBody>
          <a:bodyPr/>
          <a:lstStyle/>
          <a:p>
            <a:endParaRPr lang="en-HU"/>
          </a:p>
        </p:txBody>
      </p:sp>
      <p:graphicFrame>
        <p:nvGraphicFramePr>
          <p:cNvPr id="4" name="Tartalom helye 3">
            <a:extLst>
              <a:ext uri="{FF2B5EF4-FFF2-40B4-BE49-F238E27FC236}">
                <a16:creationId xmlns:a16="http://schemas.microsoft.com/office/drawing/2014/main" id="{EE55D4C2-C2AE-F048-9A5D-B2A8451FE028}"/>
              </a:ext>
            </a:extLst>
          </p:cNvPr>
          <p:cNvGraphicFramePr>
            <a:graphicFrameLocks/>
          </p:cNvGraphicFramePr>
          <p:nvPr>
            <p:extLst>
              <p:ext uri="{D42A27DB-BD31-4B8C-83A1-F6EECF244321}">
                <p14:modId xmlns:p14="http://schemas.microsoft.com/office/powerpoint/2010/main" val="2775620110"/>
              </p:ext>
            </p:extLst>
          </p:nvPr>
        </p:nvGraphicFramePr>
        <p:xfrm>
          <a:off x="0" y="1392310"/>
          <a:ext cx="12191999" cy="5394960"/>
        </p:xfrm>
        <a:graphic>
          <a:graphicData uri="http://schemas.openxmlformats.org/drawingml/2006/table">
            <a:tbl>
              <a:tblPr firstRow="1" bandRow="1">
                <a:tableStyleId>{5C22544A-7EE6-4342-B048-85BDC9FD1C3A}</a:tableStyleId>
              </a:tblPr>
              <a:tblGrid>
                <a:gridCol w="4888627">
                  <a:extLst>
                    <a:ext uri="{9D8B030D-6E8A-4147-A177-3AD203B41FA5}">
                      <a16:colId xmlns:a16="http://schemas.microsoft.com/office/drawing/2014/main" val="20000"/>
                    </a:ext>
                  </a:extLst>
                </a:gridCol>
                <a:gridCol w="1207372">
                  <a:extLst>
                    <a:ext uri="{9D8B030D-6E8A-4147-A177-3AD203B41FA5}">
                      <a16:colId xmlns:a16="http://schemas.microsoft.com/office/drawing/2014/main" val="20001"/>
                    </a:ext>
                  </a:extLst>
                </a:gridCol>
                <a:gridCol w="5406652">
                  <a:extLst>
                    <a:ext uri="{9D8B030D-6E8A-4147-A177-3AD203B41FA5}">
                      <a16:colId xmlns:a16="http://schemas.microsoft.com/office/drawing/2014/main" val="20002"/>
                    </a:ext>
                  </a:extLst>
                </a:gridCol>
                <a:gridCol w="689348">
                  <a:extLst>
                    <a:ext uri="{9D8B030D-6E8A-4147-A177-3AD203B41FA5}">
                      <a16:colId xmlns:a16="http://schemas.microsoft.com/office/drawing/2014/main" val="20003"/>
                    </a:ext>
                  </a:extLst>
                </a:gridCol>
              </a:tblGrid>
              <a:tr h="324544">
                <a:tc>
                  <a:txBody>
                    <a:bodyPr/>
                    <a:lstStyle/>
                    <a:p>
                      <a:r>
                        <a:rPr lang="hu-HU" sz="1800" b="1" dirty="0">
                          <a:effectLst/>
                          <a:latin typeface="Times New Roman"/>
                          <a:ea typeface="Times New Roman"/>
                        </a:rPr>
                        <a:t>Kárpátalja (15 interjú)</a:t>
                      </a:r>
                      <a:endParaRPr lang="en-GB" sz="1800" dirty="0"/>
                    </a:p>
                  </a:txBody>
                  <a:tcPr/>
                </a:tc>
                <a:tc>
                  <a:txBody>
                    <a:bodyPr/>
                    <a:lstStyle/>
                    <a:p>
                      <a:endParaRPr lang="en-GB" sz="1800" dirty="0"/>
                    </a:p>
                  </a:txBody>
                  <a:tcPr/>
                </a:tc>
                <a:tc>
                  <a:txBody>
                    <a:bodyPr/>
                    <a:lstStyle/>
                    <a:p>
                      <a:r>
                        <a:rPr lang="hu-HU" sz="1800" b="1" dirty="0">
                          <a:effectLst/>
                          <a:latin typeface="Times New Roman"/>
                          <a:ea typeface="Times New Roman"/>
                        </a:rPr>
                        <a:t>Dél-Szlovákia (12 interjú)</a:t>
                      </a:r>
                      <a:endParaRPr lang="en-GB" sz="1800" dirty="0"/>
                    </a:p>
                  </a:txBody>
                  <a:tcPr/>
                </a:tc>
                <a:tc>
                  <a:txBody>
                    <a:bodyPr/>
                    <a:lstStyle/>
                    <a:p>
                      <a:endParaRPr lang="en-GB" sz="1800"/>
                    </a:p>
                  </a:txBody>
                  <a:tcPr/>
                </a:tc>
                <a:extLst>
                  <a:ext uri="{0D108BD9-81ED-4DB2-BD59-A6C34878D82A}">
                    <a16:rowId xmlns:a16="http://schemas.microsoft.com/office/drawing/2014/main" val="10000"/>
                  </a:ext>
                </a:extLst>
              </a:tr>
              <a:tr h="4462476">
                <a:tc>
                  <a:txBody>
                    <a:bodyPr/>
                    <a:lstStyle/>
                    <a:p>
                      <a:r>
                        <a:rPr lang="hu-HU" sz="1800" b="1" kern="1200" dirty="0">
                          <a:solidFill>
                            <a:srgbClr val="7030A0"/>
                          </a:solidFill>
                          <a:effectLst/>
                          <a:latin typeface="+mn-lt"/>
                          <a:ea typeface="+mn-ea"/>
                          <a:cs typeface="+mn-cs"/>
                        </a:rPr>
                        <a:t>T</a:t>
                      </a:r>
                      <a:r>
                        <a:rPr lang="hu-HU" sz="1800" kern="1200" dirty="0">
                          <a:solidFill>
                            <a:srgbClr val="7030A0"/>
                          </a:solidFill>
                          <a:effectLst/>
                          <a:latin typeface="+mn-lt"/>
                          <a:ea typeface="+mn-ea"/>
                          <a:cs typeface="+mn-cs"/>
                        </a:rPr>
                        <a:t>öbbségi nyelv ismerete</a:t>
                      </a:r>
                      <a:endParaRPr lang="en-GB" sz="1800" kern="1200" dirty="0">
                        <a:solidFill>
                          <a:srgbClr val="7030A0"/>
                        </a:solidFill>
                        <a:effectLst/>
                        <a:latin typeface="+mn-lt"/>
                        <a:ea typeface="+mn-ea"/>
                        <a:cs typeface="+mn-cs"/>
                      </a:endParaRPr>
                    </a:p>
                    <a:p>
                      <a:r>
                        <a:rPr lang="hu-HU" sz="1800" b="1" kern="1200" dirty="0">
                          <a:solidFill>
                            <a:srgbClr val="CC3300"/>
                          </a:solidFill>
                          <a:effectLst/>
                          <a:latin typeface="+mn-lt"/>
                          <a:ea typeface="+mn-ea"/>
                          <a:cs typeface="+mn-cs"/>
                        </a:rPr>
                        <a:t>M</a:t>
                      </a:r>
                      <a:r>
                        <a:rPr lang="hu-HU" sz="1800" kern="1200" dirty="0">
                          <a:solidFill>
                            <a:srgbClr val="CC3300"/>
                          </a:solidFill>
                          <a:effectLst/>
                          <a:latin typeface="+mn-lt"/>
                          <a:ea typeface="+mn-ea"/>
                          <a:cs typeface="+mn-cs"/>
                        </a:rPr>
                        <a:t>unkaerő-piaci átmenet</a:t>
                      </a:r>
                      <a:endParaRPr lang="en-GB" sz="1800" kern="1200" dirty="0">
                        <a:solidFill>
                          <a:srgbClr val="CC3300"/>
                        </a:solidFill>
                        <a:effectLst/>
                        <a:latin typeface="+mn-lt"/>
                        <a:ea typeface="+mn-ea"/>
                        <a:cs typeface="+mn-cs"/>
                      </a:endParaRPr>
                    </a:p>
                    <a:p>
                      <a:r>
                        <a:rPr lang="hu-HU" sz="1800" b="1" u="sng" kern="1200" dirty="0">
                          <a:solidFill>
                            <a:schemeClr val="bg2">
                              <a:lumMod val="25000"/>
                            </a:schemeClr>
                          </a:solidFill>
                          <a:effectLst/>
                          <a:latin typeface="+mn-lt"/>
                          <a:ea typeface="+mn-ea"/>
                          <a:cs typeface="+mn-cs"/>
                        </a:rPr>
                        <a:t>A</a:t>
                      </a:r>
                      <a:r>
                        <a:rPr lang="hu-HU" sz="1800" u="sng" kern="1200" dirty="0">
                          <a:solidFill>
                            <a:schemeClr val="bg2">
                              <a:lumMod val="25000"/>
                            </a:schemeClr>
                          </a:solidFill>
                          <a:effectLst/>
                          <a:latin typeface="+mn-lt"/>
                          <a:ea typeface="+mn-ea"/>
                          <a:cs typeface="+mn-cs"/>
                        </a:rPr>
                        <a:t> tannyelv </a:t>
                      </a:r>
                      <a:r>
                        <a:rPr lang="hu-HU" sz="1800" u="sng" kern="1200" dirty="0" err="1">
                          <a:solidFill>
                            <a:schemeClr val="bg2">
                              <a:lumMod val="25000"/>
                            </a:schemeClr>
                          </a:solidFill>
                          <a:effectLst/>
                          <a:latin typeface="+mn-lt"/>
                          <a:ea typeface="+mn-ea"/>
                          <a:cs typeface="+mn-cs"/>
                        </a:rPr>
                        <a:t>gyak</a:t>
                      </a:r>
                      <a:r>
                        <a:rPr lang="hu-HU" sz="1800" u="sng" kern="1200" dirty="0">
                          <a:solidFill>
                            <a:schemeClr val="bg2">
                              <a:lumMod val="25000"/>
                            </a:schemeClr>
                          </a:solidFill>
                          <a:effectLst/>
                          <a:latin typeface="+mn-lt"/>
                          <a:ea typeface="+mn-ea"/>
                          <a:cs typeface="+mn-cs"/>
                        </a:rPr>
                        <a:t>. megoszlása </a:t>
                      </a:r>
                    </a:p>
                    <a:p>
                      <a:r>
                        <a:rPr lang="hu-HU" sz="1800" b="1" kern="1200" dirty="0">
                          <a:solidFill>
                            <a:srgbClr val="006600"/>
                          </a:solidFill>
                          <a:effectLst/>
                          <a:latin typeface="+mn-lt"/>
                          <a:ea typeface="+mn-ea"/>
                          <a:cs typeface="+mn-cs"/>
                        </a:rPr>
                        <a:t>M</a:t>
                      </a:r>
                      <a:r>
                        <a:rPr lang="hu-HU" sz="1800" kern="1200" dirty="0">
                          <a:solidFill>
                            <a:srgbClr val="006600"/>
                          </a:solidFill>
                          <a:effectLst/>
                          <a:latin typeface="+mn-lt"/>
                          <a:ea typeface="+mn-ea"/>
                          <a:cs typeface="+mn-cs"/>
                        </a:rPr>
                        <a:t>unkaerőpiac: nyelvtudás</a:t>
                      </a:r>
                      <a:endParaRPr lang="en-GB" sz="1800" kern="1200" dirty="0">
                        <a:solidFill>
                          <a:srgbClr val="006600"/>
                        </a:solidFill>
                        <a:effectLst/>
                        <a:latin typeface="+mn-lt"/>
                        <a:ea typeface="+mn-ea"/>
                        <a:cs typeface="+mn-cs"/>
                      </a:endParaRPr>
                    </a:p>
                    <a:p>
                      <a:r>
                        <a:rPr lang="hu-HU" sz="1800" b="1" kern="1200" dirty="0">
                          <a:solidFill>
                            <a:srgbClr val="C00000"/>
                          </a:solidFill>
                          <a:effectLst/>
                          <a:latin typeface="+mn-lt"/>
                          <a:ea typeface="+mn-ea"/>
                          <a:cs typeface="+mn-cs"/>
                        </a:rPr>
                        <a:t>Oktatók nyelvtudása</a:t>
                      </a:r>
                      <a:endParaRPr lang="en-GB" sz="1800" b="1" kern="1200" dirty="0">
                        <a:solidFill>
                          <a:srgbClr val="C00000"/>
                        </a:solidFill>
                        <a:effectLst/>
                        <a:latin typeface="+mn-lt"/>
                        <a:ea typeface="+mn-ea"/>
                        <a:cs typeface="+mn-cs"/>
                      </a:endParaRPr>
                    </a:p>
                    <a:p>
                      <a:r>
                        <a:rPr lang="hu-HU" sz="1800" b="1" u="sng" kern="1200" dirty="0">
                          <a:solidFill>
                            <a:schemeClr val="bg2">
                              <a:lumMod val="75000"/>
                            </a:schemeClr>
                          </a:solidFill>
                          <a:effectLst/>
                          <a:latin typeface="+mn-lt"/>
                          <a:ea typeface="+mn-ea"/>
                          <a:cs typeface="+mn-cs"/>
                        </a:rPr>
                        <a:t>Ny</a:t>
                      </a:r>
                      <a:r>
                        <a:rPr lang="hu-HU" sz="1800" b="0" u="sng" kern="1200" dirty="0">
                          <a:solidFill>
                            <a:schemeClr val="bg2">
                              <a:lumMod val="75000"/>
                            </a:schemeClr>
                          </a:solidFill>
                          <a:effectLst/>
                          <a:latin typeface="+mn-lt"/>
                          <a:ea typeface="+mn-ea"/>
                          <a:cs typeface="+mn-cs"/>
                        </a:rPr>
                        <a:t>elvoktatás a felsőoktatásban</a:t>
                      </a:r>
                      <a:endParaRPr lang="en-GB" sz="1800" b="0" u="sng" kern="1200" dirty="0">
                        <a:solidFill>
                          <a:schemeClr val="bg2">
                            <a:lumMod val="75000"/>
                          </a:schemeClr>
                        </a:solidFill>
                        <a:effectLst/>
                        <a:latin typeface="+mn-lt"/>
                        <a:ea typeface="+mn-ea"/>
                        <a:cs typeface="+mn-cs"/>
                      </a:endParaRPr>
                    </a:p>
                    <a:p>
                      <a:r>
                        <a:rPr lang="hu-HU" sz="1800" b="1" kern="1200" dirty="0">
                          <a:solidFill>
                            <a:srgbClr val="00B050"/>
                          </a:solidFill>
                          <a:effectLst/>
                          <a:latin typeface="+mn-lt"/>
                          <a:ea typeface="+mn-ea"/>
                          <a:cs typeface="+mn-cs"/>
                        </a:rPr>
                        <a:t>Idegen nyelv</a:t>
                      </a:r>
                      <a:endParaRPr lang="en-GB" sz="1800" b="1" kern="1200" dirty="0">
                        <a:solidFill>
                          <a:srgbClr val="00B050"/>
                        </a:solidFill>
                        <a:effectLst/>
                        <a:latin typeface="+mn-lt"/>
                        <a:ea typeface="+mn-ea"/>
                        <a:cs typeface="+mn-cs"/>
                      </a:endParaRPr>
                    </a:p>
                    <a:p>
                      <a:r>
                        <a:rPr lang="hu-HU" sz="1800" b="1" kern="1200" dirty="0">
                          <a:solidFill>
                            <a:schemeClr val="dk1"/>
                          </a:solidFill>
                          <a:effectLst/>
                          <a:latin typeface="+mn-lt"/>
                          <a:ea typeface="+mn-ea"/>
                          <a:cs typeface="+mn-cs"/>
                        </a:rPr>
                        <a:t>O</a:t>
                      </a:r>
                      <a:r>
                        <a:rPr lang="hu-HU" sz="1800" kern="1200" dirty="0">
                          <a:solidFill>
                            <a:schemeClr val="dk1"/>
                          </a:solidFill>
                          <a:effectLst/>
                          <a:latin typeface="+mn-lt"/>
                          <a:ea typeface="+mn-ea"/>
                          <a:cs typeface="+mn-cs"/>
                        </a:rPr>
                        <a:t>ktatás minősége</a:t>
                      </a:r>
                      <a:endParaRPr lang="en-GB" sz="1800" kern="1200" dirty="0">
                        <a:solidFill>
                          <a:schemeClr val="dk1"/>
                        </a:solidFill>
                        <a:effectLst/>
                        <a:latin typeface="+mn-lt"/>
                        <a:ea typeface="+mn-ea"/>
                        <a:cs typeface="+mn-cs"/>
                      </a:endParaRPr>
                    </a:p>
                    <a:p>
                      <a:r>
                        <a:rPr lang="hu-HU" sz="1800" b="1" kern="1200" dirty="0">
                          <a:solidFill>
                            <a:srgbClr val="FF0000"/>
                          </a:solidFill>
                          <a:effectLst/>
                          <a:latin typeface="+mn-lt"/>
                          <a:ea typeface="+mn-ea"/>
                          <a:cs typeface="+mn-cs"/>
                        </a:rPr>
                        <a:t>M</a:t>
                      </a:r>
                      <a:r>
                        <a:rPr lang="hu-HU" sz="1800" kern="1200" dirty="0">
                          <a:solidFill>
                            <a:srgbClr val="FF0000"/>
                          </a:solidFill>
                          <a:effectLst/>
                          <a:latin typeface="+mn-lt"/>
                          <a:ea typeface="+mn-ea"/>
                          <a:cs typeface="+mn-cs"/>
                        </a:rPr>
                        <a:t>obilitás</a:t>
                      </a:r>
                      <a:endParaRPr lang="en-GB" sz="1800" kern="1200" dirty="0">
                        <a:solidFill>
                          <a:srgbClr val="FF0000"/>
                        </a:solidFill>
                        <a:effectLst/>
                        <a:latin typeface="+mn-lt"/>
                        <a:ea typeface="+mn-ea"/>
                        <a:cs typeface="+mn-cs"/>
                      </a:endParaRPr>
                    </a:p>
                    <a:p>
                      <a:r>
                        <a:rPr lang="hu-HU" sz="1800" b="1" kern="1200" dirty="0">
                          <a:solidFill>
                            <a:schemeClr val="dk1"/>
                          </a:solidFill>
                          <a:effectLst/>
                          <a:latin typeface="+mn-lt"/>
                          <a:ea typeface="+mn-ea"/>
                          <a:cs typeface="+mn-cs"/>
                        </a:rPr>
                        <a:t>T</a:t>
                      </a:r>
                      <a:r>
                        <a:rPr lang="hu-HU" sz="1800" kern="1200" dirty="0">
                          <a:solidFill>
                            <a:schemeClr val="dk1"/>
                          </a:solidFill>
                          <a:effectLst/>
                          <a:latin typeface="+mn-lt"/>
                          <a:ea typeface="+mn-ea"/>
                          <a:cs typeface="+mn-cs"/>
                        </a:rPr>
                        <a:t>ámogatáspolitika</a:t>
                      </a:r>
                      <a:endParaRPr lang="en-GB" sz="1800" kern="1200" dirty="0">
                        <a:solidFill>
                          <a:schemeClr val="dk1"/>
                        </a:solidFill>
                        <a:effectLst/>
                        <a:latin typeface="+mn-lt"/>
                        <a:ea typeface="+mn-ea"/>
                        <a:cs typeface="+mn-cs"/>
                      </a:endParaRPr>
                    </a:p>
                    <a:p>
                      <a:r>
                        <a:rPr lang="hu-HU" sz="1800" b="1" kern="1200" dirty="0">
                          <a:solidFill>
                            <a:schemeClr val="dk1"/>
                          </a:solidFill>
                          <a:effectLst/>
                          <a:latin typeface="+mn-lt"/>
                          <a:ea typeface="+mn-ea"/>
                          <a:cs typeface="+mn-cs"/>
                        </a:rPr>
                        <a:t>A</a:t>
                      </a:r>
                      <a:r>
                        <a:rPr lang="hu-HU" sz="1800" kern="1200" dirty="0">
                          <a:solidFill>
                            <a:schemeClr val="dk1"/>
                          </a:solidFill>
                          <a:effectLst/>
                          <a:latin typeface="+mn-lt"/>
                          <a:ea typeface="+mn-ea"/>
                          <a:cs typeface="+mn-cs"/>
                        </a:rPr>
                        <a:t>nyanyelvi oktatás:</a:t>
                      </a:r>
                      <a:r>
                        <a:rPr lang="hu-HU" sz="1800" kern="1200" baseline="0" dirty="0">
                          <a:solidFill>
                            <a:schemeClr val="dk1"/>
                          </a:solidFill>
                          <a:effectLst/>
                          <a:latin typeface="+mn-lt"/>
                          <a:ea typeface="+mn-ea"/>
                          <a:cs typeface="+mn-cs"/>
                        </a:rPr>
                        <a:t> </a:t>
                      </a:r>
                      <a:r>
                        <a:rPr lang="hu-HU" sz="1800" kern="1200" dirty="0">
                          <a:solidFill>
                            <a:schemeClr val="dk1"/>
                          </a:solidFill>
                          <a:effectLst/>
                          <a:latin typeface="+mn-lt"/>
                          <a:ea typeface="+mn-ea"/>
                          <a:cs typeface="+mn-cs"/>
                        </a:rPr>
                        <a:t>erősségek</a:t>
                      </a:r>
                      <a:endParaRPr lang="en-GB" sz="1800" kern="1200" dirty="0">
                        <a:solidFill>
                          <a:schemeClr val="dk1"/>
                        </a:solidFill>
                        <a:effectLst/>
                        <a:latin typeface="+mn-lt"/>
                        <a:ea typeface="+mn-ea"/>
                        <a:cs typeface="+mn-cs"/>
                      </a:endParaRPr>
                    </a:p>
                    <a:p>
                      <a:r>
                        <a:rPr lang="hu-HU" sz="1800" b="1" kern="1200" dirty="0">
                          <a:solidFill>
                            <a:schemeClr val="dk1"/>
                          </a:solidFill>
                          <a:effectLst/>
                          <a:latin typeface="+mn-lt"/>
                          <a:ea typeface="+mn-ea"/>
                          <a:cs typeface="+mn-cs"/>
                        </a:rPr>
                        <a:t>T</a:t>
                      </a:r>
                      <a:r>
                        <a:rPr lang="hu-HU" sz="1800" kern="1200" dirty="0">
                          <a:solidFill>
                            <a:schemeClr val="dk1"/>
                          </a:solidFill>
                          <a:effectLst/>
                          <a:latin typeface="+mn-lt"/>
                          <a:ea typeface="+mn-ea"/>
                          <a:cs typeface="+mn-cs"/>
                        </a:rPr>
                        <a:t>öbbségi állam</a:t>
                      </a:r>
                      <a:r>
                        <a:rPr lang="hu-HU" sz="1800" kern="1200" baseline="0" dirty="0">
                          <a:solidFill>
                            <a:schemeClr val="dk1"/>
                          </a:solidFill>
                          <a:effectLst/>
                          <a:latin typeface="+mn-lt"/>
                          <a:ea typeface="+mn-ea"/>
                          <a:cs typeface="+mn-cs"/>
                        </a:rPr>
                        <a:t> - </a:t>
                      </a:r>
                      <a:r>
                        <a:rPr lang="hu-HU" sz="1800" kern="1200" dirty="0">
                          <a:solidFill>
                            <a:schemeClr val="dk1"/>
                          </a:solidFill>
                          <a:effectLst/>
                          <a:latin typeface="+mn-lt"/>
                          <a:ea typeface="+mn-ea"/>
                          <a:cs typeface="+mn-cs"/>
                        </a:rPr>
                        <a:t>régió viszony</a:t>
                      </a:r>
                      <a:endParaRPr lang="en-GB" sz="1800" kern="1200" dirty="0">
                        <a:solidFill>
                          <a:schemeClr val="dk1"/>
                        </a:solidFill>
                        <a:effectLst/>
                        <a:latin typeface="+mn-lt"/>
                        <a:ea typeface="+mn-ea"/>
                        <a:cs typeface="+mn-cs"/>
                      </a:endParaRPr>
                    </a:p>
                    <a:p>
                      <a:r>
                        <a:rPr lang="hu-HU" sz="1800" b="1" kern="1200" dirty="0">
                          <a:solidFill>
                            <a:schemeClr val="dk1"/>
                          </a:solidFill>
                          <a:effectLst/>
                          <a:latin typeface="+mn-lt"/>
                          <a:ea typeface="+mn-ea"/>
                          <a:cs typeface="+mn-cs"/>
                        </a:rPr>
                        <a:t>Sz</a:t>
                      </a:r>
                      <a:r>
                        <a:rPr lang="hu-HU" sz="1800" kern="1200" dirty="0">
                          <a:solidFill>
                            <a:schemeClr val="dk1"/>
                          </a:solidFill>
                          <a:effectLst/>
                          <a:latin typeface="+mn-lt"/>
                          <a:ea typeface="+mn-ea"/>
                          <a:cs typeface="+mn-cs"/>
                        </a:rPr>
                        <a:t>aknyelvoktatás</a:t>
                      </a:r>
                      <a:endParaRPr lang="en-GB" sz="1800" kern="1200" dirty="0">
                        <a:solidFill>
                          <a:schemeClr val="dk1"/>
                        </a:solidFill>
                        <a:effectLst/>
                        <a:latin typeface="+mn-lt"/>
                        <a:ea typeface="+mn-ea"/>
                        <a:cs typeface="+mn-cs"/>
                      </a:endParaRPr>
                    </a:p>
                    <a:p>
                      <a:r>
                        <a:rPr lang="hu-HU" sz="1800" b="1" kern="1200" dirty="0">
                          <a:solidFill>
                            <a:srgbClr val="FF0066"/>
                          </a:solidFill>
                          <a:effectLst/>
                          <a:latin typeface="+mn-lt"/>
                          <a:ea typeface="+mn-ea"/>
                          <a:cs typeface="+mn-cs"/>
                        </a:rPr>
                        <a:t>Hallgatók nyelvi tudatossága</a:t>
                      </a:r>
                      <a:endParaRPr lang="en-GB" sz="1800" b="1" kern="1200" dirty="0">
                        <a:solidFill>
                          <a:srgbClr val="FF0066"/>
                        </a:solidFill>
                        <a:effectLst/>
                        <a:latin typeface="+mn-lt"/>
                        <a:ea typeface="+mn-ea"/>
                        <a:cs typeface="+mn-cs"/>
                      </a:endParaRPr>
                    </a:p>
                    <a:p>
                      <a:r>
                        <a:rPr lang="hu-HU" sz="1800" b="1" kern="1200" dirty="0">
                          <a:solidFill>
                            <a:schemeClr val="dk1"/>
                          </a:solidFill>
                          <a:effectLst/>
                          <a:latin typeface="+mn-lt"/>
                          <a:ea typeface="+mn-ea"/>
                          <a:cs typeface="+mn-cs"/>
                        </a:rPr>
                        <a:t>E</a:t>
                      </a:r>
                      <a:r>
                        <a:rPr lang="hu-HU" sz="1800" kern="1200" dirty="0">
                          <a:solidFill>
                            <a:schemeClr val="dk1"/>
                          </a:solidFill>
                          <a:effectLst/>
                          <a:latin typeface="+mn-lt"/>
                          <a:ea typeface="+mn-ea"/>
                          <a:cs typeface="+mn-cs"/>
                        </a:rPr>
                        <a:t>meltszintű érettségi ukránból</a:t>
                      </a:r>
                    </a:p>
                    <a:p>
                      <a:pPr marL="0" marR="0" indent="0" algn="l" defTabSz="914400" rtl="0" eaLnBrk="1" fontAlgn="auto" latinLnBrk="0" hangingPunct="1">
                        <a:lnSpc>
                          <a:spcPct val="100000"/>
                        </a:lnSpc>
                        <a:spcBef>
                          <a:spcPts val="0"/>
                        </a:spcBef>
                        <a:spcAft>
                          <a:spcPts val="0"/>
                        </a:spcAft>
                        <a:buClrTx/>
                        <a:buSzTx/>
                        <a:buFontTx/>
                        <a:buNone/>
                        <a:tabLst/>
                        <a:defRPr/>
                      </a:pPr>
                      <a:r>
                        <a:rPr lang="hu-HU" sz="1800" b="1" i="0" kern="1200" dirty="0">
                          <a:solidFill>
                            <a:schemeClr val="tx2">
                              <a:lumMod val="50000"/>
                            </a:schemeClr>
                          </a:solidFill>
                          <a:effectLst/>
                          <a:latin typeface="+mn-lt"/>
                          <a:ea typeface="+mn-ea"/>
                          <a:cs typeface="+mn-cs"/>
                        </a:rPr>
                        <a:t>O</a:t>
                      </a:r>
                      <a:r>
                        <a:rPr lang="hu-HU" sz="1800" i="0" kern="1200" dirty="0">
                          <a:solidFill>
                            <a:schemeClr val="tx2">
                              <a:lumMod val="50000"/>
                            </a:schemeClr>
                          </a:solidFill>
                          <a:effectLst/>
                          <a:latin typeface="+mn-lt"/>
                          <a:ea typeface="+mn-ea"/>
                          <a:cs typeface="+mn-cs"/>
                        </a:rPr>
                        <a:t>ktatók tudományos fokozata</a:t>
                      </a:r>
                      <a:endParaRPr lang="en-GB" sz="1800" i="0" kern="1200" dirty="0">
                        <a:solidFill>
                          <a:schemeClr val="tx2">
                            <a:lumMod val="50000"/>
                          </a:schemeClr>
                        </a:solidFill>
                        <a:effectLst/>
                        <a:latin typeface="+mn-lt"/>
                        <a:ea typeface="+mn-ea"/>
                        <a:cs typeface="+mn-cs"/>
                      </a:endParaRPr>
                    </a:p>
                  </a:txBody>
                  <a:tcPr/>
                </a:tc>
                <a:tc>
                  <a:txBody>
                    <a:bodyPr/>
                    <a:lstStyle/>
                    <a:p>
                      <a:r>
                        <a:rPr lang="hu-HU" sz="1800" kern="1200" dirty="0">
                          <a:solidFill>
                            <a:schemeClr val="dk1"/>
                          </a:solidFill>
                          <a:effectLst/>
                          <a:latin typeface="+mn-lt"/>
                          <a:ea typeface="+mn-ea"/>
                          <a:cs typeface="+mn-cs"/>
                        </a:rPr>
                        <a:t>62</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61</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48</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45</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37</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33</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28</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28</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27</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23</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21 </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21</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21</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20 </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19</a:t>
                      </a:r>
                    </a:p>
                    <a:p>
                      <a:r>
                        <a:rPr lang="hu-HU" sz="1800" kern="1200" dirty="0">
                          <a:solidFill>
                            <a:schemeClr val="dk1"/>
                          </a:solidFill>
                          <a:effectLst/>
                          <a:latin typeface="+mn-lt"/>
                          <a:ea typeface="+mn-ea"/>
                          <a:cs typeface="+mn-cs"/>
                        </a:rPr>
                        <a:t>19</a:t>
                      </a:r>
                      <a:endParaRPr lang="en-GB" sz="1800" dirty="0"/>
                    </a:p>
                  </a:txBody>
                  <a:tcPr/>
                </a:tc>
                <a:tc>
                  <a:txBody>
                    <a:bodyPr/>
                    <a:lstStyle/>
                    <a:p>
                      <a:r>
                        <a:rPr lang="hu-HU" sz="1800" b="1" kern="1200" dirty="0">
                          <a:solidFill>
                            <a:schemeClr val="dk1"/>
                          </a:solidFill>
                          <a:effectLst/>
                          <a:latin typeface="+mn-lt"/>
                          <a:ea typeface="+mn-ea"/>
                          <a:cs typeface="+mn-cs"/>
                        </a:rPr>
                        <a:t>Sz</a:t>
                      </a:r>
                      <a:r>
                        <a:rPr lang="hu-HU" sz="1800" kern="1200" dirty="0">
                          <a:solidFill>
                            <a:schemeClr val="dk1"/>
                          </a:solidFill>
                          <a:effectLst/>
                          <a:latin typeface="+mn-lt"/>
                          <a:ea typeface="+mn-ea"/>
                          <a:cs typeface="+mn-cs"/>
                        </a:rPr>
                        <a:t>akválaszték</a:t>
                      </a:r>
                      <a:endParaRPr lang="en-GB" sz="1800" kern="1200" dirty="0">
                        <a:solidFill>
                          <a:schemeClr val="dk1"/>
                        </a:solidFill>
                        <a:effectLst/>
                        <a:latin typeface="+mn-lt"/>
                        <a:ea typeface="+mn-ea"/>
                        <a:cs typeface="+mn-cs"/>
                      </a:endParaRPr>
                    </a:p>
                    <a:p>
                      <a:r>
                        <a:rPr lang="hu-HU" sz="1800" b="1" u="sng" kern="1200" dirty="0">
                          <a:solidFill>
                            <a:schemeClr val="bg2">
                              <a:lumMod val="25000"/>
                            </a:schemeClr>
                          </a:solidFill>
                          <a:effectLst/>
                          <a:latin typeface="+mn-lt"/>
                          <a:ea typeface="+mn-ea"/>
                          <a:cs typeface="+mn-cs"/>
                        </a:rPr>
                        <a:t>A </a:t>
                      </a:r>
                      <a:r>
                        <a:rPr lang="hu-HU" sz="1800" u="sng" kern="1200" dirty="0">
                          <a:solidFill>
                            <a:schemeClr val="bg2">
                              <a:lumMod val="25000"/>
                            </a:schemeClr>
                          </a:solidFill>
                          <a:effectLst/>
                          <a:latin typeface="+mn-lt"/>
                          <a:ea typeface="+mn-ea"/>
                          <a:cs typeface="+mn-cs"/>
                        </a:rPr>
                        <a:t>tannyelv </a:t>
                      </a:r>
                      <a:r>
                        <a:rPr lang="hu-HU" sz="1800" u="sng" kern="1200" dirty="0" err="1">
                          <a:solidFill>
                            <a:schemeClr val="bg2">
                              <a:lumMod val="25000"/>
                            </a:schemeClr>
                          </a:solidFill>
                          <a:effectLst/>
                          <a:latin typeface="+mn-lt"/>
                          <a:ea typeface="+mn-ea"/>
                          <a:cs typeface="+mn-cs"/>
                        </a:rPr>
                        <a:t>gyak</a:t>
                      </a:r>
                      <a:r>
                        <a:rPr lang="hu-HU" sz="1800" u="sng" kern="1200" dirty="0">
                          <a:solidFill>
                            <a:schemeClr val="bg2">
                              <a:lumMod val="25000"/>
                            </a:schemeClr>
                          </a:solidFill>
                          <a:effectLst/>
                          <a:latin typeface="+mn-lt"/>
                          <a:ea typeface="+mn-ea"/>
                          <a:cs typeface="+mn-cs"/>
                        </a:rPr>
                        <a:t>. megoszlása </a:t>
                      </a:r>
                    </a:p>
                    <a:p>
                      <a:r>
                        <a:rPr lang="hu-HU" sz="1800" b="1" kern="1200" dirty="0">
                          <a:solidFill>
                            <a:srgbClr val="C00000"/>
                          </a:solidFill>
                          <a:effectLst/>
                          <a:latin typeface="+mn-lt"/>
                          <a:ea typeface="+mn-ea"/>
                          <a:cs typeface="+mn-cs"/>
                        </a:rPr>
                        <a:t>Oktatók nyelvtudása</a:t>
                      </a:r>
                      <a:endParaRPr lang="en-GB" sz="1800" b="1" kern="1200" dirty="0">
                        <a:solidFill>
                          <a:srgbClr val="C00000"/>
                        </a:solidFill>
                        <a:effectLst/>
                        <a:latin typeface="+mn-lt"/>
                        <a:ea typeface="+mn-ea"/>
                        <a:cs typeface="+mn-cs"/>
                      </a:endParaRPr>
                    </a:p>
                    <a:p>
                      <a:r>
                        <a:rPr lang="hu-HU" sz="1800" b="1" kern="1200" dirty="0">
                          <a:solidFill>
                            <a:srgbClr val="00B050"/>
                          </a:solidFill>
                          <a:effectLst/>
                          <a:latin typeface="+mn-lt"/>
                          <a:ea typeface="+mn-ea"/>
                          <a:cs typeface="+mn-cs"/>
                        </a:rPr>
                        <a:t>Idegen nyelv</a:t>
                      </a:r>
                      <a:endParaRPr lang="en-GB" sz="1800" b="1" kern="1200" dirty="0">
                        <a:solidFill>
                          <a:srgbClr val="00B050"/>
                        </a:solidFill>
                        <a:effectLst/>
                        <a:latin typeface="+mn-lt"/>
                        <a:ea typeface="+mn-ea"/>
                        <a:cs typeface="+mn-cs"/>
                      </a:endParaRPr>
                    </a:p>
                    <a:p>
                      <a:r>
                        <a:rPr lang="hu-HU" sz="1800" b="1" kern="1200" dirty="0">
                          <a:solidFill>
                            <a:schemeClr val="dk1"/>
                          </a:solidFill>
                          <a:effectLst/>
                          <a:latin typeface="+mn-lt"/>
                          <a:ea typeface="+mn-ea"/>
                          <a:cs typeface="+mn-cs"/>
                        </a:rPr>
                        <a:t>T</a:t>
                      </a:r>
                      <a:r>
                        <a:rPr lang="hu-HU" sz="1800" kern="1200" dirty="0">
                          <a:solidFill>
                            <a:schemeClr val="dk1"/>
                          </a:solidFill>
                          <a:effectLst/>
                          <a:latin typeface="+mn-lt"/>
                          <a:ea typeface="+mn-ea"/>
                          <a:cs typeface="+mn-cs"/>
                        </a:rPr>
                        <a:t>annyelvpolitikai elvek</a:t>
                      </a:r>
                      <a:endParaRPr lang="en-GB" sz="1800" kern="1200" dirty="0">
                        <a:solidFill>
                          <a:schemeClr val="dk1"/>
                        </a:solidFill>
                        <a:effectLst/>
                        <a:latin typeface="+mn-lt"/>
                        <a:ea typeface="+mn-ea"/>
                        <a:cs typeface="+mn-cs"/>
                      </a:endParaRPr>
                    </a:p>
                    <a:p>
                      <a:r>
                        <a:rPr lang="hu-HU" sz="1800" b="1" kern="1200" dirty="0">
                          <a:solidFill>
                            <a:srgbClr val="CC3300"/>
                          </a:solidFill>
                          <a:effectLst/>
                          <a:latin typeface="+mn-lt"/>
                          <a:ea typeface="+mn-ea"/>
                          <a:cs typeface="+mn-cs"/>
                        </a:rPr>
                        <a:t>M</a:t>
                      </a:r>
                      <a:r>
                        <a:rPr lang="hu-HU" sz="1800" kern="1200" dirty="0">
                          <a:solidFill>
                            <a:srgbClr val="CC3300"/>
                          </a:solidFill>
                          <a:effectLst/>
                          <a:latin typeface="+mn-lt"/>
                          <a:ea typeface="+mn-ea"/>
                          <a:cs typeface="+mn-cs"/>
                        </a:rPr>
                        <a:t>unkaerő-piaci átmenet</a:t>
                      </a:r>
                      <a:endParaRPr lang="en-GB" sz="1800" kern="1200" dirty="0">
                        <a:solidFill>
                          <a:srgbClr val="CC3300"/>
                        </a:solidFill>
                        <a:effectLst/>
                        <a:latin typeface="+mn-lt"/>
                        <a:ea typeface="+mn-ea"/>
                        <a:cs typeface="+mn-cs"/>
                      </a:endParaRPr>
                    </a:p>
                    <a:p>
                      <a:r>
                        <a:rPr lang="hu-HU" sz="1800" b="1" kern="1200" dirty="0">
                          <a:solidFill>
                            <a:srgbClr val="7030A0"/>
                          </a:solidFill>
                          <a:effectLst/>
                          <a:latin typeface="+mn-lt"/>
                          <a:ea typeface="+mn-ea"/>
                          <a:cs typeface="+mn-cs"/>
                        </a:rPr>
                        <a:t>T</a:t>
                      </a:r>
                      <a:r>
                        <a:rPr lang="hu-HU" sz="1800" kern="1200" dirty="0">
                          <a:solidFill>
                            <a:srgbClr val="7030A0"/>
                          </a:solidFill>
                          <a:effectLst/>
                          <a:latin typeface="+mn-lt"/>
                          <a:ea typeface="+mn-ea"/>
                          <a:cs typeface="+mn-cs"/>
                        </a:rPr>
                        <a:t>öbbségi nyelv ismerete</a:t>
                      </a:r>
                      <a:endParaRPr lang="en-GB" sz="1800" kern="1200" dirty="0">
                        <a:solidFill>
                          <a:srgbClr val="7030A0"/>
                        </a:solidFill>
                        <a:effectLst/>
                        <a:latin typeface="+mn-lt"/>
                        <a:ea typeface="+mn-ea"/>
                        <a:cs typeface="+mn-cs"/>
                      </a:endParaRPr>
                    </a:p>
                    <a:p>
                      <a:r>
                        <a:rPr lang="hu-HU" sz="1800" b="1" kern="1200" dirty="0">
                          <a:solidFill>
                            <a:schemeClr val="dk1"/>
                          </a:solidFill>
                          <a:effectLst/>
                          <a:latin typeface="+mn-lt"/>
                          <a:ea typeface="+mn-ea"/>
                          <a:cs typeface="+mn-cs"/>
                        </a:rPr>
                        <a:t>L</a:t>
                      </a:r>
                      <a:r>
                        <a:rPr lang="hu-HU" sz="1800" kern="1200" dirty="0">
                          <a:solidFill>
                            <a:schemeClr val="dk1"/>
                          </a:solidFill>
                          <a:effectLst/>
                          <a:latin typeface="+mn-lt"/>
                          <a:ea typeface="+mn-ea"/>
                          <a:cs typeface="+mn-cs"/>
                        </a:rPr>
                        <a:t>étszámadatok</a:t>
                      </a:r>
                      <a:endParaRPr lang="en-GB" sz="1800" kern="1200" dirty="0">
                        <a:solidFill>
                          <a:schemeClr val="dk1"/>
                        </a:solidFill>
                        <a:effectLst/>
                        <a:latin typeface="+mn-lt"/>
                        <a:ea typeface="+mn-ea"/>
                        <a:cs typeface="+mn-cs"/>
                      </a:endParaRPr>
                    </a:p>
                    <a:p>
                      <a:r>
                        <a:rPr lang="hu-HU" sz="1800" b="1" kern="1200" dirty="0">
                          <a:solidFill>
                            <a:schemeClr val="dk1"/>
                          </a:solidFill>
                          <a:effectLst/>
                          <a:latin typeface="+mn-lt"/>
                          <a:ea typeface="+mn-ea"/>
                          <a:cs typeface="+mn-cs"/>
                        </a:rPr>
                        <a:t>P</a:t>
                      </a:r>
                      <a:r>
                        <a:rPr lang="hu-HU" sz="1800" kern="1200" dirty="0">
                          <a:solidFill>
                            <a:schemeClr val="dk1"/>
                          </a:solidFill>
                          <a:effectLst/>
                          <a:latin typeface="+mn-lt"/>
                          <a:ea typeface="+mn-ea"/>
                          <a:cs typeface="+mn-cs"/>
                        </a:rPr>
                        <a:t>edagógusképzés</a:t>
                      </a:r>
                      <a:endParaRPr lang="en-GB" sz="1800" kern="1200" dirty="0">
                        <a:solidFill>
                          <a:schemeClr val="dk1"/>
                        </a:solidFill>
                        <a:effectLst/>
                        <a:latin typeface="+mn-lt"/>
                        <a:ea typeface="+mn-ea"/>
                        <a:cs typeface="+mn-cs"/>
                      </a:endParaRPr>
                    </a:p>
                    <a:p>
                      <a:r>
                        <a:rPr lang="hu-HU" sz="1800" b="1" u="sng" kern="1200" dirty="0">
                          <a:solidFill>
                            <a:schemeClr val="bg2">
                              <a:lumMod val="75000"/>
                            </a:schemeClr>
                          </a:solidFill>
                          <a:effectLst/>
                          <a:latin typeface="+mn-lt"/>
                          <a:ea typeface="+mn-ea"/>
                          <a:cs typeface="+mn-cs"/>
                        </a:rPr>
                        <a:t>Ny</a:t>
                      </a:r>
                      <a:r>
                        <a:rPr lang="hu-HU" sz="1800" u="sng" kern="1200" dirty="0">
                          <a:solidFill>
                            <a:schemeClr val="bg2">
                              <a:lumMod val="75000"/>
                            </a:schemeClr>
                          </a:solidFill>
                          <a:effectLst/>
                          <a:latin typeface="+mn-lt"/>
                          <a:ea typeface="+mn-ea"/>
                          <a:cs typeface="+mn-cs"/>
                        </a:rPr>
                        <a:t>elvoktatás a felsőoktatásban </a:t>
                      </a:r>
                      <a:endParaRPr lang="en-GB" sz="1800" u="sng" kern="1200" dirty="0">
                        <a:solidFill>
                          <a:schemeClr val="bg2">
                            <a:lumMod val="75000"/>
                          </a:schemeClr>
                        </a:solidFill>
                        <a:effectLst/>
                        <a:latin typeface="+mn-lt"/>
                        <a:ea typeface="+mn-ea"/>
                        <a:cs typeface="+mn-cs"/>
                      </a:endParaRPr>
                    </a:p>
                    <a:p>
                      <a:r>
                        <a:rPr lang="hu-HU" sz="1800" b="1" kern="1200" dirty="0">
                          <a:solidFill>
                            <a:srgbClr val="FF0066"/>
                          </a:solidFill>
                          <a:effectLst/>
                          <a:latin typeface="+mn-lt"/>
                          <a:ea typeface="+mn-ea"/>
                          <a:cs typeface="+mn-cs"/>
                        </a:rPr>
                        <a:t>Hallgatók nyelvi tudatossága</a:t>
                      </a:r>
                      <a:endParaRPr lang="en-GB" sz="1800" b="1" kern="1200" dirty="0">
                        <a:solidFill>
                          <a:srgbClr val="FF0066"/>
                        </a:solidFill>
                        <a:effectLst/>
                        <a:latin typeface="+mn-lt"/>
                        <a:ea typeface="+mn-ea"/>
                        <a:cs typeface="+mn-cs"/>
                      </a:endParaRPr>
                    </a:p>
                    <a:p>
                      <a:r>
                        <a:rPr lang="hu-HU" sz="1800" b="1" kern="1200" dirty="0">
                          <a:solidFill>
                            <a:srgbClr val="006600"/>
                          </a:solidFill>
                          <a:effectLst/>
                          <a:latin typeface="+mn-lt"/>
                          <a:ea typeface="+mn-ea"/>
                          <a:cs typeface="+mn-cs"/>
                        </a:rPr>
                        <a:t>M</a:t>
                      </a:r>
                      <a:r>
                        <a:rPr lang="hu-HU" sz="1800" kern="1200" dirty="0">
                          <a:solidFill>
                            <a:srgbClr val="006600"/>
                          </a:solidFill>
                          <a:effectLst/>
                          <a:latin typeface="+mn-lt"/>
                          <a:ea typeface="+mn-ea"/>
                          <a:cs typeface="+mn-cs"/>
                        </a:rPr>
                        <a:t>unkaerőpiac: nyelvtudás</a:t>
                      </a:r>
                      <a:endParaRPr lang="en-GB" sz="1800" kern="1200" dirty="0">
                        <a:solidFill>
                          <a:srgbClr val="006600"/>
                        </a:solidFill>
                        <a:effectLst/>
                        <a:latin typeface="+mn-lt"/>
                        <a:ea typeface="+mn-ea"/>
                        <a:cs typeface="+mn-cs"/>
                      </a:endParaRPr>
                    </a:p>
                    <a:p>
                      <a:r>
                        <a:rPr lang="hu-HU" sz="1800" b="1" kern="1200" dirty="0">
                          <a:solidFill>
                            <a:schemeClr val="dk1"/>
                          </a:solidFill>
                          <a:effectLst/>
                          <a:latin typeface="+mn-lt"/>
                          <a:ea typeface="+mn-ea"/>
                          <a:cs typeface="+mn-cs"/>
                        </a:rPr>
                        <a:t>D</a:t>
                      </a:r>
                      <a:r>
                        <a:rPr lang="hu-HU" sz="1800" kern="1200" dirty="0">
                          <a:solidFill>
                            <a:schemeClr val="dk1"/>
                          </a:solidFill>
                          <a:effectLst/>
                          <a:latin typeface="+mn-lt"/>
                          <a:ea typeface="+mn-ea"/>
                          <a:cs typeface="+mn-cs"/>
                        </a:rPr>
                        <a:t>emográfiai hullámvölgy</a:t>
                      </a:r>
                      <a:endParaRPr lang="en-GB" sz="1800" kern="1200" dirty="0">
                        <a:solidFill>
                          <a:schemeClr val="dk1"/>
                        </a:solidFill>
                        <a:effectLst/>
                        <a:latin typeface="+mn-lt"/>
                        <a:ea typeface="+mn-ea"/>
                        <a:cs typeface="+mn-cs"/>
                      </a:endParaRPr>
                    </a:p>
                    <a:p>
                      <a:r>
                        <a:rPr lang="hu-HU" sz="1800" b="1" kern="1200" dirty="0">
                          <a:solidFill>
                            <a:schemeClr val="dk1"/>
                          </a:solidFill>
                          <a:effectLst/>
                          <a:latin typeface="+mn-lt"/>
                          <a:ea typeface="+mn-ea"/>
                          <a:cs typeface="+mn-cs"/>
                        </a:rPr>
                        <a:t>M</a:t>
                      </a:r>
                      <a:r>
                        <a:rPr lang="hu-HU" sz="1800" b="0" kern="1200" dirty="0">
                          <a:solidFill>
                            <a:schemeClr val="dk1"/>
                          </a:solidFill>
                          <a:effectLst/>
                          <a:latin typeface="+mn-lt"/>
                          <a:ea typeface="+mn-ea"/>
                          <a:cs typeface="+mn-cs"/>
                        </a:rPr>
                        <a:t>agyarság</a:t>
                      </a:r>
                      <a:r>
                        <a:rPr lang="hu-HU" sz="1800" b="1" kern="1200" baseline="0" dirty="0">
                          <a:solidFill>
                            <a:schemeClr val="dk1"/>
                          </a:solidFill>
                          <a:effectLst/>
                          <a:latin typeface="+mn-lt"/>
                          <a:ea typeface="+mn-ea"/>
                          <a:cs typeface="+mn-cs"/>
                        </a:rPr>
                        <a:t> </a:t>
                      </a:r>
                      <a:r>
                        <a:rPr lang="hu-HU" sz="1800" kern="1200" dirty="0">
                          <a:solidFill>
                            <a:schemeClr val="dk1"/>
                          </a:solidFill>
                          <a:effectLst/>
                          <a:latin typeface="+mn-lt"/>
                          <a:ea typeface="+mn-ea"/>
                          <a:cs typeface="+mn-cs"/>
                        </a:rPr>
                        <a:t>társadalmi igényei</a:t>
                      </a:r>
                      <a:endParaRPr lang="en-GB" sz="1800" kern="1200" dirty="0">
                        <a:solidFill>
                          <a:schemeClr val="dk1"/>
                        </a:solidFill>
                        <a:effectLst/>
                        <a:latin typeface="+mn-lt"/>
                        <a:ea typeface="+mn-ea"/>
                        <a:cs typeface="+mn-cs"/>
                      </a:endParaRPr>
                    </a:p>
                    <a:p>
                      <a:r>
                        <a:rPr lang="hu-HU" sz="1800" b="1" kern="1200" dirty="0">
                          <a:solidFill>
                            <a:schemeClr val="dk1"/>
                          </a:solidFill>
                          <a:effectLst/>
                          <a:latin typeface="+mn-lt"/>
                          <a:ea typeface="+mn-ea"/>
                          <a:cs typeface="+mn-cs"/>
                        </a:rPr>
                        <a:t>A</a:t>
                      </a:r>
                      <a:r>
                        <a:rPr lang="hu-HU" sz="1800" kern="1200" dirty="0">
                          <a:solidFill>
                            <a:schemeClr val="dk1"/>
                          </a:solidFill>
                          <a:effectLst/>
                          <a:latin typeface="+mn-lt"/>
                          <a:ea typeface="+mn-ea"/>
                          <a:cs typeface="+mn-cs"/>
                        </a:rPr>
                        <a:t>kkreditáció</a:t>
                      </a:r>
                      <a:endParaRPr lang="en-GB" sz="1800" kern="1200" dirty="0">
                        <a:solidFill>
                          <a:schemeClr val="dk1"/>
                        </a:solidFill>
                        <a:effectLst/>
                        <a:latin typeface="+mn-lt"/>
                        <a:ea typeface="+mn-ea"/>
                        <a:cs typeface="+mn-cs"/>
                      </a:endParaRPr>
                    </a:p>
                    <a:p>
                      <a:r>
                        <a:rPr lang="hu-HU" sz="1800" b="1" kern="1200" dirty="0">
                          <a:solidFill>
                            <a:schemeClr val="dk1"/>
                          </a:solidFill>
                          <a:effectLst/>
                          <a:latin typeface="+mn-lt"/>
                          <a:ea typeface="+mn-ea"/>
                          <a:cs typeface="+mn-cs"/>
                        </a:rPr>
                        <a:t>M</a:t>
                      </a:r>
                      <a:r>
                        <a:rPr lang="hu-HU" sz="1800" kern="1200" dirty="0">
                          <a:solidFill>
                            <a:schemeClr val="dk1"/>
                          </a:solidFill>
                          <a:effectLst/>
                          <a:latin typeface="+mn-lt"/>
                          <a:ea typeface="+mn-ea"/>
                          <a:cs typeface="+mn-cs"/>
                        </a:rPr>
                        <a:t>agyar tannyelvű felsőoktatás</a:t>
                      </a:r>
                      <a:endParaRPr lang="en-GB" sz="1800" kern="1200" dirty="0">
                        <a:solidFill>
                          <a:schemeClr val="dk1"/>
                        </a:solidFill>
                        <a:effectLst/>
                        <a:latin typeface="+mn-lt"/>
                        <a:ea typeface="+mn-ea"/>
                        <a:cs typeface="+mn-cs"/>
                      </a:endParaRPr>
                    </a:p>
                    <a:p>
                      <a:r>
                        <a:rPr lang="hu-HU" sz="1800" b="1" kern="1200" dirty="0">
                          <a:solidFill>
                            <a:srgbClr val="FF0000"/>
                          </a:solidFill>
                          <a:effectLst/>
                          <a:latin typeface="+mn-lt"/>
                          <a:ea typeface="+mn-ea"/>
                          <a:cs typeface="+mn-cs"/>
                        </a:rPr>
                        <a:t>M</a:t>
                      </a:r>
                      <a:r>
                        <a:rPr lang="hu-HU" sz="1800" kern="1200" dirty="0">
                          <a:solidFill>
                            <a:srgbClr val="FF0000"/>
                          </a:solidFill>
                          <a:effectLst/>
                          <a:latin typeface="+mn-lt"/>
                          <a:ea typeface="+mn-ea"/>
                          <a:cs typeface="+mn-cs"/>
                        </a:rPr>
                        <a:t>obilitás</a:t>
                      </a:r>
                      <a:endParaRPr lang="en-GB" sz="1800" kern="1200" dirty="0">
                        <a:solidFill>
                          <a:srgbClr val="FF0000"/>
                        </a:solidFill>
                        <a:effectLst/>
                        <a:latin typeface="+mn-lt"/>
                        <a:ea typeface="+mn-ea"/>
                        <a:cs typeface="+mn-cs"/>
                      </a:endParaRPr>
                    </a:p>
                    <a:p>
                      <a:r>
                        <a:rPr lang="hu-HU" sz="1800" b="1" i="0" kern="1200" dirty="0">
                          <a:solidFill>
                            <a:schemeClr val="tx2">
                              <a:lumMod val="50000"/>
                            </a:schemeClr>
                          </a:solidFill>
                          <a:effectLst/>
                          <a:latin typeface="+mn-lt"/>
                          <a:ea typeface="+mn-ea"/>
                          <a:cs typeface="+mn-cs"/>
                        </a:rPr>
                        <a:t>O</a:t>
                      </a:r>
                      <a:r>
                        <a:rPr lang="hu-HU" sz="1800" i="0" kern="1200" dirty="0">
                          <a:solidFill>
                            <a:schemeClr val="tx2">
                              <a:lumMod val="50000"/>
                            </a:schemeClr>
                          </a:solidFill>
                          <a:effectLst/>
                          <a:latin typeface="+mn-lt"/>
                          <a:ea typeface="+mn-ea"/>
                          <a:cs typeface="+mn-cs"/>
                        </a:rPr>
                        <a:t>ktatók tudományos fokozata</a:t>
                      </a:r>
                      <a:endParaRPr lang="en-GB" sz="1800" i="0" dirty="0">
                        <a:solidFill>
                          <a:schemeClr val="tx2">
                            <a:lumMod val="50000"/>
                          </a:schemeClr>
                        </a:solidFill>
                      </a:endParaRPr>
                    </a:p>
                  </a:txBody>
                  <a:tcPr/>
                </a:tc>
                <a:tc>
                  <a:txBody>
                    <a:bodyPr/>
                    <a:lstStyle/>
                    <a:p>
                      <a:r>
                        <a:rPr lang="hu-HU" sz="1800" kern="1200" dirty="0">
                          <a:solidFill>
                            <a:schemeClr val="dk1"/>
                          </a:solidFill>
                          <a:effectLst/>
                          <a:latin typeface="+mn-lt"/>
                          <a:ea typeface="+mn-ea"/>
                          <a:cs typeface="+mn-cs"/>
                        </a:rPr>
                        <a:t>51</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51</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46</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42</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42</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37</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33</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33</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31</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31</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28</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26</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26</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24</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21</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21</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21</a:t>
                      </a:r>
                      <a:endParaRPr lang="en-GB" sz="1800" kern="1200" dirty="0">
                        <a:solidFill>
                          <a:schemeClr val="dk1"/>
                        </a:solidFill>
                        <a:effectLst/>
                        <a:latin typeface="+mn-lt"/>
                        <a:ea typeface="+mn-ea"/>
                        <a:cs typeface="+mn-cs"/>
                      </a:endParaRPr>
                    </a:p>
                    <a:p>
                      <a:r>
                        <a:rPr lang="hu-HU" sz="1800" kern="1200" dirty="0">
                          <a:solidFill>
                            <a:schemeClr val="dk1"/>
                          </a:solidFill>
                          <a:effectLst/>
                          <a:latin typeface="+mn-lt"/>
                          <a:ea typeface="+mn-ea"/>
                          <a:cs typeface="+mn-cs"/>
                        </a:rPr>
                        <a:t>19</a:t>
                      </a:r>
                      <a:endParaRPr lang="en-GB" sz="18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860850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a:xfrm>
            <a:off x="1991032" y="4763729"/>
            <a:ext cx="8043744" cy="1595895"/>
          </a:xfrm>
        </p:spPr>
        <p:txBody>
          <a:bodyPr>
            <a:normAutofit/>
          </a:bodyPr>
          <a:lstStyle/>
          <a:p>
            <a:pPr marL="274320" indent="-256032">
              <a:spcBef>
                <a:spcPct val="20000"/>
              </a:spcBef>
            </a:pPr>
            <a:r>
              <a:rPr lang="hu-HU" sz="2400" b="1" dirty="0" err="1">
                <a:solidFill>
                  <a:schemeClr val="bg2">
                    <a:lumMod val="25000"/>
                  </a:schemeClr>
                </a:solidFill>
                <a:ea typeface="+mn-ea"/>
                <a:cs typeface="+mn-cs"/>
              </a:rPr>
              <a:t>Relation</a:t>
            </a:r>
            <a:r>
              <a:rPr lang="hu-HU" sz="2400" b="1" dirty="0">
                <a:solidFill>
                  <a:schemeClr val="bg2">
                    <a:lumMod val="25000"/>
                  </a:schemeClr>
                </a:solidFill>
                <a:ea typeface="+mn-ea"/>
                <a:cs typeface="+mn-cs"/>
              </a:rPr>
              <a:t> </a:t>
            </a:r>
            <a:r>
              <a:rPr lang="hu-HU" sz="2400" b="1" dirty="0" err="1">
                <a:solidFill>
                  <a:schemeClr val="bg2">
                    <a:lumMod val="25000"/>
                  </a:schemeClr>
                </a:solidFill>
                <a:ea typeface="+mn-ea"/>
                <a:cs typeface="+mn-cs"/>
              </a:rPr>
              <a:t>between</a:t>
            </a:r>
            <a:r>
              <a:rPr lang="hu-HU" sz="2400" b="1" dirty="0">
                <a:solidFill>
                  <a:schemeClr val="bg2">
                    <a:lumMod val="25000"/>
                  </a:schemeClr>
                </a:solidFill>
                <a:ea typeface="+mn-ea"/>
                <a:cs typeface="+mn-cs"/>
              </a:rPr>
              <a:t> </a:t>
            </a:r>
            <a:r>
              <a:rPr lang="hu-HU" sz="2400" b="1" dirty="0" err="1">
                <a:solidFill>
                  <a:schemeClr val="bg2">
                    <a:lumMod val="25000"/>
                  </a:schemeClr>
                </a:solidFill>
                <a:ea typeface="+mn-ea"/>
                <a:cs typeface="+mn-cs"/>
              </a:rPr>
              <a:t>Codes</a:t>
            </a:r>
            <a:r>
              <a:rPr lang="hu-HU" sz="2400" b="1" dirty="0">
                <a:solidFill>
                  <a:schemeClr val="bg2">
                    <a:lumMod val="25000"/>
                  </a:schemeClr>
                </a:solidFill>
                <a:ea typeface="+mn-ea"/>
                <a:cs typeface="+mn-cs"/>
              </a:rPr>
              <a:t> – </a:t>
            </a:r>
            <a:r>
              <a:rPr lang="hu-HU" sz="2400" b="1" dirty="0" err="1">
                <a:solidFill>
                  <a:schemeClr val="bg2">
                    <a:lumMod val="25000"/>
                  </a:schemeClr>
                </a:solidFill>
                <a:ea typeface="+mn-ea"/>
                <a:cs typeface="+mn-cs"/>
              </a:rPr>
              <a:t>hierarchy</a:t>
            </a:r>
            <a:r>
              <a:rPr lang="hu-HU" sz="2400" b="1" dirty="0">
                <a:solidFill>
                  <a:schemeClr val="bg2">
                    <a:lumMod val="25000"/>
                  </a:schemeClr>
                </a:solidFill>
                <a:ea typeface="+mn-ea"/>
                <a:cs typeface="+mn-cs"/>
              </a:rPr>
              <a:t> </a:t>
            </a:r>
            <a:br>
              <a:rPr lang="hu-HU" sz="2400" b="1" dirty="0">
                <a:solidFill>
                  <a:schemeClr val="bg2">
                    <a:lumMod val="25000"/>
                  </a:schemeClr>
                </a:solidFill>
                <a:ea typeface="+mn-ea"/>
                <a:cs typeface="+mn-cs"/>
              </a:rPr>
            </a:br>
            <a:endParaRPr lang="en-GB" sz="2400" b="1" dirty="0">
              <a:solidFill>
                <a:schemeClr val="bg2">
                  <a:lumMod val="25000"/>
                </a:schemeClr>
              </a:solidFill>
            </a:endParaRPr>
          </a:p>
        </p:txBody>
      </p:sp>
      <p:graphicFrame>
        <p:nvGraphicFramePr>
          <p:cNvPr id="5" name="Tartalom helye 4"/>
          <p:cNvGraphicFramePr>
            <a:graphicFrameLocks noGrp="1"/>
          </p:cNvGraphicFramePr>
          <p:nvPr>
            <p:ph idx="1"/>
          </p:nvPr>
        </p:nvGraphicFramePr>
        <p:xfrm>
          <a:off x="3657600" y="685802"/>
          <a:ext cx="6096000" cy="3657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72409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CE4D1-4B83-0048-9607-3D8F81BCB38D}"/>
              </a:ext>
            </a:extLst>
          </p:cNvPr>
          <p:cNvSpPr>
            <a:spLocks noGrp="1"/>
          </p:cNvSpPr>
          <p:nvPr>
            <p:ph type="title"/>
          </p:nvPr>
        </p:nvSpPr>
        <p:spPr/>
        <p:txBody>
          <a:bodyPr/>
          <a:lstStyle/>
          <a:p>
            <a:r>
              <a:rPr lang="en-HU" dirty="0"/>
              <a:t>Relevant TASK</a:t>
            </a:r>
          </a:p>
        </p:txBody>
      </p:sp>
      <p:sp>
        <p:nvSpPr>
          <p:cNvPr id="3" name="Content Placeholder 2">
            <a:extLst>
              <a:ext uri="{FF2B5EF4-FFF2-40B4-BE49-F238E27FC236}">
                <a16:creationId xmlns:a16="http://schemas.microsoft.com/office/drawing/2014/main" id="{0AB2E4FF-B1D2-9F48-8A7F-8FCC4118766A}"/>
              </a:ext>
            </a:extLst>
          </p:cNvPr>
          <p:cNvSpPr>
            <a:spLocks noGrp="1"/>
          </p:cNvSpPr>
          <p:nvPr>
            <p:ph idx="1"/>
          </p:nvPr>
        </p:nvSpPr>
        <p:spPr/>
        <p:txBody>
          <a:bodyPr/>
          <a:lstStyle/>
          <a:p>
            <a:r>
              <a:rPr lang="hu-HU" sz="2000" dirty="0"/>
              <a:t>(3) </a:t>
            </a:r>
            <a:r>
              <a:rPr lang="en-GB" sz="2000" dirty="0"/>
              <a:t>Critical analysis of relevant academic literature: writing a literature review (600 words) for the selected problem (November 15)</a:t>
            </a:r>
            <a:endParaRPr lang="hu-HU" sz="2000" dirty="0"/>
          </a:p>
          <a:p>
            <a:r>
              <a:rPr lang="hu-HU" sz="2000" i="1" dirty="0"/>
              <a:t>(4) Data </a:t>
            </a:r>
            <a:r>
              <a:rPr lang="hu-HU" sz="2000" i="1" dirty="0" err="1"/>
              <a:t>analysis</a:t>
            </a:r>
            <a:r>
              <a:rPr lang="hu-HU" sz="2000" i="1" dirty="0"/>
              <a:t>: </a:t>
            </a:r>
            <a:r>
              <a:rPr lang="hu-HU" sz="2000" i="1" dirty="0" err="1"/>
              <a:t>make</a:t>
            </a:r>
            <a:r>
              <a:rPr lang="hu-HU" sz="2000" i="1" dirty="0"/>
              <a:t> an </a:t>
            </a:r>
            <a:r>
              <a:rPr lang="hu-HU" sz="2000" i="1" dirty="0" err="1"/>
              <a:t>individual</a:t>
            </a:r>
            <a:r>
              <a:rPr lang="hu-HU" sz="2000" i="1" dirty="0"/>
              <a:t> </a:t>
            </a:r>
            <a:r>
              <a:rPr lang="hu-HU" sz="2000" i="1" dirty="0" err="1"/>
              <a:t>sample</a:t>
            </a:r>
            <a:r>
              <a:rPr lang="hu-HU" sz="2000" i="1" dirty="0"/>
              <a:t> of </a:t>
            </a:r>
            <a:r>
              <a:rPr lang="hu-HU" sz="2000" i="1" dirty="0" err="1"/>
              <a:t>qualitative</a:t>
            </a:r>
            <a:r>
              <a:rPr lang="hu-HU" sz="2000" i="1" dirty="0"/>
              <a:t> </a:t>
            </a:r>
            <a:r>
              <a:rPr lang="hu-HU" sz="2000" i="1" dirty="0" err="1"/>
              <a:t>or</a:t>
            </a:r>
            <a:r>
              <a:rPr lang="hu-HU" sz="2000" i="1" dirty="0"/>
              <a:t> </a:t>
            </a:r>
            <a:r>
              <a:rPr lang="hu-HU" sz="2000" i="1" dirty="0" err="1"/>
              <a:t>quantitative</a:t>
            </a:r>
            <a:r>
              <a:rPr lang="hu-HU" sz="2000" i="1" dirty="0"/>
              <a:t> </a:t>
            </a:r>
            <a:r>
              <a:rPr lang="hu-HU" sz="2000" i="1" dirty="0" err="1"/>
              <a:t>analysis</a:t>
            </a:r>
            <a:r>
              <a:rPr lang="hu-HU" sz="2000" i="1" dirty="0"/>
              <a:t> (November 30)</a:t>
            </a:r>
          </a:p>
          <a:p>
            <a:endParaRPr lang="hu-HU" sz="2000" dirty="0"/>
          </a:p>
          <a:p>
            <a:pPr marL="0" indent="0">
              <a:buNone/>
            </a:pPr>
            <a:endParaRPr lang="hu-HU" sz="2000" dirty="0"/>
          </a:p>
          <a:p>
            <a:endParaRPr lang="en-HU" dirty="0"/>
          </a:p>
        </p:txBody>
      </p:sp>
    </p:spTree>
    <p:extLst>
      <p:ext uri="{BB962C8B-B14F-4D97-AF65-F5344CB8AC3E}">
        <p14:creationId xmlns:p14="http://schemas.microsoft.com/office/powerpoint/2010/main" val="33563315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1961-C9C0-7440-85B8-0AFF7EDD9B66}"/>
              </a:ext>
            </a:extLst>
          </p:cNvPr>
          <p:cNvSpPr>
            <a:spLocks noGrp="1"/>
          </p:cNvSpPr>
          <p:nvPr>
            <p:ph type="title"/>
          </p:nvPr>
        </p:nvSpPr>
        <p:spPr>
          <a:xfrm>
            <a:off x="2231136" y="625479"/>
            <a:ext cx="7729728" cy="1188720"/>
          </a:xfrm>
        </p:spPr>
        <p:txBody>
          <a:bodyPr/>
          <a:lstStyle/>
          <a:p>
            <a:r>
              <a:rPr lang="en-HU" dirty="0"/>
              <a:t>Visualisation of textual data?</a:t>
            </a:r>
          </a:p>
        </p:txBody>
      </p:sp>
      <p:pic>
        <p:nvPicPr>
          <p:cNvPr id="5" name="Content Placeholder 4">
            <a:extLst>
              <a:ext uri="{FF2B5EF4-FFF2-40B4-BE49-F238E27FC236}">
                <a16:creationId xmlns:a16="http://schemas.microsoft.com/office/drawing/2014/main" id="{21B3F738-DC4F-194B-87C2-93B95811ED68}"/>
              </a:ext>
            </a:extLst>
          </p:cNvPr>
          <p:cNvPicPr>
            <a:picLocks noGrp="1" noChangeAspect="1"/>
          </p:cNvPicPr>
          <p:nvPr>
            <p:ph idx="1"/>
          </p:nvPr>
        </p:nvPicPr>
        <p:blipFill>
          <a:blip r:embed="rId2"/>
          <a:stretch>
            <a:fillRect/>
          </a:stretch>
        </p:blipFill>
        <p:spPr>
          <a:xfrm>
            <a:off x="2231137" y="2153412"/>
            <a:ext cx="7729727" cy="4600536"/>
          </a:xfrm>
        </p:spPr>
      </p:pic>
    </p:spTree>
    <p:extLst>
      <p:ext uri="{BB962C8B-B14F-4D97-AF65-F5344CB8AC3E}">
        <p14:creationId xmlns:p14="http://schemas.microsoft.com/office/powerpoint/2010/main" val="12729006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477" y="-130292"/>
            <a:ext cx="11710220" cy="7046611"/>
          </a:xfrm>
        </p:spPr>
      </p:pic>
    </p:spTree>
    <p:extLst>
      <p:ext uri="{BB962C8B-B14F-4D97-AF65-F5344CB8AC3E}">
        <p14:creationId xmlns:p14="http://schemas.microsoft.com/office/powerpoint/2010/main" val="27425029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265D8E4-6E4B-E44F-B255-C54CB1DE90E8}"/>
              </a:ext>
            </a:extLst>
          </p:cNvPr>
          <p:cNvPicPr>
            <a:picLocks noGrp="1" noChangeAspect="1"/>
          </p:cNvPicPr>
          <p:nvPr>
            <p:ph idx="1"/>
          </p:nvPr>
        </p:nvPicPr>
        <p:blipFill>
          <a:blip r:embed="rId2"/>
          <a:stretch>
            <a:fillRect/>
          </a:stretch>
        </p:blipFill>
        <p:spPr>
          <a:xfrm>
            <a:off x="988142" y="119332"/>
            <a:ext cx="8141110" cy="6470041"/>
          </a:xfrm>
        </p:spPr>
      </p:pic>
    </p:spTree>
    <p:extLst>
      <p:ext uri="{BB962C8B-B14F-4D97-AF65-F5344CB8AC3E}">
        <p14:creationId xmlns:p14="http://schemas.microsoft.com/office/powerpoint/2010/main" val="35004702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B164E-B0F6-FA45-8278-3994ADA2BA85}"/>
              </a:ext>
            </a:extLst>
          </p:cNvPr>
          <p:cNvSpPr>
            <a:spLocks noGrp="1"/>
          </p:cNvSpPr>
          <p:nvPr>
            <p:ph type="title"/>
          </p:nvPr>
        </p:nvSpPr>
        <p:spPr/>
        <p:txBody>
          <a:bodyPr/>
          <a:lstStyle/>
          <a:p>
            <a:r>
              <a:rPr lang="en-HU" dirty="0"/>
              <a:t>Barabási Albert-László</a:t>
            </a:r>
          </a:p>
        </p:txBody>
      </p:sp>
      <p:sp>
        <p:nvSpPr>
          <p:cNvPr id="3" name="Content Placeholder 2">
            <a:extLst>
              <a:ext uri="{FF2B5EF4-FFF2-40B4-BE49-F238E27FC236}">
                <a16:creationId xmlns:a16="http://schemas.microsoft.com/office/drawing/2014/main" id="{A6AC73D9-D8D1-1B4C-9318-D632DD8C5009}"/>
              </a:ext>
            </a:extLst>
          </p:cNvPr>
          <p:cNvSpPr>
            <a:spLocks noGrp="1"/>
          </p:cNvSpPr>
          <p:nvPr>
            <p:ph idx="1"/>
          </p:nvPr>
        </p:nvSpPr>
        <p:spPr>
          <a:xfrm>
            <a:off x="2231136" y="6137910"/>
            <a:ext cx="7729728" cy="2082427"/>
          </a:xfrm>
        </p:spPr>
        <p:txBody>
          <a:bodyPr/>
          <a:lstStyle/>
          <a:p>
            <a:r>
              <a:rPr lang="en-GB" dirty="0"/>
              <a:t>https://</a:t>
            </a:r>
            <a:r>
              <a:rPr lang="en-GB" dirty="0" err="1"/>
              <a:t>barabasi.com</a:t>
            </a:r>
            <a:r>
              <a:rPr lang="en-GB" dirty="0"/>
              <a:t>/publications</a:t>
            </a:r>
            <a:endParaRPr lang="en-HU" dirty="0"/>
          </a:p>
        </p:txBody>
      </p:sp>
      <p:pic>
        <p:nvPicPr>
          <p:cNvPr id="5" name="Picture 4">
            <a:extLst>
              <a:ext uri="{FF2B5EF4-FFF2-40B4-BE49-F238E27FC236}">
                <a16:creationId xmlns:a16="http://schemas.microsoft.com/office/drawing/2014/main" id="{3AB1B4E1-A3D2-AE49-814C-0378A9A6D2DB}"/>
              </a:ext>
            </a:extLst>
          </p:cNvPr>
          <p:cNvPicPr>
            <a:picLocks noChangeAspect="1"/>
          </p:cNvPicPr>
          <p:nvPr/>
        </p:nvPicPr>
        <p:blipFill>
          <a:blip r:embed="rId3"/>
          <a:stretch>
            <a:fillRect/>
          </a:stretch>
        </p:blipFill>
        <p:spPr>
          <a:xfrm>
            <a:off x="2231136" y="2628900"/>
            <a:ext cx="7303644" cy="3371850"/>
          </a:xfrm>
          <a:prstGeom prst="rect">
            <a:avLst/>
          </a:prstGeom>
        </p:spPr>
      </p:pic>
    </p:spTree>
    <p:extLst>
      <p:ext uri="{BB962C8B-B14F-4D97-AF65-F5344CB8AC3E}">
        <p14:creationId xmlns:p14="http://schemas.microsoft.com/office/powerpoint/2010/main" val="3134710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0D3F2-D63C-3547-BFB4-02380F153014}"/>
              </a:ext>
            </a:extLst>
          </p:cNvPr>
          <p:cNvSpPr>
            <a:spLocks noGrp="1"/>
          </p:cNvSpPr>
          <p:nvPr>
            <p:ph type="ctrTitle"/>
          </p:nvPr>
        </p:nvSpPr>
        <p:spPr/>
        <p:txBody>
          <a:bodyPr/>
          <a:lstStyle/>
          <a:p>
            <a:r>
              <a:rPr lang="en-HU" dirty="0"/>
              <a:t>Mixed methods</a:t>
            </a:r>
          </a:p>
        </p:txBody>
      </p:sp>
      <p:sp>
        <p:nvSpPr>
          <p:cNvPr id="3" name="Subtitle 2">
            <a:extLst>
              <a:ext uri="{FF2B5EF4-FFF2-40B4-BE49-F238E27FC236}">
                <a16:creationId xmlns:a16="http://schemas.microsoft.com/office/drawing/2014/main" id="{DE1FAA58-73D5-394D-B952-8F88E38477B3}"/>
              </a:ext>
            </a:extLst>
          </p:cNvPr>
          <p:cNvSpPr>
            <a:spLocks noGrp="1"/>
          </p:cNvSpPr>
          <p:nvPr>
            <p:ph type="subTitle" idx="1"/>
          </p:nvPr>
        </p:nvSpPr>
        <p:spPr/>
        <p:txBody>
          <a:bodyPr>
            <a:normAutofit/>
          </a:bodyPr>
          <a:lstStyle/>
          <a:p>
            <a:r>
              <a:rPr lang="en-HU" sz="4000" dirty="0"/>
              <a:t>TOPIC 13</a:t>
            </a:r>
          </a:p>
        </p:txBody>
      </p:sp>
    </p:spTree>
    <p:extLst>
      <p:ext uri="{BB962C8B-B14F-4D97-AF65-F5344CB8AC3E}">
        <p14:creationId xmlns:p14="http://schemas.microsoft.com/office/powerpoint/2010/main" val="3796208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056F-217D-484B-B4F9-A7C10DCE4FA7}"/>
              </a:ext>
            </a:extLst>
          </p:cNvPr>
          <p:cNvSpPr>
            <a:spLocks noGrp="1"/>
          </p:cNvSpPr>
          <p:nvPr>
            <p:ph type="title"/>
          </p:nvPr>
        </p:nvSpPr>
        <p:spPr/>
        <p:txBody>
          <a:bodyPr/>
          <a:lstStyle/>
          <a:p>
            <a:r>
              <a:rPr lang="en-HU" dirty="0"/>
              <a:t>Leonard Bloomfild (1887-1949)</a:t>
            </a:r>
            <a:r>
              <a:rPr lang="x-none"/>
              <a:t>Leonard </a:t>
            </a:r>
            <a:r>
              <a:rPr lang="x-none" dirty="0"/>
              <a:t>Bloomfild (1887-1949)</a:t>
            </a:r>
          </a:p>
        </p:txBody>
      </p:sp>
      <p:pic>
        <p:nvPicPr>
          <p:cNvPr id="5" name="Content Placeholder 4">
            <a:extLst>
              <a:ext uri="{FF2B5EF4-FFF2-40B4-BE49-F238E27FC236}">
                <a16:creationId xmlns:a16="http://schemas.microsoft.com/office/drawing/2014/main" id="{C8584B86-3763-C646-AB1D-EA18D10DCB93}"/>
              </a:ext>
            </a:extLst>
          </p:cNvPr>
          <p:cNvPicPr>
            <a:picLocks noGrp="1" noChangeAspect="1"/>
          </p:cNvPicPr>
          <p:nvPr>
            <p:ph idx="1"/>
          </p:nvPr>
        </p:nvPicPr>
        <p:blipFill>
          <a:blip r:embed="rId2"/>
          <a:stretch>
            <a:fillRect/>
          </a:stretch>
        </p:blipFill>
        <p:spPr>
          <a:xfrm>
            <a:off x="2800152" y="2638425"/>
            <a:ext cx="6591696" cy="3101975"/>
          </a:xfrm>
        </p:spPr>
      </p:pic>
    </p:spTree>
    <p:extLst>
      <p:ext uri="{BB962C8B-B14F-4D97-AF65-F5344CB8AC3E}">
        <p14:creationId xmlns:p14="http://schemas.microsoft.com/office/powerpoint/2010/main" val="22310076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29CF-5EE4-FA42-A4BE-E514D7E6F0DA}"/>
              </a:ext>
            </a:extLst>
          </p:cNvPr>
          <p:cNvSpPr>
            <a:spLocks noGrp="1"/>
          </p:cNvSpPr>
          <p:nvPr>
            <p:ph type="title"/>
          </p:nvPr>
        </p:nvSpPr>
        <p:spPr/>
        <p:txBody>
          <a:bodyPr/>
          <a:lstStyle/>
          <a:p>
            <a:r>
              <a:rPr lang="en-HU" dirty="0"/>
              <a:t>Mixed methods study</a:t>
            </a:r>
          </a:p>
        </p:txBody>
      </p:sp>
      <p:sp>
        <p:nvSpPr>
          <p:cNvPr id="3" name="Content Placeholder 2">
            <a:extLst>
              <a:ext uri="{FF2B5EF4-FFF2-40B4-BE49-F238E27FC236}">
                <a16:creationId xmlns:a16="http://schemas.microsoft.com/office/drawing/2014/main" id="{CC865878-E0F4-574C-98CD-74D7791E31A2}"/>
              </a:ext>
            </a:extLst>
          </p:cNvPr>
          <p:cNvSpPr>
            <a:spLocks noGrp="1"/>
          </p:cNvSpPr>
          <p:nvPr>
            <p:ph idx="1"/>
          </p:nvPr>
        </p:nvSpPr>
        <p:spPr/>
        <p:txBody>
          <a:bodyPr>
            <a:normAutofit fontScale="92500" lnSpcReduction="10000"/>
          </a:bodyPr>
          <a:lstStyle/>
          <a:p>
            <a:r>
              <a:rPr lang="en-GB" sz="2400" dirty="0"/>
              <a:t>‘Mixed methods’ is  a research approach whereby researchers collect and analyse both quantitative and qualitative data within the same study.</a:t>
            </a:r>
          </a:p>
          <a:p>
            <a:r>
              <a:rPr lang="en-GB" sz="2400" dirty="0"/>
              <a:t>It is fashionable</a:t>
            </a:r>
            <a:r>
              <a:rPr lang="en-HU" sz="2400" dirty="0"/>
              <a:t> and can be superior to investigation produced either by qualitative or quatitative approach alone (mono-method).</a:t>
            </a:r>
          </a:p>
          <a:p>
            <a:r>
              <a:rPr lang="en-GB" sz="2400" dirty="0"/>
              <a:t>Mixed methods research requires a purposeful mixing of methods in data collection, data analysis and interpretation of the evidence.</a:t>
            </a:r>
            <a:endParaRPr lang="en-HU" sz="2400" dirty="0"/>
          </a:p>
          <a:p>
            <a:endParaRPr lang="en-GB" dirty="0"/>
          </a:p>
        </p:txBody>
      </p:sp>
    </p:spTree>
    <p:extLst>
      <p:ext uri="{BB962C8B-B14F-4D97-AF65-F5344CB8AC3E}">
        <p14:creationId xmlns:p14="http://schemas.microsoft.com/office/powerpoint/2010/main" val="4644268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9AC6C8D-B4EC-0F4B-B34D-3965D20B8F63}"/>
              </a:ext>
            </a:extLst>
          </p:cNvPr>
          <p:cNvPicPr>
            <a:picLocks noGrp="1" noChangeAspect="1"/>
          </p:cNvPicPr>
          <p:nvPr>
            <p:ph idx="1"/>
          </p:nvPr>
        </p:nvPicPr>
        <p:blipFill>
          <a:blip r:embed="rId2"/>
          <a:stretch>
            <a:fillRect/>
          </a:stretch>
        </p:blipFill>
        <p:spPr>
          <a:xfrm>
            <a:off x="1794510" y="61730"/>
            <a:ext cx="8321040" cy="6734539"/>
          </a:xfrm>
        </p:spPr>
      </p:pic>
    </p:spTree>
    <p:extLst>
      <p:ext uri="{BB962C8B-B14F-4D97-AF65-F5344CB8AC3E}">
        <p14:creationId xmlns:p14="http://schemas.microsoft.com/office/powerpoint/2010/main" val="15264258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6A46-55FA-8645-8F92-33F8588E5A6E}"/>
              </a:ext>
            </a:extLst>
          </p:cNvPr>
          <p:cNvSpPr>
            <a:spLocks noGrp="1"/>
          </p:cNvSpPr>
          <p:nvPr>
            <p:ph type="title"/>
          </p:nvPr>
        </p:nvSpPr>
        <p:spPr/>
        <p:txBody>
          <a:bodyPr/>
          <a:lstStyle/>
          <a:p>
            <a:r>
              <a:rPr lang="en-HU" dirty="0"/>
              <a:t>A popular ‘U</a:t>
            </a:r>
            <a:r>
              <a:rPr lang="en-GB" dirty="0"/>
              <a:t>m</a:t>
            </a:r>
            <a:r>
              <a:rPr lang="en-HU" dirty="0"/>
              <a:t>brella’ term</a:t>
            </a:r>
          </a:p>
        </p:txBody>
      </p:sp>
      <p:sp>
        <p:nvSpPr>
          <p:cNvPr id="3" name="Content Placeholder 2">
            <a:extLst>
              <a:ext uri="{FF2B5EF4-FFF2-40B4-BE49-F238E27FC236}">
                <a16:creationId xmlns:a16="http://schemas.microsoft.com/office/drawing/2014/main" id="{4DB8B1E2-B7F6-5940-B137-F5A83F28B6B5}"/>
              </a:ext>
            </a:extLst>
          </p:cNvPr>
          <p:cNvSpPr>
            <a:spLocks noGrp="1"/>
          </p:cNvSpPr>
          <p:nvPr>
            <p:ph idx="1"/>
          </p:nvPr>
        </p:nvSpPr>
        <p:spPr/>
        <p:txBody>
          <a:bodyPr>
            <a:normAutofit/>
          </a:bodyPr>
          <a:lstStyle/>
          <a:p>
            <a:pPr marL="0" indent="0">
              <a:buNone/>
            </a:pPr>
            <a:r>
              <a:rPr lang="en-GB" sz="2400" dirty="0"/>
              <a:t>All the terms below refer to the same concept:</a:t>
            </a:r>
          </a:p>
          <a:p>
            <a:pPr>
              <a:buFont typeface="Wingdings" pitchFamily="2" charset="2"/>
              <a:buChar char="ü"/>
            </a:pPr>
            <a:r>
              <a:rPr lang="en-GB" sz="2400" dirty="0"/>
              <a:t>M</a:t>
            </a:r>
            <a:r>
              <a:rPr lang="en-HU" sz="2400" dirty="0"/>
              <a:t>ultitrait-multimethod research</a:t>
            </a:r>
          </a:p>
          <a:p>
            <a:pPr>
              <a:buFont typeface="Wingdings" pitchFamily="2" charset="2"/>
              <a:buChar char="ü"/>
            </a:pPr>
            <a:r>
              <a:rPr lang="en-GB" sz="2400" dirty="0"/>
              <a:t>I</a:t>
            </a:r>
            <a:r>
              <a:rPr lang="en-HU" sz="2400" dirty="0"/>
              <a:t>nterrelating qualitative and quatitative data</a:t>
            </a:r>
          </a:p>
          <a:p>
            <a:pPr>
              <a:buFont typeface="Wingdings" pitchFamily="2" charset="2"/>
              <a:buChar char="ü"/>
            </a:pPr>
            <a:r>
              <a:rPr lang="en-GB" sz="2400" dirty="0"/>
              <a:t>M</a:t>
            </a:r>
            <a:r>
              <a:rPr lang="en-HU" sz="2400" dirty="0"/>
              <a:t>ethodological triangulation</a:t>
            </a:r>
          </a:p>
          <a:p>
            <a:pPr>
              <a:buFont typeface="Wingdings" pitchFamily="2" charset="2"/>
              <a:buChar char="ü"/>
            </a:pPr>
            <a:r>
              <a:rPr lang="en-GB" sz="2400" dirty="0"/>
              <a:t>M</a:t>
            </a:r>
            <a:r>
              <a:rPr lang="en-HU" sz="2400" dirty="0"/>
              <a:t>ultimethodological research</a:t>
            </a:r>
          </a:p>
        </p:txBody>
      </p:sp>
    </p:spTree>
    <p:extLst>
      <p:ext uri="{BB962C8B-B14F-4D97-AF65-F5344CB8AC3E}">
        <p14:creationId xmlns:p14="http://schemas.microsoft.com/office/powerpoint/2010/main" val="39473928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FD63-D54A-714A-94B6-330D59694541}"/>
              </a:ext>
            </a:extLst>
          </p:cNvPr>
          <p:cNvSpPr>
            <a:spLocks noGrp="1"/>
          </p:cNvSpPr>
          <p:nvPr>
            <p:ph type="title"/>
          </p:nvPr>
        </p:nvSpPr>
        <p:spPr/>
        <p:txBody>
          <a:bodyPr/>
          <a:lstStyle/>
          <a:p>
            <a:r>
              <a:rPr lang="en-HU" dirty="0"/>
              <a:t>The purpose of the Mixed methods approach</a:t>
            </a:r>
          </a:p>
        </p:txBody>
      </p:sp>
      <p:sp>
        <p:nvSpPr>
          <p:cNvPr id="3" name="Content Placeholder 2">
            <a:extLst>
              <a:ext uri="{FF2B5EF4-FFF2-40B4-BE49-F238E27FC236}">
                <a16:creationId xmlns:a16="http://schemas.microsoft.com/office/drawing/2014/main" id="{011D67D4-4D0C-824A-8D09-B59FF82C8186}"/>
              </a:ext>
            </a:extLst>
          </p:cNvPr>
          <p:cNvSpPr>
            <a:spLocks noGrp="1"/>
          </p:cNvSpPr>
          <p:nvPr>
            <p:ph idx="1"/>
          </p:nvPr>
        </p:nvSpPr>
        <p:spPr/>
        <p:txBody>
          <a:bodyPr>
            <a:normAutofit/>
          </a:bodyPr>
          <a:lstStyle/>
          <a:p>
            <a:pPr marL="342900" indent="-342900">
              <a:buFont typeface="+mj-lt"/>
              <a:buAutoNum type="arabicPeriod"/>
            </a:pPr>
            <a:r>
              <a:rPr lang="en-HU" sz="2400" dirty="0"/>
              <a:t>Expanding the understanding of a complex issue</a:t>
            </a:r>
          </a:p>
          <a:p>
            <a:pPr marL="342900" indent="-342900">
              <a:buFont typeface="+mj-lt"/>
              <a:buAutoNum type="arabicPeriod"/>
            </a:pPr>
            <a:r>
              <a:rPr lang="en-HU" sz="2400" dirty="0"/>
              <a:t>Validating findings through ‘triangulation’</a:t>
            </a:r>
          </a:p>
          <a:p>
            <a:pPr marL="342900" indent="-342900">
              <a:buFont typeface="+mj-lt"/>
              <a:buAutoNum type="arabicPeriod"/>
            </a:pPr>
            <a:r>
              <a:rPr lang="en-HU" sz="2400" dirty="0"/>
              <a:t>Reaching multiply audiences</a:t>
            </a:r>
          </a:p>
        </p:txBody>
      </p:sp>
    </p:spTree>
    <p:extLst>
      <p:ext uri="{BB962C8B-B14F-4D97-AF65-F5344CB8AC3E}">
        <p14:creationId xmlns:p14="http://schemas.microsoft.com/office/powerpoint/2010/main" val="9490002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3A72-E5FC-B949-8658-417D76033745}"/>
              </a:ext>
            </a:extLst>
          </p:cNvPr>
          <p:cNvSpPr>
            <a:spLocks noGrp="1"/>
          </p:cNvSpPr>
          <p:nvPr>
            <p:ph type="title"/>
          </p:nvPr>
        </p:nvSpPr>
        <p:spPr/>
        <p:txBody>
          <a:bodyPr/>
          <a:lstStyle/>
          <a:p>
            <a:r>
              <a:rPr lang="en-HU" dirty="0"/>
              <a:t>Main types of MIXED METHods design</a:t>
            </a:r>
          </a:p>
        </p:txBody>
      </p:sp>
      <p:sp>
        <p:nvSpPr>
          <p:cNvPr id="3" name="Content Placeholder 2">
            <a:extLst>
              <a:ext uri="{FF2B5EF4-FFF2-40B4-BE49-F238E27FC236}">
                <a16:creationId xmlns:a16="http://schemas.microsoft.com/office/drawing/2014/main" id="{A983830C-40D8-A044-828C-90602A37FA61}"/>
              </a:ext>
            </a:extLst>
          </p:cNvPr>
          <p:cNvSpPr>
            <a:spLocks noGrp="1"/>
          </p:cNvSpPr>
          <p:nvPr>
            <p:ph idx="1"/>
          </p:nvPr>
        </p:nvSpPr>
        <p:spPr>
          <a:xfrm>
            <a:off x="6244683" y="2672577"/>
            <a:ext cx="4263793" cy="3220732"/>
          </a:xfrm>
        </p:spPr>
        <p:txBody>
          <a:bodyPr>
            <a:normAutofit/>
          </a:bodyPr>
          <a:lstStyle/>
          <a:p>
            <a:r>
              <a:rPr lang="en-GB" sz="2400" dirty="0"/>
              <a:t>T</a:t>
            </a:r>
            <a:r>
              <a:rPr lang="en-HU" sz="2400" dirty="0"/>
              <a:t>he two most widely accepted typological principles are: </a:t>
            </a:r>
          </a:p>
          <a:p>
            <a:pPr marL="342900" indent="-342900">
              <a:buFont typeface="+mj-lt"/>
              <a:buAutoNum type="arabicPeriod"/>
            </a:pPr>
            <a:r>
              <a:rPr lang="en-GB" sz="2400" b="1" dirty="0"/>
              <a:t>S</a:t>
            </a:r>
            <a:r>
              <a:rPr lang="en-HU" sz="2400" b="1" dirty="0"/>
              <a:t>equence </a:t>
            </a:r>
            <a:r>
              <a:rPr lang="en-HU" sz="2400" dirty="0"/>
              <a:t>(concurrent or sequental collection of data)</a:t>
            </a:r>
          </a:p>
          <a:p>
            <a:pPr marL="342900" indent="-342900">
              <a:buFont typeface="+mj-lt"/>
              <a:buAutoNum type="arabicPeriod"/>
            </a:pPr>
            <a:r>
              <a:rPr lang="en-HU" sz="2400" b="1" dirty="0"/>
              <a:t>Dominance</a:t>
            </a:r>
            <a:r>
              <a:rPr lang="en-HU" sz="2400" dirty="0"/>
              <a:t> (dominant and less dominant, degree of priority)</a:t>
            </a:r>
          </a:p>
          <a:p>
            <a:pPr marL="0" indent="0">
              <a:buNone/>
            </a:pPr>
            <a:endParaRPr lang="en-HU" sz="2400" dirty="0"/>
          </a:p>
        </p:txBody>
      </p:sp>
      <p:pic>
        <p:nvPicPr>
          <p:cNvPr id="5" name="Picture 4">
            <a:extLst>
              <a:ext uri="{FF2B5EF4-FFF2-40B4-BE49-F238E27FC236}">
                <a16:creationId xmlns:a16="http://schemas.microsoft.com/office/drawing/2014/main" id="{0B49EFCF-4753-B642-AD7B-C703C3BE1BBD}"/>
              </a:ext>
            </a:extLst>
          </p:cNvPr>
          <p:cNvPicPr>
            <a:picLocks noChangeAspect="1"/>
          </p:cNvPicPr>
          <p:nvPr/>
        </p:nvPicPr>
        <p:blipFill>
          <a:blip r:embed="rId2"/>
          <a:stretch>
            <a:fillRect/>
          </a:stretch>
        </p:blipFill>
        <p:spPr>
          <a:xfrm>
            <a:off x="2222500" y="2672576"/>
            <a:ext cx="3873500" cy="2895600"/>
          </a:xfrm>
          <a:prstGeom prst="rect">
            <a:avLst/>
          </a:prstGeom>
        </p:spPr>
      </p:pic>
    </p:spTree>
    <p:extLst>
      <p:ext uri="{BB962C8B-B14F-4D97-AF65-F5344CB8AC3E}">
        <p14:creationId xmlns:p14="http://schemas.microsoft.com/office/powerpoint/2010/main" val="31996010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EFAF4-FA98-8347-AE87-F51F94004A7B}"/>
              </a:ext>
            </a:extLst>
          </p:cNvPr>
          <p:cNvSpPr>
            <a:spLocks noGrp="1"/>
          </p:cNvSpPr>
          <p:nvPr>
            <p:ph type="title"/>
          </p:nvPr>
        </p:nvSpPr>
        <p:spPr/>
        <p:txBody>
          <a:bodyPr/>
          <a:lstStyle/>
          <a:p>
            <a:r>
              <a:rPr lang="en-HU" dirty="0"/>
              <a:t>9 types</a:t>
            </a:r>
          </a:p>
        </p:txBody>
      </p:sp>
      <p:sp>
        <p:nvSpPr>
          <p:cNvPr id="3" name="Content Placeholder 2">
            <a:extLst>
              <a:ext uri="{FF2B5EF4-FFF2-40B4-BE49-F238E27FC236}">
                <a16:creationId xmlns:a16="http://schemas.microsoft.com/office/drawing/2014/main" id="{39F804E9-403C-FD4F-83B5-09DD5ECA7702}"/>
              </a:ext>
            </a:extLst>
          </p:cNvPr>
          <p:cNvSpPr>
            <a:spLocks noGrp="1"/>
          </p:cNvSpPr>
          <p:nvPr>
            <p:ph idx="1"/>
          </p:nvPr>
        </p:nvSpPr>
        <p:spPr>
          <a:xfrm>
            <a:off x="2231136" y="2638044"/>
            <a:ext cx="3038094" cy="4059936"/>
          </a:xfrm>
        </p:spPr>
        <p:txBody>
          <a:bodyPr>
            <a:normAutofit/>
          </a:bodyPr>
          <a:lstStyle/>
          <a:p>
            <a:pPr marL="342900" indent="-342900">
              <a:buFont typeface="+mj-lt"/>
              <a:buAutoNum type="arabicPeriod"/>
            </a:pPr>
            <a:r>
              <a:rPr lang="en-HU" dirty="0"/>
              <a:t>QUAL + QUAN</a:t>
            </a:r>
          </a:p>
          <a:p>
            <a:pPr marL="342900" indent="-342900">
              <a:buFont typeface="+mj-lt"/>
              <a:buAutoNum type="arabicPeriod"/>
            </a:pPr>
            <a:r>
              <a:rPr lang="en-HU" dirty="0"/>
              <a:t>QUAL + quan</a:t>
            </a:r>
          </a:p>
          <a:p>
            <a:pPr marL="342900" indent="-342900">
              <a:buFont typeface="+mj-lt"/>
              <a:buAutoNum type="arabicPeriod"/>
            </a:pPr>
            <a:r>
              <a:rPr lang="en-HU" dirty="0"/>
              <a:t>QUAN +qual</a:t>
            </a:r>
          </a:p>
          <a:p>
            <a:pPr marL="342900" indent="-342900">
              <a:buFont typeface="+mj-lt"/>
              <a:buAutoNum type="arabicPeriod"/>
            </a:pPr>
            <a:r>
              <a:rPr lang="en-HU" dirty="0"/>
              <a:t>QUAN → QUAL</a:t>
            </a:r>
          </a:p>
          <a:p>
            <a:pPr marL="342900" indent="-342900">
              <a:buFont typeface="+mj-lt"/>
              <a:buAutoNum type="arabicPeriod"/>
            </a:pPr>
            <a:r>
              <a:rPr lang="en-HU" dirty="0"/>
              <a:t>QUAL → QUAN</a:t>
            </a:r>
          </a:p>
          <a:p>
            <a:pPr marL="342900" indent="-342900">
              <a:buFont typeface="+mj-lt"/>
              <a:buAutoNum type="arabicPeriod"/>
            </a:pPr>
            <a:r>
              <a:rPr lang="en-HU" dirty="0"/>
              <a:t>quan → QUAL</a:t>
            </a:r>
          </a:p>
          <a:p>
            <a:pPr marL="342900" indent="-342900">
              <a:buFont typeface="+mj-lt"/>
              <a:buAutoNum type="arabicPeriod"/>
            </a:pPr>
            <a:r>
              <a:rPr lang="en-HU" dirty="0"/>
              <a:t>qual → QUAN</a:t>
            </a:r>
          </a:p>
          <a:p>
            <a:pPr marL="342900" indent="-342900">
              <a:buFont typeface="+mj-lt"/>
              <a:buAutoNum type="arabicPeriod"/>
            </a:pPr>
            <a:r>
              <a:rPr lang="en-HU" dirty="0"/>
              <a:t>QUAN → qual</a:t>
            </a:r>
          </a:p>
          <a:p>
            <a:pPr marL="342900" indent="-342900">
              <a:buFont typeface="+mj-lt"/>
              <a:buAutoNum type="arabicPeriod"/>
            </a:pPr>
            <a:r>
              <a:rPr lang="en-HU" dirty="0"/>
              <a:t>QUAL → quan</a:t>
            </a:r>
          </a:p>
          <a:p>
            <a:pPr marL="342900" indent="-342900">
              <a:buFont typeface="+mj-lt"/>
              <a:buAutoNum type="arabicPeriod"/>
            </a:pPr>
            <a:endParaRPr lang="en-HU" dirty="0"/>
          </a:p>
          <a:p>
            <a:pPr marL="342900" indent="-342900">
              <a:buFont typeface="+mj-lt"/>
              <a:buAutoNum type="arabicPeriod"/>
            </a:pPr>
            <a:endParaRPr lang="en-HU" dirty="0"/>
          </a:p>
          <a:p>
            <a:pPr marL="342900" indent="-342900">
              <a:buFont typeface="+mj-lt"/>
              <a:buAutoNum type="arabicPeriod"/>
            </a:pPr>
            <a:endParaRPr lang="en-HU" dirty="0"/>
          </a:p>
          <a:p>
            <a:pPr marL="342900" indent="-342900">
              <a:buFont typeface="+mj-lt"/>
              <a:buAutoNum type="arabicPeriod"/>
            </a:pPr>
            <a:endParaRPr lang="en-HU" dirty="0"/>
          </a:p>
          <a:p>
            <a:pPr marL="342900" indent="-342900">
              <a:buFont typeface="+mj-lt"/>
              <a:buAutoNum type="arabicPeriod"/>
            </a:pPr>
            <a:endParaRPr lang="en-HU" dirty="0"/>
          </a:p>
          <a:p>
            <a:pPr marL="342900" indent="-342900">
              <a:buFont typeface="+mj-lt"/>
              <a:buAutoNum type="arabicPeriod"/>
            </a:pPr>
            <a:endParaRPr lang="en-HU" dirty="0"/>
          </a:p>
          <a:p>
            <a:pPr marL="342900" indent="-342900">
              <a:buFont typeface="+mj-lt"/>
              <a:buAutoNum type="arabicPeriod"/>
            </a:pPr>
            <a:endParaRPr lang="en-HU" dirty="0"/>
          </a:p>
          <a:p>
            <a:endParaRPr lang="en-HU" dirty="0"/>
          </a:p>
        </p:txBody>
      </p:sp>
      <p:sp>
        <p:nvSpPr>
          <p:cNvPr id="5" name="TextBox 4">
            <a:extLst>
              <a:ext uri="{FF2B5EF4-FFF2-40B4-BE49-F238E27FC236}">
                <a16:creationId xmlns:a16="http://schemas.microsoft.com/office/drawing/2014/main" id="{53486901-561C-A84C-9BEF-2916A27D7E3A}"/>
              </a:ext>
            </a:extLst>
          </p:cNvPr>
          <p:cNvSpPr txBox="1"/>
          <p:nvPr/>
        </p:nvSpPr>
        <p:spPr>
          <a:xfrm>
            <a:off x="5829300" y="3017520"/>
            <a:ext cx="4354830" cy="2585323"/>
          </a:xfrm>
          <a:prstGeom prst="rect">
            <a:avLst/>
          </a:prstGeom>
          <a:noFill/>
        </p:spPr>
        <p:txBody>
          <a:bodyPr wrap="square" rtlCol="0">
            <a:spAutoFit/>
          </a:bodyPr>
          <a:lstStyle/>
          <a:p>
            <a:r>
              <a:rPr lang="en-HU" dirty="0"/>
              <a:t>UPPERCASE – dominant</a:t>
            </a:r>
          </a:p>
          <a:p>
            <a:r>
              <a:rPr lang="en-HU" dirty="0"/>
              <a:t>lowercase – less dominant</a:t>
            </a:r>
          </a:p>
          <a:p>
            <a:endParaRPr lang="en-HU" dirty="0"/>
          </a:p>
          <a:p>
            <a:r>
              <a:rPr lang="en-GB" dirty="0"/>
              <a:t>A</a:t>
            </a:r>
            <a:r>
              <a:rPr lang="en-HU" dirty="0"/>
              <a:t> plus sign (+) represents concurrent collection of data</a:t>
            </a:r>
          </a:p>
          <a:p>
            <a:r>
              <a:rPr lang="en-HU" dirty="0"/>
              <a:t>An arrow (→) represents a sequential collection of data</a:t>
            </a:r>
          </a:p>
          <a:p>
            <a:endParaRPr lang="en-HU" dirty="0"/>
          </a:p>
          <a:p>
            <a:endParaRPr lang="en-HU" dirty="0"/>
          </a:p>
        </p:txBody>
      </p:sp>
    </p:spTree>
    <p:extLst>
      <p:ext uri="{BB962C8B-B14F-4D97-AF65-F5344CB8AC3E}">
        <p14:creationId xmlns:p14="http://schemas.microsoft.com/office/powerpoint/2010/main" val="23756956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B729-0295-074C-B1A1-3E29DBFA7E4A}"/>
              </a:ext>
            </a:extLst>
          </p:cNvPr>
          <p:cNvSpPr>
            <a:spLocks noGrp="1"/>
          </p:cNvSpPr>
          <p:nvPr>
            <p:ph type="ctrTitle"/>
          </p:nvPr>
        </p:nvSpPr>
        <p:spPr/>
        <p:txBody>
          <a:bodyPr/>
          <a:lstStyle/>
          <a:p>
            <a:pPr>
              <a:spcAft>
                <a:spcPts val="0"/>
              </a:spcAft>
            </a:pPr>
            <a:r>
              <a:rPr lang="hu-HU" sz="4000" dirty="0"/>
              <a:t>The </a:t>
            </a:r>
            <a:r>
              <a:rPr lang="hu-HU" sz="4000" dirty="0" err="1"/>
              <a:t>structure</a:t>
            </a:r>
            <a:r>
              <a:rPr lang="hu-HU" sz="4000" dirty="0"/>
              <a:t> of a</a:t>
            </a:r>
            <a:r>
              <a:rPr lang="en-GB" sz="4000" dirty="0"/>
              <a:t> publication</a:t>
            </a:r>
            <a:endParaRPr lang="en-HU" dirty="0"/>
          </a:p>
        </p:txBody>
      </p:sp>
      <p:sp>
        <p:nvSpPr>
          <p:cNvPr id="3" name="Subtitle 2">
            <a:extLst>
              <a:ext uri="{FF2B5EF4-FFF2-40B4-BE49-F238E27FC236}">
                <a16:creationId xmlns:a16="http://schemas.microsoft.com/office/drawing/2014/main" id="{11790996-08C5-DF4E-87B5-FDFF8A14A8D9}"/>
              </a:ext>
            </a:extLst>
          </p:cNvPr>
          <p:cNvSpPr>
            <a:spLocks noGrp="1"/>
          </p:cNvSpPr>
          <p:nvPr>
            <p:ph type="subTitle" idx="1"/>
          </p:nvPr>
        </p:nvSpPr>
        <p:spPr/>
        <p:txBody>
          <a:bodyPr/>
          <a:lstStyle/>
          <a:p>
            <a:pPr lvl="0">
              <a:buClr>
                <a:srgbClr val="9BAFB5"/>
              </a:buClr>
            </a:pPr>
            <a:r>
              <a:rPr lang="en-HU" sz="4000" dirty="0">
                <a:solidFill>
                  <a:srgbClr val="FFFFFF">
                    <a:lumMod val="75000"/>
                    <a:lumOff val="25000"/>
                  </a:srgbClr>
                </a:solidFill>
              </a:rPr>
              <a:t>TOPIC 14</a:t>
            </a:r>
          </a:p>
        </p:txBody>
      </p:sp>
    </p:spTree>
    <p:extLst>
      <p:ext uri="{BB962C8B-B14F-4D97-AF65-F5344CB8AC3E}">
        <p14:creationId xmlns:p14="http://schemas.microsoft.com/office/powerpoint/2010/main" val="29684548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ím 1"/>
          <p:cNvSpPr>
            <a:spLocks noGrp="1"/>
          </p:cNvSpPr>
          <p:nvPr>
            <p:ph type="title"/>
          </p:nvPr>
        </p:nvSpPr>
        <p:spPr bwMode="auto">
          <a:xfrm>
            <a:off x="468351" y="384172"/>
            <a:ext cx="10961649" cy="12550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b="1" dirty="0"/>
              <a:t>Typical questions included on Referee’s Evaluation Forms for scientific journals</a:t>
            </a:r>
          </a:p>
        </p:txBody>
      </p:sp>
      <p:sp>
        <p:nvSpPr>
          <p:cNvPr id="26627" name="Tartalom helye 2"/>
          <p:cNvSpPr>
            <a:spLocks noGrp="1"/>
          </p:cNvSpPr>
          <p:nvPr>
            <p:ph sz="quarter" idx="1"/>
          </p:nvPr>
        </p:nvSpPr>
        <p:spPr bwMode="auto">
          <a:xfrm>
            <a:off x="1851992" y="2074127"/>
            <a:ext cx="8020878" cy="43997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GB" altLang="en-US" sz="2400" dirty="0"/>
              <a:t>1. Is the contribution new?</a:t>
            </a:r>
          </a:p>
          <a:p>
            <a:pPr eaLnBrk="1" hangingPunct="1"/>
            <a:r>
              <a:rPr lang="en-GB" altLang="en-US" sz="2400" dirty="0"/>
              <a:t>2 . Is the contribution significant?</a:t>
            </a:r>
          </a:p>
          <a:p>
            <a:pPr eaLnBrk="1" hangingPunct="1"/>
            <a:r>
              <a:rPr lang="en-GB" altLang="en-US" sz="2400" dirty="0"/>
              <a:t>3. Is it suitable for publication in this Journal?</a:t>
            </a:r>
          </a:p>
          <a:p>
            <a:pPr eaLnBrk="1" hangingPunct="1"/>
            <a:r>
              <a:rPr lang="en-GB" altLang="en-US" sz="2400" dirty="0"/>
              <a:t>4. Is the organisation acceptable?</a:t>
            </a:r>
          </a:p>
          <a:p>
            <a:r>
              <a:rPr lang="hu-HU" altLang="en-US" sz="2400" dirty="0"/>
              <a:t>5. </a:t>
            </a:r>
            <a:r>
              <a:rPr lang="en-GB" altLang="en-US" sz="2400" dirty="0"/>
              <a:t>Do the methods and the treatment of results conform to acceptable scientific standards?</a:t>
            </a:r>
          </a:p>
          <a:p>
            <a:r>
              <a:rPr lang="en-GB" altLang="en-US" sz="2400" dirty="0"/>
              <a:t>6. Are all conclusions firmly based in the data presented?</a:t>
            </a:r>
          </a:p>
          <a:p>
            <a:r>
              <a:rPr lang="en-GB" altLang="en-US" sz="2400" dirty="0"/>
              <a:t>7. Is the length of the paper satisfactory?</a:t>
            </a:r>
          </a:p>
          <a:p>
            <a:pPr eaLnBrk="1" hangingPunct="1"/>
            <a:endParaRPr lang="en-GB" altLang="en-US" sz="2400" dirty="0"/>
          </a:p>
          <a:p>
            <a:pPr eaLnBrk="1" hangingPunct="1"/>
            <a:endParaRPr lang="en-GB" altLang="en-US" sz="2400" dirty="0"/>
          </a:p>
          <a:p>
            <a:pPr eaLnBrk="1" hangingPunct="1"/>
            <a:endParaRPr lang="en-GB" altLang="en-US" dirty="0"/>
          </a:p>
        </p:txBody>
      </p:sp>
    </p:spTree>
    <p:extLst>
      <p:ext uri="{BB962C8B-B14F-4D97-AF65-F5344CB8AC3E}">
        <p14:creationId xmlns:p14="http://schemas.microsoft.com/office/powerpoint/2010/main" val="321128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artalom helye 2"/>
          <p:cNvSpPr>
            <a:spLocks noGrp="1"/>
          </p:cNvSpPr>
          <p:nvPr>
            <p:ph sz="quarter" idx="1"/>
          </p:nvPr>
        </p:nvSpPr>
        <p:spPr bwMode="auto">
          <a:xfrm>
            <a:off x="2030897" y="397566"/>
            <a:ext cx="8517835" cy="60762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GB" altLang="en-US" sz="2400" dirty="0"/>
              <a:t>8. Are all illustrations required?</a:t>
            </a:r>
          </a:p>
          <a:p>
            <a:pPr eaLnBrk="1" hangingPunct="1"/>
            <a:r>
              <a:rPr lang="en-GB" altLang="en-US" sz="2400" dirty="0"/>
              <a:t>9.  Are all the figures and tables necessary?</a:t>
            </a:r>
          </a:p>
          <a:p>
            <a:pPr eaLnBrk="1" hangingPunct="1"/>
            <a:r>
              <a:rPr lang="en-GB" altLang="en-US" sz="2400" dirty="0"/>
              <a:t>10.  Are figure legends and table titles adequate?</a:t>
            </a:r>
          </a:p>
          <a:p>
            <a:pPr eaLnBrk="1" hangingPunct="1"/>
            <a:r>
              <a:rPr lang="en-GB" altLang="en-US" sz="2400" dirty="0"/>
              <a:t>11. Do the title and Abstract clearly indicate the content of the paper?</a:t>
            </a:r>
          </a:p>
          <a:p>
            <a:pPr eaLnBrk="1" hangingPunct="1"/>
            <a:r>
              <a:rPr lang="en-GB" altLang="en-US" sz="2400" dirty="0"/>
              <a:t>12.  Are the references up to date, complete, and the journal titles correctly abbreviated?</a:t>
            </a:r>
          </a:p>
          <a:p>
            <a:r>
              <a:rPr lang="en-GB" altLang="en-US" sz="2400" dirty="0"/>
              <a:t>13. Is the paper excellent, good, or poor? </a:t>
            </a:r>
          </a:p>
          <a:p>
            <a:endParaRPr lang="en-GB" altLang="en-US" sz="2400" dirty="0"/>
          </a:p>
          <a:p>
            <a:endParaRPr lang="en-GB" altLang="en-US" sz="2400" dirty="0"/>
          </a:p>
          <a:p>
            <a:r>
              <a:rPr lang="en-GB" altLang="en-US" sz="2400" dirty="0"/>
              <a:t>See for example: https://</a:t>
            </a:r>
            <a:r>
              <a:rPr lang="en-GB" altLang="en-US" sz="2400" dirty="0" err="1"/>
              <a:t>en.wikipedia.org</a:t>
            </a:r>
            <a:r>
              <a:rPr lang="en-GB" altLang="en-US" sz="2400" dirty="0"/>
              <a:t>/wiki/</a:t>
            </a:r>
            <a:r>
              <a:rPr lang="en-GB" altLang="en-US" sz="2400" dirty="0" err="1"/>
              <a:t>List_of_applied_linguistics_journals</a:t>
            </a:r>
            <a:endParaRPr lang="en-GB" altLang="en-US" sz="2400" dirty="0"/>
          </a:p>
          <a:p>
            <a:pPr eaLnBrk="1" hangingPunct="1"/>
            <a:endParaRPr lang="en-GB" altLang="en-US" sz="2400" dirty="0"/>
          </a:p>
        </p:txBody>
      </p:sp>
    </p:spTree>
    <p:extLst>
      <p:ext uri="{BB962C8B-B14F-4D97-AF65-F5344CB8AC3E}">
        <p14:creationId xmlns:p14="http://schemas.microsoft.com/office/powerpoint/2010/main" val="220197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5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65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Kép 2" descr="hourglas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9855" y="374727"/>
            <a:ext cx="2196703" cy="610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a:extLst>
              <a:ext uri="{FF2B5EF4-FFF2-40B4-BE49-F238E27FC236}">
                <a16:creationId xmlns:a16="http://schemas.microsoft.com/office/drawing/2014/main" id="{130D0E97-4917-5842-9507-F5F4CFDCC646}"/>
              </a:ext>
            </a:extLst>
          </p:cNvPr>
          <p:cNvPicPr>
            <a:picLocks noGrp="1" noChangeAspect="1"/>
          </p:cNvPicPr>
          <p:nvPr>
            <p:ph idx="1"/>
          </p:nvPr>
        </p:nvPicPr>
        <p:blipFill>
          <a:blip r:embed="rId4"/>
          <a:stretch>
            <a:fillRect/>
          </a:stretch>
        </p:blipFill>
        <p:spPr>
          <a:xfrm>
            <a:off x="1271239" y="374727"/>
            <a:ext cx="6108545" cy="6108545"/>
          </a:xfrm>
        </p:spPr>
      </p:pic>
    </p:spTree>
    <p:extLst>
      <p:ext uri="{BB962C8B-B14F-4D97-AF65-F5344CB8AC3E}">
        <p14:creationId xmlns:p14="http://schemas.microsoft.com/office/powerpoint/2010/main" val="2845542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F8C62-B13A-7C43-8826-54957A210D1F}"/>
              </a:ext>
            </a:extLst>
          </p:cNvPr>
          <p:cNvSpPr>
            <a:spLocks noGrp="1"/>
          </p:cNvSpPr>
          <p:nvPr>
            <p:ph type="title"/>
          </p:nvPr>
        </p:nvSpPr>
        <p:spPr/>
        <p:txBody>
          <a:bodyPr/>
          <a:lstStyle/>
          <a:p>
            <a:r>
              <a:rPr lang="en-HU" dirty="0"/>
              <a:t>Noam Chomsky (1928 - )</a:t>
            </a:r>
            <a:r>
              <a:rPr lang="x-none"/>
              <a:t>Noam </a:t>
            </a:r>
            <a:r>
              <a:rPr lang="x-none" dirty="0"/>
              <a:t>Chomsky (1928 - )</a:t>
            </a:r>
          </a:p>
        </p:txBody>
      </p:sp>
      <p:pic>
        <p:nvPicPr>
          <p:cNvPr id="5" name="Content Placeholder 4">
            <a:extLst>
              <a:ext uri="{FF2B5EF4-FFF2-40B4-BE49-F238E27FC236}">
                <a16:creationId xmlns:a16="http://schemas.microsoft.com/office/drawing/2014/main" id="{3B12028D-3125-C642-BEA8-BECDD28BB81E}"/>
              </a:ext>
            </a:extLst>
          </p:cNvPr>
          <p:cNvPicPr>
            <a:picLocks noGrp="1" noChangeAspect="1"/>
          </p:cNvPicPr>
          <p:nvPr>
            <p:ph idx="1"/>
          </p:nvPr>
        </p:nvPicPr>
        <p:blipFill>
          <a:blip r:embed="rId2"/>
          <a:stretch>
            <a:fillRect/>
          </a:stretch>
        </p:blipFill>
        <p:spPr>
          <a:xfrm>
            <a:off x="2800152" y="2638425"/>
            <a:ext cx="6591696" cy="3101975"/>
          </a:xfrm>
        </p:spPr>
      </p:pic>
    </p:spTree>
    <p:extLst>
      <p:ext uri="{BB962C8B-B14F-4D97-AF65-F5344CB8AC3E}">
        <p14:creationId xmlns:p14="http://schemas.microsoft.com/office/powerpoint/2010/main" val="607947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8A5BC-8DFA-B741-A22B-D94577BB34ED}"/>
              </a:ext>
            </a:extLst>
          </p:cNvPr>
          <p:cNvSpPr>
            <a:spLocks noGrp="1"/>
          </p:cNvSpPr>
          <p:nvPr>
            <p:ph type="title"/>
          </p:nvPr>
        </p:nvSpPr>
        <p:spPr/>
        <p:txBody>
          <a:bodyPr/>
          <a:lstStyle/>
          <a:p>
            <a:r>
              <a:rPr lang="en-HU" dirty="0"/>
              <a:t>(A)IMRAD - structre</a:t>
            </a:r>
          </a:p>
        </p:txBody>
      </p:sp>
      <p:pic>
        <p:nvPicPr>
          <p:cNvPr id="5" name="Content Placeholder 4">
            <a:extLst>
              <a:ext uri="{FF2B5EF4-FFF2-40B4-BE49-F238E27FC236}">
                <a16:creationId xmlns:a16="http://schemas.microsoft.com/office/drawing/2014/main" id="{849D6215-FCF4-134F-A7B6-84DA9DD30C94}"/>
              </a:ext>
            </a:extLst>
          </p:cNvPr>
          <p:cNvPicPr>
            <a:picLocks noGrp="1" noChangeAspect="1"/>
          </p:cNvPicPr>
          <p:nvPr>
            <p:ph idx="1"/>
          </p:nvPr>
        </p:nvPicPr>
        <p:blipFill>
          <a:blip r:embed="rId2"/>
          <a:stretch>
            <a:fillRect/>
          </a:stretch>
        </p:blipFill>
        <p:spPr>
          <a:xfrm>
            <a:off x="3716403" y="2638425"/>
            <a:ext cx="4759194" cy="3101975"/>
          </a:xfrm>
        </p:spPr>
      </p:pic>
    </p:spTree>
    <p:extLst>
      <p:ext uri="{BB962C8B-B14F-4D97-AF65-F5344CB8AC3E}">
        <p14:creationId xmlns:p14="http://schemas.microsoft.com/office/powerpoint/2010/main" val="7311627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838B-463F-104A-97CE-3B06AC482C93}"/>
              </a:ext>
            </a:extLst>
          </p:cNvPr>
          <p:cNvSpPr>
            <a:spLocks noGrp="1"/>
          </p:cNvSpPr>
          <p:nvPr>
            <p:ph type="title"/>
          </p:nvPr>
        </p:nvSpPr>
        <p:spPr/>
        <p:txBody>
          <a:bodyPr/>
          <a:lstStyle/>
          <a:p>
            <a:r>
              <a:rPr lang="en-HU" dirty="0"/>
              <a:t>Why? HoW? what? </a:t>
            </a:r>
            <a:r>
              <a:rPr lang="en-GB" dirty="0"/>
              <a:t>S</a:t>
            </a:r>
            <a:r>
              <a:rPr lang="en-HU" dirty="0"/>
              <a:t>o what?</a:t>
            </a:r>
          </a:p>
        </p:txBody>
      </p:sp>
      <p:pic>
        <p:nvPicPr>
          <p:cNvPr id="5" name="Content Placeholder 4">
            <a:extLst>
              <a:ext uri="{FF2B5EF4-FFF2-40B4-BE49-F238E27FC236}">
                <a16:creationId xmlns:a16="http://schemas.microsoft.com/office/drawing/2014/main" id="{2E37094E-2B41-F048-A620-3914F0059FD0}"/>
              </a:ext>
            </a:extLst>
          </p:cNvPr>
          <p:cNvPicPr>
            <a:picLocks noGrp="1" noChangeAspect="1"/>
          </p:cNvPicPr>
          <p:nvPr>
            <p:ph idx="1"/>
          </p:nvPr>
        </p:nvPicPr>
        <p:blipFill>
          <a:blip r:embed="rId2"/>
          <a:stretch>
            <a:fillRect/>
          </a:stretch>
        </p:blipFill>
        <p:spPr>
          <a:xfrm>
            <a:off x="2533608" y="2286000"/>
            <a:ext cx="7147947" cy="4183317"/>
          </a:xfrm>
        </p:spPr>
      </p:pic>
    </p:spTree>
    <p:extLst>
      <p:ext uri="{BB962C8B-B14F-4D97-AF65-F5344CB8AC3E}">
        <p14:creationId xmlns:p14="http://schemas.microsoft.com/office/powerpoint/2010/main" val="26011299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Tartalom helye 3" descr="hourglass 1.PN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091744" y="371361"/>
            <a:ext cx="2179173" cy="61152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Tartalom helye 4" descr="horglass 2.PNG">
            <a:extLst>
              <a:ext uri="{FF2B5EF4-FFF2-40B4-BE49-F238E27FC236}">
                <a16:creationId xmlns:a16="http://schemas.microsoft.com/office/drawing/2014/main" id="{970CF8E6-363E-B54F-BB58-FB32CEBC6E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0420" y="371361"/>
            <a:ext cx="4342019" cy="61152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CB902A-8793-AA42-B476-E26466101C89}"/>
              </a:ext>
            </a:extLst>
          </p:cNvPr>
          <p:cNvSpPr txBox="1"/>
          <p:nvPr/>
        </p:nvSpPr>
        <p:spPr>
          <a:xfrm>
            <a:off x="9571942" y="1304693"/>
            <a:ext cx="2107581" cy="1569660"/>
          </a:xfrm>
          <a:prstGeom prst="rect">
            <a:avLst/>
          </a:prstGeom>
          <a:noFill/>
        </p:spPr>
        <p:txBody>
          <a:bodyPr wrap="square" rtlCol="0">
            <a:spAutoFit/>
          </a:bodyPr>
          <a:lstStyle/>
          <a:p>
            <a:r>
              <a:rPr lang="en-HU" sz="2400" b="1" dirty="0"/>
              <a:t>Possible alterations: changing order</a:t>
            </a:r>
          </a:p>
        </p:txBody>
      </p:sp>
    </p:spTree>
    <p:extLst>
      <p:ext uri="{BB962C8B-B14F-4D97-AF65-F5344CB8AC3E}">
        <p14:creationId xmlns:p14="http://schemas.microsoft.com/office/powerpoint/2010/main" val="39522376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1804" y="657921"/>
            <a:ext cx="11363093" cy="5909310"/>
          </a:xfrm>
          <a:prstGeom prst="rect">
            <a:avLst/>
          </a:prstGeom>
          <a:solidFill>
            <a:schemeClr val="accent2">
              <a:lumMod val="40000"/>
              <a:lumOff val="60000"/>
            </a:schemeClr>
          </a:solidFill>
          <a:ln>
            <a:solidFill>
              <a:schemeClr val="bg2"/>
            </a:solidFill>
          </a:ln>
        </p:spPr>
        <p:txBody>
          <a:bodyPr wrap="square" rtlCol="0">
            <a:spAutoFit/>
          </a:bodyPr>
          <a:lstStyle/>
          <a:p>
            <a:r>
              <a:rPr lang="en-US" sz="3600" b="1" dirty="0"/>
              <a:t>1. Title</a:t>
            </a:r>
            <a:br>
              <a:rPr lang="en-US" sz="3600" b="1" dirty="0"/>
            </a:br>
            <a:r>
              <a:rPr lang="en-US" sz="3600" b="1" dirty="0"/>
              <a:t>2. Author(s) and institution(s) </a:t>
            </a:r>
          </a:p>
          <a:p>
            <a:r>
              <a:rPr lang="en-US" sz="3600" b="1" dirty="0"/>
              <a:t>3. Abstract, key-words</a:t>
            </a:r>
          </a:p>
          <a:p>
            <a:br>
              <a:rPr lang="en-US" sz="3600" b="1" dirty="0">
                <a:solidFill>
                  <a:srgbClr val="00B0F0"/>
                </a:solidFill>
              </a:rPr>
            </a:br>
            <a:r>
              <a:rPr lang="en-US" sz="3600" b="1" dirty="0">
                <a:solidFill>
                  <a:srgbClr val="00B0F0"/>
                </a:solidFill>
              </a:rPr>
              <a:t>4. Introduction</a:t>
            </a:r>
          </a:p>
          <a:p>
            <a:r>
              <a:rPr lang="en-US" sz="3600" b="1" dirty="0">
                <a:solidFill>
                  <a:srgbClr val="00B0F0"/>
                </a:solidFill>
              </a:rPr>
              <a:t>5. Methodology (Method) </a:t>
            </a:r>
          </a:p>
          <a:p>
            <a:r>
              <a:rPr lang="en-US" sz="3600" b="1" dirty="0">
                <a:solidFill>
                  <a:srgbClr val="00B0F0"/>
                </a:solidFill>
              </a:rPr>
              <a:t>6. Results</a:t>
            </a:r>
            <a:br>
              <a:rPr lang="en-US" sz="3600" b="1" dirty="0">
                <a:solidFill>
                  <a:srgbClr val="00B0F0"/>
                </a:solidFill>
              </a:rPr>
            </a:br>
            <a:r>
              <a:rPr lang="en-US" sz="3600" b="1" dirty="0">
                <a:solidFill>
                  <a:srgbClr val="00B0F0"/>
                </a:solidFill>
              </a:rPr>
              <a:t>7. Discussion/Conclusion </a:t>
            </a:r>
          </a:p>
          <a:p>
            <a:endParaRPr lang="en-US" sz="3600" b="1" dirty="0"/>
          </a:p>
          <a:p>
            <a:r>
              <a:rPr lang="en-US" sz="3600" b="1" dirty="0"/>
              <a:t>8. References </a:t>
            </a:r>
          </a:p>
          <a:p>
            <a:endParaRPr lang="en-US" dirty="0"/>
          </a:p>
        </p:txBody>
      </p:sp>
    </p:spTree>
    <p:extLst>
      <p:ext uri="{BB962C8B-B14F-4D97-AF65-F5344CB8AC3E}">
        <p14:creationId xmlns:p14="http://schemas.microsoft.com/office/powerpoint/2010/main" val="21791936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D72F60-4551-C346-A0D8-1BB079C29C74}"/>
              </a:ext>
            </a:extLst>
          </p:cNvPr>
          <p:cNvSpPr>
            <a:spLocks noGrp="1"/>
          </p:cNvSpPr>
          <p:nvPr>
            <p:ph idx="1"/>
          </p:nvPr>
        </p:nvSpPr>
        <p:spPr>
          <a:xfrm>
            <a:off x="2231136" y="2638044"/>
            <a:ext cx="7729728" cy="3785058"/>
          </a:xfrm>
        </p:spPr>
        <p:txBody>
          <a:bodyPr>
            <a:normAutofit/>
          </a:bodyPr>
          <a:lstStyle/>
          <a:p>
            <a:pPr>
              <a:buFont typeface="Wingdings" charset="2"/>
              <a:buChar char="Ø"/>
            </a:pPr>
            <a:r>
              <a:rPr lang="hu-HU" sz="2400" b="1" dirty="0" err="1"/>
              <a:t>raise</a:t>
            </a:r>
            <a:r>
              <a:rPr lang="hu-HU" sz="2400" b="1" dirty="0"/>
              <a:t> </a:t>
            </a:r>
            <a:r>
              <a:rPr lang="hu-HU" sz="2400" b="1" dirty="0" err="1"/>
              <a:t>questions</a:t>
            </a:r>
            <a:r>
              <a:rPr lang="hu-HU" sz="2400" b="1" dirty="0"/>
              <a:t> </a:t>
            </a:r>
            <a:r>
              <a:rPr lang="hu-HU" sz="2400" dirty="0" err="1"/>
              <a:t>about</a:t>
            </a:r>
            <a:r>
              <a:rPr lang="hu-HU" sz="2400" dirty="0"/>
              <a:t> </a:t>
            </a:r>
            <a:r>
              <a:rPr lang="hu-HU" sz="2400" dirty="0" err="1"/>
              <a:t>the</a:t>
            </a:r>
            <a:r>
              <a:rPr lang="hu-HU" sz="2400" dirty="0"/>
              <a:t> </a:t>
            </a:r>
            <a:r>
              <a:rPr lang="hu-HU" sz="2400" dirty="0" err="1"/>
              <a:t>research</a:t>
            </a:r>
            <a:r>
              <a:rPr lang="hu-HU" sz="2400" dirty="0"/>
              <a:t> in </a:t>
            </a:r>
            <a:r>
              <a:rPr lang="hu-HU" sz="2400" dirty="0" err="1"/>
              <a:t>the</a:t>
            </a:r>
            <a:r>
              <a:rPr lang="hu-HU" sz="2400" dirty="0"/>
              <a:t> mind of </a:t>
            </a:r>
            <a:r>
              <a:rPr lang="hu-HU" sz="2400" dirty="0" err="1"/>
              <a:t>the</a:t>
            </a:r>
            <a:r>
              <a:rPr lang="hu-HU" sz="2400" dirty="0"/>
              <a:t> </a:t>
            </a:r>
            <a:r>
              <a:rPr lang="hu-HU" sz="2400" dirty="0" err="1"/>
              <a:t>reader</a:t>
            </a:r>
            <a:r>
              <a:rPr lang="hu-HU" sz="2400" dirty="0"/>
              <a:t>: </a:t>
            </a:r>
            <a:r>
              <a:rPr lang="en-US" sz="2400" dirty="0"/>
              <a:t>either attracts potential readers or dissuades them from reading the article</a:t>
            </a:r>
          </a:p>
          <a:p>
            <a:pPr>
              <a:buFont typeface="Wingdings" charset="2"/>
              <a:buChar char="Ø"/>
            </a:pPr>
            <a:r>
              <a:rPr lang="en-US" sz="2400" dirty="0"/>
              <a:t>should give enough information to inform the reader what the study is about, </a:t>
            </a:r>
            <a:r>
              <a:rPr lang="hu-HU" sz="2400" dirty="0" err="1"/>
              <a:t>indicate</a:t>
            </a:r>
            <a:r>
              <a:rPr lang="hu-HU" sz="2400" dirty="0"/>
              <a:t> </a:t>
            </a:r>
            <a:r>
              <a:rPr lang="hu-HU" sz="2400" dirty="0" err="1"/>
              <a:t>the</a:t>
            </a:r>
            <a:r>
              <a:rPr lang="hu-HU" sz="2400" dirty="0"/>
              <a:t> „</a:t>
            </a:r>
            <a:r>
              <a:rPr lang="hu-HU" sz="2400" b="1" dirty="0"/>
              <a:t>story</a:t>
            </a:r>
            <a:r>
              <a:rPr lang="hu-HU" sz="2400" dirty="0"/>
              <a:t>” </a:t>
            </a:r>
            <a:r>
              <a:rPr lang="hu-HU" sz="2400" dirty="0" err="1"/>
              <a:t>the</a:t>
            </a:r>
            <a:r>
              <a:rPr lang="hu-HU" sz="2400" dirty="0"/>
              <a:t> </a:t>
            </a:r>
            <a:r>
              <a:rPr lang="hu-HU" sz="2400" dirty="0" err="1"/>
              <a:t>results</a:t>
            </a:r>
            <a:r>
              <a:rPr lang="hu-HU" sz="2400" dirty="0"/>
              <a:t> </a:t>
            </a:r>
            <a:r>
              <a:rPr lang="hu-HU" sz="2400" dirty="0" err="1"/>
              <a:t>tell</a:t>
            </a:r>
            <a:endParaRPr lang="en-US" sz="2400" dirty="0"/>
          </a:p>
          <a:p>
            <a:pPr>
              <a:buFont typeface="Wingdings" charset="2"/>
              <a:buChar char="Ø"/>
            </a:pPr>
            <a:r>
              <a:rPr lang="en-US" sz="2400" dirty="0"/>
              <a:t>there should be no doubt what issue is being investigated, </a:t>
            </a:r>
            <a:r>
              <a:rPr lang="hu-HU" sz="2400" dirty="0" err="1"/>
              <a:t>clearly</a:t>
            </a:r>
            <a:r>
              <a:rPr lang="hu-HU" sz="2400" dirty="0"/>
              <a:t> </a:t>
            </a:r>
            <a:r>
              <a:rPr lang="hu-HU" sz="2400" dirty="0" err="1"/>
              <a:t>identify</a:t>
            </a:r>
            <a:r>
              <a:rPr lang="hu-HU" sz="2400" dirty="0"/>
              <a:t> </a:t>
            </a:r>
            <a:r>
              <a:rPr lang="hu-HU" sz="2400" dirty="0" err="1"/>
              <a:t>the</a:t>
            </a:r>
            <a:r>
              <a:rPr lang="hu-HU" sz="2400" dirty="0"/>
              <a:t> </a:t>
            </a:r>
            <a:r>
              <a:rPr lang="hu-HU" sz="2400" b="1" dirty="0" err="1"/>
              <a:t>field</a:t>
            </a:r>
            <a:r>
              <a:rPr lang="hu-HU" sz="2400" dirty="0"/>
              <a:t> and </a:t>
            </a:r>
            <a:r>
              <a:rPr lang="hu-HU" sz="2400" dirty="0" err="1"/>
              <a:t>the</a:t>
            </a:r>
            <a:r>
              <a:rPr lang="hu-HU" sz="2400" dirty="0"/>
              <a:t> </a:t>
            </a:r>
            <a:r>
              <a:rPr lang="hu-HU" sz="2400" dirty="0" err="1"/>
              <a:t>type</a:t>
            </a:r>
            <a:r>
              <a:rPr lang="hu-HU" sz="2400" dirty="0"/>
              <a:t> of </a:t>
            </a:r>
            <a:r>
              <a:rPr lang="hu-HU" sz="2400" dirty="0" err="1"/>
              <a:t>the</a:t>
            </a:r>
            <a:r>
              <a:rPr lang="hu-HU" sz="2400" dirty="0"/>
              <a:t> </a:t>
            </a:r>
            <a:r>
              <a:rPr lang="hu-HU" sz="2400" dirty="0" err="1"/>
              <a:t>research</a:t>
            </a:r>
            <a:r>
              <a:rPr lang="hu-HU" sz="2400" dirty="0"/>
              <a:t> </a:t>
            </a:r>
            <a:r>
              <a:rPr lang="en-US" sz="2400" dirty="0"/>
              <a:t>(e.g. primary research or overview)</a:t>
            </a:r>
            <a:endParaRPr lang="hu-HU" sz="2400" dirty="0"/>
          </a:p>
          <a:p>
            <a:endParaRPr lang="en-HU" dirty="0"/>
          </a:p>
        </p:txBody>
      </p:sp>
      <p:sp>
        <p:nvSpPr>
          <p:cNvPr id="4" name="Title 1">
            <a:extLst>
              <a:ext uri="{FF2B5EF4-FFF2-40B4-BE49-F238E27FC236}">
                <a16:creationId xmlns:a16="http://schemas.microsoft.com/office/drawing/2014/main" id="{36333C27-10EB-6A4C-A84B-D0A8AB485010}"/>
              </a:ext>
            </a:extLst>
          </p:cNvPr>
          <p:cNvSpPr txBox="1">
            <a:spLocks/>
          </p:cNvSpPr>
          <p:nvPr/>
        </p:nvSpPr>
        <p:spPr bwMode="black">
          <a:xfrm>
            <a:off x="1428997" y="454177"/>
            <a:ext cx="9144000" cy="1325563"/>
          </a:xfrm>
          <a:prstGeom prst="rect">
            <a:avLst/>
          </a:prstGeom>
          <a:solidFill>
            <a:srgbClr val="00B0F0"/>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b="1" dirty="0"/>
              <a:t>Title</a:t>
            </a:r>
          </a:p>
        </p:txBody>
      </p:sp>
    </p:spTree>
    <p:extLst>
      <p:ext uri="{BB962C8B-B14F-4D97-AF65-F5344CB8AC3E}">
        <p14:creationId xmlns:p14="http://schemas.microsoft.com/office/powerpoint/2010/main" val="28110347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C955F9-C1B9-2A4E-8DE9-8413CB8E4DFA}"/>
              </a:ext>
            </a:extLst>
          </p:cNvPr>
          <p:cNvSpPr>
            <a:spLocks noGrp="1"/>
          </p:cNvSpPr>
          <p:nvPr>
            <p:ph idx="1"/>
          </p:nvPr>
        </p:nvSpPr>
        <p:spPr>
          <a:xfrm>
            <a:off x="1806498" y="1393902"/>
            <a:ext cx="4460487" cy="4346125"/>
          </a:xfrm>
        </p:spPr>
        <p:txBody>
          <a:bodyPr>
            <a:normAutofit/>
          </a:bodyPr>
          <a:lstStyle/>
          <a:p>
            <a:r>
              <a:rPr lang="en-US" sz="2000" b="1" dirty="0"/>
              <a:t>Good title</a:t>
            </a:r>
            <a:r>
              <a:rPr lang="en-US" sz="2000" dirty="0"/>
              <a:t>: Tsang (1996) “</a:t>
            </a:r>
            <a:r>
              <a:rPr lang="en-US" sz="2000" i="1" dirty="0"/>
              <a:t>Comparing the Effects of Reading and Writing on Writing Performance</a:t>
            </a:r>
            <a:r>
              <a:rPr lang="en-US" sz="2000" dirty="0"/>
              <a:t>.” </a:t>
            </a:r>
          </a:p>
          <a:p>
            <a:r>
              <a:rPr lang="en-US" sz="2000" b="1" dirty="0"/>
              <a:t>Less good title</a:t>
            </a:r>
            <a:r>
              <a:rPr lang="en-US" sz="2000" dirty="0"/>
              <a:t>: </a:t>
            </a:r>
            <a:r>
              <a:rPr lang="en-US" sz="2000" dirty="0" err="1"/>
              <a:t>Zhongganggao</a:t>
            </a:r>
            <a:r>
              <a:rPr lang="en-US" sz="2000" dirty="0"/>
              <a:t> (2001) “</a:t>
            </a:r>
            <a:r>
              <a:rPr lang="en-US" sz="2000" i="1" dirty="0"/>
              <a:t>Second Language Learning and the Teaching of Grammar</a:t>
            </a:r>
            <a:r>
              <a:rPr lang="en-US" sz="2000" dirty="0"/>
              <a:t>” </a:t>
            </a:r>
          </a:p>
          <a:p>
            <a:r>
              <a:rPr lang="en-US" sz="2000" b="1" dirty="0"/>
              <a:t>Too long</a:t>
            </a:r>
            <a:r>
              <a:rPr lang="en-US" sz="2000" dirty="0"/>
              <a:t>: De Groot &amp; Poot (1997):  </a:t>
            </a:r>
            <a:r>
              <a:rPr lang="en-US" sz="2000" i="1" dirty="0"/>
              <a:t>Word Translation at Three Levels of Proficiency in a Second Language: The Ubiquitous Involvement of Conceptual Memory</a:t>
            </a:r>
          </a:p>
          <a:p>
            <a:endParaRPr lang="en-HU" dirty="0"/>
          </a:p>
        </p:txBody>
      </p:sp>
      <p:pic>
        <p:nvPicPr>
          <p:cNvPr id="5" name="Picture 4">
            <a:extLst>
              <a:ext uri="{FF2B5EF4-FFF2-40B4-BE49-F238E27FC236}">
                <a16:creationId xmlns:a16="http://schemas.microsoft.com/office/drawing/2014/main" id="{DA718426-5891-EE4B-A1B5-865F43D04813}"/>
              </a:ext>
            </a:extLst>
          </p:cNvPr>
          <p:cNvPicPr>
            <a:picLocks noChangeAspect="1"/>
          </p:cNvPicPr>
          <p:nvPr/>
        </p:nvPicPr>
        <p:blipFill>
          <a:blip r:embed="rId2"/>
          <a:stretch>
            <a:fillRect/>
          </a:stretch>
        </p:blipFill>
        <p:spPr>
          <a:xfrm>
            <a:off x="6991814" y="828701"/>
            <a:ext cx="3089198" cy="4928833"/>
          </a:xfrm>
          <a:prstGeom prst="rect">
            <a:avLst/>
          </a:prstGeom>
        </p:spPr>
      </p:pic>
    </p:spTree>
    <p:extLst>
      <p:ext uri="{BB962C8B-B14F-4D97-AF65-F5344CB8AC3E}">
        <p14:creationId xmlns:p14="http://schemas.microsoft.com/office/powerpoint/2010/main" val="37637191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23801" y="2888766"/>
            <a:ext cx="3132348" cy="1200329"/>
          </a:xfrm>
          <a:prstGeom prst="rect">
            <a:avLst/>
          </a:prstGeom>
          <a:solidFill>
            <a:srgbClr val="92D050"/>
          </a:solidFill>
        </p:spPr>
        <p:txBody>
          <a:bodyPr wrap="square" rtlCol="0">
            <a:spAutoFit/>
          </a:bodyPr>
          <a:lstStyle/>
          <a:p>
            <a:pPr algn="ctr"/>
            <a:r>
              <a:rPr lang="en-US" sz="3600" b="1" dirty="0"/>
              <a:t>focus of the study</a:t>
            </a:r>
          </a:p>
        </p:txBody>
      </p:sp>
      <p:sp>
        <p:nvSpPr>
          <p:cNvPr id="6" name="TextBox 5"/>
          <p:cNvSpPr txBox="1"/>
          <p:nvPr/>
        </p:nvSpPr>
        <p:spPr>
          <a:xfrm>
            <a:off x="4803505" y="2888765"/>
            <a:ext cx="3132348" cy="1200329"/>
          </a:xfrm>
          <a:prstGeom prst="rect">
            <a:avLst/>
          </a:prstGeom>
          <a:solidFill>
            <a:srgbClr val="92D050"/>
          </a:solidFill>
        </p:spPr>
        <p:txBody>
          <a:bodyPr wrap="square" rtlCol="0">
            <a:spAutoFit/>
          </a:bodyPr>
          <a:lstStyle/>
          <a:p>
            <a:pPr algn="ctr"/>
            <a:r>
              <a:rPr lang="en-US" sz="3600" b="1" dirty="0"/>
              <a:t>type of article</a:t>
            </a:r>
          </a:p>
        </p:txBody>
      </p:sp>
      <p:sp>
        <p:nvSpPr>
          <p:cNvPr id="7" name="TextBox 6"/>
          <p:cNvSpPr txBox="1"/>
          <p:nvPr/>
        </p:nvSpPr>
        <p:spPr>
          <a:xfrm>
            <a:off x="8210169" y="2888765"/>
            <a:ext cx="3132348" cy="1200329"/>
          </a:xfrm>
          <a:prstGeom prst="rect">
            <a:avLst/>
          </a:prstGeom>
          <a:solidFill>
            <a:srgbClr val="92D050"/>
          </a:solidFill>
        </p:spPr>
        <p:txBody>
          <a:bodyPr wrap="square" rtlCol="0">
            <a:spAutoFit/>
          </a:bodyPr>
          <a:lstStyle/>
          <a:p>
            <a:pPr algn="ctr"/>
            <a:r>
              <a:rPr lang="en-US" sz="3600" b="1" dirty="0"/>
              <a:t>succinctness</a:t>
            </a:r>
          </a:p>
          <a:p>
            <a:pPr algn="ctr"/>
            <a:endParaRPr lang="en-US" sz="3600" b="1" dirty="0"/>
          </a:p>
        </p:txBody>
      </p:sp>
      <p:sp>
        <p:nvSpPr>
          <p:cNvPr id="3" name="Title 2">
            <a:extLst>
              <a:ext uri="{FF2B5EF4-FFF2-40B4-BE49-F238E27FC236}">
                <a16:creationId xmlns:a16="http://schemas.microsoft.com/office/drawing/2014/main" id="{1C2EFA72-F43B-1C49-95A4-25A50EFB5651}"/>
              </a:ext>
            </a:extLst>
          </p:cNvPr>
          <p:cNvSpPr>
            <a:spLocks noGrp="1"/>
          </p:cNvSpPr>
          <p:nvPr>
            <p:ph type="title"/>
          </p:nvPr>
        </p:nvSpPr>
        <p:spPr/>
        <p:txBody>
          <a:bodyPr/>
          <a:lstStyle/>
          <a:p>
            <a:r>
              <a:rPr lang="en-US" dirty="0"/>
              <a:t>3 criteria to look for in the title:</a:t>
            </a:r>
            <a:br>
              <a:rPr lang="en-US" dirty="0"/>
            </a:br>
            <a:endParaRPr lang="en-HU" dirty="0"/>
          </a:p>
        </p:txBody>
      </p:sp>
    </p:spTree>
    <p:extLst>
      <p:ext uri="{BB962C8B-B14F-4D97-AF65-F5344CB8AC3E}">
        <p14:creationId xmlns:p14="http://schemas.microsoft.com/office/powerpoint/2010/main" val="18197921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rcRect t="12590" b="12590"/>
          <a:stretch>
            <a:fillRect/>
          </a:stretch>
        </p:blipFill>
        <p:spPr>
          <a:prstGeom prst="rect">
            <a:avLst/>
          </a:prstGeom>
        </p:spPr>
      </p:pic>
      <p:sp>
        <p:nvSpPr>
          <p:cNvPr id="5" name="Title 1">
            <a:extLst>
              <a:ext uri="{FF2B5EF4-FFF2-40B4-BE49-F238E27FC236}">
                <a16:creationId xmlns:a16="http://schemas.microsoft.com/office/drawing/2014/main" id="{131CA43C-5739-5742-82C6-3256741CE93E}"/>
              </a:ext>
            </a:extLst>
          </p:cNvPr>
          <p:cNvSpPr txBox="1">
            <a:spLocks/>
          </p:cNvSpPr>
          <p:nvPr/>
        </p:nvSpPr>
        <p:spPr bwMode="black">
          <a:xfrm>
            <a:off x="1393372" y="617519"/>
            <a:ext cx="9144000" cy="1325563"/>
          </a:xfrm>
          <a:prstGeom prst="rect">
            <a:avLst/>
          </a:prstGeom>
          <a:solidFill>
            <a:srgbClr val="00B0F0"/>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b="1" dirty="0"/>
              <a:t>Abstract</a:t>
            </a:r>
          </a:p>
        </p:txBody>
      </p:sp>
    </p:spTree>
    <p:extLst>
      <p:ext uri="{BB962C8B-B14F-4D97-AF65-F5344CB8AC3E}">
        <p14:creationId xmlns:p14="http://schemas.microsoft.com/office/powerpoint/2010/main" val="33322612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a:t>Two</a:t>
            </a:r>
            <a:r>
              <a:rPr lang="hu-HU" dirty="0"/>
              <a:t> </a:t>
            </a:r>
            <a:r>
              <a:rPr lang="hu-HU" dirty="0" err="1"/>
              <a:t>basic</a:t>
            </a:r>
            <a:r>
              <a:rPr lang="hu-HU" dirty="0"/>
              <a:t> </a:t>
            </a:r>
            <a:r>
              <a:rPr lang="hu-HU" dirty="0" err="1"/>
              <a:t>characteristics</a:t>
            </a:r>
            <a:r>
              <a:rPr lang="hu-HU" dirty="0"/>
              <a:t>:</a:t>
            </a:r>
            <a:endParaRPr lang="en-US" dirty="0"/>
          </a:p>
        </p:txBody>
      </p:sp>
      <p:sp>
        <p:nvSpPr>
          <p:cNvPr id="3" name="Content Placeholder 2"/>
          <p:cNvSpPr>
            <a:spLocks noGrp="1"/>
          </p:cNvSpPr>
          <p:nvPr>
            <p:ph idx="1"/>
          </p:nvPr>
        </p:nvSpPr>
        <p:spPr>
          <a:xfrm flipH="1">
            <a:off x="2319454" y="2531327"/>
            <a:ext cx="4424618" cy="3594837"/>
          </a:xfrm>
        </p:spPr>
        <p:txBody>
          <a:bodyPr>
            <a:normAutofit/>
          </a:bodyPr>
          <a:lstStyle/>
          <a:p>
            <a:r>
              <a:rPr lang="hu-HU" sz="2400" dirty="0" err="1"/>
              <a:t>Grabbing</a:t>
            </a:r>
            <a:r>
              <a:rPr lang="hu-HU" sz="2400" dirty="0"/>
              <a:t> </a:t>
            </a:r>
            <a:r>
              <a:rPr lang="hu-HU" sz="2400" dirty="0" err="1"/>
              <a:t>attention</a:t>
            </a:r>
            <a:endParaRPr lang="en-US" sz="2400" dirty="0"/>
          </a:p>
          <a:p>
            <a:r>
              <a:rPr lang="hu-HU" sz="2400" dirty="0"/>
              <a:t>Independent</a:t>
            </a:r>
            <a:endParaRPr lang="en-US" sz="2400" dirty="0"/>
          </a:p>
        </p:txBody>
      </p:sp>
      <p:pic>
        <p:nvPicPr>
          <p:cNvPr id="6" name="Picture 5" descr="pretty woma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329" y="2629949"/>
            <a:ext cx="2305475" cy="3496215"/>
          </a:xfrm>
          <a:prstGeom prst="rect">
            <a:avLst/>
          </a:prstGeom>
        </p:spPr>
      </p:pic>
    </p:spTree>
    <p:extLst>
      <p:ext uri="{BB962C8B-B14F-4D97-AF65-F5344CB8AC3E}">
        <p14:creationId xmlns:p14="http://schemas.microsoft.com/office/powerpoint/2010/main" val="86330595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Grabbing attention/ S</a:t>
            </a:r>
            <a:r>
              <a:rPr lang="hu-HU" dirty="0" err="1"/>
              <a:t>exy</a:t>
            </a:r>
            <a:endParaRPr lang="en-US" dirty="0"/>
          </a:p>
        </p:txBody>
      </p:sp>
      <p:sp>
        <p:nvSpPr>
          <p:cNvPr id="3" name="Content Placeholder 2"/>
          <p:cNvSpPr>
            <a:spLocks noGrp="1"/>
          </p:cNvSpPr>
          <p:nvPr>
            <p:ph idx="1"/>
          </p:nvPr>
        </p:nvSpPr>
        <p:spPr/>
        <p:txBody>
          <a:bodyPr>
            <a:normAutofit/>
          </a:bodyPr>
          <a:lstStyle/>
          <a:p>
            <a:r>
              <a:rPr lang="en-US" sz="2400" dirty="0">
                <a:solidFill>
                  <a:schemeClr val="tx1"/>
                </a:solidFill>
              </a:rPr>
              <a:t>An abstract is </a:t>
            </a:r>
            <a:r>
              <a:rPr lang="en-US" sz="2400" b="1" dirty="0">
                <a:solidFill>
                  <a:schemeClr val="tx1"/>
                </a:solidFill>
              </a:rPr>
              <a:t>a short summary of a larger work</a:t>
            </a:r>
            <a:r>
              <a:rPr lang="en-US" sz="2400" dirty="0">
                <a:solidFill>
                  <a:schemeClr val="tx1"/>
                </a:solidFill>
              </a:rPr>
              <a:t>, such as a </a:t>
            </a:r>
            <a:r>
              <a:rPr lang="en-US" sz="2400" dirty="0">
                <a:solidFill>
                  <a:schemeClr val="tx1"/>
                </a:solidFill>
                <a:hlinkClick r:id="rId2">
                  <a:extLst>
                    <a:ext uri="{A12FA001-AC4F-418D-AE19-62706E023703}">
                      <ahyp:hlinkClr xmlns:ahyp="http://schemas.microsoft.com/office/drawing/2018/hyperlinkcolor" val="tx"/>
                    </a:ext>
                  </a:extLst>
                </a:hlinkClick>
              </a:rPr>
              <a:t>dissertation</a:t>
            </a:r>
            <a:r>
              <a:rPr lang="en-US" sz="2400" dirty="0">
                <a:solidFill>
                  <a:schemeClr val="tx1"/>
                </a:solidFill>
              </a:rPr>
              <a:t> or </a:t>
            </a:r>
            <a:r>
              <a:rPr lang="en-US" sz="2400" dirty="0">
                <a:solidFill>
                  <a:schemeClr val="tx1"/>
                </a:solidFill>
                <a:hlinkClick r:id="rId3">
                  <a:extLst>
                    <a:ext uri="{A12FA001-AC4F-418D-AE19-62706E023703}">
                      <ahyp:hlinkClr xmlns:ahyp="http://schemas.microsoft.com/office/drawing/2018/hyperlinkcolor" val="tx"/>
                    </a:ext>
                  </a:extLst>
                </a:hlinkClick>
              </a:rPr>
              <a:t>research paper</a:t>
            </a:r>
            <a:r>
              <a:rPr lang="en-US" sz="2400" dirty="0">
                <a:solidFill>
                  <a:schemeClr val="tx1"/>
                </a:solidFill>
              </a:rPr>
              <a:t>. </a:t>
            </a:r>
          </a:p>
          <a:p>
            <a:r>
              <a:rPr lang="en-US" sz="2400" dirty="0">
                <a:solidFill>
                  <a:schemeClr val="tx1"/>
                </a:solidFill>
              </a:rPr>
              <a:t>It allows potential readers to </a:t>
            </a:r>
            <a:r>
              <a:rPr lang="en-US" sz="2400" b="1" dirty="0">
                <a:solidFill>
                  <a:schemeClr val="tx1"/>
                </a:solidFill>
              </a:rPr>
              <a:t>quickly</a:t>
            </a:r>
            <a:r>
              <a:rPr lang="en-US" sz="2400" dirty="0">
                <a:solidFill>
                  <a:schemeClr val="tx1"/>
                </a:solidFill>
              </a:rPr>
              <a:t> identify what your paper is </a:t>
            </a:r>
            <a:r>
              <a:rPr lang="en-US" sz="2400" b="1" dirty="0">
                <a:solidFill>
                  <a:schemeClr val="tx1"/>
                </a:solidFill>
              </a:rPr>
              <a:t>about</a:t>
            </a:r>
            <a:r>
              <a:rPr lang="en-US" sz="2400" dirty="0">
                <a:solidFill>
                  <a:schemeClr val="tx1"/>
                </a:solidFill>
              </a:rPr>
              <a:t> and decide if it’s</a:t>
            </a:r>
            <a:r>
              <a:rPr lang="en-US" sz="2400" b="1" dirty="0">
                <a:solidFill>
                  <a:schemeClr val="tx1"/>
                </a:solidFill>
              </a:rPr>
              <a:t> worth reading</a:t>
            </a:r>
            <a:r>
              <a:rPr lang="hu-HU" sz="2400" b="1" dirty="0">
                <a:solidFill>
                  <a:schemeClr val="tx1"/>
                </a:solidFill>
              </a:rPr>
              <a:t>.</a:t>
            </a:r>
            <a:endParaRPr lang="hu-HU" b="1" dirty="0">
              <a:solidFill>
                <a:srgbClr val="FF6600"/>
              </a:solidFill>
            </a:endParaRPr>
          </a:p>
          <a:p>
            <a:endParaRPr lang="en-US" dirty="0"/>
          </a:p>
        </p:txBody>
      </p:sp>
    </p:spTree>
    <p:extLst>
      <p:ext uri="{BB962C8B-B14F-4D97-AF65-F5344CB8AC3E}">
        <p14:creationId xmlns:p14="http://schemas.microsoft.com/office/powerpoint/2010/main" val="750246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en-GB" dirty="0"/>
              <a:t>Interdisciplinary Research Areas in Linguistics</a:t>
            </a:r>
            <a:endParaRPr lang="hu-HU" dirty="0"/>
          </a:p>
        </p:txBody>
      </p:sp>
      <p:sp>
        <p:nvSpPr>
          <p:cNvPr id="3" name="Alcím 2"/>
          <p:cNvSpPr>
            <a:spLocks noGrp="1"/>
          </p:cNvSpPr>
          <p:nvPr>
            <p:ph type="subTitle" idx="1"/>
          </p:nvPr>
        </p:nvSpPr>
        <p:spPr/>
        <p:txBody>
          <a:bodyPr>
            <a:normAutofit/>
          </a:bodyPr>
          <a:lstStyle/>
          <a:p>
            <a:r>
              <a:rPr lang="hu-HU" sz="4400" dirty="0"/>
              <a:t>TOPIC 2</a:t>
            </a:r>
          </a:p>
        </p:txBody>
      </p:sp>
    </p:spTree>
    <p:extLst>
      <p:ext uri="{BB962C8B-B14F-4D97-AF65-F5344CB8AC3E}">
        <p14:creationId xmlns:p14="http://schemas.microsoft.com/office/powerpoint/2010/main" val="11395079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DD72-D36C-7849-946D-0E826AEDD85C}"/>
              </a:ext>
            </a:extLst>
          </p:cNvPr>
          <p:cNvSpPr>
            <a:spLocks noGrp="1"/>
          </p:cNvSpPr>
          <p:nvPr>
            <p:ph type="title"/>
          </p:nvPr>
        </p:nvSpPr>
        <p:spPr/>
        <p:txBody>
          <a:bodyPr/>
          <a:lstStyle/>
          <a:p>
            <a:r>
              <a:rPr lang="en-US" dirty="0"/>
              <a:t>Grabbing attention</a:t>
            </a:r>
            <a:endParaRPr lang="en-HU" dirty="0"/>
          </a:p>
        </p:txBody>
      </p:sp>
      <p:sp>
        <p:nvSpPr>
          <p:cNvPr id="3" name="Content Placeholder 2">
            <a:extLst>
              <a:ext uri="{FF2B5EF4-FFF2-40B4-BE49-F238E27FC236}">
                <a16:creationId xmlns:a16="http://schemas.microsoft.com/office/drawing/2014/main" id="{2B2F04DE-8768-9F46-BCB4-C762D214F677}"/>
              </a:ext>
            </a:extLst>
          </p:cNvPr>
          <p:cNvSpPr>
            <a:spLocks noGrp="1"/>
          </p:cNvSpPr>
          <p:nvPr>
            <p:ph idx="1"/>
          </p:nvPr>
        </p:nvSpPr>
        <p:spPr/>
        <p:txBody>
          <a:bodyPr/>
          <a:lstStyle/>
          <a:p>
            <a:r>
              <a:rPr lang="en-US" sz="2400" dirty="0">
                <a:solidFill>
                  <a:schemeClr val="tx1"/>
                </a:solidFill>
              </a:rPr>
              <a:t>It can be a real challenge to condense your whole dissertation into just a couple of hundred words, but </a:t>
            </a:r>
            <a:r>
              <a:rPr lang="en-US" sz="2400" b="1" dirty="0">
                <a:solidFill>
                  <a:schemeClr val="tx1"/>
                </a:solidFill>
              </a:rPr>
              <a:t>the abstract will be the first (and sometimes only) part that people read, so it’s important to get it right. </a:t>
            </a:r>
            <a:endParaRPr lang="hu-HU" sz="2400" b="1" dirty="0">
              <a:solidFill>
                <a:schemeClr val="tx1"/>
              </a:solidFill>
            </a:endParaRPr>
          </a:p>
          <a:p>
            <a:endParaRPr lang="en-HU" dirty="0"/>
          </a:p>
        </p:txBody>
      </p:sp>
    </p:spTree>
    <p:extLst>
      <p:ext uri="{BB962C8B-B14F-4D97-AF65-F5344CB8AC3E}">
        <p14:creationId xmlns:p14="http://schemas.microsoft.com/office/powerpoint/2010/main" val="16041125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Independent</a:t>
            </a:r>
          </a:p>
        </p:txBody>
      </p:sp>
      <p:sp>
        <p:nvSpPr>
          <p:cNvPr id="3" name="Tartalom helye 2"/>
          <p:cNvSpPr>
            <a:spLocks noGrp="1"/>
          </p:cNvSpPr>
          <p:nvPr>
            <p:ph idx="1"/>
          </p:nvPr>
        </p:nvSpPr>
        <p:spPr/>
        <p:txBody>
          <a:bodyPr>
            <a:normAutofit/>
          </a:bodyPr>
          <a:lstStyle/>
          <a:p>
            <a:r>
              <a:rPr lang="en-US" sz="2400" dirty="0">
                <a:solidFill>
                  <a:schemeClr val="tx1"/>
                </a:solidFill>
              </a:rPr>
              <a:t>It should be a </a:t>
            </a:r>
            <a:r>
              <a:rPr lang="en-US" sz="2400" b="1" dirty="0">
                <a:solidFill>
                  <a:schemeClr val="tx1"/>
                </a:solidFill>
              </a:rPr>
              <a:t>completely independent</a:t>
            </a:r>
            <a:r>
              <a:rPr lang="en-US" sz="2400" dirty="0">
                <a:solidFill>
                  <a:schemeClr val="tx1"/>
                </a:solidFill>
              </a:rPr>
              <a:t>, self-contained text, not an excerpt copied from your paper or dissertation. </a:t>
            </a:r>
            <a:endParaRPr lang="hu-HU" sz="2400" dirty="0">
              <a:solidFill>
                <a:schemeClr val="tx1"/>
              </a:solidFill>
            </a:endParaRPr>
          </a:p>
          <a:p>
            <a:r>
              <a:rPr lang="en-US" sz="2400" dirty="0">
                <a:solidFill>
                  <a:schemeClr val="tx1"/>
                </a:solidFill>
              </a:rPr>
              <a:t>It should be </a:t>
            </a:r>
            <a:r>
              <a:rPr lang="en-US" sz="2400" b="1" dirty="0">
                <a:solidFill>
                  <a:schemeClr val="tx1"/>
                </a:solidFill>
              </a:rPr>
              <a:t>fully understandable on its own </a:t>
            </a:r>
            <a:r>
              <a:rPr lang="en-US" sz="2400" dirty="0">
                <a:solidFill>
                  <a:schemeClr val="tx1"/>
                </a:solidFill>
              </a:rPr>
              <a:t>to someone who hasn’t read your full paper or related sources.</a:t>
            </a:r>
            <a:endParaRPr lang="hu-HU" sz="2400" dirty="0">
              <a:solidFill>
                <a:schemeClr val="tx1"/>
              </a:solidFill>
            </a:endParaRPr>
          </a:p>
          <a:p>
            <a:endParaRPr lang="hu-HU" dirty="0"/>
          </a:p>
        </p:txBody>
      </p:sp>
    </p:spTree>
    <p:extLst>
      <p:ext uri="{BB962C8B-B14F-4D97-AF65-F5344CB8AC3E}">
        <p14:creationId xmlns:p14="http://schemas.microsoft.com/office/powerpoint/2010/main" val="38099043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t>Light at the end of the tunnel</a:t>
            </a:r>
            <a:endParaRPr lang="hu-HU" dirty="0"/>
          </a:p>
        </p:txBody>
      </p:sp>
      <p:sp>
        <p:nvSpPr>
          <p:cNvPr id="3" name="Tartalom helye 2"/>
          <p:cNvSpPr>
            <a:spLocks noGrp="1"/>
          </p:cNvSpPr>
          <p:nvPr>
            <p:ph idx="1"/>
          </p:nvPr>
        </p:nvSpPr>
        <p:spPr>
          <a:xfrm>
            <a:off x="2609384" y="2664192"/>
            <a:ext cx="3342599" cy="3461971"/>
          </a:xfrm>
        </p:spPr>
        <p:txBody>
          <a:bodyPr>
            <a:normAutofit/>
          </a:bodyPr>
          <a:lstStyle/>
          <a:p>
            <a:r>
              <a:rPr lang="en-US" sz="2400" dirty="0">
                <a:solidFill>
                  <a:schemeClr val="tx1"/>
                </a:solidFill>
              </a:rPr>
              <a:t>The abstract appears at the </a:t>
            </a:r>
            <a:r>
              <a:rPr lang="en-US" sz="2400" b="1" dirty="0">
                <a:solidFill>
                  <a:schemeClr val="tx1"/>
                </a:solidFill>
              </a:rPr>
              <a:t>VERY BEGINNING </a:t>
            </a:r>
            <a:r>
              <a:rPr lang="en-US" sz="2400" dirty="0">
                <a:solidFill>
                  <a:schemeClr val="tx1"/>
                </a:solidFill>
              </a:rPr>
              <a:t>of a document, </a:t>
            </a:r>
          </a:p>
          <a:p>
            <a:r>
              <a:rPr lang="en-US" sz="2400" dirty="0">
                <a:solidFill>
                  <a:schemeClr val="tx1"/>
                </a:solidFill>
              </a:rPr>
              <a:t>BUT it should be </a:t>
            </a:r>
            <a:r>
              <a:rPr lang="en-US" sz="2400" b="1" dirty="0">
                <a:solidFill>
                  <a:schemeClr val="tx1"/>
                </a:solidFill>
              </a:rPr>
              <a:t>THE LAST THING YOU WRITE.</a:t>
            </a:r>
            <a:endParaRPr lang="hu-HU" sz="2400" b="1" dirty="0">
              <a:solidFill>
                <a:schemeClr val="tx1"/>
              </a:solidFill>
            </a:endParaRPr>
          </a:p>
        </p:txBody>
      </p:sp>
      <p:pic>
        <p:nvPicPr>
          <p:cNvPr id="4" name="Picture 3" descr="feny-az-alagut-vegen-600x871_590x768.jpg"/>
          <p:cNvPicPr>
            <a:picLocks noChangeAspect="1"/>
          </p:cNvPicPr>
          <p:nvPr/>
        </p:nvPicPr>
        <p:blipFill rotWithShape="1">
          <a:blip r:embed="rId2">
            <a:extLst>
              <a:ext uri="{28A0092B-C50C-407E-A947-70E740481C1C}">
                <a14:useLocalDpi xmlns:a14="http://schemas.microsoft.com/office/drawing/2010/main" val="0"/>
              </a:ext>
            </a:extLst>
          </a:blip>
          <a:srcRect b="3739"/>
          <a:stretch/>
        </p:blipFill>
        <p:spPr>
          <a:xfrm>
            <a:off x="6474194" y="2564780"/>
            <a:ext cx="2745931" cy="3461971"/>
          </a:xfrm>
          <a:prstGeom prst="rect">
            <a:avLst/>
          </a:prstGeom>
        </p:spPr>
      </p:pic>
    </p:spTree>
    <p:extLst>
      <p:ext uri="{BB962C8B-B14F-4D97-AF65-F5344CB8AC3E}">
        <p14:creationId xmlns:p14="http://schemas.microsoft.com/office/powerpoint/2010/main" val="40766840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Short</a:t>
            </a:r>
            <a:r>
              <a:rPr lang="hu-HU" dirty="0"/>
              <a:t> and </a:t>
            </a:r>
            <a:r>
              <a:rPr lang="hu-HU" dirty="0" err="1"/>
              <a:t>coincise</a:t>
            </a:r>
            <a:endParaRPr lang="hu-HU" dirty="0"/>
          </a:p>
        </p:txBody>
      </p:sp>
      <p:sp>
        <p:nvSpPr>
          <p:cNvPr id="3" name="Tartalom helye 2"/>
          <p:cNvSpPr>
            <a:spLocks noGrp="1"/>
          </p:cNvSpPr>
          <p:nvPr>
            <p:ph idx="1"/>
          </p:nvPr>
        </p:nvSpPr>
        <p:spPr>
          <a:xfrm>
            <a:off x="2231136" y="2638044"/>
            <a:ext cx="7729728" cy="3673546"/>
          </a:xfrm>
        </p:spPr>
        <p:txBody>
          <a:bodyPr>
            <a:normAutofit/>
          </a:bodyPr>
          <a:lstStyle/>
          <a:p>
            <a:r>
              <a:rPr lang="en-US" sz="2400" dirty="0">
                <a:solidFill>
                  <a:schemeClr val="tx1"/>
                </a:solidFill>
              </a:rPr>
              <a:t>Most abstracts are around </a:t>
            </a:r>
            <a:r>
              <a:rPr lang="en-US" sz="2400" b="1" dirty="0">
                <a:solidFill>
                  <a:schemeClr val="tx1"/>
                </a:solidFill>
              </a:rPr>
              <a:t>150-300 words</a:t>
            </a:r>
            <a:r>
              <a:rPr lang="en-US" sz="2400" dirty="0">
                <a:solidFill>
                  <a:schemeClr val="tx1"/>
                </a:solidFill>
              </a:rPr>
              <a:t>, but the length </a:t>
            </a:r>
            <a:r>
              <a:rPr lang="en-US" sz="2400" b="1" dirty="0">
                <a:solidFill>
                  <a:schemeClr val="tx1"/>
                </a:solidFill>
              </a:rPr>
              <a:t>depends on the requirements </a:t>
            </a:r>
            <a:r>
              <a:rPr lang="en-US" sz="2400" dirty="0">
                <a:solidFill>
                  <a:schemeClr val="tx1"/>
                </a:solidFill>
              </a:rPr>
              <a:t>of your assignment —often you will be given a strict word limit.</a:t>
            </a:r>
            <a:endParaRPr lang="hu-HU" sz="2400" dirty="0">
              <a:solidFill>
                <a:schemeClr val="tx1"/>
              </a:solidFill>
            </a:endParaRPr>
          </a:p>
          <a:p>
            <a:r>
              <a:rPr lang="en-US" sz="2400" dirty="0">
                <a:solidFill>
                  <a:schemeClr val="tx1"/>
                </a:solidFill>
              </a:rPr>
              <a:t>A good abstract is short but impactful, </a:t>
            </a:r>
            <a:r>
              <a:rPr lang="en-US" sz="2400" b="1" dirty="0">
                <a:solidFill>
                  <a:schemeClr val="tx1"/>
                </a:solidFill>
              </a:rPr>
              <a:t>so make sure every word counts</a:t>
            </a:r>
            <a:r>
              <a:rPr lang="en-US" sz="2400" dirty="0">
                <a:solidFill>
                  <a:schemeClr val="tx1"/>
                </a:solidFill>
              </a:rPr>
              <a:t>.</a:t>
            </a:r>
          </a:p>
          <a:p>
            <a:r>
              <a:rPr lang="en-US" sz="2400" b="1" dirty="0">
                <a:solidFill>
                  <a:schemeClr val="tx1"/>
                </a:solidFill>
              </a:rPr>
              <a:t>Avoid unnecessary filler words</a:t>
            </a:r>
            <a:r>
              <a:rPr lang="en-US" sz="2400" dirty="0">
                <a:solidFill>
                  <a:schemeClr val="tx1"/>
                </a:solidFill>
              </a:rPr>
              <a:t>, and avoid </a:t>
            </a:r>
            <a:r>
              <a:rPr lang="en-US" sz="2400" b="1" dirty="0">
                <a:solidFill>
                  <a:schemeClr val="tx1"/>
                </a:solidFill>
              </a:rPr>
              <a:t>obscure jargon </a:t>
            </a:r>
            <a:r>
              <a:rPr lang="en-US" sz="2400" dirty="0">
                <a:solidFill>
                  <a:schemeClr val="tx1"/>
                </a:solidFill>
              </a:rPr>
              <a:t>that requires explanation.</a:t>
            </a:r>
          </a:p>
          <a:p>
            <a:pPr marL="0" indent="0">
              <a:buNone/>
            </a:pPr>
            <a:endParaRPr lang="en-US" sz="2400" dirty="0"/>
          </a:p>
          <a:p>
            <a:endParaRPr lang="hu-HU" dirty="0"/>
          </a:p>
        </p:txBody>
      </p:sp>
    </p:spTree>
    <p:extLst>
      <p:ext uri="{BB962C8B-B14F-4D97-AF65-F5344CB8AC3E}">
        <p14:creationId xmlns:p14="http://schemas.microsoft.com/office/powerpoint/2010/main" val="12170172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Main challange: </a:t>
            </a:r>
            <a:r>
              <a:rPr lang="hu-HU" dirty="0" err="1"/>
              <a:t>writing</a:t>
            </a:r>
            <a:r>
              <a:rPr lang="hu-HU" dirty="0"/>
              <a:t> </a:t>
            </a:r>
            <a:r>
              <a:rPr lang="hu-HU" dirty="0" err="1"/>
              <a:t>shortly</a:t>
            </a:r>
            <a:endParaRPr lang="hu-HU" dirty="0"/>
          </a:p>
        </p:txBody>
      </p:sp>
      <p:sp>
        <p:nvSpPr>
          <p:cNvPr id="3" name="Tartalom helye 2"/>
          <p:cNvSpPr>
            <a:spLocks noGrp="1"/>
          </p:cNvSpPr>
          <p:nvPr>
            <p:ph idx="1"/>
          </p:nvPr>
        </p:nvSpPr>
        <p:spPr>
          <a:xfrm>
            <a:off x="2231136" y="2638044"/>
            <a:ext cx="7729728" cy="3941176"/>
          </a:xfrm>
        </p:spPr>
        <p:txBody>
          <a:bodyPr>
            <a:normAutofit/>
          </a:bodyPr>
          <a:lstStyle/>
          <a:p>
            <a:r>
              <a:rPr lang="en-US" sz="2200" dirty="0"/>
              <a:t>Avoid passive sentences</a:t>
            </a:r>
          </a:p>
          <a:p>
            <a:r>
              <a:rPr lang="en-US" sz="2200" dirty="0"/>
              <a:t>Avoid the noun style</a:t>
            </a:r>
          </a:p>
          <a:p>
            <a:r>
              <a:rPr lang="en-US" sz="2200" dirty="0"/>
              <a:t>Avoid long sentences</a:t>
            </a:r>
          </a:p>
          <a:p>
            <a:r>
              <a:rPr lang="en-US" sz="2200" dirty="0"/>
              <a:t>Avoid repetition</a:t>
            </a:r>
          </a:p>
          <a:p>
            <a:r>
              <a:rPr lang="en-US" sz="2200" dirty="0"/>
              <a:t>Avoid detailed descriptions</a:t>
            </a:r>
          </a:p>
          <a:p>
            <a:r>
              <a:rPr lang="en-US" sz="2200" dirty="0"/>
              <a:t>Only include the main elements</a:t>
            </a:r>
          </a:p>
          <a:p>
            <a:endParaRPr lang="en-US" dirty="0"/>
          </a:p>
          <a:p>
            <a:r>
              <a:rPr lang="en-US" dirty="0"/>
              <a:t>Source: </a:t>
            </a:r>
            <a:r>
              <a:rPr lang="hu-HU" dirty="0"/>
              <a:t> </a:t>
            </a:r>
            <a:r>
              <a:rPr lang="hu-HU" dirty="0">
                <a:hlinkClick r:id="rId2"/>
              </a:rPr>
              <a:t>https://www.scribbr.com/academic-writing/shorten-abstract-summary/</a:t>
            </a:r>
            <a:endParaRPr lang="hu-HU" dirty="0"/>
          </a:p>
          <a:p>
            <a:endParaRPr lang="en-US" dirty="0"/>
          </a:p>
          <a:p>
            <a:endParaRPr lang="hu-HU" dirty="0"/>
          </a:p>
        </p:txBody>
      </p:sp>
    </p:spTree>
    <p:extLst>
      <p:ext uri="{BB962C8B-B14F-4D97-AF65-F5344CB8AC3E}">
        <p14:creationId xmlns:p14="http://schemas.microsoft.com/office/powerpoint/2010/main" val="6387973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ra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888" y="2360031"/>
            <a:ext cx="5232100" cy="3558598"/>
          </a:xfrm>
          <a:prstGeom prst="rect">
            <a:avLst/>
          </a:prstGeom>
        </p:spPr>
      </p:pic>
      <p:sp>
        <p:nvSpPr>
          <p:cNvPr id="3" name="Tartalom helye 2"/>
          <p:cNvSpPr>
            <a:spLocks noGrp="1"/>
          </p:cNvSpPr>
          <p:nvPr>
            <p:ph idx="1"/>
          </p:nvPr>
        </p:nvSpPr>
        <p:spPr>
          <a:xfrm>
            <a:off x="1427356" y="2567566"/>
            <a:ext cx="3356517" cy="3558598"/>
          </a:xfrm>
        </p:spPr>
        <p:txBody>
          <a:bodyPr>
            <a:normAutofit/>
          </a:bodyPr>
          <a:lstStyle/>
          <a:p>
            <a:pPr marL="0" indent="0">
              <a:buNone/>
            </a:pPr>
            <a:r>
              <a:rPr lang="en-US" sz="2400" dirty="0">
                <a:solidFill>
                  <a:schemeClr val="tx1"/>
                </a:solidFill>
              </a:rPr>
              <a:t>The easiest approach to writing an abstract is </a:t>
            </a:r>
            <a:r>
              <a:rPr lang="en-US" sz="2400" b="1" dirty="0">
                <a:solidFill>
                  <a:schemeClr val="tx1"/>
                </a:solidFill>
              </a:rPr>
              <a:t>to imitate the structure of the larger work</a:t>
            </a:r>
            <a:r>
              <a:rPr lang="en-US" sz="2400" dirty="0">
                <a:solidFill>
                  <a:schemeClr val="tx1"/>
                </a:solidFill>
              </a:rPr>
              <a:t>—think of it as a </a:t>
            </a:r>
            <a:r>
              <a:rPr lang="en-US" sz="2400" b="1" dirty="0">
                <a:solidFill>
                  <a:schemeClr val="tx1"/>
                </a:solidFill>
              </a:rPr>
              <a:t>miniature version</a:t>
            </a:r>
            <a:r>
              <a:rPr lang="en-US" sz="2400" dirty="0">
                <a:solidFill>
                  <a:schemeClr val="tx1"/>
                </a:solidFill>
              </a:rPr>
              <a:t> of your dissertation or research paper. </a:t>
            </a:r>
          </a:p>
          <a:p>
            <a:pPr marL="0" indent="0">
              <a:buNone/>
            </a:pPr>
            <a:endParaRPr lang="hu-HU" dirty="0"/>
          </a:p>
        </p:txBody>
      </p:sp>
      <p:sp>
        <p:nvSpPr>
          <p:cNvPr id="2" name="Cím 1"/>
          <p:cNvSpPr>
            <a:spLocks noGrp="1"/>
          </p:cNvSpPr>
          <p:nvPr>
            <p:ph type="title"/>
          </p:nvPr>
        </p:nvSpPr>
        <p:spPr/>
        <p:txBody>
          <a:bodyPr/>
          <a:lstStyle/>
          <a:p>
            <a:r>
              <a:rPr lang="hu-HU" dirty="0"/>
              <a:t>A </a:t>
            </a:r>
            <a:r>
              <a:rPr lang="hu-HU" dirty="0" err="1"/>
              <a:t>miniature</a:t>
            </a:r>
            <a:endParaRPr lang="hu-HU" dirty="0"/>
          </a:p>
        </p:txBody>
      </p:sp>
    </p:spTree>
    <p:extLst>
      <p:ext uri="{BB962C8B-B14F-4D97-AF65-F5344CB8AC3E}">
        <p14:creationId xmlns:p14="http://schemas.microsoft.com/office/powerpoint/2010/main" val="7292034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An </a:t>
            </a:r>
            <a:r>
              <a:rPr lang="hu-HU" dirty="0" err="1"/>
              <a:t>abstract</a:t>
            </a:r>
            <a:r>
              <a:rPr lang="hu-HU" dirty="0"/>
              <a:t> </a:t>
            </a:r>
            <a:r>
              <a:rPr lang="hu-HU" dirty="0" err="1"/>
              <a:t>should</a:t>
            </a:r>
            <a:r>
              <a:rPr lang="hu-HU" dirty="0"/>
              <a:t> </a:t>
            </a:r>
            <a:r>
              <a:rPr lang="hu-HU" dirty="0" err="1"/>
              <a:t>include</a:t>
            </a:r>
            <a:endParaRPr lang="hu-HU" dirty="0"/>
          </a:p>
        </p:txBody>
      </p:sp>
      <p:sp>
        <p:nvSpPr>
          <p:cNvPr id="3" name="Tartalom helye 2"/>
          <p:cNvSpPr>
            <a:spLocks noGrp="1"/>
          </p:cNvSpPr>
          <p:nvPr>
            <p:ph idx="1"/>
          </p:nvPr>
        </p:nvSpPr>
        <p:spPr/>
        <p:txBody>
          <a:bodyPr/>
          <a:lstStyle/>
          <a:p>
            <a:pPr marL="514350" indent="-514350">
              <a:buFont typeface="Wingdings" charset="2"/>
              <a:buAutoNum type="arabicPlain"/>
            </a:pPr>
            <a:r>
              <a:rPr lang="en-US" sz="2000" dirty="0"/>
              <a:t>A statement of your main </a:t>
            </a:r>
            <a:r>
              <a:rPr lang="en-US" sz="2000" dirty="0">
                <a:hlinkClick r:id="rId2"/>
              </a:rPr>
              <a:t>topic</a:t>
            </a:r>
            <a:r>
              <a:rPr lang="en-US" sz="2000" dirty="0"/>
              <a:t>, purpose and </a:t>
            </a:r>
            <a:r>
              <a:rPr lang="en-US" sz="2000" dirty="0">
                <a:hlinkClick r:id="rId3"/>
              </a:rPr>
              <a:t>objectives</a:t>
            </a:r>
            <a:endParaRPr lang="en-US" sz="2000" dirty="0"/>
          </a:p>
          <a:p>
            <a:pPr marL="514350" indent="-514350">
              <a:buFont typeface="Wingdings" charset="2"/>
              <a:buAutoNum type="arabicPlain"/>
            </a:pPr>
            <a:r>
              <a:rPr lang="en-US" sz="2000" dirty="0"/>
              <a:t>A brief description of the </a:t>
            </a:r>
            <a:r>
              <a:rPr lang="en-US" sz="2000" dirty="0">
                <a:hlinkClick r:id="rId4"/>
              </a:rPr>
              <a:t>methodology</a:t>
            </a:r>
            <a:endParaRPr lang="en-US" sz="2000" dirty="0"/>
          </a:p>
          <a:p>
            <a:pPr marL="514350" indent="-514350">
              <a:buFont typeface="Wingdings" charset="2"/>
              <a:buAutoNum type="arabicPlain"/>
            </a:pPr>
            <a:r>
              <a:rPr lang="en-US" sz="2000" dirty="0"/>
              <a:t>An overview of the most significant </a:t>
            </a:r>
            <a:r>
              <a:rPr lang="en-US" sz="2000" dirty="0">
                <a:hlinkClick r:id="rId5"/>
              </a:rPr>
              <a:t>findings</a:t>
            </a:r>
            <a:r>
              <a:rPr lang="en-US" sz="2000" dirty="0"/>
              <a:t> or arguments</a:t>
            </a:r>
          </a:p>
          <a:p>
            <a:pPr marL="514350" indent="-514350">
              <a:buFont typeface="Wingdings" charset="2"/>
              <a:buAutoNum type="arabicPlain"/>
            </a:pPr>
            <a:r>
              <a:rPr lang="en-US" sz="2000" dirty="0"/>
              <a:t>A summary of your </a:t>
            </a:r>
            <a:r>
              <a:rPr lang="en-US" sz="2000" dirty="0">
                <a:hlinkClick r:id="rId6"/>
              </a:rPr>
              <a:t>conclusions</a:t>
            </a:r>
            <a:r>
              <a:rPr lang="en-US" sz="2000" dirty="0"/>
              <a:t> and recommendations</a:t>
            </a:r>
          </a:p>
          <a:p>
            <a:endParaRPr lang="hu-HU" dirty="0"/>
          </a:p>
        </p:txBody>
      </p:sp>
    </p:spTree>
    <p:extLst>
      <p:ext uri="{BB962C8B-B14F-4D97-AF65-F5344CB8AC3E}">
        <p14:creationId xmlns:p14="http://schemas.microsoft.com/office/powerpoint/2010/main" val="2952940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Abstract analysis grid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6759" y="2396771"/>
            <a:ext cx="7494105" cy="3763274"/>
          </a:xfrm>
        </p:spPr>
      </p:pic>
    </p:spTree>
    <p:extLst>
      <p:ext uri="{BB962C8B-B14F-4D97-AF65-F5344CB8AC3E}">
        <p14:creationId xmlns:p14="http://schemas.microsoft.com/office/powerpoint/2010/main" val="34074747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81200" y="476672"/>
            <a:ext cx="8229600" cy="1430188"/>
          </a:xfrm>
        </p:spPr>
        <p:txBody>
          <a:bodyPr>
            <a:noAutofit/>
          </a:bodyPr>
          <a:lstStyle/>
          <a:p>
            <a:pPr marL="342900" indent="-342900">
              <a:spcBef>
                <a:spcPct val="20000"/>
              </a:spcBef>
            </a:pPr>
            <a:br>
              <a:rPr lang="en-US" sz="3200" dirty="0"/>
            </a:br>
            <a:r>
              <a:rPr lang="en-US" sz="3200" dirty="0"/>
              <a:t>which content belong to which part?</a:t>
            </a:r>
            <a:endParaRPr lang="hu-HU" sz="3200" dirty="0"/>
          </a:p>
        </p:txBody>
      </p:sp>
      <p:sp>
        <p:nvSpPr>
          <p:cNvPr id="3" name="Tartalom helye 2"/>
          <p:cNvSpPr>
            <a:spLocks noGrp="1"/>
          </p:cNvSpPr>
          <p:nvPr>
            <p:ph idx="1"/>
          </p:nvPr>
        </p:nvSpPr>
        <p:spPr>
          <a:xfrm>
            <a:off x="914401" y="2219092"/>
            <a:ext cx="9824224" cy="4162235"/>
          </a:xfrm>
        </p:spPr>
        <p:txBody>
          <a:bodyPr>
            <a:normAutofit lnSpcReduction="10000"/>
          </a:bodyPr>
          <a:lstStyle/>
          <a:p>
            <a:r>
              <a:rPr lang="en-US" dirty="0">
                <a:solidFill>
                  <a:srgbClr val="FF6600"/>
                </a:solidFill>
              </a:rPr>
              <a:t>Generally speaking, the main reasons behind choosing Hungarian kindergartens </a:t>
            </a:r>
            <a:r>
              <a:rPr lang="en-US" dirty="0"/>
              <a:t>are the better quality of the pedagogic work and the more sympathetic personnel. </a:t>
            </a:r>
            <a:r>
              <a:rPr lang="en-US" dirty="0">
                <a:solidFill>
                  <a:srgbClr val="FF6600"/>
                </a:solidFill>
              </a:rPr>
              <a:t>However, motivations differ according </a:t>
            </a:r>
            <a:r>
              <a:rPr lang="en-US" dirty="0"/>
              <a:t>to the nationality of the parents: Ukrainian families would like that their children learn the Hungarian language, ethnically mixed pairs choose according to inner and outer quality aspects of the kindergarten, while for the Hungarian parents the most important thing is to prepare their children for the Hungarian-medium school. </a:t>
            </a:r>
          </a:p>
          <a:p>
            <a:r>
              <a:rPr lang="en-US" dirty="0">
                <a:solidFill>
                  <a:srgbClr val="FF6600"/>
                </a:solidFill>
              </a:rPr>
              <a:t>The paper examines </a:t>
            </a:r>
            <a:r>
              <a:rPr lang="en-US" dirty="0"/>
              <a:t>the tendencies of kindergarten and school choice in Transcarpathia in the 2017–2018 academic year</a:t>
            </a:r>
            <a:r>
              <a:rPr lang="mr-IN" dirty="0"/>
              <a:t>…</a:t>
            </a:r>
            <a:r>
              <a:rPr lang="hu-HU" dirty="0"/>
              <a:t>.</a:t>
            </a:r>
          </a:p>
          <a:p>
            <a:r>
              <a:rPr lang="hu-HU" dirty="0" err="1"/>
              <a:t>To</a:t>
            </a:r>
            <a:r>
              <a:rPr lang="hu-HU" dirty="0"/>
              <a:t> </a:t>
            </a:r>
            <a:r>
              <a:rPr lang="hu-HU" dirty="0" err="1"/>
              <a:t>conclude</a:t>
            </a:r>
            <a:r>
              <a:rPr lang="hu-HU" dirty="0"/>
              <a:t> we </a:t>
            </a:r>
            <a:r>
              <a:rPr lang="hu-HU" dirty="0" err="1"/>
              <a:t>can</a:t>
            </a:r>
            <a:r>
              <a:rPr lang="hu-HU" dirty="0"/>
              <a:t> </a:t>
            </a:r>
            <a:r>
              <a:rPr lang="hu-HU" dirty="0" err="1"/>
              <a:t>establish</a:t>
            </a:r>
            <a:r>
              <a:rPr lang="hu-HU" dirty="0"/>
              <a:t> </a:t>
            </a:r>
            <a:r>
              <a:rPr lang="hu-HU" dirty="0" err="1"/>
              <a:t>that</a:t>
            </a:r>
            <a:endParaRPr lang="hu-HU" dirty="0"/>
          </a:p>
          <a:p>
            <a:r>
              <a:rPr lang="mr-IN" dirty="0">
                <a:solidFill>
                  <a:srgbClr val="FF6600"/>
                </a:solidFill>
              </a:rPr>
              <a:t>…</a:t>
            </a:r>
            <a:r>
              <a:rPr lang="hu-HU" dirty="0">
                <a:solidFill>
                  <a:srgbClr val="FF6600"/>
                </a:solidFill>
              </a:rPr>
              <a:t> </a:t>
            </a:r>
            <a:r>
              <a:rPr lang="en-US" dirty="0">
                <a:solidFill>
                  <a:srgbClr val="FF6600"/>
                </a:solidFill>
              </a:rPr>
              <a:t>the survey points out </a:t>
            </a:r>
            <a:r>
              <a:rPr lang="en-US" dirty="0"/>
              <a:t>that the post Euromaidan political and economic crisis overwrites the actual nationalist discourses in the Ukrainian education and language policy: not only parents of Hungarian homogeneous marriages choose Hungarian kindergartens and schools, but also their counterparts of ethnically heterogeneous and Ukrainian homogeneous marriages follow the same strategy. </a:t>
            </a:r>
          </a:p>
          <a:p>
            <a:r>
              <a:rPr lang="en-US" dirty="0">
                <a:solidFill>
                  <a:srgbClr val="FF6600"/>
                </a:solidFill>
              </a:rPr>
              <a:t>Based on 407 questionnaires, the survey points out </a:t>
            </a:r>
            <a:r>
              <a:rPr lang="mr-IN" dirty="0">
                <a:solidFill>
                  <a:srgbClr val="FF6600"/>
                </a:solidFill>
              </a:rPr>
              <a:t>…</a:t>
            </a:r>
            <a:endParaRPr lang="hu-HU" dirty="0">
              <a:solidFill>
                <a:srgbClr val="FF6600"/>
              </a:solidFill>
            </a:endParaRPr>
          </a:p>
          <a:p>
            <a:endParaRPr lang="en-US" dirty="0"/>
          </a:p>
          <a:p>
            <a:endParaRPr lang="hu-HU" dirty="0"/>
          </a:p>
          <a:p>
            <a:endParaRPr lang="en-US" dirty="0"/>
          </a:p>
          <a:p>
            <a:endParaRPr lang="hu-HU" dirty="0"/>
          </a:p>
        </p:txBody>
      </p:sp>
    </p:spTree>
    <p:extLst>
      <p:ext uri="{BB962C8B-B14F-4D97-AF65-F5344CB8AC3E}">
        <p14:creationId xmlns:p14="http://schemas.microsoft.com/office/powerpoint/2010/main" val="360011867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ywor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766" y="2554704"/>
            <a:ext cx="4639037" cy="3115265"/>
          </a:xfrm>
          <a:prstGeom prst="rect">
            <a:avLst/>
          </a:prstGeom>
        </p:spPr>
      </p:pic>
      <p:sp>
        <p:nvSpPr>
          <p:cNvPr id="6" name="Title 1">
            <a:extLst>
              <a:ext uri="{FF2B5EF4-FFF2-40B4-BE49-F238E27FC236}">
                <a16:creationId xmlns:a16="http://schemas.microsoft.com/office/drawing/2014/main" id="{6DED0F82-8070-E047-93A9-8C646C9C7E73}"/>
              </a:ext>
            </a:extLst>
          </p:cNvPr>
          <p:cNvSpPr txBox="1">
            <a:spLocks/>
          </p:cNvSpPr>
          <p:nvPr/>
        </p:nvSpPr>
        <p:spPr bwMode="black">
          <a:xfrm>
            <a:off x="1524000" y="525249"/>
            <a:ext cx="9144000" cy="1325563"/>
          </a:xfrm>
          <a:prstGeom prst="rect">
            <a:avLst/>
          </a:prstGeom>
          <a:solidFill>
            <a:srgbClr val="00B0F0"/>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hu-HU" dirty="0" err="1"/>
              <a:t>Keywords</a:t>
            </a:r>
            <a:endParaRPr lang="en-US" b="1" dirty="0"/>
          </a:p>
        </p:txBody>
      </p:sp>
    </p:spTree>
    <p:extLst>
      <p:ext uri="{BB962C8B-B14F-4D97-AF65-F5344CB8AC3E}">
        <p14:creationId xmlns:p14="http://schemas.microsoft.com/office/powerpoint/2010/main" val="2213447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E774-E10D-0249-9B9B-D49011CEC170}"/>
              </a:ext>
            </a:extLst>
          </p:cNvPr>
          <p:cNvSpPr>
            <a:spLocks noGrp="1"/>
          </p:cNvSpPr>
          <p:nvPr>
            <p:ph type="title"/>
          </p:nvPr>
        </p:nvSpPr>
        <p:spPr/>
        <p:txBody>
          <a:bodyPr/>
          <a:lstStyle/>
          <a:p>
            <a:r>
              <a:rPr lang="en-GB" dirty="0"/>
              <a:t>linguistics like other sciences</a:t>
            </a:r>
            <a:endParaRPr lang="x-none" dirty="0"/>
          </a:p>
        </p:txBody>
      </p:sp>
      <p:sp>
        <p:nvSpPr>
          <p:cNvPr id="3" name="Content Placeholder 2">
            <a:extLst>
              <a:ext uri="{FF2B5EF4-FFF2-40B4-BE49-F238E27FC236}">
                <a16:creationId xmlns:a16="http://schemas.microsoft.com/office/drawing/2014/main" id="{40067A3A-CB0F-E94B-8AA9-F0248AA990FF}"/>
              </a:ext>
            </a:extLst>
          </p:cNvPr>
          <p:cNvSpPr>
            <a:spLocks noGrp="1"/>
          </p:cNvSpPr>
          <p:nvPr>
            <p:ph idx="1"/>
          </p:nvPr>
        </p:nvSpPr>
        <p:spPr>
          <a:xfrm>
            <a:off x="2231136" y="2638044"/>
            <a:ext cx="7729728" cy="3599470"/>
          </a:xfrm>
        </p:spPr>
        <p:txBody>
          <a:bodyPr>
            <a:normAutofit fontScale="92500" lnSpcReduction="10000"/>
          </a:bodyPr>
          <a:lstStyle/>
          <a:p>
            <a:r>
              <a:rPr lang="en-GB" sz="2400" dirty="0"/>
              <a:t>Seeks an objective, systematic, consistent and explicit characterization of its subject.</a:t>
            </a:r>
          </a:p>
          <a:p>
            <a:r>
              <a:rPr lang="en-GB" sz="2400" dirty="0"/>
              <a:t>It collects data, tests hypotheses, develops models, and sets up theories.</a:t>
            </a:r>
          </a:p>
          <a:p>
            <a:r>
              <a:rPr lang="en-GB" sz="2400" dirty="0"/>
              <a:t>However, it is unique in that it overlaps with both the “Hard” Sciences (e.g. Medicine and Biology) and the Humanities (e.g. Philosophy, Sociology).</a:t>
            </a:r>
          </a:p>
          <a:p>
            <a:r>
              <a:rPr lang="en-GB" sz="2400" dirty="0"/>
              <a:t>Linguistics encompasses both the Natural Sciences and the Humanities, thus covering a vast area, that can be a major attraction for those wishing to pursue linguistic researches </a:t>
            </a:r>
            <a:r>
              <a:rPr lang="en-GB" sz="2400" dirty="0">
                <a:sym typeface="Wingdings" pitchFamily="2" charset="2"/>
              </a:rPr>
              <a:t></a:t>
            </a:r>
            <a:endParaRPr lang="en-GB" sz="2400" dirty="0"/>
          </a:p>
          <a:p>
            <a:endParaRPr lang="x-none" dirty="0"/>
          </a:p>
        </p:txBody>
      </p:sp>
    </p:spTree>
    <p:extLst>
      <p:ext uri="{BB962C8B-B14F-4D97-AF65-F5344CB8AC3E}">
        <p14:creationId xmlns:p14="http://schemas.microsoft.com/office/powerpoint/2010/main" val="14421718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
            <a:ext cx="9144000" cy="1325563"/>
          </a:xfrm>
          <a:solidFill>
            <a:srgbClr val="00B0F0"/>
          </a:solidFill>
        </p:spPr>
        <p:txBody>
          <a:bodyPr/>
          <a:lstStyle/>
          <a:p>
            <a:pPr algn="ctr"/>
            <a:r>
              <a:rPr lang="en-US" b="1" dirty="0"/>
              <a:t>Introduction</a:t>
            </a:r>
          </a:p>
        </p:txBody>
      </p:sp>
      <p:sp>
        <p:nvSpPr>
          <p:cNvPr id="3" name="Content Placeholder 2"/>
          <p:cNvSpPr>
            <a:spLocks noGrp="1"/>
          </p:cNvSpPr>
          <p:nvPr>
            <p:ph idx="1"/>
          </p:nvPr>
        </p:nvSpPr>
        <p:spPr>
          <a:xfrm>
            <a:off x="1941444" y="1987828"/>
            <a:ext cx="7971183" cy="4393501"/>
          </a:xfrm>
        </p:spPr>
        <p:txBody>
          <a:bodyPr>
            <a:normAutofit/>
          </a:bodyPr>
          <a:lstStyle/>
          <a:p>
            <a:r>
              <a:rPr lang="en-US" sz="2400" dirty="0"/>
              <a:t>the </a:t>
            </a:r>
            <a:r>
              <a:rPr lang="en-US" sz="2400" b="1" i="1" u="sng" dirty="0"/>
              <a:t>brains </a:t>
            </a:r>
            <a:r>
              <a:rPr lang="en-US" sz="2400" dirty="0"/>
              <a:t>of the study</a:t>
            </a:r>
          </a:p>
          <a:p>
            <a:r>
              <a:rPr lang="en-US" sz="2400" dirty="0"/>
              <a:t>We should find:</a:t>
            </a:r>
          </a:p>
          <a:p>
            <a:pPr>
              <a:buFont typeface="Wingdings" charset="2"/>
              <a:buChar char="ü"/>
            </a:pPr>
            <a:r>
              <a:rPr lang="en-US" sz="2400" dirty="0"/>
              <a:t>the topic being investigated</a:t>
            </a:r>
          </a:p>
          <a:p>
            <a:pPr>
              <a:buFont typeface="Wingdings" charset="2"/>
              <a:buChar char="ü"/>
            </a:pPr>
            <a:r>
              <a:rPr lang="en-US" sz="2400" dirty="0"/>
              <a:t>why it is important enough to be studied</a:t>
            </a:r>
          </a:p>
          <a:p>
            <a:pPr>
              <a:buFont typeface="Wingdings" charset="2"/>
              <a:buChar char="ü"/>
            </a:pPr>
            <a:r>
              <a:rPr lang="en-US" sz="2400" dirty="0"/>
              <a:t>the research question</a:t>
            </a:r>
          </a:p>
          <a:p>
            <a:pPr>
              <a:buFont typeface="Wingdings" charset="2"/>
              <a:buChar char="ü"/>
            </a:pPr>
            <a:r>
              <a:rPr lang="en-US" sz="2400" dirty="0"/>
              <a:t>any theory being considered</a:t>
            </a:r>
          </a:p>
          <a:p>
            <a:pPr>
              <a:buFont typeface="Wingdings" charset="2"/>
              <a:buChar char="ü"/>
            </a:pPr>
            <a:r>
              <a:rPr lang="en-US" sz="2400" dirty="0"/>
              <a:t>any hypothesis being proposed</a:t>
            </a:r>
          </a:p>
          <a:p>
            <a:pPr>
              <a:buFont typeface="Wingdings" charset="2"/>
              <a:buChar char="ü"/>
            </a:pPr>
            <a:r>
              <a:rPr lang="en-US" sz="2400" dirty="0"/>
              <a:t>constructs and special terminology should be defined</a:t>
            </a:r>
          </a:p>
        </p:txBody>
      </p:sp>
    </p:spTree>
    <p:extLst>
      <p:ext uri="{BB962C8B-B14F-4D97-AF65-F5344CB8AC3E}">
        <p14:creationId xmlns:p14="http://schemas.microsoft.com/office/powerpoint/2010/main" val="160713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2540" y="1510749"/>
            <a:ext cx="8527775" cy="5115339"/>
          </a:xfrm>
        </p:spPr>
        <p:txBody>
          <a:bodyPr>
            <a:normAutofit/>
          </a:bodyPr>
          <a:lstStyle/>
          <a:p>
            <a:r>
              <a:rPr lang="en-US" sz="2000" b="1" dirty="0"/>
              <a:t>Literature review </a:t>
            </a:r>
            <a:r>
              <a:rPr lang="en-US" sz="2000" dirty="0"/>
              <a:t>- a highly orchestrated, logical argument consisting of a number of statements to provide the reasoning behind the study</a:t>
            </a:r>
          </a:p>
          <a:p>
            <a:r>
              <a:rPr lang="en-US" sz="2000" u="sng" dirty="0"/>
              <a:t>with each statement, a study is summarized and/or referenced for support of the statement</a:t>
            </a:r>
          </a:p>
          <a:p>
            <a:r>
              <a:rPr lang="en-US" sz="2000" dirty="0"/>
              <a:t>each statement needs to be supported by findings from at least one study</a:t>
            </a:r>
          </a:p>
          <a:p>
            <a:r>
              <a:rPr lang="en-US" sz="2000" dirty="0"/>
              <a:t>if no support is provided, the statement is no more than a hypothesis and needs to be tested</a:t>
            </a:r>
          </a:p>
          <a:p>
            <a:r>
              <a:rPr lang="en-US" sz="2000" dirty="0"/>
              <a:t>E.g. “Women are better language learners than men” </a:t>
            </a:r>
          </a:p>
          <a:p>
            <a:r>
              <a:rPr lang="en-US" sz="2000" dirty="0"/>
              <a:t>The support for each statement will be in the form of at least one reference to a study</a:t>
            </a:r>
          </a:p>
          <a:p>
            <a:r>
              <a:rPr lang="en-US" sz="2000" dirty="0"/>
              <a:t>Statements without support weaken the overall argument</a:t>
            </a:r>
          </a:p>
          <a:p>
            <a:endParaRPr lang="en-US" dirty="0"/>
          </a:p>
        </p:txBody>
      </p:sp>
    </p:spTree>
    <p:extLst>
      <p:ext uri="{BB962C8B-B14F-4D97-AF65-F5344CB8AC3E}">
        <p14:creationId xmlns:p14="http://schemas.microsoft.com/office/powerpoint/2010/main" val="366164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881809" y="1775793"/>
            <a:ext cx="7586043" cy="4350373"/>
          </a:xfrm>
        </p:spPr>
        <p:txBody>
          <a:bodyPr>
            <a:normAutofit/>
          </a:bodyPr>
          <a:lstStyle/>
          <a:p>
            <a:pPr eaLnBrk="1" hangingPunct="1"/>
            <a:endParaRPr lang="hu-HU" altLang="en-US" sz="2400" dirty="0"/>
          </a:p>
          <a:p>
            <a:r>
              <a:rPr lang="en-US" altLang="en-US" sz="2400" dirty="0"/>
              <a:t>Referees are likely to look here for evidence to answer the following questions</a:t>
            </a:r>
            <a:endParaRPr lang="hu-HU" altLang="en-US" sz="2400" dirty="0"/>
          </a:p>
          <a:p>
            <a:pPr eaLnBrk="1" hangingPunct="1"/>
            <a:endParaRPr lang="en-US" altLang="en-US" sz="2400" dirty="0"/>
          </a:p>
          <a:p>
            <a:pPr eaLnBrk="1" hangingPunct="1"/>
            <a:r>
              <a:rPr lang="en-US" altLang="en-US" sz="2400" dirty="0"/>
              <a:t>Is the contribution new?</a:t>
            </a:r>
          </a:p>
          <a:p>
            <a:pPr eaLnBrk="1" hangingPunct="1"/>
            <a:r>
              <a:rPr lang="en-US" altLang="en-US" sz="2400" dirty="0"/>
              <a:t>Is the contribution significant?</a:t>
            </a:r>
          </a:p>
          <a:p>
            <a:pPr eaLnBrk="1" hangingPunct="1"/>
            <a:r>
              <a:rPr lang="en-US" altLang="en-US" sz="2400" dirty="0"/>
              <a:t>Is it suitable for publication in the journal?</a:t>
            </a:r>
            <a:endParaRPr lang="hu-HU" altLang="en-US" sz="2400" dirty="0"/>
          </a:p>
          <a:p>
            <a:pPr eaLnBrk="1" hangingPunct="1"/>
            <a:endParaRPr lang="hu-HU" altLang="en-US" dirty="0"/>
          </a:p>
          <a:p>
            <a:pPr eaLnBrk="1" hangingPunct="1"/>
            <a:endParaRPr lang="hu-HU" altLang="en-US" dirty="0"/>
          </a:p>
        </p:txBody>
      </p:sp>
    </p:spTree>
    <p:extLst>
      <p:ext uri="{BB962C8B-B14F-4D97-AF65-F5344CB8AC3E}">
        <p14:creationId xmlns:p14="http://schemas.microsoft.com/office/powerpoint/2010/main" val="8656497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Tartalom helye 3" descr="intro.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86878" y="125016"/>
            <a:ext cx="6007584" cy="6531443"/>
          </a:xfrm>
        </p:spPr>
      </p:pic>
    </p:spTree>
    <p:extLst>
      <p:ext uri="{BB962C8B-B14F-4D97-AF65-F5344CB8AC3E}">
        <p14:creationId xmlns:p14="http://schemas.microsoft.com/office/powerpoint/2010/main" val="205900726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ím 1"/>
          <p:cNvSpPr>
            <a:spLocks noGrp="1"/>
          </p:cNvSpPr>
          <p:nvPr>
            <p:ph type="title"/>
          </p:nvPr>
        </p:nvSpPr>
        <p:spPr>
          <a:xfrm>
            <a:off x="1457336" y="613803"/>
            <a:ext cx="8975035" cy="1694499"/>
          </a:xfrm>
        </p:spPr>
        <p:txBody>
          <a:bodyPr>
            <a:normAutofit/>
          </a:bodyPr>
          <a:lstStyle/>
          <a:p>
            <a:r>
              <a:rPr lang="en-US" altLang="en-US" dirty="0"/>
              <a:t>Stage 1. Locating your project within an existing </a:t>
            </a:r>
            <a:r>
              <a:rPr lang="hu-HU" altLang="en-US" dirty="0" err="1"/>
              <a:t>field</a:t>
            </a:r>
            <a:r>
              <a:rPr lang="hu-HU" altLang="en-US" dirty="0"/>
              <a:t> of </a:t>
            </a:r>
            <a:r>
              <a:rPr lang="hu-HU" altLang="en-US" dirty="0" err="1"/>
              <a:t>scientific</a:t>
            </a:r>
            <a:r>
              <a:rPr lang="hu-HU" altLang="en-US" dirty="0"/>
              <a:t> </a:t>
            </a:r>
            <a:r>
              <a:rPr lang="hu-HU" altLang="en-US" dirty="0" err="1"/>
              <a:t>research</a:t>
            </a:r>
            <a:endParaRPr lang="hu-HU" altLang="en-US" dirty="0"/>
          </a:p>
        </p:txBody>
      </p:sp>
      <p:sp>
        <p:nvSpPr>
          <p:cNvPr id="3" name="Tartalom helye 2"/>
          <p:cNvSpPr>
            <a:spLocks noGrp="1"/>
          </p:cNvSpPr>
          <p:nvPr>
            <p:ph idx="1"/>
          </p:nvPr>
        </p:nvSpPr>
        <p:spPr>
          <a:xfrm>
            <a:off x="1613453" y="2941983"/>
            <a:ext cx="8975035" cy="3184180"/>
          </a:xfrm>
        </p:spPr>
        <p:txBody>
          <a:bodyPr>
            <a:normAutofit/>
          </a:bodyPr>
          <a:lstStyle/>
          <a:p>
            <a:pPr eaLnBrk="1" hangingPunct="1">
              <a:defRPr/>
            </a:pPr>
            <a:r>
              <a:rPr lang="en-US" sz="2000" dirty="0"/>
              <a:t>begin with broad statements</a:t>
            </a:r>
            <a:endParaRPr lang="hu-HU" sz="2000" dirty="0"/>
          </a:p>
          <a:p>
            <a:pPr eaLnBrk="1" hangingPunct="1">
              <a:defRPr/>
            </a:pPr>
            <a:r>
              <a:rPr lang="hu-HU" sz="2000" dirty="0" err="1"/>
              <a:t>present</a:t>
            </a:r>
            <a:r>
              <a:rPr lang="hu-HU" sz="2000" dirty="0"/>
              <a:t> </a:t>
            </a:r>
            <a:r>
              <a:rPr lang="hu-HU" sz="2000" dirty="0" err="1"/>
              <a:t>tense</a:t>
            </a:r>
            <a:r>
              <a:rPr lang="hu-HU" sz="2000" dirty="0"/>
              <a:t> </a:t>
            </a:r>
          </a:p>
          <a:p>
            <a:pPr eaLnBrk="1" hangingPunct="1">
              <a:defRPr/>
            </a:pPr>
            <a:r>
              <a:rPr lang="hu-HU" sz="2000" dirty="0" err="1"/>
              <a:t>present</a:t>
            </a:r>
            <a:r>
              <a:rPr lang="hu-HU" sz="2000" dirty="0"/>
              <a:t> </a:t>
            </a:r>
            <a:r>
              <a:rPr lang="hu-HU" sz="2000" dirty="0" err="1"/>
              <a:t>perfect</a:t>
            </a:r>
            <a:r>
              <a:rPr lang="hu-HU" sz="2000" dirty="0"/>
              <a:t> </a:t>
            </a:r>
            <a:r>
              <a:rPr lang="hu-HU" sz="2000" dirty="0" err="1"/>
              <a:t>tense</a:t>
            </a:r>
            <a:endParaRPr lang="hu-HU" sz="2000" dirty="0"/>
          </a:p>
          <a:p>
            <a:pPr eaLnBrk="1" hangingPunct="1">
              <a:defRPr/>
            </a:pPr>
            <a:r>
              <a:rPr lang="hu-HU" sz="2000" dirty="0" err="1"/>
              <a:t>broad</a:t>
            </a:r>
            <a:r>
              <a:rPr lang="hu-HU" sz="2000" dirty="0"/>
              <a:t>, </a:t>
            </a:r>
            <a:r>
              <a:rPr lang="hu-HU" sz="2000" dirty="0" err="1"/>
              <a:t>general</a:t>
            </a:r>
            <a:r>
              <a:rPr lang="hu-HU" sz="2000" dirty="0"/>
              <a:t> </a:t>
            </a:r>
            <a:r>
              <a:rPr lang="en-US" sz="2000" dirty="0"/>
              <a:t>statements </a:t>
            </a:r>
            <a:r>
              <a:rPr lang="hu-HU" sz="2000" dirty="0"/>
              <a:t>-</a:t>
            </a:r>
            <a:r>
              <a:rPr lang="en-US" sz="2000" dirty="0"/>
              <a:t> one sub-area of the field</a:t>
            </a:r>
            <a:r>
              <a:rPr lang="hu-HU" sz="2000" dirty="0"/>
              <a:t> - </a:t>
            </a:r>
            <a:r>
              <a:rPr lang="en-US" sz="2000" dirty="0"/>
              <a:t>the authors’ own </a:t>
            </a:r>
            <a:r>
              <a:rPr lang="en-US" sz="2000" dirty="0" err="1"/>
              <a:t>particula</a:t>
            </a:r>
            <a:r>
              <a:rPr lang="hu-HU" sz="2000" dirty="0"/>
              <a:t>r </a:t>
            </a:r>
            <a:r>
              <a:rPr lang="hu-HU" sz="2000" dirty="0" err="1"/>
              <a:t>topic</a:t>
            </a:r>
            <a:endParaRPr lang="hu-HU" sz="2000" dirty="0"/>
          </a:p>
          <a:p>
            <a:pPr eaLnBrk="1" hangingPunct="1">
              <a:defRPr/>
            </a:pPr>
            <a:r>
              <a:rPr lang="hu-HU" sz="2000" dirty="0"/>
              <a:t>Old </a:t>
            </a:r>
            <a:r>
              <a:rPr lang="hu-HU" sz="2000" dirty="0" err="1"/>
              <a:t>information</a:t>
            </a:r>
            <a:r>
              <a:rPr lang="hu-HU" sz="2000" dirty="0"/>
              <a:t> – </a:t>
            </a:r>
            <a:r>
              <a:rPr lang="hu-HU" sz="2000" dirty="0" err="1"/>
              <a:t>new</a:t>
            </a:r>
            <a:r>
              <a:rPr lang="hu-HU" sz="2000" dirty="0"/>
              <a:t> </a:t>
            </a:r>
            <a:r>
              <a:rPr lang="hu-HU" sz="2000" dirty="0" err="1"/>
              <a:t>information</a:t>
            </a:r>
            <a:endParaRPr lang="hu-HU" sz="2000" dirty="0"/>
          </a:p>
        </p:txBody>
      </p:sp>
    </p:spTree>
    <p:extLst>
      <p:ext uri="{BB962C8B-B14F-4D97-AF65-F5344CB8AC3E}">
        <p14:creationId xmlns:p14="http://schemas.microsoft.com/office/powerpoint/2010/main" val="6613961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ím 1"/>
          <p:cNvSpPr>
            <a:spLocks noGrp="1"/>
          </p:cNvSpPr>
          <p:nvPr>
            <p:ph type="title"/>
          </p:nvPr>
        </p:nvSpPr>
        <p:spPr>
          <a:xfrm>
            <a:off x="1482559" y="575500"/>
            <a:ext cx="8714909" cy="1143000"/>
          </a:xfrm>
        </p:spPr>
        <p:txBody>
          <a:bodyPr/>
          <a:lstStyle/>
          <a:p>
            <a:pPr eaLnBrk="1" hangingPunct="1"/>
            <a:r>
              <a:rPr lang="en-US" altLang="en-US" dirty="0"/>
              <a:t>Using references in Stages 2 and 3</a:t>
            </a:r>
            <a:endParaRPr lang="hu-HU" altLang="en-US" dirty="0"/>
          </a:p>
        </p:txBody>
      </p:sp>
      <p:sp>
        <p:nvSpPr>
          <p:cNvPr id="3" name="Tartalom helye 2"/>
          <p:cNvSpPr>
            <a:spLocks noGrp="1"/>
          </p:cNvSpPr>
          <p:nvPr>
            <p:ph idx="1"/>
          </p:nvPr>
        </p:nvSpPr>
        <p:spPr>
          <a:xfrm>
            <a:off x="1782418" y="2029522"/>
            <a:ext cx="7742582" cy="3657601"/>
          </a:xfrm>
        </p:spPr>
        <p:txBody>
          <a:bodyPr>
            <a:normAutofit/>
          </a:bodyPr>
          <a:lstStyle/>
          <a:p>
            <a:pPr eaLnBrk="1" hangingPunct="1">
              <a:defRPr/>
            </a:pPr>
            <a:r>
              <a:rPr lang="hu-HU" sz="2000" dirty="0" err="1"/>
              <a:t>Selected</a:t>
            </a:r>
            <a:r>
              <a:rPr lang="hu-HU" sz="2000" dirty="0"/>
              <a:t> </a:t>
            </a:r>
            <a:r>
              <a:rPr lang="hu-HU" sz="2000" dirty="0" err="1"/>
              <a:t>literature</a:t>
            </a:r>
            <a:endParaRPr lang="hu-HU" sz="2000" dirty="0"/>
          </a:p>
          <a:p>
            <a:pPr eaLnBrk="1" hangingPunct="1">
              <a:defRPr/>
            </a:pPr>
            <a:r>
              <a:rPr lang="hu-HU" sz="2000" dirty="0"/>
              <a:t>- </a:t>
            </a:r>
            <a:r>
              <a:rPr lang="hu-HU" sz="2000" dirty="0" err="1"/>
              <a:t>to</a:t>
            </a:r>
            <a:r>
              <a:rPr lang="hu-HU" sz="2000" dirty="0"/>
              <a:t> </a:t>
            </a:r>
            <a:r>
              <a:rPr lang="hu-HU" sz="2000" dirty="0" err="1"/>
              <a:t>justify</a:t>
            </a:r>
            <a:endParaRPr lang="hu-HU" sz="2000" dirty="0"/>
          </a:p>
          <a:p>
            <a:pPr>
              <a:defRPr/>
            </a:pPr>
            <a:r>
              <a:rPr lang="en-US" sz="2000" dirty="0"/>
              <a:t>- construct a gap or niche for</a:t>
            </a:r>
            <a:r>
              <a:rPr lang="hu-HU" sz="2000" dirty="0"/>
              <a:t> </a:t>
            </a:r>
            <a:r>
              <a:rPr lang="hu-HU" sz="2000" dirty="0" err="1"/>
              <a:t>your</a:t>
            </a:r>
            <a:r>
              <a:rPr lang="hu-HU" sz="2000" dirty="0"/>
              <a:t> </a:t>
            </a:r>
            <a:r>
              <a:rPr lang="hu-HU" sz="2000" dirty="0" err="1"/>
              <a:t>work</a:t>
            </a:r>
            <a:r>
              <a:rPr lang="hu-HU" sz="2000" dirty="0"/>
              <a:t> (</a:t>
            </a:r>
            <a:r>
              <a:rPr lang="hu-HU" sz="2000" i="1" dirty="0" err="1"/>
              <a:t>however</a:t>
            </a:r>
            <a:r>
              <a:rPr lang="hu-HU" sz="2000" dirty="0"/>
              <a:t> </a:t>
            </a:r>
            <a:r>
              <a:rPr lang="hu-HU" sz="2000" dirty="0" err="1"/>
              <a:t>or</a:t>
            </a:r>
            <a:r>
              <a:rPr lang="hu-HU" sz="2000" dirty="0"/>
              <a:t> </a:t>
            </a:r>
            <a:r>
              <a:rPr lang="hu-HU" sz="2000" i="1" dirty="0" err="1"/>
              <a:t>althoug</a:t>
            </a:r>
            <a:r>
              <a:rPr lang="hu-HU" sz="2000" dirty="0" err="1"/>
              <a:t>h</a:t>
            </a:r>
            <a:r>
              <a:rPr lang="hu-HU" sz="2000" dirty="0"/>
              <a:t>, </a:t>
            </a:r>
            <a:r>
              <a:rPr lang="hu-HU" sz="2000" i="1" dirty="0" err="1"/>
              <a:t>little</a:t>
            </a:r>
            <a:r>
              <a:rPr lang="hu-HU" sz="2000" i="1" dirty="0"/>
              <a:t> </a:t>
            </a:r>
            <a:r>
              <a:rPr lang="hu-HU" sz="2000" i="1" dirty="0" err="1"/>
              <a:t>information</a:t>
            </a:r>
            <a:r>
              <a:rPr lang="hu-HU" sz="2000" i="1" dirty="0"/>
              <a:t>, </a:t>
            </a:r>
            <a:r>
              <a:rPr lang="en-US" sz="2000" i="1" dirty="0"/>
              <a:t>few studies, unclear, or needs further investigation)</a:t>
            </a:r>
            <a:endParaRPr lang="hu-HU" sz="2000" dirty="0"/>
          </a:p>
          <a:p>
            <a:pPr eaLnBrk="1" hangingPunct="1">
              <a:defRPr/>
            </a:pPr>
            <a:r>
              <a:rPr lang="hu-HU" sz="2000" dirty="0" err="1"/>
              <a:t>Literature</a:t>
            </a:r>
            <a:r>
              <a:rPr lang="hu-HU" sz="2000" dirty="0"/>
              <a:t> – </a:t>
            </a:r>
            <a:r>
              <a:rPr lang="hu-HU" sz="2000" dirty="0" err="1"/>
              <a:t>all</a:t>
            </a:r>
            <a:r>
              <a:rPr lang="hu-HU" sz="2000" dirty="0"/>
              <a:t> </a:t>
            </a:r>
            <a:r>
              <a:rPr lang="hu-HU" sz="2000" dirty="0" err="1"/>
              <a:t>the</a:t>
            </a:r>
            <a:r>
              <a:rPr lang="hu-HU" sz="2000" dirty="0"/>
              <a:t> </a:t>
            </a:r>
            <a:r>
              <a:rPr lang="hu-HU" sz="2000" dirty="0" err="1"/>
              <a:t>published</a:t>
            </a:r>
            <a:r>
              <a:rPr lang="hu-HU" sz="2000" dirty="0"/>
              <a:t> </a:t>
            </a:r>
            <a:r>
              <a:rPr lang="en-US" sz="2000" dirty="0"/>
              <a:t>research articles, review articles, and books in a given field</a:t>
            </a:r>
            <a:r>
              <a:rPr lang="hu-HU" sz="2000" dirty="0"/>
              <a:t>;</a:t>
            </a:r>
          </a:p>
          <a:p>
            <a:pPr eaLnBrk="1" hangingPunct="1">
              <a:defRPr/>
            </a:pPr>
            <a:r>
              <a:rPr lang="en-US" sz="2000" dirty="0"/>
              <a:t>Information published on websites that have been peer-reviewed or belong to</a:t>
            </a:r>
            <a:r>
              <a:rPr lang="hu-HU" sz="2000" dirty="0"/>
              <a:t> </a:t>
            </a:r>
            <a:r>
              <a:rPr lang="en-US" sz="2000" dirty="0"/>
              <a:t>organizations with appropriate scientific reputations.</a:t>
            </a:r>
            <a:endParaRPr lang="hu-HU" sz="2000" dirty="0"/>
          </a:p>
        </p:txBody>
      </p:sp>
    </p:spTree>
    <p:extLst>
      <p:ext uri="{BB962C8B-B14F-4D97-AF65-F5344CB8AC3E}">
        <p14:creationId xmlns:p14="http://schemas.microsoft.com/office/powerpoint/2010/main" val="330638679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1524001" y="1815549"/>
            <a:ext cx="8955157" cy="4256640"/>
          </a:xfrm>
        </p:spPr>
        <p:txBody>
          <a:bodyPr>
            <a:normAutofit/>
          </a:bodyPr>
          <a:lstStyle/>
          <a:p>
            <a:pPr eaLnBrk="1" hangingPunct="1"/>
            <a:endParaRPr lang="hu-HU" altLang="en-US" dirty="0"/>
          </a:p>
          <a:p>
            <a:r>
              <a:rPr lang="hu-HU" altLang="en-US" b="1" dirty="0"/>
              <a:t>1. </a:t>
            </a:r>
            <a:r>
              <a:rPr lang="hu-HU" altLang="en-US" b="1" dirty="0" err="1"/>
              <a:t>Information</a:t>
            </a:r>
            <a:r>
              <a:rPr lang="hu-HU" altLang="en-US" b="1" dirty="0"/>
              <a:t> </a:t>
            </a:r>
            <a:r>
              <a:rPr lang="hu-HU" altLang="en-US" b="1" dirty="0" err="1"/>
              <a:t>prominent</a:t>
            </a:r>
            <a:r>
              <a:rPr lang="hu-HU" altLang="en-US" b="1" dirty="0"/>
              <a:t> </a:t>
            </a:r>
            <a:r>
              <a:rPr lang="hu-HU" altLang="en-US" b="1" dirty="0" err="1"/>
              <a:t>citation</a:t>
            </a:r>
            <a:endParaRPr lang="hu-HU" altLang="en-US" b="1" dirty="0"/>
          </a:p>
          <a:p>
            <a:r>
              <a:rPr lang="en-US" altLang="en-US" dirty="0"/>
              <a:t>Shrinking markets are also evident in other areas.* The wool industry is experiencing</a:t>
            </a:r>
            <a:r>
              <a:rPr lang="hu-HU" altLang="en-US" dirty="0"/>
              <a:t> </a:t>
            </a:r>
            <a:r>
              <a:rPr lang="en-US" altLang="en-US" dirty="0"/>
              <a:t>difficulties related to falling demand worldwide since the development of high-quality</a:t>
            </a:r>
            <a:r>
              <a:rPr lang="hu-HU" altLang="en-US" dirty="0"/>
              <a:t> </a:t>
            </a:r>
            <a:r>
              <a:rPr lang="hu-HU" altLang="en-US" dirty="0" err="1"/>
              <a:t>synthetic</a:t>
            </a:r>
            <a:r>
              <a:rPr lang="hu-HU" altLang="en-US" dirty="0"/>
              <a:t> </a:t>
            </a:r>
            <a:r>
              <a:rPr lang="hu-HU" altLang="en-US" dirty="0" err="1"/>
              <a:t>fibres</a:t>
            </a:r>
            <a:r>
              <a:rPr lang="hu-HU" altLang="en-US" dirty="0"/>
              <a:t> (Smith 2000).</a:t>
            </a:r>
          </a:p>
          <a:p>
            <a:r>
              <a:rPr lang="hu-HU" altLang="en-US" b="1" dirty="0"/>
              <a:t>2. </a:t>
            </a:r>
            <a:r>
              <a:rPr lang="hu-HU" altLang="en-US" b="1" dirty="0" err="1"/>
              <a:t>Author</a:t>
            </a:r>
            <a:r>
              <a:rPr lang="hu-HU" altLang="en-US" b="1" dirty="0"/>
              <a:t> </a:t>
            </a:r>
            <a:r>
              <a:rPr lang="hu-HU" altLang="en-US" b="1" dirty="0" err="1"/>
              <a:t>prominent</a:t>
            </a:r>
            <a:r>
              <a:rPr lang="hu-HU" altLang="en-US" b="1" dirty="0"/>
              <a:t> </a:t>
            </a:r>
            <a:r>
              <a:rPr lang="hu-HU" altLang="en-US" b="1" dirty="0" err="1"/>
              <a:t>citation</a:t>
            </a:r>
            <a:r>
              <a:rPr lang="hu-HU" altLang="en-US" b="1" dirty="0"/>
              <a:t> </a:t>
            </a:r>
            <a:r>
              <a:rPr lang="hu-HU" altLang="en-US" b="1" dirty="0" err="1"/>
              <a:t>style</a:t>
            </a:r>
            <a:r>
              <a:rPr lang="hu-HU" altLang="en-US" b="1" dirty="0"/>
              <a:t> </a:t>
            </a:r>
            <a:r>
              <a:rPr lang="hu-HU" altLang="en-US" dirty="0"/>
              <a:t>1</a:t>
            </a:r>
          </a:p>
          <a:p>
            <a:r>
              <a:rPr lang="en-US" altLang="en-US" dirty="0"/>
              <a:t>Shrinking markets are also evident in other areas. As Smith (2000) pointed out, the</a:t>
            </a:r>
            <a:r>
              <a:rPr lang="hu-HU" altLang="en-US" dirty="0"/>
              <a:t> </a:t>
            </a:r>
            <a:r>
              <a:rPr lang="en-US" altLang="en-US" dirty="0"/>
              <a:t>wool industry is experiencing difficulties related to falling demand worldwide since</a:t>
            </a:r>
            <a:r>
              <a:rPr lang="hu-HU" altLang="en-US" dirty="0"/>
              <a:t> </a:t>
            </a:r>
            <a:r>
              <a:rPr lang="en-US" altLang="en-US" dirty="0"/>
              <a:t>the development of high-quality synthetic </a:t>
            </a:r>
            <a:r>
              <a:rPr lang="en-US" altLang="en-US" dirty="0" err="1"/>
              <a:t>fibres</a:t>
            </a:r>
            <a:endParaRPr lang="hu-HU" altLang="en-US" dirty="0"/>
          </a:p>
          <a:p>
            <a:endParaRPr lang="hu-HU" altLang="en-US" dirty="0"/>
          </a:p>
          <a:p>
            <a:pPr eaLnBrk="1" hangingPunct="1"/>
            <a:endParaRPr lang="hu-HU" altLang="en-US" dirty="0"/>
          </a:p>
          <a:p>
            <a:pPr eaLnBrk="1" hangingPunct="1"/>
            <a:endParaRPr lang="hu-HU" altLang="en-US" dirty="0"/>
          </a:p>
        </p:txBody>
      </p:sp>
      <p:sp>
        <p:nvSpPr>
          <p:cNvPr id="5" name="Title 4">
            <a:extLst>
              <a:ext uri="{FF2B5EF4-FFF2-40B4-BE49-F238E27FC236}">
                <a16:creationId xmlns:a16="http://schemas.microsoft.com/office/drawing/2014/main" id="{DFE34344-5A20-B949-8DE0-D042120B8D96}"/>
              </a:ext>
            </a:extLst>
          </p:cNvPr>
          <p:cNvSpPr>
            <a:spLocks noGrp="1"/>
          </p:cNvSpPr>
          <p:nvPr>
            <p:ph type="title"/>
          </p:nvPr>
        </p:nvSpPr>
        <p:spPr>
          <a:xfrm>
            <a:off x="1985809" y="540946"/>
            <a:ext cx="7729728" cy="1188720"/>
          </a:xfrm>
        </p:spPr>
        <p:txBody>
          <a:bodyPr/>
          <a:lstStyle/>
          <a:p>
            <a:r>
              <a:rPr lang="hu-HU" altLang="en-US" dirty="0" err="1"/>
              <a:t>References</a:t>
            </a:r>
            <a:r>
              <a:rPr lang="hu-HU" altLang="en-US" dirty="0"/>
              <a:t> and </a:t>
            </a:r>
            <a:r>
              <a:rPr lang="hu-HU" altLang="en-US" dirty="0" err="1"/>
              <a:t>citations</a:t>
            </a:r>
            <a:endParaRPr lang="en-HU" dirty="0"/>
          </a:p>
        </p:txBody>
      </p:sp>
    </p:spTree>
    <p:extLst>
      <p:ext uri="{BB962C8B-B14F-4D97-AF65-F5344CB8AC3E}">
        <p14:creationId xmlns:p14="http://schemas.microsoft.com/office/powerpoint/2010/main" val="72553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artalom helye 2"/>
          <p:cNvSpPr>
            <a:spLocks noGrp="1"/>
          </p:cNvSpPr>
          <p:nvPr>
            <p:ph idx="1"/>
          </p:nvPr>
        </p:nvSpPr>
        <p:spPr>
          <a:xfrm>
            <a:off x="1524000" y="1484244"/>
            <a:ext cx="9014792" cy="4641921"/>
          </a:xfrm>
        </p:spPr>
        <p:txBody>
          <a:bodyPr>
            <a:normAutofit/>
          </a:bodyPr>
          <a:lstStyle/>
          <a:p>
            <a:r>
              <a:rPr lang="hu-HU" altLang="en-US" b="1" dirty="0"/>
              <a:t>3. </a:t>
            </a:r>
            <a:r>
              <a:rPr lang="hu-HU" altLang="en-US" b="1" dirty="0" err="1"/>
              <a:t>Author</a:t>
            </a:r>
            <a:r>
              <a:rPr lang="hu-HU" altLang="en-US" b="1" dirty="0"/>
              <a:t> </a:t>
            </a:r>
            <a:r>
              <a:rPr lang="hu-HU" altLang="en-US" b="1" dirty="0" err="1"/>
              <a:t>prominent</a:t>
            </a:r>
            <a:r>
              <a:rPr lang="hu-HU" altLang="en-US" b="1" dirty="0"/>
              <a:t> </a:t>
            </a:r>
            <a:r>
              <a:rPr lang="hu-HU" altLang="en-US" b="1" dirty="0" err="1"/>
              <a:t>citation</a:t>
            </a:r>
            <a:r>
              <a:rPr lang="hu-HU" altLang="en-US" b="1" dirty="0"/>
              <a:t> </a:t>
            </a:r>
            <a:r>
              <a:rPr lang="hu-HU" altLang="en-US" b="1" dirty="0" err="1"/>
              <a:t>style</a:t>
            </a:r>
            <a:r>
              <a:rPr lang="hu-HU" altLang="en-US" b="1" dirty="0"/>
              <a:t> 2</a:t>
            </a:r>
          </a:p>
          <a:p>
            <a:r>
              <a:rPr lang="en-US" altLang="en-US" dirty="0"/>
              <a:t>Shrinking markets are also evident in other areas. Smith (2000) </a:t>
            </a:r>
            <a:r>
              <a:rPr lang="en-US" altLang="en-US" b="1" dirty="0"/>
              <a:t>argued</a:t>
            </a:r>
            <a:r>
              <a:rPr lang="en-US" altLang="en-US" dirty="0"/>
              <a:t> that the</a:t>
            </a:r>
            <a:r>
              <a:rPr lang="hu-HU" altLang="en-US" dirty="0"/>
              <a:t> </a:t>
            </a:r>
            <a:r>
              <a:rPr lang="en-US" altLang="en-US" dirty="0"/>
              <a:t>wool industry was experiencing difficulties related to falling demand worldwide</a:t>
            </a:r>
            <a:r>
              <a:rPr lang="hu-HU" altLang="en-US" dirty="0"/>
              <a:t> </a:t>
            </a:r>
            <a:r>
              <a:rPr lang="en-US" altLang="en-US" dirty="0"/>
              <a:t>since the development of high-quality synthetic </a:t>
            </a:r>
            <a:r>
              <a:rPr lang="en-US" altLang="en-US" dirty="0" err="1"/>
              <a:t>fibres</a:t>
            </a:r>
            <a:r>
              <a:rPr lang="en-US" altLang="en-US" dirty="0"/>
              <a:t>. However, Jones et al.</a:t>
            </a:r>
            <a:r>
              <a:rPr lang="hu-HU" altLang="en-US" dirty="0"/>
              <a:t> </a:t>
            </a:r>
            <a:r>
              <a:rPr lang="en-US" altLang="en-US" dirty="0"/>
              <a:t>(2004</a:t>
            </a:r>
            <a:r>
              <a:rPr lang="en-US" altLang="en-US" b="1" dirty="0"/>
              <a:t>) found that </a:t>
            </a:r>
            <a:r>
              <a:rPr lang="en-US" altLang="en-US" dirty="0"/>
              <a:t>industry difficulties were more related to quality of supply</a:t>
            </a:r>
            <a:r>
              <a:rPr lang="hu-HU" altLang="en-US" dirty="0"/>
              <a:t> </a:t>
            </a:r>
            <a:r>
              <a:rPr lang="en-US" altLang="en-US" dirty="0"/>
              <a:t>than to demand issues. It is clear that considerable disagreement exists about</a:t>
            </a:r>
            <a:r>
              <a:rPr lang="hu-HU" altLang="en-US" dirty="0"/>
              <a:t> </a:t>
            </a:r>
            <a:r>
              <a:rPr lang="en-US" altLang="en-US" dirty="0"/>
              <a:t>the underlying sources of these problems.</a:t>
            </a:r>
          </a:p>
          <a:p>
            <a:r>
              <a:rPr lang="hu-HU" altLang="en-US" b="1" dirty="0"/>
              <a:t>4.  </a:t>
            </a:r>
            <a:r>
              <a:rPr lang="hu-HU" altLang="en-US" b="1" dirty="0" err="1"/>
              <a:t>Weak</a:t>
            </a:r>
            <a:r>
              <a:rPr lang="hu-HU" altLang="en-US" b="1" dirty="0"/>
              <a:t> </a:t>
            </a:r>
            <a:r>
              <a:rPr lang="hu-HU" altLang="en-US" b="1" dirty="0" err="1"/>
              <a:t>author</a:t>
            </a:r>
            <a:r>
              <a:rPr lang="hu-HU" altLang="en-US" b="1" dirty="0"/>
              <a:t> </a:t>
            </a:r>
            <a:r>
              <a:rPr lang="hu-HU" altLang="en-US" b="1" dirty="0" err="1"/>
              <a:t>prominent</a:t>
            </a:r>
            <a:r>
              <a:rPr lang="hu-HU" altLang="en-US" b="1" dirty="0"/>
              <a:t> </a:t>
            </a:r>
            <a:r>
              <a:rPr lang="hu-HU" altLang="en-US" b="1" dirty="0" err="1"/>
              <a:t>citation</a:t>
            </a:r>
            <a:endParaRPr lang="hu-HU" altLang="en-US" b="1" dirty="0"/>
          </a:p>
          <a:p>
            <a:r>
              <a:rPr lang="en-US" altLang="en-US" dirty="0"/>
              <a:t>Several authors have reported that the wool industry is experiencing difficulties</a:t>
            </a:r>
            <a:r>
              <a:rPr lang="hu-HU" altLang="en-US" dirty="0"/>
              <a:t> </a:t>
            </a:r>
            <a:r>
              <a:rPr lang="en-US" altLang="en-US" dirty="0"/>
              <a:t>related to falling demand since the development of high-quality synthetic </a:t>
            </a:r>
            <a:r>
              <a:rPr lang="en-US" altLang="en-US" dirty="0" err="1"/>
              <a:t>fibres</a:t>
            </a:r>
            <a:r>
              <a:rPr lang="hu-HU" altLang="en-US" dirty="0"/>
              <a:t> (Smith 2000; Wilson 2003; </a:t>
            </a:r>
            <a:r>
              <a:rPr lang="hu-HU" altLang="en-US" dirty="0" err="1"/>
              <a:t>Nguyen</a:t>
            </a:r>
            <a:r>
              <a:rPr lang="hu-HU" altLang="en-US" dirty="0"/>
              <a:t> 2005). </a:t>
            </a:r>
            <a:r>
              <a:rPr lang="hu-HU" altLang="en-US" dirty="0" err="1"/>
              <a:t>For</a:t>
            </a:r>
            <a:r>
              <a:rPr lang="hu-HU" altLang="en-US" dirty="0"/>
              <a:t> </a:t>
            </a:r>
            <a:r>
              <a:rPr lang="hu-HU" altLang="en-US" dirty="0" err="1"/>
              <a:t>example</a:t>
            </a:r>
            <a:r>
              <a:rPr lang="hu-HU" altLang="en-US" dirty="0"/>
              <a:t>, Smith (2000 ) </a:t>
            </a:r>
            <a:r>
              <a:rPr lang="hu-HU" altLang="en-US" dirty="0" err="1"/>
              <a:t>highlighted</a:t>
            </a:r>
            <a:r>
              <a:rPr lang="hu-HU" altLang="en-US" dirty="0"/>
              <a:t> .</a:t>
            </a:r>
          </a:p>
          <a:p>
            <a:r>
              <a:rPr lang="hu-HU" altLang="en-US" b="1" dirty="0"/>
              <a:t>5. </a:t>
            </a:r>
            <a:r>
              <a:rPr lang="en-US" altLang="en-US" b="1" dirty="0"/>
              <a:t>Citing when you cannot obtain the original reference</a:t>
            </a:r>
          </a:p>
          <a:p>
            <a:r>
              <a:rPr lang="en-US" altLang="en-US" dirty="0"/>
              <a:t>[The finding or fact you want to cite] (Smith 1962, cited in Jones 2002)</a:t>
            </a:r>
          </a:p>
          <a:p>
            <a:endParaRPr lang="hu-HU" altLang="en-US" dirty="0"/>
          </a:p>
          <a:p>
            <a:pPr eaLnBrk="1" hangingPunct="1"/>
            <a:endParaRPr lang="hu-HU" altLang="en-US" dirty="0"/>
          </a:p>
        </p:txBody>
      </p:sp>
    </p:spTree>
    <p:extLst>
      <p:ext uri="{BB962C8B-B14F-4D97-AF65-F5344CB8AC3E}">
        <p14:creationId xmlns:p14="http://schemas.microsoft.com/office/powerpoint/2010/main" val="9145038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1633331" y="2133601"/>
            <a:ext cx="8935278" cy="3992563"/>
          </a:xfrm>
        </p:spPr>
        <p:txBody>
          <a:bodyPr/>
          <a:lstStyle/>
          <a:p>
            <a:pPr eaLnBrk="1" hangingPunct="1"/>
            <a:r>
              <a:rPr lang="en-US" altLang="en-US" dirty="0"/>
              <a:t>The important thing to watch for is that it is clear to your reader whether the idea</a:t>
            </a:r>
            <a:r>
              <a:rPr lang="hu-HU" altLang="en-US" dirty="0"/>
              <a:t> </a:t>
            </a:r>
            <a:r>
              <a:rPr lang="en-US" altLang="en-US" dirty="0"/>
              <a:t>or fact you are using in each and every sentence is your own, or has come from the</a:t>
            </a:r>
            <a:r>
              <a:rPr lang="hu-HU" altLang="en-US" dirty="0"/>
              <a:t> </a:t>
            </a:r>
            <a:r>
              <a:rPr lang="hu-HU" altLang="en-US" dirty="0" err="1"/>
              <a:t>work</a:t>
            </a:r>
            <a:r>
              <a:rPr lang="hu-HU" altLang="en-US" dirty="0"/>
              <a:t> of </a:t>
            </a:r>
            <a:r>
              <a:rPr lang="hu-HU" altLang="en-US" dirty="0" err="1"/>
              <a:t>another</a:t>
            </a:r>
            <a:r>
              <a:rPr lang="hu-HU" altLang="en-US" dirty="0"/>
              <a:t> </a:t>
            </a:r>
            <a:r>
              <a:rPr lang="hu-HU" altLang="en-US" dirty="0" err="1"/>
              <a:t>person</a:t>
            </a:r>
            <a:r>
              <a:rPr lang="hu-HU" altLang="en-US" dirty="0"/>
              <a:t>.</a:t>
            </a:r>
          </a:p>
          <a:p>
            <a:pPr eaLnBrk="1" hangingPunct="1"/>
            <a:r>
              <a:rPr lang="hu-HU" altLang="en-US" dirty="0" err="1"/>
              <a:t>Inverted</a:t>
            </a:r>
            <a:r>
              <a:rPr lang="hu-HU" altLang="en-US" dirty="0"/>
              <a:t> </a:t>
            </a:r>
            <a:r>
              <a:rPr lang="en-US" altLang="en-US" dirty="0"/>
              <a:t>commas (‘‘ . . . ’’) are extremely rare in science writing</a:t>
            </a:r>
            <a:endParaRPr lang="hu-HU" altLang="en-US" dirty="0"/>
          </a:p>
          <a:p>
            <a:pPr eaLnBrk="1" hangingPunct="1"/>
            <a:r>
              <a:rPr lang="hu-HU" altLang="en-US" dirty="0" err="1"/>
              <a:t>Paraphrase</a:t>
            </a:r>
            <a:r>
              <a:rPr lang="hu-HU" altLang="en-US" dirty="0"/>
              <a:t>!</a:t>
            </a:r>
          </a:p>
        </p:txBody>
      </p:sp>
      <p:sp>
        <p:nvSpPr>
          <p:cNvPr id="5" name="Title 4">
            <a:extLst>
              <a:ext uri="{FF2B5EF4-FFF2-40B4-BE49-F238E27FC236}">
                <a16:creationId xmlns:a16="http://schemas.microsoft.com/office/drawing/2014/main" id="{DA5C09D8-BF94-A941-A994-5BEF3AB255D0}"/>
              </a:ext>
            </a:extLst>
          </p:cNvPr>
          <p:cNvSpPr>
            <a:spLocks noGrp="1"/>
          </p:cNvSpPr>
          <p:nvPr>
            <p:ph type="title"/>
          </p:nvPr>
        </p:nvSpPr>
        <p:spPr>
          <a:xfrm>
            <a:off x="2141926" y="731836"/>
            <a:ext cx="7729728" cy="1188720"/>
          </a:xfrm>
        </p:spPr>
        <p:txBody>
          <a:bodyPr/>
          <a:lstStyle/>
          <a:p>
            <a:r>
              <a:rPr lang="hu-HU" altLang="en-US" dirty="0" err="1"/>
              <a:t>References</a:t>
            </a:r>
            <a:r>
              <a:rPr lang="hu-HU" altLang="en-US" dirty="0"/>
              <a:t> and </a:t>
            </a:r>
            <a:r>
              <a:rPr lang="hu-HU" altLang="en-US" dirty="0" err="1"/>
              <a:t>citations</a:t>
            </a:r>
            <a:endParaRPr lang="en-HU" dirty="0"/>
          </a:p>
        </p:txBody>
      </p:sp>
    </p:spTree>
    <p:extLst>
      <p:ext uri="{BB962C8B-B14F-4D97-AF65-F5344CB8AC3E}">
        <p14:creationId xmlns:p14="http://schemas.microsoft.com/office/powerpoint/2010/main" val="4100374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ím 1"/>
          <p:cNvSpPr>
            <a:spLocks noGrp="1"/>
          </p:cNvSpPr>
          <p:nvPr>
            <p:ph type="title"/>
          </p:nvPr>
        </p:nvSpPr>
        <p:spPr>
          <a:xfrm>
            <a:off x="1524000" y="434251"/>
            <a:ext cx="8806070" cy="1214438"/>
          </a:xfrm>
        </p:spPr>
        <p:txBody>
          <a:bodyPr>
            <a:normAutofit/>
          </a:bodyPr>
          <a:lstStyle/>
          <a:p>
            <a:pPr eaLnBrk="1" hangingPunct="1"/>
            <a:r>
              <a:rPr lang="en-US" altLang="en-US"/>
              <a:t>Stage 4: The statement of purpose or main activity</a:t>
            </a:r>
            <a:endParaRPr lang="hu-HU" altLang="en-US" dirty="0"/>
          </a:p>
        </p:txBody>
      </p:sp>
      <p:sp>
        <p:nvSpPr>
          <p:cNvPr id="3" name="Tartalom helye 2"/>
          <p:cNvSpPr>
            <a:spLocks noGrp="1"/>
          </p:cNvSpPr>
          <p:nvPr>
            <p:ph idx="1"/>
          </p:nvPr>
        </p:nvSpPr>
        <p:spPr>
          <a:xfrm>
            <a:off x="1732722" y="1984917"/>
            <a:ext cx="7735130" cy="4141249"/>
          </a:xfrm>
        </p:spPr>
        <p:txBody>
          <a:bodyPr>
            <a:normAutofit/>
          </a:bodyPr>
          <a:lstStyle/>
          <a:p>
            <a:pPr eaLnBrk="1" hangingPunct="1"/>
            <a:r>
              <a:rPr lang="en-US" altLang="en-US" sz="2000" dirty="0"/>
              <a:t>aim or purpose of the study to be reported</a:t>
            </a:r>
            <a:endParaRPr lang="hu-HU" altLang="en-US" sz="2000" dirty="0"/>
          </a:p>
          <a:p>
            <a:pPr eaLnBrk="1" hangingPunct="1"/>
            <a:r>
              <a:rPr lang="hu-HU" altLang="en-US" sz="2000" dirty="0" err="1"/>
              <a:t>flexibility</a:t>
            </a:r>
            <a:endParaRPr lang="hu-HU" altLang="en-US" sz="2000" dirty="0"/>
          </a:p>
          <a:p>
            <a:pPr eaLnBrk="1" hangingPunct="1"/>
            <a:r>
              <a:rPr lang="hu-HU" altLang="en-US" sz="2000" dirty="0" err="1"/>
              <a:t>keep</a:t>
            </a:r>
            <a:r>
              <a:rPr lang="hu-HU" altLang="en-US" sz="2000" dirty="0"/>
              <a:t> a </a:t>
            </a:r>
            <a:r>
              <a:rPr lang="hu-HU" altLang="en-US" sz="2000" dirty="0" err="1"/>
              <a:t>list</a:t>
            </a:r>
            <a:r>
              <a:rPr lang="hu-HU" altLang="en-US" sz="2000" dirty="0"/>
              <a:t> of </a:t>
            </a:r>
            <a:r>
              <a:rPr lang="hu-HU" altLang="en-US" sz="2000" dirty="0" err="1"/>
              <a:t>possible</a:t>
            </a:r>
            <a:r>
              <a:rPr lang="hu-HU" altLang="en-US" sz="2000" dirty="0"/>
              <a:t> </a:t>
            </a:r>
            <a:r>
              <a:rPr lang="hu-HU" altLang="en-US" sz="2000" dirty="0" err="1"/>
              <a:t>wordings</a:t>
            </a:r>
            <a:endParaRPr lang="hu-HU" altLang="en-US" sz="2000" dirty="0"/>
          </a:p>
          <a:p>
            <a:r>
              <a:rPr lang="hu-HU" sz="2000" dirty="0" err="1"/>
              <a:t>begin</a:t>
            </a:r>
            <a:r>
              <a:rPr lang="hu-HU" sz="2000" dirty="0"/>
              <a:t> </a:t>
            </a:r>
            <a:r>
              <a:rPr lang="hu-HU" sz="2000" dirty="0" err="1"/>
              <a:t>writing</a:t>
            </a:r>
            <a:r>
              <a:rPr lang="hu-HU" sz="2000" dirty="0"/>
              <a:t> </a:t>
            </a:r>
            <a:r>
              <a:rPr lang="hu-HU" sz="2000" dirty="0" err="1"/>
              <a:t>with</a:t>
            </a:r>
            <a:r>
              <a:rPr lang="hu-HU" sz="2000" dirty="0"/>
              <a:t> </a:t>
            </a:r>
            <a:r>
              <a:rPr lang="hu-HU" sz="2000" dirty="0" err="1"/>
              <a:t>Stage</a:t>
            </a:r>
            <a:r>
              <a:rPr lang="hu-HU" sz="2000" dirty="0"/>
              <a:t> 4, </a:t>
            </a:r>
            <a:r>
              <a:rPr lang="hu-HU" sz="2000" dirty="0" err="1"/>
              <a:t>as</a:t>
            </a:r>
            <a:r>
              <a:rPr lang="hu-HU" sz="2000" dirty="0"/>
              <a:t> </a:t>
            </a:r>
            <a:r>
              <a:rPr lang="hu-HU" sz="2000" dirty="0" err="1"/>
              <a:t>defining</a:t>
            </a:r>
            <a:r>
              <a:rPr lang="hu-HU" sz="2000" dirty="0"/>
              <a:t> </a:t>
            </a:r>
            <a:r>
              <a:rPr lang="hu-HU" sz="2000" dirty="0" err="1"/>
              <a:t>the</a:t>
            </a:r>
            <a:r>
              <a:rPr lang="hu-HU" sz="2000" dirty="0"/>
              <a:t> </a:t>
            </a:r>
            <a:r>
              <a:rPr lang="hu-HU" sz="2000" dirty="0" err="1"/>
              <a:t>aim</a:t>
            </a:r>
            <a:r>
              <a:rPr lang="hu-HU" sz="2000" dirty="0"/>
              <a:t> of </a:t>
            </a:r>
            <a:r>
              <a:rPr lang="hu-HU" sz="2000" dirty="0" err="1"/>
              <a:t>the</a:t>
            </a:r>
            <a:r>
              <a:rPr lang="hu-HU" sz="2000" dirty="0"/>
              <a:t> </a:t>
            </a:r>
            <a:r>
              <a:rPr lang="hu-HU" sz="2000" dirty="0" err="1"/>
              <a:t>study</a:t>
            </a:r>
            <a:endParaRPr lang="hu-HU" sz="2000" dirty="0"/>
          </a:p>
        </p:txBody>
      </p:sp>
    </p:spTree>
    <p:extLst>
      <p:ext uri="{BB962C8B-B14F-4D97-AF65-F5344CB8AC3E}">
        <p14:creationId xmlns:p14="http://schemas.microsoft.com/office/powerpoint/2010/main" val="2370078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6344B2-FF93-A843-BB0E-964B24ADE7E8}"/>
              </a:ext>
            </a:extLst>
          </p:cNvPr>
          <p:cNvPicPr>
            <a:picLocks noChangeAspect="1"/>
          </p:cNvPicPr>
          <p:nvPr/>
        </p:nvPicPr>
        <p:blipFill>
          <a:blip r:embed="rId2"/>
          <a:stretch>
            <a:fillRect/>
          </a:stretch>
        </p:blipFill>
        <p:spPr>
          <a:xfrm>
            <a:off x="2362200" y="19050"/>
            <a:ext cx="7467600" cy="6819900"/>
          </a:xfrm>
          <a:prstGeom prst="rect">
            <a:avLst/>
          </a:prstGeom>
        </p:spPr>
      </p:pic>
    </p:spTree>
    <p:extLst>
      <p:ext uri="{BB962C8B-B14F-4D97-AF65-F5344CB8AC3E}">
        <p14:creationId xmlns:p14="http://schemas.microsoft.com/office/powerpoint/2010/main" val="84282786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ím 1"/>
          <p:cNvSpPr>
            <a:spLocks noGrp="1"/>
          </p:cNvSpPr>
          <p:nvPr>
            <p:ph type="title"/>
          </p:nvPr>
        </p:nvSpPr>
        <p:spPr>
          <a:xfrm>
            <a:off x="1653209" y="426332"/>
            <a:ext cx="8448260" cy="1580888"/>
          </a:xfrm>
        </p:spPr>
        <p:txBody>
          <a:bodyPr>
            <a:normAutofit/>
          </a:bodyPr>
          <a:lstStyle/>
          <a:p>
            <a:r>
              <a:rPr lang="hu-HU" altLang="en-US" b="1" dirty="0"/>
              <a:t>Editing </a:t>
            </a:r>
            <a:r>
              <a:rPr lang="hu-HU" altLang="en-US" b="1" dirty="0" err="1"/>
              <a:t>for</a:t>
            </a:r>
            <a:r>
              <a:rPr lang="hu-HU" altLang="en-US" b="1" dirty="0"/>
              <a:t> </a:t>
            </a:r>
            <a:r>
              <a:rPr lang="hu-HU" altLang="en-US" b="1" dirty="0" err="1"/>
              <a:t>logical</a:t>
            </a:r>
            <a:r>
              <a:rPr lang="hu-HU" altLang="en-US" b="1" dirty="0"/>
              <a:t> flow</a:t>
            </a:r>
          </a:p>
        </p:txBody>
      </p:sp>
      <p:sp>
        <p:nvSpPr>
          <p:cNvPr id="3" name="Tartalom helye 2"/>
          <p:cNvSpPr>
            <a:spLocks noGrp="1"/>
          </p:cNvSpPr>
          <p:nvPr>
            <p:ph idx="1"/>
          </p:nvPr>
        </p:nvSpPr>
        <p:spPr>
          <a:xfrm>
            <a:off x="1653209" y="2398643"/>
            <a:ext cx="8269357" cy="4200940"/>
          </a:xfrm>
        </p:spPr>
        <p:txBody>
          <a:bodyPr>
            <a:normAutofit/>
          </a:bodyPr>
          <a:lstStyle/>
          <a:p>
            <a:r>
              <a:rPr lang="en-US" sz="2200" dirty="0"/>
              <a:t>Strategy 1: Always introduce ideas</a:t>
            </a:r>
            <a:endParaRPr lang="hu-HU" sz="2200" dirty="0"/>
          </a:p>
          <a:p>
            <a:r>
              <a:rPr lang="en-US" altLang="en-US" sz="2200" dirty="0"/>
              <a:t>Strategy 2: Move from general information to more specific information</a:t>
            </a:r>
            <a:endParaRPr lang="hu-HU" altLang="en-US" sz="2200" dirty="0"/>
          </a:p>
          <a:p>
            <a:r>
              <a:rPr lang="en-US" altLang="en-US" sz="2200" dirty="0"/>
              <a:t>Strategy 3: Put old (or given) information before new information</a:t>
            </a:r>
          </a:p>
          <a:p>
            <a:r>
              <a:rPr lang="en-US" altLang="en-US" sz="2200" dirty="0"/>
              <a:t>Strategy 4: Make a link between sentences within the first seven to nine words</a:t>
            </a:r>
            <a:endParaRPr lang="hu-HU" altLang="en-US" sz="2200" dirty="0"/>
          </a:p>
          <a:p>
            <a:r>
              <a:rPr lang="en-US" altLang="en-US" sz="2200" dirty="0"/>
              <a:t>Strategy 5: Try to include the verb and its subject in the first seven to</a:t>
            </a:r>
            <a:r>
              <a:rPr lang="hu-HU" altLang="en-US" sz="2200" dirty="0"/>
              <a:t> </a:t>
            </a:r>
            <a:r>
              <a:rPr lang="en-US" altLang="en-US" sz="2200" dirty="0"/>
              <a:t>nine words of a sentence</a:t>
            </a:r>
            <a:endParaRPr lang="hu-HU" altLang="en-US" sz="2200" dirty="0"/>
          </a:p>
          <a:p>
            <a:pPr eaLnBrk="1" hangingPunct="1">
              <a:defRPr/>
            </a:pPr>
            <a:endParaRPr lang="hu-HU" sz="3200" b="1" dirty="0"/>
          </a:p>
        </p:txBody>
      </p:sp>
    </p:spTree>
    <p:extLst>
      <p:ext uri="{BB962C8B-B14F-4D97-AF65-F5344CB8AC3E}">
        <p14:creationId xmlns:p14="http://schemas.microsoft.com/office/powerpoint/2010/main" val="153499034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
            <a:ext cx="9144000" cy="1325563"/>
          </a:xfrm>
          <a:solidFill>
            <a:srgbClr val="00B0F0"/>
          </a:solidFill>
        </p:spPr>
        <p:txBody>
          <a:bodyPr/>
          <a:lstStyle/>
          <a:p>
            <a:pPr algn="ctr"/>
            <a:r>
              <a:rPr lang="en-US" b="1" dirty="0"/>
              <a:t>Methodology</a:t>
            </a:r>
          </a:p>
        </p:txBody>
      </p:sp>
      <p:sp>
        <p:nvSpPr>
          <p:cNvPr id="3" name="Content Placeholder 2"/>
          <p:cNvSpPr>
            <a:spLocks noGrp="1"/>
          </p:cNvSpPr>
          <p:nvPr>
            <p:ph idx="1"/>
          </p:nvPr>
        </p:nvSpPr>
        <p:spPr>
          <a:xfrm>
            <a:off x="1524000" y="1656524"/>
            <a:ext cx="8515350" cy="4520441"/>
          </a:xfrm>
        </p:spPr>
        <p:txBody>
          <a:bodyPr>
            <a:normAutofit/>
          </a:bodyPr>
          <a:lstStyle/>
          <a:p>
            <a:r>
              <a:rPr lang="en-US" sz="2000" dirty="0"/>
              <a:t>the </a:t>
            </a:r>
            <a:r>
              <a:rPr lang="en-US" sz="2000" b="1" i="1" u="sng" dirty="0"/>
              <a:t>skeleton </a:t>
            </a:r>
            <a:r>
              <a:rPr lang="en-US" sz="2000" dirty="0"/>
              <a:t>of the study</a:t>
            </a:r>
          </a:p>
          <a:p>
            <a:r>
              <a:rPr lang="en-US" sz="2000" dirty="0"/>
              <a:t>If it is well written, others should be able to replicate the study exactly</a:t>
            </a:r>
          </a:p>
          <a:p>
            <a:r>
              <a:rPr lang="en-US" sz="2000" dirty="0"/>
              <a:t>The ability to replicate a study is the principal criterion used to judge the quality of this component of a research report</a:t>
            </a:r>
          </a:p>
          <a:p>
            <a:r>
              <a:rPr lang="en-US" sz="2000" dirty="0"/>
              <a:t>It tells us:</a:t>
            </a:r>
          </a:p>
          <a:p>
            <a:r>
              <a:rPr lang="en-US" sz="2000" dirty="0"/>
              <a:t>who was studied, what was studied, and how the information was collected and analyzed</a:t>
            </a:r>
          </a:p>
        </p:txBody>
      </p:sp>
    </p:spTree>
    <p:extLst>
      <p:ext uri="{BB962C8B-B14F-4D97-AF65-F5344CB8AC3E}">
        <p14:creationId xmlns:p14="http://schemas.microsoft.com/office/powerpoint/2010/main" val="216251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1382" y="1457741"/>
            <a:ext cx="7230718" cy="4668425"/>
          </a:xfrm>
        </p:spPr>
        <p:txBody>
          <a:bodyPr>
            <a:normAutofit/>
          </a:bodyPr>
          <a:lstStyle/>
          <a:p>
            <a:r>
              <a:rPr lang="en-US" sz="2000" b="1" dirty="0"/>
              <a:t>Sample</a:t>
            </a:r>
          </a:p>
          <a:p>
            <a:r>
              <a:rPr lang="en-US" sz="2000" b="1" dirty="0"/>
              <a:t>Research design </a:t>
            </a:r>
          </a:p>
          <a:p>
            <a:pPr>
              <a:buFont typeface="Wingdings" charset="2"/>
              <a:buChar char="Ø"/>
            </a:pPr>
            <a:r>
              <a:rPr lang="en-US" sz="2000" dirty="0"/>
              <a:t>treatment(s) (optional) </a:t>
            </a:r>
          </a:p>
          <a:p>
            <a:r>
              <a:rPr lang="en-US" sz="2000" dirty="0"/>
              <a:t>techniques (optional) </a:t>
            </a:r>
          </a:p>
          <a:p>
            <a:r>
              <a:rPr lang="en-US" sz="2000" dirty="0"/>
              <a:t>materials (optional) </a:t>
            </a:r>
          </a:p>
          <a:p>
            <a:r>
              <a:rPr lang="en-US" sz="2000" b="1" dirty="0"/>
              <a:t>Data-collection procedures </a:t>
            </a:r>
          </a:p>
          <a:p>
            <a:pPr>
              <a:buFont typeface="Wingdings" charset="2"/>
              <a:buChar char="Ø"/>
            </a:pPr>
            <a:r>
              <a:rPr lang="en-US" sz="2000" dirty="0"/>
              <a:t>instruments (optional) </a:t>
            </a:r>
          </a:p>
          <a:p>
            <a:pPr>
              <a:buFont typeface="Wingdings" charset="2"/>
              <a:buChar char="Ø"/>
            </a:pPr>
            <a:r>
              <a:rPr lang="en-US" sz="2000" dirty="0"/>
              <a:t>observational methods </a:t>
            </a:r>
          </a:p>
          <a:p>
            <a:r>
              <a:rPr lang="en-US" sz="2000" b="1" dirty="0"/>
              <a:t>Procedures followed </a:t>
            </a:r>
          </a:p>
          <a:p>
            <a:endParaRPr lang="en-US" dirty="0"/>
          </a:p>
        </p:txBody>
      </p:sp>
    </p:spTree>
    <p:extLst>
      <p:ext uri="{BB962C8B-B14F-4D97-AF65-F5344CB8AC3E}">
        <p14:creationId xmlns:p14="http://schemas.microsoft.com/office/powerpoint/2010/main" val="367949669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8325" y="504921"/>
            <a:ext cx="7886700" cy="1325563"/>
          </a:xfrm>
        </p:spPr>
        <p:txBody>
          <a:bodyPr/>
          <a:lstStyle/>
          <a:p>
            <a:r>
              <a:rPr lang="en-US" dirty="0"/>
              <a:t>Sample</a:t>
            </a:r>
          </a:p>
        </p:txBody>
      </p:sp>
      <p:sp>
        <p:nvSpPr>
          <p:cNvPr id="3" name="Content Placeholder 2"/>
          <p:cNvSpPr>
            <a:spLocks noGrp="1"/>
          </p:cNvSpPr>
          <p:nvPr>
            <p:ph idx="1"/>
          </p:nvPr>
        </p:nvSpPr>
        <p:spPr>
          <a:xfrm>
            <a:off x="1838325" y="2096429"/>
            <a:ext cx="7707120" cy="4080534"/>
          </a:xfrm>
        </p:spPr>
        <p:txBody>
          <a:bodyPr>
            <a:normAutofit/>
          </a:bodyPr>
          <a:lstStyle/>
          <a:p>
            <a:r>
              <a:rPr lang="en-US" dirty="0"/>
              <a:t>describes the participants/subjects or the objects of the study</a:t>
            </a:r>
          </a:p>
          <a:p>
            <a:r>
              <a:rPr lang="en-US" dirty="0"/>
              <a:t>It should also explain the rationale used for selecting the participants so that the reader may be able to assess whether the resulting data are valid for the purpose of the study </a:t>
            </a:r>
          </a:p>
          <a:p>
            <a:endParaRPr lang="en-US" dirty="0"/>
          </a:p>
        </p:txBody>
      </p:sp>
    </p:spTree>
    <p:extLst>
      <p:ext uri="{BB962C8B-B14F-4D97-AF65-F5344CB8AC3E}">
        <p14:creationId xmlns:p14="http://schemas.microsoft.com/office/powerpoint/2010/main" val="287989264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112" y="681037"/>
            <a:ext cx="7886700" cy="1325563"/>
          </a:xfrm>
          <a:noFill/>
        </p:spPr>
        <p:txBody>
          <a:bodyPr/>
          <a:lstStyle/>
          <a:p>
            <a:r>
              <a:rPr lang="en-US" dirty="0"/>
              <a:t>Research design</a:t>
            </a:r>
          </a:p>
        </p:txBody>
      </p:sp>
      <p:sp>
        <p:nvSpPr>
          <p:cNvPr id="3" name="Content Placeholder 2"/>
          <p:cNvSpPr>
            <a:spLocks noGrp="1"/>
          </p:cNvSpPr>
          <p:nvPr>
            <p:ph idx="1"/>
          </p:nvPr>
        </p:nvSpPr>
        <p:spPr>
          <a:xfrm>
            <a:off x="1593574" y="2442117"/>
            <a:ext cx="8166238" cy="3734846"/>
          </a:xfrm>
        </p:spPr>
        <p:txBody>
          <a:bodyPr>
            <a:normAutofit/>
          </a:bodyPr>
          <a:lstStyle/>
          <a:p>
            <a:r>
              <a:rPr lang="en-US" sz="2000" dirty="0"/>
              <a:t>explains the </a:t>
            </a:r>
            <a:r>
              <a:rPr lang="en-US" sz="2000" b="1" i="1" u="sng" dirty="0"/>
              <a:t>overall structural design </a:t>
            </a:r>
            <a:r>
              <a:rPr lang="en-US" sz="2000" dirty="0"/>
              <a:t>used in the study</a:t>
            </a:r>
          </a:p>
          <a:p>
            <a:r>
              <a:rPr lang="en-US" sz="2000" dirty="0"/>
              <a:t>In a well-written design section, the </a:t>
            </a:r>
            <a:r>
              <a:rPr lang="en-US" sz="2000" i="1" dirty="0"/>
              <a:t>variables</a:t>
            </a:r>
            <a:r>
              <a:rPr lang="en-US" sz="2000" dirty="0"/>
              <a:t> of the study are clearly identified and defined. </a:t>
            </a:r>
            <a:r>
              <a:rPr lang="en-US" sz="2000" u="sng" dirty="0"/>
              <a:t>the term </a:t>
            </a:r>
            <a:r>
              <a:rPr lang="en-US" sz="2000" i="1" u="sng" dirty="0"/>
              <a:t>construct </a:t>
            </a:r>
            <a:r>
              <a:rPr lang="en-US" sz="2000" u="sng" dirty="0"/>
              <a:t>is usually replaced by the term </a:t>
            </a:r>
            <a:r>
              <a:rPr lang="en-US" sz="2000" i="1" u="sng" dirty="0"/>
              <a:t>variable</a:t>
            </a:r>
            <a:endParaRPr lang="en-US" sz="2000" u="sng" dirty="0"/>
          </a:p>
        </p:txBody>
      </p:sp>
    </p:spTree>
    <p:extLst>
      <p:ext uri="{BB962C8B-B14F-4D97-AF65-F5344CB8AC3E}">
        <p14:creationId xmlns:p14="http://schemas.microsoft.com/office/powerpoint/2010/main" val="241423790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873" y="675199"/>
            <a:ext cx="7886700" cy="1325563"/>
          </a:xfrm>
          <a:noFill/>
        </p:spPr>
        <p:txBody>
          <a:bodyPr/>
          <a:lstStyle/>
          <a:p>
            <a:r>
              <a:rPr lang="en-US" dirty="0"/>
              <a:t>Data-Collection Procedures</a:t>
            </a:r>
          </a:p>
        </p:txBody>
      </p:sp>
      <p:sp>
        <p:nvSpPr>
          <p:cNvPr id="3" name="Content Placeholder 2"/>
          <p:cNvSpPr>
            <a:spLocks noGrp="1"/>
          </p:cNvSpPr>
          <p:nvPr>
            <p:ph idx="1"/>
          </p:nvPr>
        </p:nvSpPr>
        <p:spPr>
          <a:xfrm>
            <a:off x="1735872" y="2297151"/>
            <a:ext cx="7787269" cy="3879812"/>
          </a:xfrm>
        </p:spPr>
        <p:txBody>
          <a:bodyPr/>
          <a:lstStyle/>
          <a:p>
            <a:pPr>
              <a:spcBef>
                <a:spcPct val="30000"/>
              </a:spcBef>
              <a:defRPr/>
            </a:pPr>
            <a:r>
              <a:rPr lang="en-US" dirty="0"/>
              <a:t>Explains in detail how the information is collected for the purpose of a research study.</a:t>
            </a:r>
          </a:p>
          <a:p>
            <a:pPr>
              <a:spcBef>
                <a:spcPct val="30000"/>
              </a:spcBef>
              <a:defRPr/>
            </a:pPr>
            <a:r>
              <a:rPr lang="en-US" dirty="0"/>
              <a:t>Most studies involve either instruments and/or observational procedures.</a:t>
            </a:r>
          </a:p>
          <a:p>
            <a:endParaRPr lang="en-US" dirty="0"/>
          </a:p>
          <a:p>
            <a:endParaRPr lang="en-US" dirty="0"/>
          </a:p>
        </p:txBody>
      </p:sp>
    </p:spTree>
    <p:extLst>
      <p:ext uri="{BB962C8B-B14F-4D97-AF65-F5344CB8AC3E}">
        <p14:creationId xmlns:p14="http://schemas.microsoft.com/office/powerpoint/2010/main" val="77057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658" y="620572"/>
            <a:ext cx="7886700" cy="1325563"/>
          </a:xfrm>
          <a:noFill/>
        </p:spPr>
        <p:txBody>
          <a:bodyPr/>
          <a:lstStyle/>
          <a:p>
            <a:r>
              <a:rPr lang="en-US" dirty="0"/>
              <a:t>Procedure</a:t>
            </a:r>
          </a:p>
        </p:txBody>
      </p:sp>
      <p:sp>
        <p:nvSpPr>
          <p:cNvPr id="3" name="Content Placeholder 2"/>
          <p:cNvSpPr>
            <a:spLocks noGrp="1"/>
          </p:cNvSpPr>
          <p:nvPr>
            <p:ph idx="1"/>
          </p:nvPr>
        </p:nvSpPr>
        <p:spPr>
          <a:xfrm>
            <a:off x="1712846" y="2915479"/>
            <a:ext cx="8100228" cy="3261485"/>
          </a:xfrm>
        </p:spPr>
        <p:txBody>
          <a:bodyPr>
            <a:normAutofit/>
          </a:bodyPr>
          <a:lstStyle/>
          <a:p>
            <a:r>
              <a:rPr lang="en-US" sz="2000" dirty="0"/>
              <a:t>a detailed explanation of how the complete study was executed</a:t>
            </a:r>
          </a:p>
          <a:p>
            <a:r>
              <a:rPr lang="en-US" sz="2000" dirty="0"/>
              <a:t>it describes when and how the treatments (if any) were administered, when and how the instruments (if any) were given, and/or when and how observation methods were used</a:t>
            </a:r>
          </a:p>
          <a:p>
            <a:r>
              <a:rPr lang="en-US" sz="2000" b="1" u="sng" dirty="0"/>
              <a:t>main criterion </a:t>
            </a:r>
            <a:r>
              <a:rPr lang="en-US" sz="2000" dirty="0"/>
              <a:t>for judging the quality of this subsection is whether we have enough information to replicate the study if need be</a:t>
            </a:r>
          </a:p>
        </p:txBody>
      </p:sp>
    </p:spTree>
    <p:extLst>
      <p:ext uri="{BB962C8B-B14F-4D97-AF65-F5344CB8AC3E}">
        <p14:creationId xmlns:p14="http://schemas.microsoft.com/office/powerpoint/2010/main" val="364741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839" y="415637"/>
            <a:ext cx="8732322" cy="1235033"/>
          </a:xfrm>
          <a:solidFill>
            <a:srgbClr val="00B0F0"/>
          </a:solidFill>
        </p:spPr>
        <p:txBody>
          <a:bodyPr/>
          <a:lstStyle/>
          <a:p>
            <a:pPr algn="ctr"/>
            <a:r>
              <a:rPr lang="en-US" b="1" dirty="0"/>
              <a:t>Results</a:t>
            </a:r>
          </a:p>
        </p:txBody>
      </p:sp>
      <p:sp>
        <p:nvSpPr>
          <p:cNvPr id="3" name="Content Placeholder 2"/>
          <p:cNvSpPr>
            <a:spLocks noGrp="1"/>
          </p:cNvSpPr>
          <p:nvPr>
            <p:ph idx="1"/>
          </p:nvPr>
        </p:nvSpPr>
        <p:spPr>
          <a:xfrm>
            <a:off x="1524000" y="2411897"/>
            <a:ext cx="8515350" cy="3765067"/>
          </a:xfrm>
        </p:spPr>
        <p:txBody>
          <a:bodyPr>
            <a:normAutofit/>
          </a:bodyPr>
          <a:lstStyle/>
          <a:p>
            <a:r>
              <a:rPr lang="en-US" sz="2000" dirty="0"/>
              <a:t>The results of any data analysis are given</a:t>
            </a:r>
          </a:p>
          <a:p>
            <a:endParaRPr lang="en-US" sz="2000" dirty="0"/>
          </a:p>
          <a:p>
            <a:r>
              <a:rPr lang="en-US" sz="2000" dirty="0"/>
              <a:t>The strengths and weaknesses of a study can often be found in the choice of a data analysis procedure that affects the results</a:t>
            </a:r>
          </a:p>
        </p:txBody>
      </p:sp>
    </p:spTree>
    <p:extLst>
      <p:ext uri="{BB962C8B-B14F-4D97-AF65-F5344CB8AC3E}">
        <p14:creationId xmlns:p14="http://schemas.microsoft.com/office/powerpoint/2010/main" val="21990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ím 1"/>
          <p:cNvSpPr>
            <a:spLocks noGrp="1"/>
          </p:cNvSpPr>
          <p:nvPr>
            <p:ph type="title"/>
          </p:nvPr>
        </p:nvSpPr>
        <p:spPr bwMode="auto">
          <a:xfrm>
            <a:off x="1323278" y="847170"/>
            <a:ext cx="9034670" cy="11712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br>
              <a:rPr lang="hu-HU" altLang="en-US" dirty="0"/>
            </a:br>
            <a:r>
              <a:rPr lang="hu-HU" altLang="en-US" dirty="0"/>
              <a:t>„Story” – </a:t>
            </a:r>
            <a:r>
              <a:rPr lang="hu-HU" altLang="en-US" dirty="0" err="1"/>
              <a:t>the</a:t>
            </a:r>
            <a:r>
              <a:rPr lang="hu-HU" altLang="en-US" dirty="0"/>
              <a:t> </a:t>
            </a:r>
            <a:r>
              <a:rPr lang="hu-HU" altLang="en-US" dirty="0" err="1"/>
              <a:t>key</a:t>
            </a:r>
            <a:r>
              <a:rPr lang="hu-HU" altLang="en-US" dirty="0"/>
              <a:t> driver of an </a:t>
            </a:r>
            <a:r>
              <a:rPr lang="hu-HU" altLang="en-US" dirty="0" err="1"/>
              <a:t>article</a:t>
            </a:r>
            <a:endParaRPr lang="hu-HU" altLang="en-US" dirty="0"/>
          </a:p>
        </p:txBody>
      </p:sp>
      <p:sp>
        <p:nvSpPr>
          <p:cNvPr id="33795" name="Tartalom helye 2"/>
          <p:cNvSpPr>
            <a:spLocks noGrp="1"/>
          </p:cNvSpPr>
          <p:nvPr>
            <p:ph sz="quarter" idx="1"/>
          </p:nvPr>
        </p:nvSpPr>
        <p:spPr bwMode="auto">
          <a:xfrm>
            <a:off x="1742662" y="2676940"/>
            <a:ext cx="6867939" cy="3796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hu-HU" altLang="en-US" dirty="0"/>
              <a:t>♦ main </a:t>
            </a:r>
            <a:r>
              <a:rPr lang="hu-HU" altLang="en-US" dirty="0" err="1"/>
              <a:t>points</a:t>
            </a:r>
            <a:r>
              <a:rPr lang="hu-HU" altLang="en-US" dirty="0"/>
              <a:t> of </a:t>
            </a:r>
            <a:r>
              <a:rPr lang="hu-HU" altLang="en-US" dirty="0" err="1"/>
              <a:t>your</a:t>
            </a:r>
            <a:r>
              <a:rPr lang="hu-HU" altLang="en-US" dirty="0"/>
              <a:t> </a:t>
            </a:r>
            <a:r>
              <a:rPr lang="hu-HU" altLang="en-US" dirty="0" err="1"/>
              <a:t>results</a:t>
            </a:r>
            <a:r>
              <a:rPr lang="hu-HU" altLang="en-US" dirty="0"/>
              <a:t> </a:t>
            </a:r>
          </a:p>
          <a:p>
            <a:pPr eaLnBrk="1" hangingPunct="1"/>
            <a:r>
              <a:rPr lang="hu-HU" altLang="en-US" dirty="0"/>
              <a:t>♦ </a:t>
            </a:r>
            <a:r>
              <a:rPr lang="hu-HU" altLang="en-US" dirty="0" err="1"/>
              <a:t>focus</a:t>
            </a:r>
            <a:r>
              <a:rPr lang="hu-HU" altLang="en-US" dirty="0"/>
              <a:t> </a:t>
            </a:r>
            <a:r>
              <a:rPr lang="hu-HU" altLang="en-US" dirty="0" err="1"/>
              <a:t>on</a:t>
            </a:r>
            <a:r>
              <a:rPr lang="hu-HU" altLang="en-US" dirty="0"/>
              <a:t> </a:t>
            </a:r>
            <a:r>
              <a:rPr lang="hu-HU" altLang="en-US" dirty="0" err="1"/>
              <a:t>your</a:t>
            </a:r>
            <a:r>
              <a:rPr lang="hu-HU" altLang="en-US" dirty="0"/>
              <a:t> </a:t>
            </a:r>
            <a:r>
              <a:rPr lang="hu-HU" altLang="en-US" dirty="0" err="1"/>
              <a:t>tables</a:t>
            </a:r>
            <a:r>
              <a:rPr lang="hu-HU" altLang="en-US" dirty="0"/>
              <a:t> and </a:t>
            </a:r>
            <a:r>
              <a:rPr lang="hu-HU" altLang="en-US" dirty="0" err="1"/>
              <a:t>figures</a:t>
            </a:r>
            <a:endParaRPr lang="hu-HU" altLang="en-US" dirty="0"/>
          </a:p>
          <a:p>
            <a:pPr eaLnBrk="1" hangingPunct="1"/>
            <a:endParaRPr lang="hu-HU" altLang="en-US" dirty="0"/>
          </a:p>
          <a:p>
            <a:r>
              <a:rPr lang="hu-HU" altLang="en-US" dirty="0" err="1"/>
              <a:t>Aim</a:t>
            </a:r>
            <a:r>
              <a:rPr lang="hu-HU" altLang="en-US" dirty="0"/>
              <a:t> </a:t>
            </a:r>
            <a:r>
              <a:rPr lang="hu-HU" altLang="en-US" dirty="0" err="1"/>
              <a:t>to</a:t>
            </a:r>
            <a:r>
              <a:rPr lang="hu-HU" altLang="en-US" dirty="0"/>
              <a:t> </a:t>
            </a:r>
            <a:r>
              <a:rPr lang="hu-HU" altLang="en-US" dirty="0" err="1"/>
              <a:t>reach</a:t>
            </a:r>
            <a:r>
              <a:rPr lang="hu-HU" altLang="en-US" dirty="0"/>
              <a:t> </a:t>
            </a:r>
            <a:r>
              <a:rPr lang="hu-HU" altLang="en-US" dirty="0" err="1"/>
              <a:t>agreement</a:t>
            </a:r>
            <a:r>
              <a:rPr lang="hu-HU" altLang="en-US" dirty="0"/>
              <a:t> </a:t>
            </a:r>
            <a:r>
              <a:rPr lang="hu-HU" altLang="en-US" dirty="0" err="1"/>
              <a:t>on</a:t>
            </a:r>
            <a:r>
              <a:rPr lang="hu-HU" altLang="en-US" dirty="0"/>
              <a:t>:</a:t>
            </a:r>
          </a:p>
          <a:p>
            <a:r>
              <a:rPr lang="hu-HU" altLang="en-US" dirty="0"/>
              <a:t>♦ </a:t>
            </a:r>
            <a:r>
              <a:rPr lang="hu-HU" altLang="en-US" dirty="0" err="1"/>
              <a:t>which</a:t>
            </a:r>
            <a:r>
              <a:rPr lang="hu-HU" altLang="en-US" dirty="0"/>
              <a:t> </a:t>
            </a:r>
            <a:r>
              <a:rPr lang="hu-HU" altLang="en-US" dirty="0" err="1"/>
              <a:t>data</a:t>
            </a:r>
            <a:r>
              <a:rPr lang="hu-HU" altLang="en-US" dirty="0"/>
              <a:t> </a:t>
            </a:r>
            <a:r>
              <a:rPr lang="hu-HU" altLang="en-US" dirty="0" err="1"/>
              <a:t>should</a:t>
            </a:r>
            <a:r>
              <a:rPr lang="hu-HU" altLang="en-US" dirty="0"/>
              <a:t> be </a:t>
            </a:r>
            <a:r>
              <a:rPr lang="hu-HU" altLang="en-US" dirty="0" err="1"/>
              <a:t>included</a:t>
            </a:r>
            <a:r>
              <a:rPr lang="hu-HU" altLang="en-US" dirty="0"/>
              <a:t>;</a:t>
            </a:r>
          </a:p>
          <a:p>
            <a:r>
              <a:rPr lang="hu-HU" altLang="en-US" dirty="0"/>
              <a:t>♦ </a:t>
            </a:r>
            <a:r>
              <a:rPr lang="hu-HU" altLang="en-US" dirty="0" err="1"/>
              <a:t>what</a:t>
            </a:r>
            <a:r>
              <a:rPr lang="hu-HU" altLang="en-US" dirty="0"/>
              <a:t> </a:t>
            </a:r>
            <a:r>
              <a:rPr lang="hu-HU" altLang="en-US" dirty="0" err="1"/>
              <a:t>are</a:t>
            </a:r>
            <a:r>
              <a:rPr lang="hu-HU" altLang="en-US" dirty="0"/>
              <a:t> </a:t>
            </a:r>
            <a:r>
              <a:rPr lang="hu-HU" altLang="en-US" dirty="0" err="1"/>
              <a:t>the</a:t>
            </a:r>
            <a:r>
              <a:rPr lang="hu-HU" altLang="en-US" dirty="0"/>
              <a:t> important </a:t>
            </a:r>
            <a:r>
              <a:rPr lang="hu-HU" altLang="en-US" dirty="0" err="1"/>
              <a:t>points</a:t>
            </a:r>
            <a:r>
              <a:rPr lang="hu-HU" altLang="en-US" dirty="0"/>
              <a:t> </a:t>
            </a:r>
            <a:r>
              <a:rPr lang="hu-HU" altLang="en-US" dirty="0" err="1"/>
              <a:t>that</a:t>
            </a:r>
            <a:r>
              <a:rPr lang="hu-HU" altLang="en-US" dirty="0"/>
              <a:t> </a:t>
            </a:r>
            <a:r>
              <a:rPr lang="hu-HU" altLang="en-US" dirty="0" err="1"/>
              <a:t>form</a:t>
            </a:r>
            <a:r>
              <a:rPr lang="hu-HU" altLang="en-US" dirty="0"/>
              <a:t> </a:t>
            </a:r>
            <a:r>
              <a:rPr lang="hu-HU" altLang="en-US" dirty="0" err="1"/>
              <a:t>the</a:t>
            </a:r>
            <a:r>
              <a:rPr lang="hu-HU" altLang="en-US" dirty="0"/>
              <a:t> story of </a:t>
            </a:r>
            <a:r>
              <a:rPr lang="hu-HU" altLang="en-US" dirty="0" err="1"/>
              <a:t>the</a:t>
            </a:r>
            <a:r>
              <a:rPr lang="hu-HU" altLang="en-US" dirty="0"/>
              <a:t> </a:t>
            </a:r>
            <a:r>
              <a:rPr lang="hu-HU" altLang="en-US" dirty="0" err="1"/>
              <a:t>paper</a:t>
            </a:r>
            <a:r>
              <a:rPr lang="hu-HU" altLang="en-US" dirty="0"/>
              <a:t>; </a:t>
            </a:r>
          </a:p>
          <a:p>
            <a:r>
              <a:rPr lang="hu-HU" altLang="en-US" dirty="0"/>
              <a:t>♦ </a:t>
            </a:r>
            <a:r>
              <a:rPr lang="hu-HU" altLang="en-US" dirty="0" err="1"/>
              <a:t>what</a:t>
            </a:r>
            <a:r>
              <a:rPr lang="hu-HU" altLang="en-US" dirty="0"/>
              <a:t> is/</a:t>
            </a:r>
            <a:r>
              <a:rPr lang="hu-HU" altLang="en-US" dirty="0" err="1"/>
              <a:t>are</a:t>
            </a:r>
            <a:r>
              <a:rPr lang="hu-HU" altLang="en-US" dirty="0"/>
              <a:t> </a:t>
            </a:r>
            <a:r>
              <a:rPr lang="hu-HU" altLang="en-US" dirty="0" err="1"/>
              <a:t>the</a:t>
            </a:r>
            <a:r>
              <a:rPr lang="hu-HU" altLang="en-US" dirty="0"/>
              <a:t> </a:t>
            </a:r>
            <a:r>
              <a:rPr lang="hu-HU" altLang="en-US" dirty="0" err="1"/>
              <a:t>take-home</a:t>
            </a:r>
            <a:r>
              <a:rPr lang="hu-HU" altLang="en-US" dirty="0"/>
              <a:t> </a:t>
            </a:r>
            <a:r>
              <a:rPr lang="hu-HU" altLang="en-US" dirty="0" err="1"/>
              <a:t>message</a:t>
            </a:r>
            <a:r>
              <a:rPr lang="hu-HU" altLang="en-US" dirty="0"/>
              <a:t> </a:t>
            </a:r>
            <a:r>
              <a:rPr lang="hu-HU" altLang="en-US" dirty="0" err="1"/>
              <a:t>or</a:t>
            </a:r>
            <a:r>
              <a:rPr lang="hu-HU" altLang="en-US" dirty="0"/>
              <a:t> </a:t>
            </a:r>
            <a:r>
              <a:rPr lang="hu-HU" altLang="en-US" dirty="0" err="1"/>
              <a:t>messages</a:t>
            </a:r>
            <a:r>
              <a:rPr lang="hu-HU" altLang="en-US" dirty="0"/>
              <a:t>.</a:t>
            </a:r>
          </a:p>
        </p:txBody>
      </p:sp>
    </p:spTree>
    <p:extLst>
      <p:ext uri="{BB962C8B-B14F-4D97-AF65-F5344CB8AC3E}">
        <p14:creationId xmlns:p14="http://schemas.microsoft.com/office/powerpoint/2010/main" val="39178254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ím 1"/>
          <p:cNvSpPr>
            <a:spLocks noGrp="1"/>
          </p:cNvSpPr>
          <p:nvPr>
            <p:ph type="title"/>
          </p:nvPr>
        </p:nvSpPr>
        <p:spPr bwMode="auto">
          <a:xfrm>
            <a:off x="1543792" y="403761"/>
            <a:ext cx="8657112" cy="1214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eaLnBrk="1" hangingPunct="1"/>
            <a:r>
              <a:rPr lang="en-US" altLang="en-US" sz="3200" dirty="0"/>
              <a:t>Questions to focus on</a:t>
            </a:r>
            <a:br>
              <a:rPr lang="en-US" altLang="en-US" sz="3200" dirty="0"/>
            </a:br>
            <a:r>
              <a:rPr lang="en-US" altLang="en-US" sz="3200" dirty="0"/>
              <a:t>in the drafting process</a:t>
            </a:r>
            <a:br>
              <a:rPr lang="en-US" altLang="en-US" sz="3200" dirty="0"/>
            </a:br>
            <a:endParaRPr lang="hu-HU" altLang="en-US" sz="3200" dirty="0"/>
          </a:p>
        </p:txBody>
      </p:sp>
      <p:sp>
        <p:nvSpPr>
          <p:cNvPr id="34819" name="Tartalom helye 2"/>
          <p:cNvSpPr>
            <a:spLocks noGrp="1"/>
          </p:cNvSpPr>
          <p:nvPr>
            <p:ph sz="quarter" idx="1"/>
          </p:nvPr>
        </p:nvSpPr>
        <p:spPr bwMode="auto">
          <a:xfrm>
            <a:off x="241465" y="1993477"/>
            <a:ext cx="11709070" cy="3986954"/>
          </a:xfrm>
          <a:solidFill>
            <a:srgbClr val="00B050"/>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2400" dirty="0"/>
              <a:t>1 What do my results say? (two sentences maximum, a very brief summary of</a:t>
            </a:r>
            <a:r>
              <a:rPr lang="hu-HU" altLang="en-US" sz="2400" dirty="0"/>
              <a:t> </a:t>
            </a:r>
            <a:r>
              <a:rPr lang="en-US" altLang="en-US" sz="2400" dirty="0"/>
              <a:t>the main points, no background!)</a:t>
            </a:r>
          </a:p>
          <a:p>
            <a:pPr eaLnBrk="1" hangingPunct="1"/>
            <a:r>
              <a:rPr lang="en-US" altLang="en-US" sz="2400" dirty="0"/>
              <a:t>2 What do these results mean in their context? (i.e. what conclusions can be</a:t>
            </a:r>
            <a:r>
              <a:rPr lang="hu-HU" altLang="en-US" sz="2400" dirty="0"/>
              <a:t> </a:t>
            </a:r>
            <a:r>
              <a:rPr lang="hu-HU" altLang="en-US" sz="2400" dirty="0" err="1"/>
              <a:t>drawn</a:t>
            </a:r>
            <a:r>
              <a:rPr lang="hu-HU" altLang="en-US" sz="2400" dirty="0"/>
              <a:t> </a:t>
            </a:r>
            <a:r>
              <a:rPr lang="hu-HU" altLang="en-US" sz="2400" dirty="0" err="1"/>
              <a:t>from</a:t>
            </a:r>
            <a:r>
              <a:rPr lang="hu-HU" altLang="en-US" sz="2400" dirty="0"/>
              <a:t> </a:t>
            </a:r>
            <a:r>
              <a:rPr lang="hu-HU" altLang="en-US" sz="2400" dirty="0" err="1"/>
              <a:t>these</a:t>
            </a:r>
            <a:r>
              <a:rPr lang="hu-HU" altLang="en-US" sz="2400" dirty="0"/>
              <a:t> </a:t>
            </a:r>
            <a:r>
              <a:rPr lang="hu-HU" altLang="en-US" sz="2400" dirty="0" err="1"/>
              <a:t>results</a:t>
            </a:r>
            <a:r>
              <a:rPr lang="hu-HU" altLang="en-US" sz="2400" dirty="0"/>
              <a:t>?)</a:t>
            </a:r>
          </a:p>
          <a:p>
            <a:pPr eaLnBrk="1" hangingPunct="1"/>
            <a:r>
              <a:rPr lang="en-US" altLang="en-US" sz="2400" dirty="0"/>
              <a:t>3 Who needs to know about these results? (i.e. who specifically forms the</a:t>
            </a:r>
            <a:r>
              <a:rPr lang="hu-HU" altLang="en-US" sz="2400" dirty="0"/>
              <a:t> </a:t>
            </a:r>
            <a:r>
              <a:rPr lang="en-US" altLang="en-US" sz="2400" dirty="0"/>
              <a:t>audience for this paper you are going to write?)</a:t>
            </a:r>
          </a:p>
          <a:p>
            <a:pPr eaLnBrk="1" hangingPunct="1"/>
            <a:r>
              <a:rPr lang="en-US" altLang="en-US" sz="2400" dirty="0"/>
              <a:t>4 Why do they need to know? (i.e. what contribution will the results make to</a:t>
            </a:r>
            <a:r>
              <a:rPr lang="hu-HU" altLang="en-US" sz="2400" dirty="0"/>
              <a:t> </a:t>
            </a:r>
            <a:r>
              <a:rPr lang="en-US" altLang="en-US" sz="2400" dirty="0"/>
              <a:t>ongoing work in the field? Or, what will other researchers be missing if they</a:t>
            </a:r>
            <a:r>
              <a:rPr lang="hu-HU" altLang="en-US" sz="2400" dirty="0"/>
              <a:t> </a:t>
            </a:r>
            <a:r>
              <a:rPr lang="hu-HU" altLang="en-US" sz="2400" dirty="0" err="1"/>
              <a:t>haven’t</a:t>
            </a:r>
            <a:r>
              <a:rPr lang="hu-HU" altLang="en-US" sz="2400" dirty="0"/>
              <a:t> </a:t>
            </a:r>
            <a:r>
              <a:rPr lang="hu-HU" altLang="en-US" sz="2400" dirty="0" err="1"/>
              <a:t>read</a:t>
            </a:r>
            <a:r>
              <a:rPr lang="hu-HU" altLang="en-US" sz="2400" dirty="0"/>
              <a:t> </a:t>
            </a:r>
            <a:r>
              <a:rPr lang="hu-HU" altLang="en-US" sz="2400" dirty="0" err="1"/>
              <a:t>your</a:t>
            </a:r>
            <a:r>
              <a:rPr lang="hu-HU" altLang="en-US" sz="2400" dirty="0"/>
              <a:t> </a:t>
            </a:r>
            <a:r>
              <a:rPr lang="hu-HU" altLang="en-US" sz="2400" dirty="0" err="1"/>
              <a:t>paper</a:t>
            </a:r>
            <a:r>
              <a:rPr lang="hu-HU" altLang="en-US" sz="2400" dirty="0"/>
              <a:t>?)</a:t>
            </a:r>
          </a:p>
        </p:txBody>
      </p:sp>
    </p:spTree>
    <p:extLst>
      <p:ext uri="{BB962C8B-B14F-4D97-AF65-F5344CB8AC3E}">
        <p14:creationId xmlns:p14="http://schemas.microsoft.com/office/powerpoint/2010/main" val="456923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9">
                                            <p:bg/>
                                          </p:spTgt>
                                        </p:tgtEl>
                                        <p:attrNameLst>
                                          <p:attrName>style.visibility</p:attrName>
                                        </p:attrNameLst>
                                      </p:cBhvr>
                                      <p:to>
                                        <p:strVal val="visible"/>
                                      </p:to>
                                    </p:set>
                                    <p:animEffect transition="in" filter="fade">
                                      <p:cBhvr>
                                        <p:cTn id="7" dur="2000"/>
                                        <p:tgtEl>
                                          <p:spTgt spid="34819">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19">
                                            <p:txEl>
                                              <p:pRg st="0" end="0"/>
                                            </p:txEl>
                                          </p:spTgt>
                                        </p:tgtEl>
                                        <p:attrNameLst>
                                          <p:attrName>style.visibility</p:attrName>
                                        </p:attrNameLst>
                                      </p:cBhvr>
                                      <p:to>
                                        <p:strVal val="visible"/>
                                      </p:to>
                                    </p:set>
                                    <p:animEffect transition="in" filter="fade">
                                      <p:cBhvr>
                                        <p:cTn id="12" dur="2000"/>
                                        <p:tgtEl>
                                          <p:spTgt spid="348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819">
                                            <p:txEl>
                                              <p:pRg st="1" end="1"/>
                                            </p:txEl>
                                          </p:spTgt>
                                        </p:tgtEl>
                                        <p:attrNameLst>
                                          <p:attrName>style.visibility</p:attrName>
                                        </p:attrNameLst>
                                      </p:cBhvr>
                                      <p:to>
                                        <p:strVal val="visible"/>
                                      </p:to>
                                    </p:set>
                                    <p:animEffect transition="in" filter="fade">
                                      <p:cBhvr>
                                        <p:cTn id="17" dur="2000"/>
                                        <p:tgtEl>
                                          <p:spTgt spid="3481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819">
                                            <p:txEl>
                                              <p:pRg st="2" end="2"/>
                                            </p:txEl>
                                          </p:spTgt>
                                        </p:tgtEl>
                                        <p:attrNameLst>
                                          <p:attrName>style.visibility</p:attrName>
                                        </p:attrNameLst>
                                      </p:cBhvr>
                                      <p:to>
                                        <p:strVal val="visible"/>
                                      </p:to>
                                    </p:set>
                                    <p:animEffect transition="in" filter="fade">
                                      <p:cBhvr>
                                        <p:cTn id="22" dur="2000"/>
                                        <p:tgtEl>
                                          <p:spTgt spid="3481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819">
                                            <p:txEl>
                                              <p:pRg st="3" end="3"/>
                                            </p:txEl>
                                          </p:spTgt>
                                        </p:tgtEl>
                                        <p:attrNameLst>
                                          <p:attrName>style.visibility</p:attrName>
                                        </p:attrNameLst>
                                      </p:cBhvr>
                                      <p:to>
                                        <p:strVal val="visible"/>
                                      </p:to>
                                    </p:set>
                                    <p:animEffect transition="in" filter="fade">
                                      <p:cBhvr>
                                        <p:cTn id="27" dur="2000"/>
                                        <p:tgtEl>
                                          <p:spTgt spid="34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42C7D04-E4DC-5F4D-8616-C249E7B71789}"/>
              </a:ext>
            </a:extLst>
          </p:cNvPr>
          <p:cNvPicPr>
            <a:picLocks noGrp="1" noChangeAspect="1"/>
          </p:cNvPicPr>
          <p:nvPr>
            <p:ph idx="1"/>
          </p:nvPr>
        </p:nvPicPr>
        <p:blipFill rotWithShape="1">
          <a:blip r:embed="rId2"/>
          <a:srcRect l="11887" r="12127" b="11025"/>
          <a:stretch/>
        </p:blipFill>
        <p:spPr>
          <a:xfrm>
            <a:off x="1763842" y="258580"/>
            <a:ext cx="8664316" cy="6340839"/>
          </a:xfrm>
        </p:spPr>
      </p:pic>
    </p:spTree>
    <p:extLst>
      <p:ext uri="{BB962C8B-B14F-4D97-AF65-F5344CB8AC3E}">
        <p14:creationId xmlns:p14="http://schemas.microsoft.com/office/powerpoint/2010/main" val="171293353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ím 1"/>
          <p:cNvSpPr>
            <a:spLocks noGrp="1"/>
          </p:cNvSpPr>
          <p:nvPr>
            <p:ph type="title"/>
          </p:nvPr>
        </p:nvSpPr>
        <p:spPr bwMode="auto">
          <a:xfrm>
            <a:off x="1818075" y="555904"/>
            <a:ext cx="9035972"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br>
              <a:rPr lang="hu-HU" altLang="en-US" dirty="0"/>
            </a:br>
            <a:r>
              <a:rPr lang="hu-HU" altLang="en-US" dirty="0"/>
              <a:t>Designing </a:t>
            </a:r>
            <a:r>
              <a:rPr lang="hu-HU" altLang="en-US" dirty="0" err="1"/>
              <a:t>figures</a:t>
            </a:r>
            <a:endParaRPr lang="hu-HU" altLang="en-US" dirty="0"/>
          </a:p>
        </p:txBody>
      </p:sp>
      <p:sp>
        <p:nvSpPr>
          <p:cNvPr id="14339" name="Tartalom helye 2"/>
          <p:cNvSpPr>
            <a:spLocks noGrp="1"/>
          </p:cNvSpPr>
          <p:nvPr>
            <p:ph sz="quarter" idx="1"/>
          </p:nvPr>
        </p:nvSpPr>
        <p:spPr bwMode="auto">
          <a:xfrm>
            <a:off x="2229445" y="2142722"/>
            <a:ext cx="7733110" cy="38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hu-HU" altLang="en-US" sz="2000" dirty="0"/>
              <a:t>D</a:t>
            </a:r>
            <a:r>
              <a:rPr lang="en-US" altLang="en-US" sz="2000" dirty="0" err="1"/>
              <a:t>etermine</a:t>
            </a:r>
            <a:r>
              <a:rPr lang="en-US" altLang="en-US" sz="2000" dirty="0"/>
              <a:t> the design elements you want in the figure</a:t>
            </a:r>
            <a:r>
              <a:rPr lang="hu-HU" altLang="en-US" sz="2000" dirty="0"/>
              <a:t>. </a:t>
            </a:r>
          </a:p>
          <a:p>
            <a:pPr eaLnBrk="1" hangingPunct="1"/>
            <a:r>
              <a:rPr lang="hu-HU" altLang="en-US" sz="2000" dirty="0" err="1"/>
              <a:t>Consider</a:t>
            </a:r>
            <a:r>
              <a:rPr lang="hu-HU" altLang="en-US" sz="2000" dirty="0"/>
              <a:t>:</a:t>
            </a:r>
          </a:p>
          <a:p>
            <a:pPr eaLnBrk="1" hangingPunct="1"/>
            <a:r>
              <a:rPr lang="en-GB" altLang="en-US" sz="2000" dirty="0"/>
              <a:t>♦ </a:t>
            </a:r>
            <a:r>
              <a:rPr lang="hu-HU" altLang="en-US" sz="2000" dirty="0"/>
              <a:t> </a:t>
            </a:r>
            <a:r>
              <a:rPr lang="en-US" altLang="en-US" sz="2000" dirty="0"/>
              <a:t>which variable needs to have the most prominent symbol or line (heaviest line</a:t>
            </a:r>
            <a:r>
              <a:rPr lang="hu-HU" altLang="en-US" sz="2000" dirty="0"/>
              <a:t> </a:t>
            </a:r>
            <a:r>
              <a:rPr lang="hu-HU" altLang="en-US" sz="2000" dirty="0" err="1"/>
              <a:t>weighting</a:t>
            </a:r>
            <a:r>
              <a:rPr lang="hu-HU" altLang="en-US" sz="2000" dirty="0"/>
              <a:t>);</a:t>
            </a:r>
          </a:p>
          <a:p>
            <a:pPr eaLnBrk="1" hangingPunct="1"/>
            <a:r>
              <a:rPr lang="en-GB" altLang="en-US" sz="2000" dirty="0"/>
              <a:t>♦ </a:t>
            </a:r>
            <a:r>
              <a:rPr lang="hu-HU" altLang="en-US" sz="2000" dirty="0"/>
              <a:t> </a:t>
            </a:r>
            <a:r>
              <a:rPr lang="en-US" altLang="en-US" sz="2000" dirty="0"/>
              <a:t>whether you want to emphasize differences or similarities between elements; and</a:t>
            </a:r>
          </a:p>
          <a:p>
            <a:pPr eaLnBrk="1" hangingPunct="1"/>
            <a:r>
              <a:rPr lang="en-GB" altLang="en-US" sz="2000" dirty="0"/>
              <a:t>♦</a:t>
            </a:r>
            <a:r>
              <a:rPr lang="en-US" altLang="en-US" sz="2000" dirty="0"/>
              <a:t> what scale, scale intervals, maximum and minimum values, and statistical</a:t>
            </a:r>
            <a:r>
              <a:rPr lang="hu-HU" altLang="en-US" sz="2000" dirty="0"/>
              <a:t> </a:t>
            </a:r>
            <a:r>
              <a:rPr lang="hu-HU" altLang="en-US" sz="2000" dirty="0" err="1"/>
              <a:t>representations</a:t>
            </a:r>
            <a:r>
              <a:rPr lang="hu-HU" altLang="en-US" sz="2000" dirty="0"/>
              <a:t> </a:t>
            </a:r>
            <a:r>
              <a:rPr lang="hu-HU" altLang="en-US" sz="2000" dirty="0" err="1"/>
              <a:t>are</a:t>
            </a:r>
            <a:r>
              <a:rPr lang="hu-HU" altLang="en-US" sz="2000" dirty="0"/>
              <a:t> most </a:t>
            </a:r>
            <a:r>
              <a:rPr lang="hu-HU" altLang="en-US" sz="2000" dirty="0" err="1"/>
              <a:t>meaningful</a:t>
            </a:r>
            <a:r>
              <a:rPr lang="hu-HU" altLang="en-US" sz="2000" dirty="0"/>
              <a:t>.</a:t>
            </a:r>
          </a:p>
        </p:txBody>
      </p:sp>
    </p:spTree>
    <p:extLst>
      <p:ext uri="{BB962C8B-B14F-4D97-AF65-F5344CB8AC3E}">
        <p14:creationId xmlns:p14="http://schemas.microsoft.com/office/powerpoint/2010/main" val="235542028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artalom helye 2"/>
          <p:cNvSpPr>
            <a:spLocks noGrp="1"/>
          </p:cNvSpPr>
          <p:nvPr>
            <p:ph sz="quarter" idx="1"/>
          </p:nvPr>
        </p:nvSpPr>
        <p:spPr bwMode="auto">
          <a:xfrm>
            <a:off x="1706777" y="849344"/>
            <a:ext cx="8100392" cy="54267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p>
            <a:r>
              <a:rPr lang="hu-HU" altLang="en-US" sz="2400" dirty="0"/>
              <a:t>- </a:t>
            </a:r>
            <a:r>
              <a:rPr lang="en-GB" altLang="en-US" sz="2400" dirty="0"/>
              <a:t>be consistent!</a:t>
            </a:r>
          </a:p>
          <a:p>
            <a:r>
              <a:rPr lang="en-GB" altLang="en-US" sz="2400" dirty="0"/>
              <a:t>- keep figures free from clutter!</a:t>
            </a:r>
          </a:p>
          <a:p>
            <a:r>
              <a:rPr lang="en-GB" altLang="en-US" sz="2400" dirty="0"/>
              <a:t>- shrink your figures to the standard style!</a:t>
            </a:r>
          </a:p>
          <a:p>
            <a:r>
              <a:rPr lang="en-GB" altLang="en-US" sz="2400" dirty="0"/>
              <a:t>Figures are most appealing to the eye when they</a:t>
            </a:r>
          </a:p>
          <a:p>
            <a:r>
              <a:rPr lang="en-GB" altLang="en-US" sz="2400" dirty="0"/>
              <a:t>♦  have 3:2 proportions;</a:t>
            </a:r>
          </a:p>
          <a:p>
            <a:r>
              <a:rPr lang="en-GB" altLang="en-US" sz="2400" dirty="0"/>
              <a:t>♦ are boxed when there is relatively little ink in the figure; or</a:t>
            </a:r>
          </a:p>
          <a:p>
            <a:r>
              <a:rPr lang="en-GB" altLang="en-US" sz="2400" dirty="0"/>
              <a:t>♦ are unboxed if there are numerous lines, bars or columns.</a:t>
            </a:r>
          </a:p>
          <a:p>
            <a:r>
              <a:rPr lang="en-GB" altLang="en-US" sz="2400" dirty="0"/>
              <a:t>Weaknesses:</a:t>
            </a:r>
          </a:p>
          <a:p>
            <a:r>
              <a:rPr lang="en-GB" altLang="en-US" sz="2400" dirty="0"/>
              <a:t>♦</a:t>
            </a:r>
            <a:r>
              <a:rPr lang="en-US" altLang="en-US" sz="2400" dirty="0"/>
              <a:t> the wrong figure type has been chosen and relationships between elements are</a:t>
            </a:r>
            <a:r>
              <a:rPr lang="hu-HU" altLang="en-US" sz="2400" dirty="0"/>
              <a:t> </a:t>
            </a:r>
            <a:r>
              <a:rPr lang="en-US" altLang="en-US" sz="2400" dirty="0"/>
              <a:t>not obvious when they are important or are apparent when they do not exist;</a:t>
            </a:r>
            <a:endParaRPr lang="hu-HU" altLang="en-US" sz="2400" dirty="0"/>
          </a:p>
          <a:p>
            <a:r>
              <a:rPr lang="en-GB" altLang="en-US" sz="2400" dirty="0"/>
              <a:t>♦</a:t>
            </a:r>
            <a:r>
              <a:rPr lang="en-US" altLang="en-US" sz="2400" dirty="0"/>
              <a:t> weak descriptive titles are used when a story-telling title would be appropriate</a:t>
            </a:r>
            <a:r>
              <a:rPr lang="hu-HU" altLang="en-US" sz="2400" dirty="0"/>
              <a:t>;</a:t>
            </a:r>
          </a:p>
          <a:p>
            <a:endParaRPr lang="en-US" altLang="en-US" sz="2400" dirty="0"/>
          </a:p>
        </p:txBody>
      </p:sp>
    </p:spTree>
    <p:extLst>
      <p:ext uri="{BB962C8B-B14F-4D97-AF65-F5344CB8AC3E}">
        <p14:creationId xmlns:p14="http://schemas.microsoft.com/office/powerpoint/2010/main" val="214766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5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5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45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45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45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artalom helye 2"/>
          <p:cNvSpPr>
            <a:spLocks noGrp="1"/>
          </p:cNvSpPr>
          <p:nvPr>
            <p:ph sz="quarter" idx="1"/>
          </p:nvPr>
        </p:nvSpPr>
        <p:spPr bwMode="auto">
          <a:xfrm>
            <a:off x="1470950" y="779640"/>
            <a:ext cx="9054547" cy="50689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r>
              <a:rPr lang="en-GB" altLang="en-US" sz="2400" dirty="0"/>
              <a:t>♦</a:t>
            </a:r>
            <a:r>
              <a:rPr lang="en-US" altLang="en-US" sz="2400" dirty="0"/>
              <a:t> data already shown in the text or tables are repeated in the figure;</a:t>
            </a:r>
          </a:p>
          <a:p>
            <a:r>
              <a:rPr lang="en-GB" altLang="en-US" sz="2400" dirty="0"/>
              <a:t>♦</a:t>
            </a:r>
            <a:r>
              <a:rPr lang="en-US" altLang="en-US" sz="2400" dirty="0"/>
              <a:t> the shape, shading, pattern or weight of symbols, markers, or lines does not</a:t>
            </a:r>
            <a:r>
              <a:rPr lang="hu-HU" altLang="en-US" sz="2400" dirty="0"/>
              <a:t> </a:t>
            </a:r>
            <a:r>
              <a:rPr lang="en-US" altLang="en-US" sz="2400" dirty="0"/>
              <a:t>emphasize the main results or the story of the figure;</a:t>
            </a:r>
          </a:p>
          <a:p>
            <a:r>
              <a:rPr lang="en-GB" altLang="en-US" sz="2400" dirty="0"/>
              <a:t>♦</a:t>
            </a:r>
            <a:r>
              <a:rPr lang="en-US" altLang="en-US" sz="2400" dirty="0"/>
              <a:t> the figure is unnecessarily cluttered with lines, legend symbols, numbers, or</a:t>
            </a:r>
            <a:r>
              <a:rPr lang="hu-HU" altLang="en-US" sz="2400" dirty="0"/>
              <a:t> </a:t>
            </a:r>
            <a:r>
              <a:rPr lang="hu-HU" altLang="en-US" sz="2400" dirty="0" err="1"/>
              <a:t>poorly</a:t>
            </a:r>
            <a:r>
              <a:rPr lang="hu-HU" altLang="en-US" sz="2400" dirty="0"/>
              <a:t> </a:t>
            </a:r>
            <a:r>
              <a:rPr lang="hu-HU" altLang="en-US" sz="2400" dirty="0" err="1"/>
              <a:t>chosen</a:t>
            </a:r>
            <a:r>
              <a:rPr lang="hu-HU" altLang="en-US" sz="2400" dirty="0"/>
              <a:t> </a:t>
            </a:r>
            <a:r>
              <a:rPr lang="hu-HU" altLang="en-US" sz="2400" dirty="0" err="1"/>
              <a:t>axis</a:t>
            </a:r>
            <a:r>
              <a:rPr lang="hu-HU" altLang="en-US" sz="2400" dirty="0"/>
              <a:t> </a:t>
            </a:r>
            <a:r>
              <a:rPr lang="hu-HU" altLang="en-US" sz="2400" dirty="0" err="1"/>
              <a:t>scale</a:t>
            </a:r>
            <a:r>
              <a:rPr lang="hu-HU" altLang="en-US" sz="2400" dirty="0"/>
              <a:t> </a:t>
            </a:r>
            <a:r>
              <a:rPr lang="hu-HU" altLang="en-US" sz="2400" dirty="0" err="1"/>
              <a:t>divisions</a:t>
            </a:r>
            <a:r>
              <a:rPr lang="hu-HU" altLang="en-US" sz="2400" dirty="0"/>
              <a:t>;</a:t>
            </a:r>
          </a:p>
          <a:p>
            <a:r>
              <a:rPr lang="en-GB" altLang="en-US" sz="2400" dirty="0"/>
              <a:t>♦</a:t>
            </a:r>
            <a:r>
              <a:rPr lang="en-US" altLang="en-US" sz="2400" dirty="0"/>
              <a:t> axes are not labelled descriptively or are labelled with the jargon of the scientific</a:t>
            </a:r>
            <a:r>
              <a:rPr lang="hu-HU" altLang="en-US" sz="2400" dirty="0"/>
              <a:t> </a:t>
            </a:r>
            <a:r>
              <a:rPr lang="hu-HU" altLang="en-US" sz="2400" dirty="0" err="1"/>
              <a:t>subdiscipline</a:t>
            </a:r>
            <a:r>
              <a:rPr lang="hu-HU" altLang="en-US" sz="2400" dirty="0"/>
              <a:t> </a:t>
            </a:r>
            <a:r>
              <a:rPr lang="hu-HU" altLang="en-US" sz="2400" dirty="0" err="1"/>
              <a:t>or</a:t>
            </a:r>
            <a:r>
              <a:rPr lang="hu-HU" altLang="en-US" sz="2400" dirty="0"/>
              <a:t> </a:t>
            </a:r>
            <a:r>
              <a:rPr lang="hu-HU" altLang="en-US" sz="2400" dirty="0" err="1"/>
              <a:t>research</a:t>
            </a:r>
            <a:r>
              <a:rPr lang="hu-HU" altLang="en-US" sz="2400" dirty="0"/>
              <a:t> </a:t>
            </a:r>
            <a:r>
              <a:rPr lang="hu-HU" altLang="en-US" sz="2400" dirty="0" err="1"/>
              <a:t>group</a:t>
            </a:r>
            <a:r>
              <a:rPr lang="hu-HU" altLang="en-US" sz="2400" dirty="0"/>
              <a:t>;</a:t>
            </a:r>
          </a:p>
          <a:p>
            <a:r>
              <a:rPr lang="en-GB" altLang="en-US" sz="2400" dirty="0"/>
              <a:t>♦</a:t>
            </a:r>
            <a:r>
              <a:rPr lang="en-US" altLang="en-US" sz="2400" dirty="0"/>
              <a:t> numbers are included when the exact values are not important to the story and</a:t>
            </a:r>
            <a:r>
              <a:rPr lang="hu-HU" altLang="en-US" sz="2400" dirty="0"/>
              <a:t> </a:t>
            </a:r>
            <a:r>
              <a:rPr lang="en-US" altLang="en-US" sz="2400" dirty="0"/>
              <a:t>the approximate values can be derived from the x and y axes; and</a:t>
            </a:r>
          </a:p>
          <a:p>
            <a:r>
              <a:rPr lang="en-GB" altLang="en-US" sz="2400" dirty="0"/>
              <a:t>♦</a:t>
            </a:r>
            <a:r>
              <a:rPr lang="en-US" altLang="en-US" sz="2400" dirty="0"/>
              <a:t> data categories are not sorted to show priorities or important relationships</a:t>
            </a:r>
            <a:r>
              <a:rPr lang="hu-HU" altLang="en-US" sz="2400" dirty="0"/>
              <a:t> </a:t>
            </a:r>
            <a:r>
              <a:rPr lang="en-US" altLang="en-US" sz="2400" dirty="0"/>
              <a:t>between elements or the design of related figures is not consistent enough to</a:t>
            </a:r>
            <a:r>
              <a:rPr lang="hu-HU" altLang="en-US" sz="2400" dirty="0"/>
              <a:t> </a:t>
            </a:r>
            <a:r>
              <a:rPr lang="hu-HU" altLang="en-US" sz="2400" dirty="0" err="1"/>
              <a:t>allow</a:t>
            </a:r>
            <a:r>
              <a:rPr lang="hu-HU" altLang="en-US" sz="2400" dirty="0"/>
              <a:t> rapid </a:t>
            </a:r>
            <a:r>
              <a:rPr lang="hu-HU" altLang="en-US" sz="2400" dirty="0" err="1"/>
              <a:t>appraisal</a:t>
            </a:r>
            <a:r>
              <a:rPr lang="hu-HU" altLang="en-US" sz="2400" dirty="0"/>
              <a:t>.</a:t>
            </a:r>
          </a:p>
          <a:p>
            <a:endParaRPr lang="hu-HU" altLang="en-US" sz="2400" dirty="0"/>
          </a:p>
        </p:txBody>
      </p:sp>
    </p:spTree>
    <p:extLst>
      <p:ext uri="{BB962C8B-B14F-4D97-AF65-F5344CB8AC3E}">
        <p14:creationId xmlns:p14="http://schemas.microsoft.com/office/powerpoint/2010/main" val="251585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artalom helye 2"/>
          <p:cNvSpPr>
            <a:spLocks noGrp="1"/>
          </p:cNvSpPr>
          <p:nvPr>
            <p:ph sz="quarter" idx="1"/>
          </p:nvPr>
        </p:nvSpPr>
        <p:spPr bwMode="auto">
          <a:xfrm>
            <a:off x="1524000" y="736270"/>
            <a:ext cx="9014792" cy="57375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sz="2000" dirty="0"/>
              <a:t>♦ </a:t>
            </a:r>
            <a:r>
              <a:rPr lang="en-US" altLang="en-US" sz="2000" dirty="0"/>
              <a:t>highlight the most important information most prominently;</a:t>
            </a:r>
          </a:p>
          <a:p>
            <a:r>
              <a:rPr lang="en-GB" altLang="en-US" sz="2000" dirty="0"/>
              <a:t>♦</a:t>
            </a:r>
            <a:r>
              <a:rPr lang="en-US" altLang="en-US" sz="2000" dirty="0"/>
              <a:t> be essential to telling and supporting the story with evidence; </a:t>
            </a:r>
          </a:p>
          <a:p>
            <a:r>
              <a:rPr lang="en-GB" altLang="en-US" sz="2000" dirty="0"/>
              <a:t>♦</a:t>
            </a:r>
            <a:r>
              <a:rPr lang="en-US" altLang="en-US" sz="2000" dirty="0"/>
              <a:t> be clear and consistent in style and do not duplicate data already presented</a:t>
            </a:r>
            <a:r>
              <a:rPr lang="en-US" altLang="en-US" dirty="0"/>
              <a:t>.</a:t>
            </a:r>
            <a:endParaRPr lang="hu-HU" altLang="en-US" dirty="0"/>
          </a:p>
        </p:txBody>
      </p:sp>
    </p:spTree>
    <p:extLst>
      <p:ext uri="{BB962C8B-B14F-4D97-AF65-F5344CB8AC3E}">
        <p14:creationId xmlns:p14="http://schemas.microsoft.com/office/powerpoint/2010/main" val="188808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ím 1"/>
          <p:cNvSpPr>
            <a:spLocks noGrp="1"/>
          </p:cNvSpPr>
          <p:nvPr>
            <p:ph type="title"/>
          </p:nvPr>
        </p:nvSpPr>
        <p:spPr bwMode="auto">
          <a:xfrm>
            <a:off x="1823884" y="384172"/>
            <a:ext cx="7886700"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br>
              <a:rPr lang="hu-HU" altLang="en-US" dirty="0"/>
            </a:br>
            <a:r>
              <a:rPr lang="hu-HU" altLang="en-US" dirty="0"/>
              <a:t>Designing </a:t>
            </a:r>
            <a:r>
              <a:rPr lang="hu-HU" altLang="en-US" dirty="0" err="1"/>
              <a:t>tables</a:t>
            </a:r>
            <a:endParaRPr lang="hu-HU" altLang="en-US" dirty="0"/>
          </a:p>
        </p:txBody>
      </p:sp>
      <p:sp>
        <p:nvSpPr>
          <p:cNvPr id="25603" name="Tartalom helye 2"/>
          <p:cNvSpPr>
            <a:spLocks noGrp="1"/>
          </p:cNvSpPr>
          <p:nvPr>
            <p:ph sz="quarter" idx="1"/>
          </p:nvPr>
        </p:nvSpPr>
        <p:spPr bwMode="auto">
          <a:xfrm>
            <a:off x="1941444" y="1971305"/>
            <a:ext cx="8567531" cy="45025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r>
              <a:rPr lang="hu-HU" altLang="en-US" sz="2400" dirty="0"/>
              <a:t>- </a:t>
            </a:r>
            <a:r>
              <a:rPr lang="en-GB" altLang="en-US" sz="2400" dirty="0"/>
              <a:t>keep tables free from clutter!</a:t>
            </a:r>
          </a:p>
          <a:p>
            <a:r>
              <a:rPr lang="en-GB" altLang="en-US" sz="2400" dirty="0"/>
              <a:t>- define abbreviations!</a:t>
            </a:r>
          </a:p>
          <a:p>
            <a:r>
              <a:rPr lang="en-GB" altLang="en-US" sz="2400" dirty="0"/>
              <a:t>- don’t </a:t>
            </a:r>
            <a:r>
              <a:rPr lang="en-GB" altLang="en-US" sz="2400" dirty="0" err="1"/>
              <a:t>bo</a:t>
            </a:r>
            <a:r>
              <a:rPr lang="hu-HU" altLang="en-US" sz="2400" dirty="0"/>
              <a:t>x</a:t>
            </a:r>
            <a:r>
              <a:rPr lang="en-GB" altLang="en-US" sz="2400" dirty="0"/>
              <a:t> tables!</a:t>
            </a:r>
            <a:endParaRPr lang="hu-HU" altLang="en-US" sz="2400" dirty="0"/>
          </a:p>
          <a:p>
            <a:r>
              <a:rPr lang="hu-HU" altLang="en-US" sz="2400" dirty="0"/>
              <a:t>- </a:t>
            </a:r>
            <a:r>
              <a:rPr lang="en-US" altLang="en-US" sz="2400" dirty="0"/>
              <a:t>use horizontal lines as separators and space to separate columns</a:t>
            </a:r>
            <a:r>
              <a:rPr lang="hu-HU" altLang="en-US" sz="2400" dirty="0"/>
              <a:t>.</a:t>
            </a:r>
          </a:p>
          <a:p>
            <a:r>
              <a:rPr lang="hu-HU" altLang="en-US" sz="2400" dirty="0" err="1"/>
              <a:t>Weaknesses</a:t>
            </a:r>
            <a:r>
              <a:rPr lang="hu-HU" altLang="en-US" sz="2400" dirty="0"/>
              <a:t>:</a:t>
            </a:r>
          </a:p>
          <a:p>
            <a:r>
              <a:rPr lang="en-GB" altLang="en-US" sz="2400" dirty="0"/>
              <a:t>♦ </a:t>
            </a:r>
            <a:r>
              <a:rPr lang="hu-HU" altLang="en-US" sz="2400" dirty="0"/>
              <a:t> </a:t>
            </a:r>
            <a:r>
              <a:rPr lang="en-US" altLang="en-US" sz="2400" dirty="0"/>
              <a:t>weak descriptive titles are used when a story-telling title would be appropriate</a:t>
            </a:r>
            <a:r>
              <a:rPr lang="hu-HU" altLang="en-US" sz="2400" dirty="0"/>
              <a:t>;</a:t>
            </a:r>
          </a:p>
          <a:p>
            <a:r>
              <a:rPr lang="en-GB" altLang="en-US" sz="2400" dirty="0"/>
              <a:t>♦</a:t>
            </a:r>
            <a:r>
              <a:rPr lang="en-US" altLang="en-US" sz="2400" dirty="0"/>
              <a:t> inclusion of unnecessary or redundant data (e.g. data that are not referred to in</a:t>
            </a:r>
            <a:r>
              <a:rPr lang="hu-HU" altLang="en-US" sz="2400" dirty="0"/>
              <a:t> </a:t>
            </a:r>
            <a:r>
              <a:rPr lang="en-US" altLang="en-US" sz="2400" dirty="0"/>
              <a:t>the text and do not contribute to the story, or columns of a known constant);</a:t>
            </a:r>
          </a:p>
          <a:p>
            <a:endParaRPr lang="hu-HU" altLang="en-US" sz="2400" dirty="0"/>
          </a:p>
        </p:txBody>
      </p:sp>
    </p:spTree>
    <p:extLst>
      <p:ext uri="{BB962C8B-B14F-4D97-AF65-F5344CB8AC3E}">
        <p14:creationId xmlns:p14="http://schemas.microsoft.com/office/powerpoint/2010/main" val="326940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6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6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artalom helye 2"/>
          <p:cNvSpPr>
            <a:spLocks noGrp="1"/>
          </p:cNvSpPr>
          <p:nvPr>
            <p:ph sz="quarter" idx="1"/>
          </p:nvPr>
        </p:nvSpPr>
        <p:spPr bwMode="auto">
          <a:xfrm>
            <a:off x="1413164" y="973778"/>
            <a:ext cx="9016297" cy="55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sz="2400" dirty="0"/>
              <a:t>♦</a:t>
            </a:r>
            <a:r>
              <a:rPr lang="en-US" altLang="en-US" sz="2400" dirty="0"/>
              <a:t> inclusion of non-significant or over-precise numbers (which lead to a false sense</a:t>
            </a:r>
            <a:r>
              <a:rPr lang="hu-HU" altLang="en-US" sz="2400" dirty="0"/>
              <a:t> </a:t>
            </a:r>
            <a:r>
              <a:rPr lang="en-US" altLang="en-US" sz="2400" dirty="0"/>
              <a:t>of accuracy or clutter, respectively);</a:t>
            </a:r>
            <a:endParaRPr lang="hu-HU" altLang="en-US" sz="2400" dirty="0"/>
          </a:p>
          <a:p>
            <a:r>
              <a:rPr lang="en-GB" altLang="en-US" sz="2400" dirty="0"/>
              <a:t>♦ </a:t>
            </a:r>
            <a:r>
              <a:rPr lang="hu-HU" altLang="en-US" sz="2400" dirty="0"/>
              <a:t> </a:t>
            </a:r>
            <a:r>
              <a:rPr lang="en-US" altLang="en-US" sz="2400" dirty="0"/>
              <a:t>omission of data necessary for the reader to make important calculations from</a:t>
            </a:r>
            <a:r>
              <a:rPr lang="hu-HU" altLang="en-US" sz="2400" dirty="0"/>
              <a:t> </a:t>
            </a:r>
            <a:r>
              <a:rPr lang="en-US" altLang="en-US" sz="2400" dirty="0"/>
              <a:t>experimental data (omitted from either the tables or text);</a:t>
            </a:r>
          </a:p>
          <a:p>
            <a:r>
              <a:rPr lang="en-GB" altLang="en-US" sz="2400" dirty="0"/>
              <a:t>♦ </a:t>
            </a:r>
            <a:r>
              <a:rPr lang="hu-HU" altLang="en-US" sz="2400" dirty="0"/>
              <a:t> </a:t>
            </a:r>
            <a:r>
              <a:rPr lang="en-US" altLang="en-US" sz="2400" dirty="0"/>
              <a:t>table not arranged to highlight the most significant results;</a:t>
            </a:r>
          </a:p>
          <a:p>
            <a:r>
              <a:rPr lang="en-GB" altLang="en-US" sz="2400" dirty="0"/>
              <a:t>♦</a:t>
            </a:r>
            <a:r>
              <a:rPr lang="en-US" altLang="en-US" sz="2400" dirty="0"/>
              <a:t> data not sorted to show important relationships between elements</a:t>
            </a:r>
            <a:r>
              <a:rPr lang="hu-HU" altLang="en-US" sz="2400" dirty="0"/>
              <a:t>.</a:t>
            </a:r>
            <a:endParaRPr lang="en-GB" altLang="en-US" sz="2400" dirty="0"/>
          </a:p>
          <a:p>
            <a:endParaRPr lang="hu-HU" altLang="en-US" dirty="0"/>
          </a:p>
        </p:txBody>
      </p:sp>
    </p:spTree>
    <p:extLst>
      <p:ext uri="{BB962C8B-B14F-4D97-AF65-F5344CB8AC3E}">
        <p14:creationId xmlns:p14="http://schemas.microsoft.com/office/powerpoint/2010/main" val="105705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ím 1"/>
          <p:cNvSpPr>
            <a:spLocks noGrp="1"/>
          </p:cNvSpPr>
          <p:nvPr>
            <p:ph type="title"/>
          </p:nvPr>
        </p:nvSpPr>
        <p:spPr bwMode="auto">
          <a:xfrm>
            <a:off x="2007823" y="557281"/>
            <a:ext cx="7886700"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br>
              <a:rPr lang="hu-HU" altLang="en-US" dirty="0"/>
            </a:br>
            <a:r>
              <a:rPr lang="hu-HU" altLang="en-US" dirty="0" err="1"/>
              <a:t>Figure</a:t>
            </a:r>
            <a:r>
              <a:rPr lang="hu-HU" altLang="en-US" dirty="0"/>
              <a:t> </a:t>
            </a:r>
            <a:r>
              <a:rPr lang="hu-HU" altLang="en-US" dirty="0" err="1"/>
              <a:t>legends</a:t>
            </a:r>
            <a:r>
              <a:rPr lang="hu-HU" altLang="en-US" dirty="0"/>
              <a:t> and </a:t>
            </a:r>
            <a:r>
              <a:rPr lang="hu-HU" altLang="en-US" dirty="0" err="1"/>
              <a:t>table</a:t>
            </a:r>
            <a:r>
              <a:rPr lang="hu-HU" altLang="en-US" dirty="0"/>
              <a:t> </a:t>
            </a:r>
            <a:r>
              <a:rPr lang="hu-HU" altLang="en-US" dirty="0" err="1"/>
              <a:t>titles</a:t>
            </a:r>
            <a:endParaRPr lang="hu-HU" altLang="en-US" dirty="0"/>
          </a:p>
        </p:txBody>
      </p:sp>
      <p:sp>
        <p:nvSpPr>
          <p:cNvPr id="30723" name="Tartalom helye 2"/>
          <p:cNvSpPr>
            <a:spLocks noGrp="1"/>
          </p:cNvSpPr>
          <p:nvPr>
            <p:ph sz="quarter" idx="1"/>
          </p:nvPr>
        </p:nvSpPr>
        <p:spPr bwMode="auto">
          <a:xfrm>
            <a:off x="1832114" y="2339439"/>
            <a:ext cx="8607287" cy="4134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2400" dirty="0"/>
              <a:t>1 A title which summarizes what the figure is about.</a:t>
            </a:r>
          </a:p>
          <a:p>
            <a:r>
              <a:rPr lang="en-US" altLang="en-US" sz="2400" dirty="0"/>
              <a:t>2 Details of results or models shown in the figure or supplementary to the figure.</a:t>
            </a:r>
          </a:p>
          <a:p>
            <a:r>
              <a:rPr lang="en-US" altLang="en-US" sz="2400" dirty="0"/>
              <a:t>3 Additional explanation of the components of the figure, methods used, or</a:t>
            </a:r>
            <a:r>
              <a:rPr lang="hu-HU" altLang="en-US" sz="2400" dirty="0"/>
              <a:t> </a:t>
            </a:r>
            <a:r>
              <a:rPr lang="en-US" altLang="en-US" sz="2400" dirty="0"/>
              <a:t>essential details of the figure’s contribution to the results story.</a:t>
            </a:r>
          </a:p>
          <a:p>
            <a:r>
              <a:rPr lang="en-US" altLang="en-US" sz="2400" dirty="0"/>
              <a:t>4 Description of the units or statistical notation included.</a:t>
            </a:r>
          </a:p>
          <a:p>
            <a:r>
              <a:rPr lang="en-US" altLang="en-US" sz="2400" dirty="0"/>
              <a:t>5 Explanation of any other symbols or notation used.</a:t>
            </a:r>
            <a:endParaRPr lang="hu-HU" altLang="en-US" sz="2400" dirty="0"/>
          </a:p>
        </p:txBody>
      </p:sp>
    </p:spTree>
    <p:extLst>
      <p:ext uri="{BB962C8B-B14F-4D97-AF65-F5344CB8AC3E}">
        <p14:creationId xmlns:p14="http://schemas.microsoft.com/office/powerpoint/2010/main" val="380336319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ím 1"/>
          <p:cNvSpPr>
            <a:spLocks noGrp="1"/>
          </p:cNvSpPr>
          <p:nvPr>
            <p:ph type="title"/>
          </p:nvPr>
        </p:nvSpPr>
        <p:spPr bwMode="auto">
          <a:xfrm>
            <a:off x="1866706" y="529661"/>
            <a:ext cx="7886700"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br>
              <a:rPr lang="hu-HU" altLang="en-US" dirty="0"/>
            </a:br>
            <a:r>
              <a:rPr lang="hu-HU" altLang="en-US" dirty="0" err="1"/>
              <a:t>Writing</a:t>
            </a:r>
            <a:r>
              <a:rPr lang="hu-HU" altLang="en-US" dirty="0"/>
              <a:t> </a:t>
            </a:r>
            <a:r>
              <a:rPr lang="hu-HU" altLang="en-US" dirty="0" err="1"/>
              <a:t>about</a:t>
            </a:r>
            <a:r>
              <a:rPr lang="hu-HU" altLang="en-US" dirty="0"/>
              <a:t> </a:t>
            </a:r>
            <a:r>
              <a:rPr lang="hu-HU" altLang="en-US" dirty="0" err="1">
                <a:solidFill>
                  <a:srgbClr val="FF0000"/>
                </a:solidFill>
              </a:rPr>
              <a:t>results</a:t>
            </a:r>
            <a:endParaRPr lang="hu-HU" altLang="en-US" dirty="0">
              <a:solidFill>
                <a:srgbClr val="FF0000"/>
              </a:solidFill>
            </a:endParaRPr>
          </a:p>
        </p:txBody>
      </p:sp>
      <p:sp>
        <p:nvSpPr>
          <p:cNvPr id="34819" name="Tartalom helye 2"/>
          <p:cNvSpPr>
            <a:spLocks noGrp="1"/>
          </p:cNvSpPr>
          <p:nvPr>
            <p:ph sz="quarter" idx="1"/>
          </p:nvPr>
        </p:nvSpPr>
        <p:spPr bwMode="auto">
          <a:xfrm>
            <a:off x="1593574" y="2113808"/>
            <a:ext cx="8965096" cy="43600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hu-HU" altLang="en-US" sz="2400" dirty="0"/>
              <a:t>- </a:t>
            </a:r>
            <a:r>
              <a:rPr lang="hu-HU" altLang="en-US" sz="2400" dirty="0" err="1"/>
              <a:t>highlight</a:t>
            </a:r>
            <a:r>
              <a:rPr lang="hu-HU" altLang="en-US" sz="2400" dirty="0"/>
              <a:t> </a:t>
            </a:r>
            <a:r>
              <a:rPr lang="hu-HU" altLang="en-US" sz="2400" dirty="0" err="1"/>
              <a:t>the</a:t>
            </a:r>
            <a:r>
              <a:rPr lang="hu-HU" altLang="en-US" sz="2400" dirty="0"/>
              <a:t> main </a:t>
            </a:r>
            <a:r>
              <a:rPr lang="hu-HU" altLang="en-US" sz="2400" dirty="0" err="1"/>
              <a:t>points</a:t>
            </a:r>
            <a:endParaRPr lang="hu-HU" altLang="en-US" sz="2400" dirty="0"/>
          </a:p>
          <a:p>
            <a:r>
              <a:rPr lang="hu-HU" altLang="en-US" sz="2400" dirty="0"/>
              <a:t>- </a:t>
            </a:r>
            <a:r>
              <a:rPr lang="hu-HU" altLang="en-US" sz="2400" i="1" dirty="0" err="1"/>
              <a:t>do</a:t>
            </a:r>
            <a:r>
              <a:rPr lang="hu-HU" altLang="en-US" sz="2400" i="1" dirty="0"/>
              <a:t> </a:t>
            </a:r>
            <a:r>
              <a:rPr lang="hu-HU" altLang="en-US" sz="2400" i="1" dirty="0" err="1"/>
              <a:t>not</a:t>
            </a:r>
            <a:r>
              <a:rPr lang="hu-HU" altLang="en-US" sz="2400" i="1" dirty="0"/>
              <a:t> </a:t>
            </a:r>
            <a:r>
              <a:rPr lang="hu-HU" altLang="en-US" sz="2400" dirty="0" err="1"/>
              <a:t>repeat</a:t>
            </a:r>
            <a:r>
              <a:rPr lang="hu-HU" altLang="en-US" sz="2400" dirty="0"/>
              <a:t> in </a:t>
            </a:r>
            <a:r>
              <a:rPr lang="hu-HU" altLang="en-US" sz="2400" dirty="0" err="1"/>
              <a:t>words</a:t>
            </a:r>
            <a:r>
              <a:rPr lang="hu-HU" altLang="en-US" sz="2400" dirty="0"/>
              <a:t> </a:t>
            </a:r>
            <a:r>
              <a:rPr lang="hu-HU" altLang="en-US" sz="2400" dirty="0" err="1"/>
              <a:t>all</a:t>
            </a:r>
            <a:r>
              <a:rPr lang="hu-HU" altLang="en-US" sz="2400" dirty="0"/>
              <a:t> </a:t>
            </a:r>
            <a:r>
              <a:rPr lang="hu-HU" altLang="en-US" sz="2400" dirty="0" err="1"/>
              <a:t>the</a:t>
            </a:r>
            <a:r>
              <a:rPr lang="hu-HU" altLang="en-US" sz="2400" dirty="0"/>
              <a:t> </a:t>
            </a:r>
            <a:r>
              <a:rPr lang="hu-HU" altLang="en-US" sz="2400" dirty="0" err="1"/>
              <a:t>results</a:t>
            </a:r>
            <a:r>
              <a:rPr lang="hu-HU" altLang="en-US" sz="2400" dirty="0"/>
              <a:t> </a:t>
            </a:r>
            <a:r>
              <a:rPr lang="hu-HU" altLang="en-US" sz="2400" dirty="0" err="1"/>
              <a:t>from</a:t>
            </a:r>
            <a:r>
              <a:rPr lang="hu-HU" altLang="en-US" sz="2400" dirty="0"/>
              <a:t> </a:t>
            </a:r>
            <a:r>
              <a:rPr lang="hu-HU" altLang="en-US" sz="2400" dirty="0" err="1"/>
              <a:t>the</a:t>
            </a:r>
            <a:r>
              <a:rPr lang="hu-HU" altLang="en-US" sz="2400" dirty="0"/>
              <a:t> </a:t>
            </a:r>
            <a:r>
              <a:rPr lang="hu-HU" altLang="en-US" sz="2400" dirty="0" err="1"/>
              <a:t>tables</a:t>
            </a:r>
            <a:r>
              <a:rPr lang="hu-HU" altLang="en-US" sz="2400" dirty="0"/>
              <a:t> </a:t>
            </a:r>
            <a:r>
              <a:rPr lang="hu-HU" altLang="en-US" sz="2400" dirty="0" err="1"/>
              <a:t>or</a:t>
            </a:r>
            <a:r>
              <a:rPr lang="hu-HU" altLang="en-US" sz="2400" dirty="0"/>
              <a:t> </a:t>
            </a:r>
            <a:r>
              <a:rPr lang="hu-HU" altLang="en-US" sz="2400" dirty="0" err="1"/>
              <a:t>figures</a:t>
            </a:r>
            <a:endParaRPr lang="hu-HU" altLang="en-US" sz="2400" dirty="0"/>
          </a:p>
          <a:p>
            <a:endParaRPr lang="hu-HU" altLang="en-US" sz="2400" dirty="0"/>
          </a:p>
          <a:p>
            <a:r>
              <a:rPr lang="hu-HU" altLang="en-US" sz="2400" dirty="0" err="1"/>
              <a:t>Functions</a:t>
            </a:r>
            <a:r>
              <a:rPr lang="hu-HU" altLang="en-US" sz="2400" dirty="0"/>
              <a:t> of </a:t>
            </a:r>
            <a:r>
              <a:rPr lang="hu-HU" altLang="en-US" sz="2400" dirty="0" err="1"/>
              <a:t>results</a:t>
            </a:r>
            <a:r>
              <a:rPr lang="hu-HU" altLang="en-US" sz="2400" dirty="0"/>
              <a:t> </a:t>
            </a:r>
            <a:r>
              <a:rPr lang="hu-HU" altLang="en-US" sz="2400" dirty="0" err="1"/>
              <a:t>section</a:t>
            </a:r>
            <a:r>
              <a:rPr lang="hu-HU" altLang="en-US" sz="2400" dirty="0"/>
              <a:t>:</a:t>
            </a:r>
          </a:p>
          <a:p>
            <a:r>
              <a:rPr lang="hu-HU" altLang="en-US" sz="2400" dirty="0"/>
              <a:t>♦ </a:t>
            </a:r>
            <a:r>
              <a:rPr lang="hu-HU" altLang="en-US" sz="2400" dirty="0" err="1"/>
              <a:t>to</a:t>
            </a:r>
            <a:r>
              <a:rPr lang="hu-HU" altLang="en-US" sz="2400" dirty="0"/>
              <a:t> </a:t>
            </a:r>
            <a:r>
              <a:rPr lang="hu-HU" altLang="en-US" sz="2400" dirty="0" err="1"/>
              <a:t>highlights</a:t>
            </a:r>
            <a:r>
              <a:rPr lang="hu-HU" altLang="en-US" sz="2400" dirty="0"/>
              <a:t> </a:t>
            </a:r>
            <a:r>
              <a:rPr lang="hu-HU" altLang="en-US" sz="2400" dirty="0" err="1"/>
              <a:t>the</a:t>
            </a:r>
            <a:r>
              <a:rPr lang="hu-HU" altLang="en-US" sz="2400" dirty="0"/>
              <a:t> important </a:t>
            </a:r>
            <a:r>
              <a:rPr lang="hu-HU" altLang="en-US" sz="2400" dirty="0" err="1"/>
              <a:t>findings</a:t>
            </a:r>
            <a:r>
              <a:rPr lang="hu-HU" altLang="en-US" sz="2400" dirty="0"/>
              <a:t>;</a:t>
            </a:r>
          </a:p>
          <a:p>
            <a:r>
              <a:rPr lang="hu-HU" altLang="en-US" sz="2400" dirty="0"/>
              <a:t>♦ </a:t>
            </a:r>
            <a:r>
              <a:rPr lang="hu-HU" altLang="en-US" sz="2400" dirty="0" err="1"/>
              <a:t>to</a:t>
            </a:r>
            <a:r>
              <a:rPr lang="hu-HU" altLang="en-US" sz="2400" dirty="0"/>
              <a:t> </a:t>
            </a:r>
            <a:r>
              <a:rPr lang="en-US" altLang="en-US" sz="2400" dirty="0"/>
              <a:t>locate the figure(s) or table(s) where the results can be found; </a:t>
            </a:r>
          </a:p>
          <a:p>
            <a:r>
              <a:rPr lang="hu-HU" altLang="en-US" sz="2400" dirty="0"/>
              <a:t>♦  </a:t>
            </a:r>
            <a:r>
              <a:rPr lang="hu-HU" altLang="en-US" sz="2400" dirty="0" err="1"/>
              <a:t>to</a:t>
            </a:r>
            <a:r>
              <a:rPr lang="hu-HU" altLang="en-US" sz="2400" dirty="0"/>
              <a:t> </a:t>
            </a:r>
            <a:r>
              <a:rPr lang="en-US" altLang="en-US" sz="2400" dirty="0"/>
              <a:t>comment on (but not </a:t>
            </a:r>
            <a:r>
              <a:rPr lang="hu-HU" altLang="en-US" sz="2400" dirty="0" err="1"/>
              <a:t>to</a:t>
            </a:r>
            <a:r>
              <a:rPr lang="hu-HU" altLang="en-US" sz="2400" dirty="0"/>
              <a:t> </a:t>
            </a:r>
            <a:r>
              <a:rPr lang="en-US" altLang="en-US" sz="2400" dirty="0"/>
              <a:t>discuss) the results</a:t>
            </a:r>
            <a:r>
              <a:rPr lang="hu-HU" altLang="en-US" sz="2400" dirty="0"/>
              <a:t>.</a:t>
            </a:r>
          </a:p>
        </p:txBody>
      </p:sp>
    </p:spTree>
    <p:extLst>
      <p:ext uri="{BB962C8B-B14F-4D97-AF65-F5344CB8AC3E}">
        <p14:creationId xmlns:p14="http://schemas.microsoft.com/office/powerpoint/2010/main" val="392748048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artalom helye 2"/>
          <p:cNvSpPr>
            <a:spLocks noGrp="1"/>
          </p:cNvSpPr>
          <p:nvPr>
            <p:ph sz="quarter" idx="1"/>
          </p:nvPr>
        </p:nvSpPr>
        <p:spPr bwMode="auto">
          <a:xfrm>
            <a:off x="1653210" y="771896"/>
            <a:ext cx="9604598" cy="58971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hu-HU" altLang="en-US" sz="2400" dirty="0" err="1"/>
              <a:t>Highlight+location</a:t>
            </a:r>
            <a:r>
              <a:rPr lang="hu-HU" altLang="en-US" sz="2400" dirty="0"/>
              <a:t> </a:t>
            </a:r>
            <a:r>
              <a:rPr lang="hu-HU" altLang="en-US" sz="2400" dirty="0" err="1"/>
              <a:t>e.g</a:t>
            </a:r>
            <a:r>
              <a:rPr lang="hu-HU" altLang="en-US" sz="2400" dirty="0"/>
              <a:t>.:</a:t>
            </a:r>
          </a:p>
          <a:p>
            <a:r>
              <a:rPr lang="hu-HU" altLang="en-US" sz="2400" dirty="0"/>
              <a:t> </a:t>
            </a:r>
            <a:r>
              <a:rPr lang="en-US" altLang="en-US" sz="2400" i="1" dirty="0"/>
              <a:t>Measurements of root length density (Figure 3) revealed that the majority of roots of</a:t>
            </a:r>
            <a:r>
              <a:rPr lang="hu-HU" altLang="en-US" sz="2400" i="1" dirty="0"/>
              <a:t> </a:t>
            </a:r>
            <a:r>
              <a:rPr lang="en-US" altLang="en-US" sz="2400" i="1" dirty="0"/>
              <a:t>both cultivars were found in the upper substrate layers</a:t>
            </a:r>
            <a:r>
              <a:rPr lang="en-US" altLang="en-US" sz="2400" dirty="0"/>
              <a:t>.</a:t>
            </a:r>
          </a:p>
          <a:p>
            <a:r>
              <a:rPr lang="en-US" altLang="en-US" sz="2400" i="1" dirty="0"/>
              <a:t>The response of </a:t>
            </a:r>
            <a:r>
              <a:rPr lang="en-US" altLang="en-US" sz="2400" i="1" dirty="0" err="1"/>
              <a:t>lucerne</a:t>
            </a:r>
            <a:r>
              <a:rPr lang="en-US" altLang="en-US" sz="2400" i="1" dirty="0"/>
              <a:t> root growth to manganese rate and depth treatments was</a:t>
            </a:r>
            <a:r>
              <a:rPr lang="hu-HU" altLang="en-US" sz="2400" i="1" dirty="0"/>
              <a:t> </a:t>
            </a:r>
            <a:r>
              <a:rPr lang="en-US" altLang="en-US" sz="2400" i="1" dirty="0"/>
              <a:t>similar to that of shoots (Figure 2)</a:t>
            </a:r>
            <a:r>
              <a:rPr lang="en-US" altLang="en-US" sz="2400" dirty="0"/>
              <a:t>.</a:t>
            </a:r>
            <a:endParaRPr lang="hu-HU" altLang="en-US" sz="2400" dirty="0"/>
          </a:p>
          <a:p>
            <a:r>
              <a:rPr lang="hu-HU" altLang="en-US" sz="2400" dirty="0" err="1"/>
              <a:t>Location</a:t>
            </a:r>
            <a:r>
              <a:rPr lang="hu-HU" altLang="en-US" sz="2400" dirty="0"/>
              <a:t>:</a:t>
            </a:r>
          </a:p>
          <a:p>
            <a:r>
              <a:rPr lang="en-US" altLang="en-US" sz="2400" i="1" dirty="0"/>
              <a:t>Figure 17 shows the average number of visits per bird</a:t>
            </a:r>
            <a:r>
              <a:rPr lang="en-US" altLang="en-US" sz="2400" dirty="0"/>
              <a:t>.</a:t>
            </a:r>
            <a:endParaRPr lang="hu-HU" altLang="en-US" sz="2400" dirty="0"/>
          </a:p>
          <a:p>
            <a:endParaRPr lang="hu-HU" altLang="en-US" dirty="0"/>
          </a:p>
          <a:p>
            <a:endParaRPr lang="hu-HU" altLang="en-US" dirty="0"/>
          </a:p>
        </p:txBody>
      </p:sp>
    </p:spTree>
    <p:extLst>
      <p:ext uri="{BB962C8B-B14F-4D97-AF65-F5344CB8AC3E}">
        <p14:creationId xmlns:p14="http://schemas.microsoft.com/office/powerpoint/2010/main" val="128679753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88B5A3-2A28-B64A-A6DF-FD7ACE72A600}"/>
              </a:ext>
            </a:extLst>
          </p:cNvPr>
          <p:cNvSpPr>
            <a:spLocks noGrp="1"/>
          </p:cNvSpPr>
          <p:nvPr>
            <p:ph idx="1"/>
          </p:nvPr>
        </p:nvSpPr>
        <p:spPr/>
        <p:txBody>
          <a:bodyPr/>
          <a:lstStyle/>
          <a:p>
            <a:r>
              <a:rPr lang="hu-HU" altLang="en-US" sz="2400" dirty="0" err="1"/>
              <a:t>Discussion</a:t>
            </a:r>
            <a:r>
              <a:rPr lang="hu-HU" altLang="en-US" sz="2400" dirty="0"/>
              <a:t>                  </a:t>
            </a:r>
            <a:r>
              <a:rPr lang="hu-HU" altLang="en-US" sz="2400" dirty="0" err="1"/>
              <a:t>Introduction</a:t>
            </a:r>
            <a:endParaRPr lang="hu-HU" altLang="en-US" sz="2400" dirty="0"/>
          </a:p>
          <a:p>
            <a:r>
              <a:rPr lang="en-US" altLang="en-US" sz="2400" dirty="0" err="1"/>
              <a:t>iI</a:t>
            </a:r>
            <a:r>
              <a:rPr lang="en-US" altLang="en-US" sz="2400" dirty="0"/>
              <a:t> is not necessary to include in the Introduction all the literature that</a:t>
            </a:r>
            <a:r>
              <a:rPr lang="hu-HU" altLang="en-US" sz="2400" dirty="0"/>
              <a:t> </a:t>
            </a:r>
            <a:r>
              <a:rPr lang="en-US" altLang="en-US" sz="2400" dirty="0"/>
              <a:t>will be referred to in the Discussion</a:t>
            </a:r>
            <a:endParaRPr lang="hu-HU" altLang="en-US" sz="2400" dirty="0"/>
          </a:p>
          <a:p>
            <a:endParaRPr lang="en-HU" dirty="0"/>
          </a:p>
        </p:txBody>
      </p:sp>
      <p:cxnSp>
        <p:nvCxnSpPr>
          <p:cNvPr id="4" name="Egyenes összekötő nyíllal 4">
            <a:extLst>
              <a:ext uri="{FF2B5EF4-FFF2-40B4-BE49-F238E27FC236}">
                <a16:creationId xmlns:a16="http://schemas.microsoft.com/office/drawing/2014/main" id="{6DFDDDF4-2DBC-6941-B9CA-F312DC4BB907}"/>
              </a:ext>
            </a:extLst>
          </p:cNvPr>
          <p:cNvCxnSpPr/>
          <p:nvPr/>
        </p:nvCxnSpPr>
        <p:spPr>
          <a:xfrm>
            <a:off x="4111131" y="2906615"/>
            <a:ext cx="964406"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5AE71F22-7DF2-CA46-8B43-880B965B308B}"/>
              </a:ext>
            </a:extLst>
          </p:cNvPr>
          <p:cNvSpPr>
            <a:spLocks noGrp="1"/>
          </p:cNvSpPr>
          <p:nvPr>
            <p:ph type="title"/>
          </p:nvPr>
        </p:nvSpPr>
        <p:spPr>
          <a:xfrm>
            <a:off x="1729839" y="415637"/>
            <a:ext cx="8732322" cy="1235033"/>
          </a:xfrm>
          <a:solidFill>
            <a:srgbClr val="00B0F0"/>
          </a:solidFill>
        </p:spPr>
        <p:txBody>
          <a:bodyPr/>
          <a:lstStyle/>
          <a:p>
            <a:pPr algn="ctr"/>
            <a:r>
              <a:rPr lang="en-US" b="1" dirty="0"/>
              <a:t>Discussion</a:t>
            </a:r>
          </a:p>
        </p:txBody>
      </p:sp>
    </p:spTree>
    <p:extLst>
      <p:ext uri="{BB962C8B-B14F-4D97-AF65-F5344CB8AC3E}">
        <p14:creationId xmlns:p14="http://schemas.microsoft.com/office/powerpoint/2010/main" val="3122707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7B6F3-AFEF-6A4F-B33B-76C417E22EEA}"/>
              </a:ext>
            </a:extLst>
          </p:cNvPr>
          <p:cNvPicPr>
            <a:picLocks noChangeAspect="1"/>
          </p:cNvPicPr>
          <p:nvPr/>
        </p:nvPicPr>
        <p:blipFill rotWithShape="1">
          <a:blip r:embed="rId2"/>
          <a:srcRect l="10701" r="10473" b="14973"/>
          <a:stretch/>
        </p:blipFill>
        <p:spPr>
          <a:xfrm>
            <a:off x="1771338" y="513413"/>
            <a:ext cx="8649324" cy="5831174"/>
          </a:xfrm>
          <a:prstGeom prst="rect">
            <a:avLst/>
          </a:prstGeom>
        </p:spPr>
      </p:pic>
    </p:spTree>
    <p:extLst>
      <p:ext uri="{BB962C8B-B14F-4D97-AF65-F5344CB8AC3E}">
        <p14:creationId xmlns:p14="http://schemas.microsoft.com/office/powerpoint/2010/main" val="252625405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ím 1"/>
          <p:cNvSpPr>
            <a:spLocks noGrp="1"/>
          </p:cNvSpPr>
          <p:nvPr>
            <p:ph type="title"/>
          </p:nvPr>
        </p:nvSpPr>
        <p:spPr>
          <a:xfrm>
            <a:off x="2878304" y="619395"/>
            <a:ext cx="5804297" cy="1000125"/>
          </a:xfrm>
        </p:spPr>
        <p:txBody>
          <a:bodyPr/>
          <a:lstStyle/>
          <a:p>
            <a:pPr eaLnBrk="1" hangingPunct="1"/>
            <a:r>
              <a:rPr lang="hu-HU" altLang="en-US" dirty="0" err="1"/>
              <a:t>Checklist</a:t>
            </a:r>
            <a:endParaRPr lang="hu-HU" altLang="en-US" dirty="0"/>
          </a:p>
        </p:txBody>
      </p:sp>
      <p:sp>
        <p:nvSpPr>
          <p:cNvPr id="3" name="Tartalom helye 2"/>
          <p:cNvSpPr>
            <a:spLocks noGrp="1"/>
          </p:cNvSpPr>
          <p:nvPr>
            <p:ph idx="1"/>
          </p:nvPr>
        </p:nvSpPr>
        <p:spPr>
          <a:xfrm>
            <a:off x="1643270" y="1959430"/>
            <a:ext cx="9024730" cy="4684260"/>
          </a:xfrm>
        </p:spPr>
        <p:txBody>
          <a:bodyPr>
            <a:normAutofit/>
          </a:bodyPr>
          <a:lstStyle/>
          <a:p>
            <a:pPr eaLnBrk="1" hangingPunct="1"/>
            <a:r>
              <a:rPr lang="hu-HU" altLang="en-US" sz="2400" dirty="0"/>
              <a:t>1. </a:t>
            </a:r>
            <a:r>
              <a:rPr lang="en-US" altLang="en-US" sz="2400" dirty="0"/>
              <a:t>A reference to the main purpose or hypothesis of the study, or a summary of the</a:t>
            </a:r>
            <a:r>
              <a:rPr lang="hu-HU" altLang="en-US" sz="2400" dirty="0"/>
              <a:t> </a:t>
            </a:r>
            <a:r>
              <a:rPr lang="en-US" altLang="en-US" sz="2400" dirty="0"/>
              <a:t>main activity of the study.</a:t>
            </a:r>
          </a:p>
          <a:p>
            <a:pPr eaLnBrk="1" hangingPunct="1"/>
            <a:r>
              <a:rPr lang="en-US" altLang="en-US" sz="2400" dirty="0"/>
              <a:t>2</a:t>
            </a:r>
            <a:r>
              <a:rPr lang="hu-HU" altLang="en-US" sz="2400" dirty="0"/>
              <a:t>.</a:t>
            </a:r>
            <a:r>
              <a:rPr lang="en-US" altLang="en-US" sz="2400" dirty="0"/>
              <a:t> A restatement or review of the most important findings, generally in order of</a:t>
            </a:r>
            <a:r>
              <a:rPr lang="hu-HU" altLang="en-US" sz="2400" dirty="0"/>
              <a:t> </a:t>
            </a:r>
            <a:r>
              <a:rPr lang="hu-HU" altLang="en-US" sz="2400" dirty="0" err="1"/>
              <a:t>their</a:t>
            </a:r>
            <a:r>
              <a:rPr lang="hu-HU" altLang="en-US" sz="2400" dirty="0"/>
              <a:t> </a:t>
            </a:r>
            <a:r>
              <a:rPr lang="hu-HU" altLang="en-US" sz="2400" dirty="0" err="1"/>
              <a:t>significance</a:t>
            </a:r>
            <a:r>
              <a:rPr lang="hu-HU" altLang="en-US" sz="2400" dirty="0"/>
              <a:t>, </a:t>
            </a:r>
            <a:r>
              <a:rPr lang="hu-HU" altLang="en-US" sz="2400" dirty="0" err="1"/>
              <a:t>including</a:t>
            </a:r>
            <a:endParaRPr lang="hu-HU" altLang="en-US" sz="2400" dirty="0"/>
          </a:p>
          <a:p>
            <a:pPr eaLnBrk="1" hangingPunct="1"/>
            <a:r>
              <a:rPr lang="en-US" altLang="en-US" sz="2400" b="1" dirty="0" err="1"/>
              <a:t>i</a:t>
            </a:r>
            <a:r>
              <a:rPr lang="en-US" altLang="en-US" sz="2400" dirty="0"/>
              <a:t> whether they support the original hypothesis, or how they contribute to the</a:t>
            </a:r>
            <a:r>
              <a:rPr lang="hu-HU" altLang="en-US" sz="2400" dirty="0"/>
              <a:t> </a:t>
            </a:r>
            <a:r>
              <a:rPr lang="en-US" altLang="en-US" sz="2400" dirty="0"/>
              <a:t>main activity of the study, to answering the research questions, or to meeting</a:t>
            </a:r>
            <a:r>
              <a:rPr lang="hu-HU" altLang="en-US" sz="2400" dirty="0"/>
              <a:t> </a:t>
            </a:r>
            <a:r>
              <a:rPr lang="hu-HU" altLang="en-US" sz="2400" dirty="0" err="1"/>
              <a:t>the</a:t>
            </a:r>
            <a:r>
              <a:rPr lang="hu-HU" altLang="en-US" sz="2400" dirty="0"/>
              <a:t> </a:t>
            </a:r>
            <a:r>
              <a:rPr lang="hu-HU" altLang="en-US" sz="2400" dirty="0" err="1"/>
              <a:t>research</a:t>
            </a:r>
            <a:r>
              <a:rPr lang="hu-HU" altLang="en-US" sz="2400" dirty="0"/>
              <a:t> </a:t>
            </a:r>
            <a:r>
              <a:rPr lang="hu-HU" altLang="en-US" sz="2400" dirty="0" err="1"/>
              <a:t>objectives</a:t>
            </a:r>
            <a:r>
              <a:rPr lang="hu-HU" altLang="en-US" sz="2400" dirty="0"/>
              <a:t>; and</a:t>
            </a:r>
          </a:p>
          <a:p>
            <a:pPr eaLnBrk="1" hangingPunct="1"/>
            <a:r>
              <a:rPr lang="hu-HU" altLang="en-US" sz="2400" b="1" dirty="0"/>
              <a:t>i</a:t>
            </a:r>
            <a:r>
              <a:rPr lang="en-US" altLang="en-US" sz="2400" b="1" dirty="0" err="1"/>
              <a:t>i</a:t>
            </a:r>
            <a:r>
              <a:rPr lang="en-US" altLang="en-US" sz="2400" dirty="0"/>
              <a:t> whether they agree with the findings of other researchers</a:t>
            </a:r>
            <a:endParaRPr lang="hu-HU" altLang="en-US" sz="2400" dirty="0"/>
          </a:p>
        </p:txBody>
      </p:sp>
    </p:spTree>
    <p:extLst>
      <p:ext uri="{BB962C8B-B14F-4D97-AF65-F5344CB8AC3E}">
        <p14:creationId xmlns:p14="http://schemas.microsoft.com/office/powerpoint/2010/main" val="2348317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1673089" y="866900"/>
            <a:ext cx="8366263" cy="5310064"/>
          </a:xfrm>
        </p:spPr>
        <p:txBody>
          <a:bodyPr/>
          <a:lstStyle/>
          <a:p>
            <a:r>
              <a:rPr lang="en-US" altLang="en-US" sz="2400" dirty="0"/>
              <a:t>3 Explanations for the findings, supported by references to relevant literature,</a:t>
            </a:r>
            <a:r>
              <a:rPr lang="hu-HU" altLang="en-US" sz="2400" dirty="0"/>
              <a:t> </a:t>
            </a:r>
            <a:r>
              <a:rPr lang="en-US" altLang="en-US" sz="2400" dirty="0"/>
              <a:t>and/or speculations about the findings, also supported by literature citation.</a:t>
            </a:r>
            <a:endParaRPr lang="hu-HU" altLang="en-US" sz="2400" dirty="0"/>
          </a:p>
          <a:p>
            <a:pPr eaLnBrk="1" hangingPunct="1"/>
            <a:r>
              <a:rPr lang="en-US" altLang="en-US" sz="2400" dirty="0"/>
              <a:t>4</a:t>
            </a:r>
            <a:r>
              <a:rPr lang="hu-HU" altLang="en-US" sz="2400" dirty="0"/>
              <a:t>.</a:t>
            </a:r>
            <a:r>
              <a:rPr lang="en-US" altLang="en-US" sz="2400" dirty="0"/>
              <a:t> Limitations of the study that restrict the extent to which the findings can be</a:t>
            </a:r>
            <a:r>
              <a:rPr lang="hu-HU" altLang="en-US" sz="2400" dirty="0"/>
              <a:t> </a:t>
            </a:r>
            <a:r>
              <a:rPr lang="en-US" altLang="en-US" sz="2400" dirty="0"/>
              <a:t>generalized beyond the study conditions.</a:t>
            </a:r>
          </a:p>
          <a:p>
            <a:pPr eaLnBrk="1" hangingPunct="1"/>
            <a:r>
              <a:rPr lang="en-US" altLang="en-US" sz="2400" dirty="0"/>
              <a:t>5</a:t>
            </a:r>
            <a:r>
              <a:rPr lang="hu-HU" altLang="en-US" sz="2400" dirty="0"/>
              <a:t>.</a:t>
            </a:r>
            <a:r>
              <a:rPr lang="en-US" altLang="en-US" sz="2400" dirty="0"/>
              <a:t> Implications of the study (generalizations from the results: what the results</a:t>
            </a:r>
            <a:r>
              <a:rPr lang="hu-HU" altLang="en-US" sz="2400" dirty="0"/>
              <a:t> </a:t>
            </a:r>
            <a:r>
              <a:rPr lang="en-US" altLang="en-US" sz="2400" dirty="0"/>
              <a:t>mean in the context of the broader field).</a:t>
            </a:r>
          </a:p>
          <a:p>
            <a:pPr eaLnBrk="1" hangingPunct="1"/>
            <a:r>
              <a:rPr lang="en-US" altLang="en-US" sz="2400" dirty="0"/>
              <a:t>6</a:t>
            </a:r>
            <a:r>
              <a:rPr lang="hu-HU" altLang="en-US" sz="2400" dirty="0"/>
              <a:t>.</a:t>
            </a:r>
            <a:r>
              <a:rPr lang="en-US" altLang="en-US" sz="2400" dirty="0"/>
              <a:t> Recommendations for future research and/or practical applications</a:t>
            </a:r>
            <a:r>
              <a:rPr lang="en-US" altLang="en-US" dirty="0"/>
              <a:t>.</a:t>
            </a:r>
            <a:endParaRPr lang="hu-HU" altLang="en-US" dirty="0"/>
          </a:p>
        </p:txBody>
      </p:sp>
    </p:spTree>
    <p:extLst>
      <p:ext uri="{BB962C8B-B14F-4D97-AF65-F5344CB8AC3E}">
        <p14:creationId xmlns:p14="http://schemas.microsoft.com/office/powerpoint/2010/main" val="2558027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838" t="-653" r="1" b="-1"/>
          <a:stretch/>
        </p:blipFill>
        <p:spPr>
          <a:xfrm>
            <a:off x="479224" y="105483"/>
            <a:ext cx="6183306" cy="6438953"/>
          </a:xfrm>
          <a:prstGeom prst="rect">
            <a:avLst/>
          </a:prstGeom>
        </p:spPr>
      </p:pic>
      <p:sp>
        <p:nvSpPr>
          <p:cNvPr id="2" name="TextBox 1">
            <a:extLst>
              <a:ext uri="{FF2B5EF4-FFF2-40B4-BE49-F238E27FC236}">
                <a16:creationId xmlns:a16="http://schemas.microsoft.com/office/drawing/2014/main" id="{267D57BC-4B9B-9943-9FD9-DB014A9478A1}"/>
              </a:ext>
            </a:extLst>
          </p:cNvPr>
          <p:cNvSpPr txBox="1"/>
          <p:nvPr/>
        </p:nvSpPr>
        <p:spPr>
          <a:xfrm>
            <a:off x="6938666" y="1570633"/>
            <a:ext cx="3914078" cy="2585323"/>
          </a:xfrm>
          <a:prstGeom prst="rect">
            <a:avLst/>
          </a:prstGeom>
          <a:noFill/>
        </p:spPr>
        <p:txBody>
          <a:bodyPr wrap="square" rtlCol="0">
            <a:spAutoFit/>
          </a:bodyPr>
          <a:lstStyle/>
          <a:p>
            <a:r>
              <a:rPr lang="hu-HU" sz="2400" b="1" dirty="0"/>
              <a:t>TASK</a:t>
            </a:r>
            <a:r>
              <a:rPr lang="hu-HU" sz="2400" dirty="0"/>
              <a:t> 3:</a:t>
            </a:r>
            <a:r>
              <a:rPr lang="en-GB" sz="2400" dirty="0"/>
              <a:t>Critical analysis of relevant academic literature: writing a literature review (600 words) for the selected problem (November 15)</a:t>
            </a:r>
            <a:endParaRPr lang="hu-HU" sz="2400" dirty="0"/>
          </a:p>
          <a:p>
            <a:r>
              <a:rPr lang="en-HU" sz="2400" dirty="0"/>
              <a:t>Next seminar: November 19</a:t>
            </a:r>
          </a:p>
          <a:p>
            <a:endParaRPr lang="en-HU" dirty="0"/>
          </a:p>
        </p:txBody>
      </p:sp>
    </p:spTree>
    <p:extLst>
      <p:ext uri="{BB962C8B-B14F-4D97-AF65-F5344CB8AC3E}">
        <p14:creationId xmlns:p14="http://schemas.microsoft.com/office/powerpoint/2010/main" val="175260537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EED8-5568-A843-A5B9-605E67D1EB56}"/>
              </a:ext>
            </a:extLst>
          </p:cNvPr>
          <p:cNvSpPr>
            <a:spLocks noGrp="1"/>
          </p:cNvSpPr>
          <p:nvPr>
            <p:ph type="title"/>
          </p:nvPr>
        </p:nvSpPr>
        <p:spPr/>
        <p:txBody>
          <a:bodyPr/>
          <a:lstStyle/>
          <a:p>
            <a:r>
              <a:rPr lang="en-HU" dirty="0"/>
              <a:t> Sources</a:t>
            </a:r>
          </a:p>
        </p:txBody>
      </p:sp>
      <p:sp>
        <p:nvSpPr>
          <p:cNvPr id="3" name="Content Placeholder 2">
            <a:extLst>
              <a:ext uri="{FF2B5EF4-FFF2-40B4-BE49-F238E27FC236}">
                <a16:creationId xmlns:a16="http://schemas.microsoft.com/office/drawing/2014/main" id="{7ED11FC3-37DC-7842-9465-CC2B976A2378}"/>
              </a:ext>
            </a:extLst>
          </p:cNvPr>
          <p:cNvSpPr>
            <a:spLocks noGrp="1"/>
          </p:cNvSpPr>
          <p:nvPr>
            <p:ph idx="1"/>
          </p:nvPr>
        </p:nvSpPr>
        <p:spPr/>
        <p:txBody>
          <a:bodyPr/>
          <a:lstStyle/>
          <a:p>
            <a:r>
              <a:rPr lang="en-GB" dirty="0"/>
              <a:t>Check these resources: </a:t>
            </a:r>
          </a:p>
          <a:p>
            <a:r>
              <a:rPr lang="en-GB" dirty="0">
                <a:hlinkClick r:id="rId2"/>
              </a:rPr>
              <a:t>http://alkalmazottnyelvtudomany.hu/en/issue-xx-2020-1/</a:t>
            </a:r>
            <a:r>
              <a:rPr lang="en-GB" dirty="0"/>
              <a:t> </a:t>
            </a:r>
          </a:p>
          <a:p>
            <a:r>
              <a:rPr lang="en-GB" dirty="0">
                <a:hlinkClick r:id="rId3"/>
              </a:rPr>
              <a:t>https://bgazrt.hu/nemzetpolitikai-kutatointezet/folyoiratok/hungarian-journal-of-minority-studies/</a:t>
            </a:r>
            <a:r>
              <a:rPr lang="en-GB" dirty="0"/>
              <a:t> </a:t>
            </a:r>
            <a:r>
              <a:rPr lang="en-GB" dirty="0">
                <a:hlinkClick r:id="rId4"/>
              </a:rPr>
              <a:t>https://bgazrt.hu/nemzetpolitikai-kutatointezet/folyoiratok/minority-studies-2012-2015/</a:t>
            </a:r>
            <a:endParaRPr lang="en-GB" dirty="0"/>
          </a:p>
          <a:p>
            <a:r>
              <a:rPr lang="en-GB" dirty="0"/>
              <a:t>Or use other</a:t>
            </a:r>
            <a:endParaRPr lang="en-HU" dirty="0"/>
          </a:p>
        </p:txBody>
      </p:sp>
    </p:spTree>
    <p:extLst>
      <p:ext uri="{BB962C8B-B14F-4D97-AF65-F5344CB8AC3E}">
        <p14:creationId xmlns:p14="http://schemas.microsoft.com/office/powerpoint/2010/main" val="9014127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8AABE-EB1A-4F40-8C35-F6ED1A72CA03}"/>
              </a:ext>
            </a:extLst>
          </p:cNvPr>
          <p:cNvSpPr>
            <a:spLocks noGrp="1"/>
          </p:cNvSpPr>
          <p:nvPr>
            <p:ph type="ctrTitle"/>
          </p:nvPr>
        </p:nvSpPr>
        <p:spPr/>
        <p:txBody>
          <a:bodyPr/>
          <a:lstStyle/>
          <a:p>
            <a:r>
              <a:rPr lang="en-GB" sz="3600" dirty="0"/>
              <a:t>Legal and ethical aspects of research</a:t>
            </a:r>
            <a:endParaRPr lang="en-HU" dirty="0"/>
          </a:p>
        </p:txBody>
      </p:sp>
      <p:sp>
        <p:nvSpPr>
          <p:cNvPr id="3" name="Subtitle 2">
            <a:extLst>
              <a:ext uri="{FF2B5EF4-FFF2-40B4-BE49-F238E27FC236}">
                <a16:creationId xmlns:a16="http://schemas.microsoft.com/office/drawing/2014/main" id="{FC8434F4-9BDF-A04D-96C6-D72E553805EB}"/>
              </a:ext>
            </a:extLst>
          </p:cNvPr>
          <p:cNvSpPr>
            <a:spLocks noGrp="1"/>
          </p:cNvSpPr>
          <p:nvPr>
            <p:ph type="subTitle" idx="1"/>
          </p:nvPr>
        </p:nvSpPr>
        <p:spPr/>
        <p:txBody>
          <a:bodyPr/>
          <a:lstStyle/>
          <a:p>
            <a:pPr lvl="0">
              <a:buClr>
                <a:srgbClr val="9BAFB5"/>
              </a:buClr>
            </a:pPr>
            <a:r>
              <a:rPr lang="en-HU" sz="4000" dirty="0">
                <a:solidFill>
                  <a:srgbClr val="FFFFFF">
                    <a:lumMod val="75000"/>
                    <a:lumOff val="25000"/>
                  </a:srgbClr>
                </a:solidFill>
              </a:rPr>
              <a:t>TOPIC 15</a:t>
            </a:r>
          </a:p>
          <a:p>
            <a:endParaRPr lang="en-HU" dirty="0"/>
          </a:p>
        </p:txBody>
      </p:sp>
    </p:spTree>
    <p:extLst>
      <p:ext uri="{BB962C8B-B14F-4D97-AF65-F5344CB8AC3E}">
        <p14:creationId xmlns:p14="http://schemas.microsoft.com/office/powerpoint/2010/main" val="399286157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AC35-B3A0-6948-8CDF-26FE2D7E114A}"/>
              </a:ext>
            </a:extLst>
          </p:cNvPr>
          <p:cNvSpPr>
            <a:spLocks noGrp="1"/>
          </p:cNvSpPr>
          <p:nvPr>
            <p:ph type="ctrTitle"/>
          </p:nvPr>
        </p:nvSpPr>
        <p:spPr/>
        <p:txBody>
          <a:bodyPr/>
          <a:lstStyle/>
          <a:p>
            <a:r>
              <a:rPr lang="en-GB" sz="4000" dirty="0"/>
              <a:t>The relationship between research and education</a:t>
            </a:r>
            <a:endParaRPr lang="en-HU" dirty="0"/>
          </a:p>
        </p:txBody>
      </p:sp>
      <p:sp>
        <p:nvSpPr>
          <p:cNvPr id="3" name="Subtitle 2">
            <a:extLst>
              <a:ext uri="{FF2B5EF4-FFF2-40B4-BE49-F238E27FC236}">
                <a16:creationId xmlns:a16="http://schemas.microsoft.com/office/drawing/2014/main" id="{6CB38D96-C130-404E-B0BF-EF15508EFD32}"/>
              </a:ext>
            </a:extLst>
          </p:cNvPr>
          <p:cNvSpPr>
            <a:spLocks noGrp="1"/>
          </p:cNvSpPr>
          <p:nvPr>
            <p:ph type="subTitle" idx="1"/>
          </p:nvPr>
        </p:nvSpPr>
        <p:spPr/>
        <p:txBody>
          <a:bodyPr>
            <a:normAutofit/>
          </a:bodyPr>
          <a:lstStyle/>
          <a:p>
            <a:r>
              <a:rPr lang="en-HU" sz="4000" dirty="0"/>
              <a:t>TOPIC 16</a:t>
            </a:r>
          </a:p>
        </p:txBody>
      </p:sp>
    </p:spTree>
    <p:extLst>
      <p:ext uri="{BB962C8B-B14F-4D97-AF65-F5344CB8AC3E}">
        <p14:creationId xmlns:p14="http://schemas.microsoft.com/office/powerpoint/2010/main" val="388679210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GB" dirty="0"/>
              <a:t>active participation of the students</a:t>
            </a:r>
            <a:r>
              <a:rPr lang="hu-HU" dirty="0"/>
              <a:t> </a:t>
            </a:r>
            <a:r>
              <a:rPr lang="hu-HU" dirty="0" err="1"/>
              <a:t>in</a:t>
            </a:r>
            <a:r>
              <a:rPr lang="hu-HU" dirty="0"/>
              <a:t> </a:t>
            </a:r>
            <a:r>
              <a:rPr lang="hu-HU" dirty="0" err="1"/>
              <a:t>the</a:t>
            </a:r>
            <a:r>
              <a:rPr lang="hu-HU" dirty="0"/>
              <a:t> </a:t>
            </a:r>
            <a:r>
              <a:rPr lang="hu-HU" dirty="0" err="1"/>
              <a:t>following</a:t>
            </a:r>
            <a:r>
              <a:rPr lang="hu-HU" dirty="0"/>
              <a:t> </a:t>
            </a:r>
            <a:r>
              <a:rPr lang="hu-HU" dirty="0" err="1"/>
              <a:t>tasks</a:t>
            </a:r>
            <a:r>
              <a:rPr lang="hu-HU" dirty="0"/>
              <a:t>:</a:t>
            </a:r>
          </a:p>
        </p:txBody>
      </p:sp>
      <p:sp>
        <p:nvSpPr>
          <p:cNvPr id="3" name="Tartalom helye 2"/>
          <p:cNvSpPr>
            <a:spLocks noGrp="1"/>
          </p:cNvSpPr>
          <p:nvPr>
            <p:ph idx="1"/>
          </p:nvPr>
        </p:nvSpPr>
        <p:spPr>
          <a:xfrm>
            <a:off x="2231136" y="2638044"/>
            <a:ext cx="7842254" cy="4017589"/>
          </a:xfrm>
        </p:spPr>
        <p:txBody>
          <a:bodyPr>
            <a:normAutofit fontScale="40000" lnSpcReduction="20000"/>
          </a:bodyPr>
          <a:lstStyle/>
          <a:p>
            <a:r>
              <a:rPr lang="hu-HU" sz="4500" dirty="0">
                <a:sym typeface="Wingdings" pitchFamily="2" charset="2"/>
              </a:rPr>
              <a:t>(1)</a:t>
            </a:r>
            <a:r>
              <a:rPr lang="hu-HU" sz="4500" dirty="0"/>
              <a:t> </a:t>
            </a:r>
            <a:r>
              <a:rPr lang="en-GB" sz="4500" dirty="0"/>
              <a:t>Defining research problems: writing a 300-word </a:t>
            </a:r>
            <a:r>
              <a:rPr lang="hu-HU" sz="4500" dirty="0" err="1"/>
              <a:t>research</a:t>
            </a:r>
            <a:r>
              <a:rPr lang="hu-HU" sz="4500" dirty="0"/>
              <a:t> </a:t>
            </a:r>
            <a:r>
              <a:rPr lang="hu-HU" sz="4500" dirty="0" err="1"/>
              <a:t>proposal</a:t>
            </a:r>
            <a:r>
              <a:rPr lang="hu-HU" sz="4500" dirty="0"/>
              <a:t> </a:t>
            </a:r>
            <a:r>
              <a:rPr lang="en-GB" sz="4500" dirty="0"/>
              <a:t>giving (a minimum of 4) reasons why students think it is a good research problem (</a:t>
            </a:r>
            <a:r>
              <a:rPr lang="hu-HU" sz="4500" dirty="0" err="1"/>
              <a:t>September</a:t>
            </a:r>
            <a:r>
              <a:rPr lang="hu-HU" sz="4500" dirty="0"/>
              <a:t> 30).</a:t>
            </a:r>
            <a:endParaRPr lang="en-GB" sz="4500" dirty="0"/>
          </a:p>
          <a:p>
            <a:r>
              <a:rPr lang="hu-HU" sz="4500" dirty="0"/>
              <a:t>(2) Designing </a:t>
            </a:r>
            <a:r>
              <a:rPr lang="en-GB" sz="4500" dirty="0"/>
              <a:t>research methods: design a mini</a:t>
            </a:r>
            <a:r>
              <a:rPr lang="hu-HU" sz="4500" dirty="0"/>
              <a:t> </a:t>
            </a:r>
            <a:r>
              <a:rPr lang="en-GB" sz="4500" dirty="0"/>
              <a:t>questionnaire</a:t>
            </a:r>
            <a:r>
              <a:rPr lang="hu-HU" sz="4500" dirty="0"/>
              <a:t> </a:t>
            </a:r>
            <a:r>
              <a:rPr lang="hu-HU" sz="4500" dirty="0" err="1"/>
              <a:t>or</a:t>
            </a:r>
            <a:r>
              <a:rPr lang="hu-HU" sz="4500" dirty="0"/>
              <a:t> an</a:t>
            </a:r>
            <a:r>
              <a:rPr lang="en-GB" sz="4500" dirty="0"/>
              <a:t> interview guide</a:t>
            </a:r>
            <a:r>
              <a:rPr lang="hu-HU" sz="4500" dirty="0"/>
              <a:t> (</a:t>
            </a:r>
            <a:r>
              <a:rPr lang="hu-HU" sz="4500" dirty="0" err="1"/>
              <a:t>October</a:t>
            </a:r>
            <a:r>
              <a:rPr lang="hu-HU" sz="4500" dirty="0"/>
              <a:t> 15)</a:t>
            </a:r>
          </a:p>
          <a:p>
            <a:r>
              <a:rPr lang="hu-HU" sz="4500" dirty="0"/>
              <a:t>(3) </a:t>
            </a:r>
            <a:r>
              <a:rPr lang="en-GB" sz="4500" dirty="0"/>
              <a:t>Critical analysis of relevant academic literature: writing a literature review (600 words) for the selected problem (November 15)</a:t>
            </a:r>
            <a:endParaRPr lang="hu-HU" sz="4500" dirty="0"/>
          </a:p>
          <a:p>
            <a:r>
              <a:rPr lang="hu-HU" sz="4500" dirty="0"/>
              <a:t>(4) Data </a:t>
            </a:r>
            <a:r>
              <a:rPr lang="hu-HU" sz="4500" dirty="0" err="1"/>
              <a:t>analysis</a:t>
            </a:r>
            <a:r>
              <a:rPr lang="hu-HU" sz="4500" dirty="0"/>
              <a:t>: </a:t>
            </a:r>
            <a:r>
              <a:rPr lang="hu-HU" sz="4500" dirty="0" err="1"/>
              <a:t>make</a:t>
            </a:r>
            <a:r>
              <a:rPr lang="hu-HU" sz="4500" dirty="0"/>
              <a:t> an </a:t>
            </a:r>
            <a:r>
              <a:rPr lang="hu-HU" sz="4500" dirty="0" err="1"/>
              <a:t>individual</a:t>
            </a:r>
            <a:r>
              <a:rPr lang="hu-HU" sz="4500" dirty="0"/>
              <a:t> </a:t>
            </a:r>
            <a:r>
              <a:rPr lang="hu-HU" sz="4500" dirty="0" err="1"/>
              <a:t>sample</a:t>
            </a:r>
            <a:r>
              <a:rPr lang="hu-HU" sz="4500" dirty="0"/>
              <a:t> of </a:t>
            </a:r>
            <a:r>
              <a:rPr lang="hu-HU" sz="4500" dirty="0" err="1"/>
              <a:t>qualitative</a:t>
            </a:r>
            <a:r>
              <a:rPr lang="hu-HU" sz="4500" dirty="0"/>
              <a:t> </a:t>
            </a:r>
            <a:r>
              <a:rPr lang="hu-HU" sz="4500" dirty="0" err="1"/>
              <a:t>or</a:t>
            </a:r>
            <a:r>
              <a:rPr lang="hu-HU" sz="4500" dirty="0"/>
              <a:t> </a:t>
            </a:r>
            <a:r>
              <a:rPr lang="hu-HU" sz="4500" dirty="0" err="1"/>
              <a:t>quantitative</a:t>
            </a:r>
            <a:r>
              <a:rPr lang="hu-HU" sz="4500" dirty="0"/>
              <a:t> </a:t>
            </a:r>
            <a:r>
              <a:rPr lang="hu-HU" sz="4500" dirty="0" err="1"/>
              <a:t>analysis</a:t>
            </a:r>
            <a:r>
              <a:rPr lang="hu-HU" sz="4500" dirty="0"/>
              <a:t> (November 30)</a:t>
            </a:r>
          </a:p>
          <a:p>
            <a:r>
              <a:rPr lang="hu-HU" sz="4500" dirty="0"/>
              <a:t>(5) </a:t>
            </a:r>
            <a:r>
              <a:rPr lang="hu-HU" sz="4500" dirty="0" err="1"/>
              <a:t>Reporting</a:t>
            </a:r>
            <a:r>
              <a:rPr lang="hu-HU" sz="4500" dirty="0"/>
              <a:t> </a:t>
            </a:r>
            <a:r>
              <a:rPr lang="hu-HU" sz="4500" dirty="0" err="1"/>
              <a:t>the</a:t>
            </a:r>
            <a:r>
              <a:rPr lang="hu-HU" sz="4500" dirty="0"/>
              <a:t> </a:t>
            </a:r>
            <a:r>
              <a:rPr lang="hu-HU" sz="4500" dirty="0" err="1"/>
              <a:t>results</a:t>
            </a:r>
            <a:r>
              <a:rPr lang="hu-HU" sz="4500" dirty="0"/>
              <a:t>: </a:t>
            </a:r>
            <a:r>
              <a:rPr lang="hu-HU" sz="4500" dirty="0" err="1"/>
              <a:t>writing</a:t>
            </a:r>
            <a:r>
              <a:rPr lang="hu-HU" sz="4500" dirty="0"/>
              <a:t> a </a:t>
            </a:r>
            <a:r>
              <a:rPr lang="hu-HU" sz="4500" dirty="0" err="1"/>
              <a:t>well</a:t>
            </a:r>
            <a:r>
              <a:rPr lang="hu-HU" sz="4500" dirty="0"/>
              <a:t> </a:t>
            </a:r>
            <a:r>
              <a:rPr lang="hu-HU" sz="4500" dirty="0" err="1"/>
              <a:t>structured</a:t>
            </a:r>
            <a:r>
              <a:rPr lang="hu-HU" sz="4500" dirty="0"/>
              <a:t> (IMRAD) </a:t>
            </a:r>
            <a:r>
              <a:rPr lang="hu-HU" sz="4500" dirty="0" err="1"/>
              <a:t>research</a:t>
            </a:r>
            <a:r>
              <a:rPr lang="hu-HU" sz="4500" dirty="0"/>
              <a:t> </a:t>
            </a:r>
            <a:r>
              <a:rPr lang="hu-HU" sz="4500" dirty="0" err="1"/>
              <a:t>report</a:t>
            </a:r>
            <a:r>
              <a:rPr lang="hu-HU" sz="4500" dirty="0"/>
              <a:t> (December 15)</a:t>
            </a:r>
          </a:p>
          <a:p>
            <a:r>
              <a:rPr lang="hu-HU" sz="4500" dirty="0"/>
              <a:t>(6) A </a:t>
            </a:r>
            <a:r>
              <a:rPr lang="hu-HU" sz="4500" dirty="0" err="1"/>
              <a:t>final</a:t>
            </a:r>
            <a:r>
              <a:rPr lang="hu-HU" sz="4500" dirty="0"/>
              <a:t> </a:t>
            </a:r>
            <a:r>
              <a:rPr lang="hu-HU" sz="4500" dirty="0" err="1"/>
              <a:t>exam</a:t>
            </a:r>
            <a:r>
              <a:rPr lang="hu-HU" sz="4500" dirty="0"/>
              <a:t>.</a:t>
            </a:r>
          </a:p>
          <a:p>
            <a:endParaRPr lang="en-GB" dirty="0"/>
          </a:p>
          <a:p>
            <a:endParaRPr lang="hu-HU" dirty="0"/>
          </a:p>
        </p:txBody>
      </p:sp>
    </p:spTree>
    <p:extLst>
      <p:ext uri="{BB962C8B-B14F-4D97-AF65-F5344CB8AC3E}">
        <p14:creationId xmlns:p14="http://schemas.microsoft.com/office/powerpoint/2010/main" val="608770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722664" y="2386744"/>
            <a:ext cx="8991600" cy="1645920"/>
          </a:xfrm>
        </p:spPr>
        <p:txBody>
          <a:bodyPr>
            <a:normAutofit/>
          </a:bodyPr>
          <a:lstStyle/>
          <a:p>
            <a:r>
              <a:rPr lang="hu-HU" sz="4000" dirty="0"/>
              <a:t>THE ’</a:t>
            </a:r>
            <a:r>
              <a:rPr lang="en-GB" sz="4000" dirty="0"/>
              <a:t>Scientific</a:t>
            </a:r>
            <a:r>
              <a:rPr lang="hu-HU" sz="4000" dirty="0"/>
              <a:t>’</a:t>
            </a:r>
            <a:r>
              <a:rPr lang="en-GB" sz="4000" dirty="0"/>
              <a:t> </a:t>
            </a:r>
            <a:r>
              <a:rPr lang="hu-HU" sz="4000" dirty="0" err="1"/>
              <a:t>aPPROACH</a:t>
            </a:r>
            <a:endParaRPr lang="hu-HU" sz="4000" dirty="0"/>
          </a:p>
        </p:txBody>
      </p:sp>
      <p:sp>
        <p:nvSpPr>
          <p:cNvPr id="3" name="Alcím 2"/>
          <p:cNvSpPr>
            <a:spLocks noGrp="1"/>
          </p:cNvSpPr>
          <p:nvPr>
            <p:ph type="subTitle" idx="1"/>
          </p:nvPr>
        </p:nvSpPr>
        <p:spPr/>
        <p:txBody>
          <a:bodyPr>
            <a:noAutofit/>
          </a:bodyPr>
          <a:lstStyle/>
          <a:p>
            <a:r>
              <a:rPr lang="hu-HU" sz="4400" dirty="0"/>
              <a:t>TOPIC 3</a:t>
            </a:r>
          </a:p>
        </p:txBody>
      </p:sp>
    </p:spTree>
    <p:extLst>
      <p:ext uri="{BB962C8B-B14F-4D97-AF65-F5344CB8AC3E}">
        <p14:creationId xmlns:p14="http://schemas.microsoft.com/office/powerpoint/2010/main" val="270225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0084-BCCF-1A43-ADBA-E0B01BD6479A}"/>
              </a:ext>
            </a:extLst>
          </p:cNvPr>
          <p:cNvSpPr>
            <a:spLocks noGrp="1"/>
          </p:cNvSpPr>
          <p:nvPr>
            <p:ph type="title"/>
          </p:nvPr>
        </p:nvSpPr>
        <p:spPr/>
        <p:txBody>
          <a:bodyPr/>
          <a:lstStyle/>
          <a:p>
            <a:r>
              <a:rPr lang="hu-HU" dirty="0" err="1"/>
              <a:t>Objectives</a:t>
            </a:r>
            <a:r>
              <a:rPr lang="hu-HU" dirty="0"/>
              <a:t> of </a:t>
            </a:r>
            <a:r>
              <a:rPr lang="hu-HU" dirty="0" err="1"/>
              <a:t>the</a:t>
            </a:r>
            <a:r>
              <a:rPr lang="hu-HU" dirty="0"/>
              <a:t> </a:t>
            </a:r>
            <a:r>
              <a:rPr lang="hu-HU" dirty="0" err="1"/>
              <a:t>course</a:t>
            </a:r>
            <a:endParaRPr lang="x-none"/>
          </a:p>
        </p:txBody>
      </p:sp>
      <p:sp>
        <p:nvSpPr>
          <p:cNvPr id="3" name="Content Placeholder 2">
            <a:extLst>
              <a:ext uri="{FF2B5EF4-FFF2-40B4-BE49-F238E27FC236}">
                <a16:creationId xmlns:a16="http://schemas.microsoft.com/office/drawing/2014/main" id="{9E152941-0976-6E4C-AC16-C3FBBFC42EDD}"/>
              </a:ext>
            </a:extLst>
          </p:cNvPr>
          <p:cNvSpPr>
            <a:spLocks noGrp="1"/>
          </p:cNvSpPr>
          <p:nvPr>
            <p:ph idx="1"/>
          </p:nvPr>
        </p:nvSpPr>
        <p:spPr/>
        <p:txBody>
          <a:bodyPr>
            <a:normAutofit/>
          </a:bodyPr>
          <a:lstStyle/>
          <a:p>
            <a:r>
              <a:rPr lang="hu-HU" sz="2400" dirty="0" err="1"/>
              <a:t>to</a:t>
            </a:r>
            <a:r>
              <a:rPr lang="hu-HU" sz="2400" dirty="0"/>
              <a:t> </a:t>
            </a:r>
            <a:r>
              <a:rPr lang="hu-HU" sz="2400" dirty="0" err="1"/>
              <a:t>give</a:t>
            </a:r>
            <a:r>
              <a:rPr lang="hu-HU" sz="2400" dirty="0"/>
              <a:t> a </a:t>
            </a:r>
            <a:r>
              <a:rPr lang="en-US" sz="2400" dirty="0"/>
              <a:t>comprehensive overview of research methodology from collecting the data to reporting the results</a:t>
            </a:r>
            <a:endParaRPr lang="hu-HU" sz="2400" dirty="0"/>
          </a:p>
          <a:p>
            <a:r>
              <a:rPr lang="en-US" sz="2400" dirty="0"/>
              <a:t>to </a:t>
            </a:r>
            <a:r>
              <a:rPr lang="hu-HU" sz="2400" dirty="0" err="1"/>
              <a:t>help</a:t>
            </a:r>
            <a:r>
              <a:rPr lang="hu-HU" sz="2400" dirty="0"/>
              <a:t> </a:t>
            </a:r>
            <a:r>
              <a:rPr lang="hu-HU" sz="2400" dirty="0" err="1"/>
              <a:t>students</a:t>
            </a:r>
            <a:r>
              <a:rPr lang="hu-HU" sz="2400" dirty="0"/>
              <a:t> </a:t>
            </a:r>
            <a:r>
              <a:rPr lang="en-US" sz="2400" dirty="0"/>
              <a:t>critically evaluate published research in their field and to design their own research studies</a:t>
            </a:r>
            <a:endParaRPr lang="hu-HU" sz="2400" dirty="0"/>
          </a:p>
          <a:p>
            <a:r>
              <a:rPr lang="hu-HU" sz="2400" dirty="0"/>
              <a:t>t</a:t>
            </a:r>
            <a:r>
              <a:rPr lang="en-US" sz="2400" dirty="0"/>
              <a:t>he ultimate scope of the course is to have students prepare the research proposal for their thesis</a:t>
            </a:r>
            <a:endParaRPr lang="x-none" sz="2400"/>
          </a:p>
        </p:txBody>
      </p:sp>
    </p:spTree>
    <p:extLst>
      <p:ext uri="{BB962C8B-B14F-4D97-AF65-F5344CB8AC3E}">
        <p14:creationId xmlns:p14="http://schemas.microsoft.com/office/powerpoint/2010/main" val="71648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The </a:t>
            </a:r>
            <a:r>
              <a:rPr lang="hu-HU" dirty="0" err="1"/>
              <a:t>Scientific</a:t>
            </a:r>
            <a:r>
              <a:rPr lang="hu-HU" dirty="0"/>
              <a:t> </a:t>
            </a:r>
            <a:r>
              <a:rPr lang="hu-HU" dirty="0" err="1"/>
              <a:t>Approach</a:t>
            </a:r>
            <a:endParaRPr lang="hu-HU" dirty="0"/>
          </a:p>
        </p:txBody>
      </p:sp>
      <p:sp>
        <p:nvSpPr>
          <p:cNvPr id="3" name="Tartalom helye 2"/>
          <p:cNvSpPr>
            <a:spLocks noGrp="1"/>
          </p:cNvSpPr>
          <p:nvPr>
            <p:ph idx="1"/>
          </p:nvPr>
        </p:nvSpPr>
        <p:spPr/>
        <p:txBody>
          <a:bodyPr>
            <a:noAutofit/>
          </a:bodyPr>
          <a:lstStyle/>
          <a:p>
            <a:r>
              <a:rPr lang="hu-HU" sz="2400" dirty="0"/>
              <a:t>The </a:t>
            </a:r>
            <a:r>
              <a:rPr lang="hu-HU" sz="2400" dirty="0" err="1"/>
              <a:t>society</a:t>
            </a:r>
            <a:r>
              <a:rPr lang="hu-HU" sz="2400" dirty="0"/>
              <a:t> of </a:t>
            </a:r>
            <a:r>
              <a:rPr lang="hu-HU" sz="2400" dirty="0" err="1"/>
              <a:t>the</a:t>
            </a:r>
            <a:r>
              <a:rPr lang="hu-HU" sz="2400" dirty="0"/>
              <a:t> 21st </a:t>
            </a:r>
            <a:r>
              <a:rPr lang="hu-HU" sz="2400" dirty="0" err="1"/>
              <a:t>century</a:t>
            </a:r>
            <a:r>
              <a:rPr lang="hu-HU" sz="2400" dirty="0"/>
              <a:t> is </a:t>
            </a:r>
            <a:r>
              <a:rPr lang="hu-HU" sz="2400" dirty="0" err="1"/>
              <a:t>also</a:t>
            </a:r>
            <a:r>
              <a:rPr lang="hu-HU" sz="2400" dirty="0"/>
              <a:t> </a:t>
            </a:r>
            <a:r>
              <a:rPr lang="hu-HU" sz="2400" dirty="0" err="1"/>
              <a:t>called</a:t>
            </a:r>
            <a:r>
              <a:rPr lang="hu-HU" sz="2400" dirty="0"/>
              <a:t> </a:t>
            </a:r>
            <a:r>
              <a:rPr lang="hu-HU" sz="2400" dirty="0" err="1"/>
              <a:t>the</a:t>
            </a:r>
            <a:r>
              <a:rPr lang="hu-HU" sz="2400" dirty="0"/>
              <a:t> </a:t>
            </a:r>
            <a:r>
              <a:rPr lang="hu-HU" sz="2400" dirty="0" err="1"/>
              <a:t>knowledge-based</a:t>
            </a:r>
            <a:r>
              <a:rPr lang="hu-HU" sz="2400" dirty="0"/>
              <a:t> </a:t>
            </a:r>
            <a:r>
              <a:rPr lang="hu-HU" sz="2400" dirty="0" err="1"/>
              <a:t>society</a:t>
            </a:r>
            <a:r>
              <a:rPr lang="hu-HU" sz="2400" dirty="0"/>
              <a:t>, </a:t>
            </a:r>
            <a:r>
              <a:rPr lang="hu-HU" sz="2400" dirty="0" err="1"/>
              <a:t>because</a:t>
            </a:r>
            <a:r>
              <a:rPr lang="hu-HU" sz="2400" dirty="0"/>
              <a:t> </a:t>
            </a:r>
            <a:r>
              <a:rPr lang="hu-HU" sz="2400" dirty="0" err="1"/>
              <a:t>scientific</a:t>
            </a:r>
            <a:r>
              <a:rPr lang="hu-HU" sz="2400" dirty="0"/>
              <a:t> </a:t>
            </a:r>
            <a:r>
              <a:rPr lang="hu-HU" sz="2400" dirty="0" err="1"/>
              <a:t>results</a:t>
            </a:r>
            <a:r>
              <a:rPr lang="hu-HU" sz="2400" dirty="0"/>
              <a:t> play a </a:t>
            </a:r>
            <a:r>
              <a:rPr lang="hu-HU" sz="2400" dirty="0" err="1"/>
              <a:t>fundamental</a:t>
            </a:r>
            <a:r>
              <a:rPr lang="hu-HU" sz="2400" dirty="0"/>
              <a:t> </a:t>
            </a:r>
            <a:r>
              <a:rPr lang="hu-HU" sz="2400" dirty="0" err="1"/>
              <a:t>role</a:t>
            </a:r>
            <a:r>
              <a:rPr lang="hu-HU" sz="2400" dirty="0"/>
              <a:t> in </a:t>
            </a:r>
            <a:r>
              <a:rPr lang="hu-HU" sz="2400" dirty="0" err="1"/>
              <a:t>its</a:t>
            </a:r>
            <a:r>
              <a:rPr lang="hu-HU" sz="2400" dirty="0"/>
              <a:t> </a:t>
            </a:r>
            <a:r>
              <a:rPr lang="hu-HU" sz="2400" dirty="0" err="1"/>
              <a:t>operation</a:t>
            </a:r>
            <a:r>
              <a:rPr lang="hu-HU" sz="2400" dirty="0"/>
              <a:t>. </a:t>
            </a:r>
          </a:p>
          <a:p>
            <a:r>
              <a:rPr lang="hu-HU" sz="2400" dirty="0"/>
              <a:t>The </a:t>
            </a:r>
            <a:r>
              <a:rPr lang="hu-HU" sz="2400" dirty="0" err="1"/>
              <a:t>vast</a:t>
            </a:r>
            <a:r>
              <a:rPr lang="hu-HU" sz="2400" dirty="0"/>
              <a:t> </a:t>
            </a:r>
            <a:r>
              <a:rPr lang="hu-HU" sz="2400" dirty="0" err="1"/>
              <a:t>majority</a:t>
            </a:r>
            <a:r>
              <a:rPr lang="hu-HU" sz="2400" dirty="0"/>
              <a:t> of </a:t>
            </a:r>
            <a:r>
              <a:rPr lang="hu-HU" sz="2400" dirty="0" err="1"/>
              <a:t>new</a:t>
            </a:r>
            <a:r>
              <a:rPr lang="hu-HU" sz="2400" dirty="0"/>
              <a:t> </a:t>
            </a:r>
            <a:r>
              <a:rPr lang="hu-HU" sz="2400" dirty="0" err="1"/>
              <a:t>knowledge</a:t>
            </a:r>
            <a:r>
              <a:rPr lang="hu-HU" sz="2400" dirty="0"/>
              <a:t> is </a:t>
            </a:r>
            <a:r>
              <a:rPr lang="hu-HU" sz="2400" dirty="0" err="1"/>
              <a:t>provided</a:t>
            </a:r>
            <a:r>
              <a:rPr lang="hu-HU" sz="2400" dirty="0"/>
              <a:t> </a:t>
            </a:r>
            <a:r>
              <a:rPr lang="hu-HU" sz="2400" dirty="0" err="1"/>
              <a:t>by</a:t>
            </a:r>
            <a:r>
              <a:rPr lang="hu-HU" sz="2400" dirty="0"/>
              <a:t> </a:t>
            </a:r>
            <a:r>
              <a:rPr lang="hu-HU" sz="2400" dirty="0" err="1"/>
              <a:t>scientific</a:t>
            </a:r>
            <a:r>
              <a:rPr lang="hu-HU" sz="2400" dirty="0"/>
              <a:t> </a:t>
            </a:r>
            <a:r>
              <a:rPr lang="hu-HU" sz="2400" dirty="0" err="1"/>
              <a:t>research</a:t>
            </a:r>
            <a:r>
              <a:rPr lang="hu-HU" sz="2400" dirty="0"/>
              <a:t>. </a:t>
            </a:r>
          </a:p>
          <a:p>
            <a:r>
              <a:rPr lang="hu-HU" sz="2400" dirty="0" err="1"/>
              <a:t>Scientific</a:t>
            </a:r>
            <a:r>
              <a:rPr lang="hu-HU" sz="2400" dirty="0"/>
              <a:t> </a:t>
            </a:r>
            <a:r>
              <a:rPr lang="hu-HU" sz="2400" dirty="0" err="1"/>
              <a:t>thinking</a:t>
            </a:r>
            <a:r>
              <a:rPr lang="hu-HU" sz="2400" dirty="0"/>
              <a:t> has a </a:t>
            </a:r>
            <a:r>
              <a:rPr lang="hu-HU" sz="2400" dirty="0" err="1"/>
              <a:t>strict</a:t>
            </a:r>
            <a:r>
              <a:rPr lang="hu-HU" sz="2400" dirty="0"/>
              <a:t> </a:t>
            </a:r>
            <a:r>
              <a:rPr lang="hu-HU" sz="2400" dirty="0" err="1"/>
              <a:t>logical</a:t>
            </a:r>
            <a:r>
              <a:rPr lang="hu-HU" sz="2400" dirty="0"/>
              <a:t> </a:t>
            </a:r>
            <a:r>
              <a:rPr lang="hu-HU" sz="2400" dirty="0" err="1"/>
              <a:t>system</a:t>
            </a:r>
            <a:r>
              <a:rPr lang="hu-HU" sz="2400" dirty="0"/>
              <a:t> and </a:t>
            </a:r>
            <a:r>
              <a:rPr lang="hu-HU" sz="2400" dirty="0" err="1"/>
              <a:t>rules</a:t>
            </a:r>
            <a:r>
              <a:rPr lang="hu-HU" sz="2400" dirty="0"/>
              <a:t>, </a:t>
            </a:r>
            <a:r>
              <a:rPr lang="hu-HU" sz="2400" dirty="0" err="1"/>
              <a:t>the</a:t>
            </a:r>
            <a:r>
              <a:rPr lang="hu-HU" sz="2400" dirty="0"/>
              <a:t> </a:t>
            </a:r>
            <a:r>
              <a:rPr lang="hu-HU" sz="2400" dirty="0" err="1"/>
              <a:t>acquisition</a:t>
            </a:r>
            <a:r>
              <a:rPr lang="hu-HU" sz="2400" dirty="0"/>
              <a:t> of </a:t>
            </a:r>
            <a:r>
              <a:rPr lang="hu-HU" sz="2400" dirty="0" err="1"/>
              <a:t>the</a:t>
            </a:r>
            <a:r>
              <a:rPr lang="hu-HU" sz="2400" dirty="0"/>
              <a:t> </a:t>
            </a:r>
            <a:r>
              <a:rPr lang="hu-HU" sz="2400" dirty="0" err="1"/>
              <a:t>basic</a:t>
            </a:r>
            <a:r>
              <a:rPr lang="hu-HU" sz="2400" dirty="0"/>
              <a:t> </a:t>
            </a:r>
            <a:r>
              <a:rPr lang="hu-HU" sz="2400" dirty="0" err="1"/>
              <a:t>concepts</a:t>
            </a:r>
            <a:r>
              <a:rPr lang="hu-HU" sz="2400" dirty="0"/>
              <a:t> and </a:t>
            </a:r>
            <a:r>
              <a:rPr lang="hu-HU" sz="2400" dirty="0" err="1"/>
              <a:t>principles</a:t>
            </a:r>
            <a:r>
              <a:rPr lang="hu-HU" sz="2400" dirty="0"/>
              <a:t>, and </a:t>
            </a:r>
            <a:r>
              <a:rPr lang="hu-HU" sz="2400" dirty="0" err="1"/>
              <a:t>the</a:t>
            </a:r>
            <a:r>
              <a:rPr lang="hu-HU" sz="2400" dirty="0"/>
              <a:t> </a:t>
            </a:r>
            <a:r>
              <a:rPr lang="hu-HU" sz="2400" dirty="0" err="1"/>
              <a:t>way</a:t>
            </a:r>
            <a:r>
              <a:rPr lang="hu-HU" sz="2400" dirty="0"/>
              <a:t> of </a:t>
            </a:r>
            <a:r>
              <a:rPr lang="hu-HU" sz="2400" dirty="0" err="1"/>
              <a:t>scientific</a:t>
            </a:r>
            <a:r>
              <a:rPr lang="hu-HU" sz="2400" dirty="0"/>
              <a:t> </a:t>
            </a:r>
            <a:r>
              <a:rPr lang="hu-HU" sz="2400" dirty="0" err="1"/>
              <a:t>thinking</a:t>
            </a:r>
            <a:r>
              <a:rPr lang="hu-HU" sz="2400" dirty="0"/>
              <a:t> is </a:t>
            </a:r>
            <a:r>
              <a:rPr lang="hu-HU" sz="2400" dirty="0" err="1"/>
              <a:t>obligatory</a:t>
            </a:r>
            <a:r>
              <a:rPr lang="hu-HU" sz="2400" dirty="0"/>
              <a:t> </a:t>
            </a:r>
            <a:r>
              <a:rPr lang="hu-HU" sz="2400" dirty="0" err="1"/>
              <a:t>for</a:t>
            </a:r>
            <a:r>
              <a:rPr lang="hu-HU" sz="2400" dirty="0"/>
              <a:t> </a:t>
            </a:r>
            <a:r>
              <a:rPr lang="hu-HU" sz="2400" dirty="0" err="1"/>
              <a:t>every</a:t>
            </a:r>
            <a:r>
              <a:rPr lang="hu-HU" sz="2400" dirty="0"/>
              <a:t> </a:t>
            </a:r>
            <a:r>
              <a:rPr lang="hu-HU" sz="2400" dirty="0" err="1"/>
              <a:t>researcher</a:t>
            </a:r>
            <a:r>
              <a:rPr lang="hu-HU" sz="2400" dirty="0"/>
              <a:t> in </a:t>
            </a:r>
            <a:r>
              <a:rPr lang="hu-HU" sz="2400" dirty="0" err="1"/>
              <a:t>the</a:t>
            </a:r>
            <a:r>
              <a:rPr lang="hu-HU" sz="2400" dirty="0"/>
              <a:t> </a:t>
            </a:r>
            <a:r>
              <a:rPr lang="hu-HU" sz="2400" dirty="0" err="1"/>
              <a:t>field</a:t>
            </a:r>
            <a:r>
              <a:rPr lang="hu-HU" sz="2400" dirty="0"/>
              <a:t>.</a:t>
            </a:r>
          </a:p>
        </p:txBody>
      </p:sp>
    </p:spTree>
    <p:extLst>
      <p:ext uri="{BB962C8B-B14F-4D97-AF65-F5344CB8AC3E}">
        <p14:creationId xmlns:p14="http://schemas.microsoft.com/office/powerpoint/2010/main" val="4112980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874E4-EDF0-1249-A624-A4A5A350B668}"/>
              </a:ext>
            </a:extLst>
          </p:cNvPr>
          <p:cNvSpPr>
            <a:spLocks noGrp="1"/>
          </p:cNvSpPr>
          <p:nvPr>
            <p:ph type="title"/>
          </p:nvPr>
        </p:nvSpPr>
        <p:spPr/>
        <p:txBody>
          <a:bodyPr/>
          <a:lstStyle/>
          <a:p>
            <a:r>
              <a:rPr lang="en-GB" dirty="0"/>
              <a:t>The scientific research</a:t>
            </a:r>
            <a:endParaRPr lang="x-none" dirty="0"/>
          </a:p>
        </p:txBody>
      </p:sp>
      <p:sp>
        <p:nvSpPr>
          <p:cNvPr id="3" name="Content Placeholder 2">
            <a:extLst>
              <a:ext uri="{FF2B5EF4-FFF2-40B4-BE49-F238E27FC236}">
                <a16:creationId xmlns:a16="http://schemas.microsoft.com/office/drawing/2014/main" id="{3D9FF15E-E01C-AE47-8465-6ECBD4B194AA}"/>
              </a:ext>
            </a:extLst>
          </p:cNvPr>
          <p:cNvSpPr>
            <a:spLocks noGrp="1"/>
          </p:cNvSpPr>
          <p:nvPr>
            <p:ph idx="1"/>
          </p:nvPr>
        </p:nvSpPr>
        <p:spPr>
          <a:xfrm>
            <a:off x="1436478" y="2300587"/>
            <a:ext cx="7729728" cy="3101983"/>
          </a:xfrm>
        </p:spPr>
        <p:txBody>
          <a:bodyPr>
            <a:normAutofit/>
          </a:bodyPr>
          <a:lstStyle/>
          <a:p>
            <a:pPr marL="0" indent="0">
              <a:buNone/>
            </a:pPr>
            <a:r>
              <a:rPr lang="en-GB" sz="2400" dirty="0"/>
              <a:t>By scientific research we therefore mean an activity that </a:t>
            </a:r>
            <a:endParaRPr lang="hu-HU" sz="2400" dirty="0"/>
          </a:p>
          <a:p>
            <a:pPr marL="457200" indent="-457200">
              <a:buFont typeface="+mj-lt"/>
              <a:buAutoNum type="arabicPeriod"/>
            </a:pPr>
            <a:r>
              <a:rPr lang="en-GB" sz="2400" dirty="0"/>
              <a:t>explores new knowledge, </a:t>
            </a:r>
            <a:endParaRPr lang="hu-HU" sz="2400" dirty="0"/>
          </a:p>
          <a:p>
            <a:pPr marL="457200" indent="-457200">
              <a:buFont typeface="+mj-lt"/>
              <a:buAutoNum type="arabicPeriod"/>
            </a:pPr>
            <a:r>
              <a:rPr lang="en-GB" sz="2400" dirty="0"/>
              <a:t>the results of which meet the requirement of provability</a:t>
            </a:r>
            <a:endParaRPr lang="hu-HU" sz="2400" dirty="0"/>
          </a:p>
          <a:p>
            <a:pPr marL="457200" indent="-457200">
              <a:buFont typeface="+mj-lt"/>
              <a:buAutoNum type="arabicPeriod"/>
            </a:pPr>
            <a:r>
              <a:rPr lang="en-GB" sz="2400" dirty="0"/>
              <a:t>and can be incorporated into the theory of science.</a:t>
            </a:r>
            <a:endParaRPr lang="x-none" sz="2400" dirty="0"/>
          </a:p>
        </p:txBody>
      </p:sp>
    </p:spTree>
    <p:extLst>
      <p:ext uri="{BB962C8B-B14F-4D97-AF65-F5344CB8AC3E}">
        <p14:creationId xmlns:p14="http://schemas.microsoft.com/office/powerpoint/2010/main" val="3879435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a:t>BASIC </a:t>
            </a:r>
            <a:r>
              <a:rPr lang="hu-HU" dirty="0" err="1"/>
              <a:t>Characteristics</a:t>
            </a:r>
            <a:r>
              <a:rPr lang="hu-HU" dirty="0"/>
              <a:t> of a Research</a:t>
            </a:r>
          </a:p>
        </p:txBody>
      </p:sp>
      <p:sp>
        <p:nvSpPr>
          <p:cNvPr id="3" name="Alcím 2"/>
          <p:cNvSpPr>
            <a:spLocks noGrp="1"/>
          </p:cNvSpPr>
          <p:nvPr>
            <p:ph type="subTitle" idx="1"/>
          </p:nvPr>
        </p:nvSpPr>
        <p:spPr/>
        <p:txBody>
          <a:bodyPr>
            <a:normAutofit/>
          </a:bodyPr>
          <a:lstStyle/>
          <a:p>
            <a:r>
              <a:rPr lang="hu-HU" sz="4400" dirty="0"/>
              <a:t>TOPIC 4</a:t>
            </a:r>
          </a:p>
        </p:txBody>
      </p:sp>
    </p:spTree>
    <p:extLst>
      <p:ext uri="{BB962C8B-B14F-4D97-AF65-F5344CB8AC3E}">
        <p14:creationId xmlns:p14="http://schemas.microsoft.com/office/powerpoint/2010/main" val="1365436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Classification</a:t>
            </a:r>
            <a:r>
              <a:rPr lang="hu-HU" dirty="0"/>
              <a:t> Of </a:t>
            </a:r>
            <a:r>
              <a:rPr lang="hu-HU" dirty="0" err="1"/>
              <a:t>Researches</a:t>
            </a:r>
            <a:endParaRPr lang="hu-HU" dirty="0"/>
          </a:p>
        </p:txBody>
      </p:sp>
      <p:sp>
        <p:nvSpPr>
          <p:cNvPr id="3" name="Tartalom helye 2"/>
          <p:cNvSpPr>
            <a:spLocks noGrp="1"/>
          </p:cNvSpPr>
          <p:nvPr>
            <p:ph idx="1"/>
          </p:nvPr>
        </p:nvSpPr>
        <p:spPr>
          <a:xfrm>
            <a:off x="1873771" y="2638044"/>
            <a:ext cx="8784236" cy="4062559"/>
          </a:xfrm>
        </p:spPr>
        <p:txBody>
          <a:bodyPr>
            <a:noAutofit/>
          </a:bodyPr>
          <a:lstStyle/>
          <a:p>
            <a:r>
              <a:rPr lang="hu-HU" sz="2400" dirty="0" err="1"/>
              <a:t>According</a:t>
            </a:r>
            <a:r>
              <a:rPr lang="hu-HU" sz="2400" dirty="0"/>
              <a:t> </a:t>
            </a:r>
            <a:r>
              <a:rPr lang="hu-HU" sz="2400" dirty="0" err="1"/>
              <a:t>to</a:t>
            </a:r>
            <a:r>
              <a:rPr lang="hu-HU" sz="2400" dirty="0"/>
              <a:t> </a:t>
            </a:r>
            <a:r>
              <a:rPr lang="hu-HU" sz="2400" dirty="0" err="1"/>
              <a:t>the</a:t>
            </a:r>
            <a:r>
              <a:rPr lang="hu-HU" sz="2400" dirty="0"/>
              <a:t> PURPOSE of </a:t>
            </a:r>
            <a:r>
              <a:rPr lang="hu-HU" sz="2400" dirty="0" err="1"/>
              <a:t>the</a:t>
            </a:r>
            <a:r>
              <a:rPr lang="hu-HU" sz="2400" dirty="0"/>
              <a:t> </a:t>
            </a:r>
            <a:r>
              <a:rPr lang="hu-HU" sz="2400" dirty="0" err="1"/>
              <a:t>research</a:t>
            </a:r>
            <a:r>
              <a:rPr lang="hu-HU" sz="2400" dirty="0"/>
              <a:t>: </a:t>
            </a:r>
            <a:r>
              <a:rPr lang="hu-HU" sz="2400" dirty="0" err="1"/>
              <a:t>basic</a:t>
            </a:r>
            <a:r>
              <a:rPr lang="hu-HU" sz="2400" dirty="0"/>
              <a:t> </a:t>
            </a:r>
            <a:r>
              <a:rPr lang="hu-HU" sz="2400" dirty="0" err="1"/>
              <a:t>research</a:t>
            </a:r>
            <a:r>
              <a:rPr lang="hu-HU" sz="2400" dirty="0"/>
              <a:t> and </a:t>
            </a:r>
            <a:r>
              <a:rPr lang="hu-HU" sz="2400" dirty="0" err="1"/>
              <a:t>applied</a:t>
            </a:r>
            <a:r>
              <a:rPr lang="hu-HU" sz="2400" dirty="0"/>
              <a:t> </a:t>
            </a:r>
            <a:r>
              <a:rPr lang="hu-HU" sz="2400" dirty="0" err="1"/>
              <a:t>research</a:t>
            </a:r>
            <a:r>
              <a:rPr lang="hu-HU" sz="2400" dirty="0"/>
              <a:t>.</a:t>
            </a:r>
          </a:p>
          <a:p>
            <a:r>
              <a:rPr lang="hu-HU" sz="2400" dirty="0" err="1"/>
              <a:t>According</a:t>
            </a:r>
            <a:r>
              <a:rPr lang="hu-HU" sz="2400" dirty="0"/>
              <a:t> </a:t>
            </a:r>
            <a:r>
              <a:rPr lang="hu-HU" sz="2400" dirty="0" err="1"/>
              <a:t>to</a:t>
            </a:r>
            <a:r>
              <a:rPr lang="hu-HU" sz="2400" dirty="0"/>
              <a:t> </a:t>
            </a:r>
            <a:r>
              <a:rPr lang="hu-HU" sz="2400" dirty="0" err="1"/>
              <a:t>the</a:t>
            </a:r>
            <a:r>
              <a:rPr lang="hu-HU" sz="2400" dirty="0"/>
              <a:t> </a:t>
            </a:r>
            <a:r>
              <a:rPr lang="hu-HU" sz="2400" dirty="0" err="1"/>
              <a:t>research</a:t>
            </a:r>
            <a:r>
              <a:rPr lang="hu-HU" sz="2400" dirty="0"/>
              <a:t> METHODS: </a:t>
            </a:r>
            <a:r>
              <a:rPr lang="hu-HU" sz="2400" dirty="0" err="1"/>
              <a:t>theoretical</a:t>
            </a:r>
            <a:r>
              <a:rPr lang="hu-HU" sz="2400" dirty="0"/>
              <a:t> </a:t>
            </a:r>
            <a:r>
              <a:rPr lang="hu-HU" sz="2400" dirty="0" err="1"/>
              <a:t>research</a:t>
            </a:r>
            <a:r>
              <a:rPr lang="hu-HU" sz="2400" dirty="0"/>
              <a:t> and </a:t>
            </a:r>
            <a:r>
              <a:rPr lang="hu-HU" sz="2400" dirty="0" err="1"/>
              <a:t>empirical</a:t>
            </a:r>
            <a:r>
              <a:rPr lang="hu-HU" sz="2400" dirty="0"/>
              <a:t> </a:t>
            </a:r>
            <a:r>
              <a:rPr lang="hu-HU" sz="2400" dirty="0" err="1"/>
              <a:t>research</a:t>
            </a:r>
            <a:r>
              <a:rPr lang="hu-HU" sz="2400" dirty="0"/>
              <a:t>.</a:t>
            </a:r>
          </a:p>
          <a:p>
            <a:r>
              <a:rPr lang="hu-HU" sz="2400" dirty="0" err="1"/>
              <a:t>Based</a:t>
            </a:r>
            <a:r>
              <a:rPr lang="hu-HU" sz="2400" dirty="0"/>
              <a:t> </a:t>
            </a:r>
            <a:r>
              <a:rPr lang="hu-HU" sz="2400" dirty="0" err="1"/>
              <a:t>on</a:t>
            </a:r>
            <a:r>
              <a:rPr lang="hu-HU" sz="2400" dirty="0"/>
              <a:t> </a:t>
            </a:r>
            <a:r>
              <a:rPr lang="hu-HU" sz="2400" dirty="0" err="1"/>
              <a:t>the</a:t>
            </a:r>
            <a:r>
              <a:rPr lang="hu-HU" sz="2400" dirty="0"/>
              <a:t> DIRECTION of </a:t>
            </a:r>
            <a:r>
              <a:rPr lang="hu-HU" sz="2400" dirty="0" err="1"/>
              <a:t>the</a:t>
            </a:r>
            <a:r>
              <a:rPr lang="hu-HU" sz="2400" dirty="0"/>
              <a:t> </a:t>
            </a:r>
            <a:r>
              <a:rPr lang="hu-HU" sz="2400" dirty="0" err="1"/>
              <a:t>research</a:t>
            </a:r>
            <a:r>
              <a:rPr lang="hu-HU" sz="2400" dirty="0"/>
              <a:t> </a:t>
            </a:r>
            <a:r>
              <a:rPr lang="hu-HU" sz="2400" dirty="0" err="1"/>
              <a:t>process</a:t>
            </a:r>
            <a:r>
              <a:rPr lang="hu-HU" sz="2400" dirty="0"/>
              <a:t>: </a:t>
            </a:r>
            <a:r>
              <a:rPr lang="hu-HU" sz="2400" dirty="0" err="1"/>
              <a:t>inductive</a:t>
            </a:r>
            <a:r>
              <a:rPr lang="hu-HU" sz="2400" dirty="0"/>
              <a:t> </a:t>
            </a:r>
            <a:r>
              <a:rPr lang="hu-HU" sz="2400" dirty="0" err="1"/>
              <a:t>research</a:t>
            </a:r>
            <a:r>
              <a:rPr lang="hu-HU" sz="2400" dirty="0"/>
              <a:t> and </a:t>
            </a:r>
            <a:r>
              <a:rPr lang="hu-HU" sz="2400" dirty="0" err="1"/>
              <a:t>deductive</a:t>
            </a:r>
            <a:r>
              <a:rPr lang="hu-HU" sz="2400" dirty="0"/>
              <a:t> </a:t>
            </a:r>
            <a:r>
              <a:rPr lang="hu-HU" sz="2400" dirty="0" err="1"/>
              <a:t>research</a:t>
            </a:r>
            <a:r>
              <a:rPr lang="hu-HU" sz="2400" dirty="0"/>
              <a:t>.</a:t>
            </a:r>
          </a:p>
          <a:p>
            <a:r>
              <a:rPr lang="hu-HU" sz="2400" dirty="0" err="1"/>
              <a:t>By</a:t>
            </a:r>
            <a:r>
              <a:rPr lang="hu-HU" sz="2400" dirty="0"/>
              <a:t> DATA TYPE: </a:t>
            </a:r>
            <a:r>
              <a:rPr lang="hu-HU" sz="2400" dirty="0" err="1"/>
              <a:t>Qualitative</a:t>
            </a:r>
            <a:r>
              <a:rPr lang="hu-HU" sz="2400" dirty="0"/>
              <a:t> </a:t>
            </a:r>
            <a:r>
              <a:rPr lang="hu-HU" sz="2400" dirty="0" err="1"/>
              <a:t>research</a:t>
            </a:r>
            <a:r>
              <a:rPr lang="hu-HU" sz="2400" dirty="0"/>
              <a:t> and </a:t>
            </a:r>
            <a:r>
              <a:rPr lang="hu-HU" sz="2400" dirty="0" err="1"/>
              <a:t>quantitative</a:t>
            </a:r>
            <a:r>
              <a:rPr lang="hu-HU" sz="2400" dirty="0"/>
              <a:t> </a:t>
            </a:r>
            <a:r>
              <a:rPr lang="hu-HU" sz="2400" dirty="0" err="1"/>
              <a:t>research</a:t>
            </a:r>
            <a:r>
              <a:rPr lang="hu-HU" sz="2400" dirty="0"/>
              <a:t>.</a:t>
            </a:r>
          </a:p>
          <a:p>
            <a:r>
              <a:rPr lang="hu-HU" sz="2400" dirty="0"/>
              <a:t>Research </a:t>
            </a:r>
            <a:r>
              <a:rPr lang="hu-HU" sz="2400" dirty="0" err="1"/>
              <a:t>based</a:t>
            </a:r>
            <a:r>
              <a:rPr lang="hu-HU" sz="2400" dirty="0"/>
              <a:t> </a:t>
            </a:r>
            <a:r>
              <a:rPr lang="hu-HU" sz="2400" dirty="0" err="1"/>
              <a:t>on</a:t>
            </a:r>
            <a:r>
              <a:rPr lang="hu-HU" sz="2400" dirty="0"/>
              <a:t> </a:t>
            </a:r>
            <a:r>
              <a:rPr lang="hu-HU" sz="2400" dirty="0" err="1"/>
              <a:t>the</a:t>
            </a:r>
            <a:r>
              <a:rPr lang="hu-HU" sz="2400" dirty="0"/>
              <a:t> </a:t>
            </a:r>
            <a:r>
              <a:rPr lang="hu-HU" sz="2400" dirty="0" err="1"/>
              <a:t>relationship</a:t>
            </a:r>
            <a:r>
              <a:rPr lang="hu-HU" sz="2400" dirty="0"/>
              <a:t> </a:t>
            </a:r>
            <a:r>
              <a:rPr lang="hu-HU" sz="2400" dirty="0" err="1"/>
              <a:t>to</a:t>
            </a:r>
            <a:r>
              <a:rPr lang="hu-HU" sz="2400" dirty="0"/>
              <a:t> LITERARY ANTECEDENTS: </a:t>
            </a:r>
            <a:r>
              <a:rPr lang="hu-HU" sz="2400" dirty="0" err="1"/>
              <a:t>primary</a:t>
            </a:r>
            <a:r>
              <a:rPr lang="hu-HU" sz="2400" dirty="0"/>
              <a:t> </a:t>
            </a:r>
            <a:r>
              <a:rPr lang="hu-HU" sz="2400" dirty="0" err="1"/>
              <a:t>research</a:t>
            </a:r>
            <a:r>
              <a:rPr lang="hu-HU" sz="2400" dirty="0"/>
              <a:t> and </a:t>
            </a:r>
            <a:r>
              <a:rPr lang="hu-HU" sz="2400" dirty="0" err="1"/>
              <a:t>secondary</a:t>
            </a:r>
            <a:r>
              <a:rPr lang="hu-HU" sz="2400" dirty="0"/>
              <a:t> </a:t>
            </a:r>
            <a:r>
              <a:rPr lang="hu-HU" sz="2400" dirty="0" err="1"/>
              <a:t>research</a:t>
            </a:r>
            <a:r>
              <a:rPr lang="hu-HU" sz="2400" dirty="0"/>
              <a:t>.</a:t>
            </a:r>
          </a:p>
        </p:txBody>
      </p:sp>
    </p:spTree>
    <p:extLst>
      <p:ext uri="{BB962C8B-B14F-4D97-AF65-F5344CB8AC3E}">
        <p14:creationId xmlns:p14="http://schemas.microsoft.com/office/powerpoint/2010/main" val="1168723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A3D9-6442-7145-A28B-AA6B779A661C}"/>
              </a:ext>
            </a:extLst>
          </p:cNvPr>
          <p:cNvSpPr>
            <a:spLocks noGrp="1"/>
          </p:cNvSpPr>
          <p:nvPr>
            <p:ph type="title"/>
          </p:nvPr>
        </p:nvSpPr>
        <p:spPr/>
        <p:txBody>
          <a:bodyPr/>
          <a:lstStyle/>
          <a:p>
            <a:r>
              <a:rPr lang="hu-HU" dirty="0"/>
              <a:t>The </a:t>
            </a:r>
            <a:r>
              <a:rPr lang="hu-HU" dirty="0" err="1"/>
              <a:t>research</a:t>
            </a:r>
            <a:r>
              <a:rPr lang="hu-HU" dirty="0"/>
              <a:t> </a:t>
            </a:r>
            <a:r>
              <a:rPr lang="hu-HU" dirty="0" err="1"/>
              <a:t>process</a:t>
            </a:r>
            <a:endParaRPr lang="x-none" dirty="0"/>
          </a:p>
        </p:txBody>
      </p:sp>
      <p:sp>
        <p:nvSpPr>
          <p:cNvPr id="3" name="Content Placeholder 2">
            <a:extLst>
              <a:ext uri="{FF2B5EF4-FFF2-40B4-BE49-F238E27FC236}">
                <a16:creationId xmlns:a16="http://schemas.microsoft.com/office/drawing/2014/main" id="{DCB17660-4EAC-ED41-A9CB-3B54A4F06FBE}"/>
              </a:ext>
            </a:extLst>
          </p:cNvPr>
          <p:cNvSpPr>
            <a:spLocks noGrp="1"/>
          </p:cNvSpPr>
          <p:nvPr>
            <p:ph idx="1"/>
          </p:nvPr>
        </p:nvSpPr>
        <p:spPr>
          <a:xfrm>
            <a:off x="2231136" y="2638044"/>
            <a:ext cx="7729728" cy="3687805"/>
          </a:xfrm>
        </p:spPr>
        <p:txBody>
          <a:bodyPr>
            <a:normAutofit fontScale="77500" lnSpcReduction="20000"/>
          </a:bodyPr>
          <a:lstStyle/>
          <a:p>
            <a:pPr marL="0" indent="0">
              <a:buNone/>
            </a:pPr>
            <a:r>
              <a:rPr lang="hu-HU" sz="3400" dirty="0">
                <a:solidFill>
                  <a:schemeClr val="tx1"/>
                </a:solidFill>
              </a:rPr>
              <a:t>• preparation </a:t>
            </a:r>
            <a:r>
              <a:rPr lang="hu-HU" sz="3400" dirty="0" err="1">
                <a:solidFill>
                  <a:schemeClr val="tx1"/>
                </a:solidFill>
              </a:rPr>
              <a:t>for</a:t>
            </a:r>
            <a:r>
              <a:rPr lang="hu-HU" sz="3400" dirty="0">
                <a:solidFill>
                  <a:schemeClr val="tx1"/>
                </a:solidFill>
              </a:rPr>
              <a:t> </a:t>
            </a:r>
            <a:r>
              <a:rPr lang="hu-HU" sz="3400" dirty="0" err="1">
                <a:solidFill>
                  <a:schemeClr val="tx1"/>
                </a:solidFill>
              </a:rPr>
              <a:t>research</a:t>
            </a:r>
            <a:endParaRPr lang="hu-HU" sz="3400" dirty="0">
              <a:solidFill>
                <a:schemeClr val="tx1"/>
              </a:solidFill>
            </a:endParaRPr>
          </a:p>
          <a:p>
            <a:pPr marL="0" indent="0">
              <a:buNone/>
            </a:pPr>
            <a:r>
              <a:rPr lang="hu-HU" sz="3400" dirty="0">
                <a:solidFill>
                  <a:schemeClr val="tx1"/>
                </a:solidFill>
              </a:rPr>
              <a:t>• </a:t>
            </a:r>
            <a:r>
              <a:rPr lang="hu-HU" sz="3400" dirty="0" err="1">
                <a:solidFill>
                  <a:schemeClr val="tx1"/>
                </a:solidFill>
              </a:rPr>
              <a:t>indication</a:t>
            </a:r>
            <a:r>
              <a:rPr lang="hu-HU" sz="3400" dirty="0">
                <a:solidFill>
                  <a:schemeClr val="tx1"/>
                </a:solidFill>
              </a:rPr>
              <a:t> of </a:t>
            </a:r>
            <a:r>
              <a:rPr lang="hu-HU" sz="3400" dirty="0" err="1">
                <a:solidFill>
                  <a:schemeClr val="tx1"/>
                </a:solidFill>
              </a:rPr>
              <a:t>the</a:t>
            </a:r>
            <a:r>
              <a:rPr lang="hu-HU" sz="3400" dirty="0">
                <a:solidFill>
                  <a:schemeClr val="tx1"/>
                </a:solidFill>
              </a:rPr>
              <a:t> </a:t>
            </a:r>
            <a:r>
              <a:rPr lang="hu-HU" sz="3400" dirty="0" err="1">
                <a:solidFill>
                  <a:schemeClr val="tx1"/>
                </a:solidFill>
              </a:rPr>
              <a:t>purpose</a:t>
            </a:r>
            <a:r>
              <a:rPr lang="hu-HU" sz="3400" dirty="0">
                <a:solidFill>
                  <a:schemeClr val="tx1"/>
                </a:solidFill>
              </a:rPr>
              <a:t> of </a:t>
            </a:r>
            <a:r>
              <a:rPr lang="hu-HU" sz="3400" dirty="0" err="1">
                <a:solidFill>
                  <a:schemeClr val="tx1"/>
                </a:solidFill>
              </a:rPr>
              <a:t>the</a:t>
            </a:r>
            <a:r>
              <a:rPr lang="hu-HU" sz="3400" dirty="0">
                <a:solidFill>
                  <a:schemeClr val="tx1"/>
                </a:solidFill>
              </a:rPr>
              <a:t> </a:t>
            </a:r>
            <a:r>
              <a:rPr lang="hu-HU" sz="3400" dirty="0" err="1">
                <a:solidFill>
                  <a:schemeClr val="tx1"/>
                </a:solidFill>
              </a:rPr>
              <a:t>research</a:t>
            </a:r>
            <a:endParaRPr lang="hu-HU" sz="3400" dirty="0">
              <a:solidFill>
                <a:schemeClr val="tx1"/>
              </a:solidFill>
            </a:endParaRPr>
          </a:p>
          <a:p>
            <a:pPr marL="0" indent="0">
              <a:buNone/>
            </a:pPr>
            <a:r>
              <a:rPr lang="hu-HU" sz="3400" dirty="0">
                <a:solidFill>
                  <a:schemeClr val="tx1"/>
                </a:solidFill>
              </a:rPr>
              <a:t>• </a:t>
            </a:r>
            <a:r>
              <a:rPr lang="hu-HU" sz="3400" dirty="0" err="1">
                <a:solidFill>
                  <a:schemeClr val="tx1"/>
                </a:solidFill>
              </a:rPr>
              <a:t>acquaintance</a:t>
            </a:r>
            <a:r>
              <a:rPr lang="hu-HU" sz="3400" dirty="0">
                <a:solidFill>
                  <a:schemeClr val="tx1"/>
                </a:solidFill>
              </a:rPr>
              <a:t> </a:t>
            </a:r>
            <a:r>
              <a:rPr lang="hu-HU" sz="3400" dirty="0" err="1">
                <a:solidFill>
                  <a:schemeClr val="tx1"/>
                </a:solidFill>
              </a:rPr>
              <a:t>with</a:t>
            </a:r>
            <a:r>
              <a:rPr lang="hu-HU" sz="3400" dirty="0">
                <a:solidFill>
                  <a:schemeClr val="tx1"/>
                </a:solidFill>
              </a:rPr>
              <a:t> </a:t>
            </a:r>
            <a:r>
              <a:rPr lang="hu-HU" sz="3400" dirty="0" err="1">
                <a:solidFill>
                  <a:schemeClr val="tx1"/>
                </a:solidFill>
              </a:rPr>
              <a:t>the</a:t>
            </a:r>
            <a:r>
              <a:rPr lang="hu-HU" sz="3400" dirty="0">
                <a:solidFill>
                  <a:schemeClr val="tx1"/>
                </a:solidFill>
              </a:rPr>
              <a:t> </a:t>
            </a:r>
            <a:r>
              <a:rPr lang="hu-HU" sz="3400" dirty="0" err="1">
                <a:solidFill>
                  <a:schemeClr val="tx1"/>
                </a:solidFill>
              </a:rPr>
              <a:t>literature</a:t>
            </a:r>
            <a:endParaRPr lang="hu-HU" sz="3400" dirty="0">
              <a:solidFill>
                <a:schemeClr val="tx1"/>
              </a:solidFill>
            </a:endParaRPr>
          </a:p>
          <a:p>
            <a:pPr marL="0" indent="0">
              <a:buNone/>
            </a:pPr>
            <a:r>
              <a:rPr lang="hu-HU" sz="3400" dirty="0">
                <a:solidFill>
                  <a:schemeClr val="tx1"/>
                </a:solidFill>
              </a:rPr>
              <a:t>• </a:t>
            </a:r>
            <a:r>
              <a:rPr lang="hu-HU" sz="3400" dirty="0" err="1">
                <a:solidFill>
                  <a:schemeClr val="tx1"/>
                </a:solidFill>
              </a:rPr>
              <a:t>data</a:t>
            </a:r>
            <a:r>
              <a:rPr lang="hu-HU" sz="3400" dirty="0">
                <a:solidFill>
                  <a:schemeClr val="tx1"/>
                </a:solidFill>
              </a:rPr>
              <a:t> </a:t>
            </a:r>
            <a:r>
              <a:rPr lang="hu-HU" sz="3400" dirty="0" err="1">
                <a:solidFill>
                  <a:schemeClr val="tx1"/>
                </a:solidFill>
              </a:rPr>
              <a:t>collection</a:t>
            </a:r>
            <a:endParaRPr lang="hu-HU" sz="3400" dirty="0">
              <a:solidFill>
                <a:schemeClr val="tx1"/>
              </a:solidFill>
            </a:endParaRPr>
          </a:p>
          <a:p>
            <a:pPr marL="0" indent="0">
              <a:buNone/>
            </a:pPr>
            <a:r>
              <a:rPr lang="hu-HU" sz="3400" dirty="0">
                <a:solidFill>
                  <a:schemeClr val="tx1"/>
                </a:solidFill>
              </a:rPr>
              <a:t>• </a:t>
            </a:r>
            <a:r>
              <a:rPr lang="hu-HU" sz="3400" dirty="0" err="1">
                <a:solidFill>
                  <a:schemeClr val="tx1"/>
                </a:solidFill>
              </a:rPr>
              <a:t>data</a:t>
            </a:r>
            <a:r>
              <a:rPr lang="hu-HU" sz="3400" dirty="0">
                <a:solidFill>
                  <a:schemeClr val="tx1"/>
                </a:solidFill>
              </a:rPr>
              <a:t> </a:t>
            </a:r>
            <a:r>
              <a:rPr lang="hu-HU" sz="3400" dirty="0" err="1">
                <a:solidFill>
                  <a:schemeClr val="tx1"/>
                </a:solidFill>
              </a:rPr>
              <a:t>processing</a:t>
            </a:r>
            <a:endParaRPr lang="hu-HU" sz="3400" dirty="0">
              <a:solidFill>
                <a:schemeClr val="tx1"/>
              </a:solidFill>
            </a:endParaRPr>
          </a:p>
          <a:p>
            <a:pPr marL="0" indent="0">
              <a:buNone/>
            </a:pPr>
            <a:r>
              <a:rPr lang="hu-HU" sz="3400" dirty="0">
                <a:solidFill>
                  <a:schemeClr val="tx1"/>
                </a:solidFill>
              </a:rPr>
              <a:t>• </a:t>
            </a:r>
            <a:r>
              <a:rPr lang="hu-HU" sz="3400" dirty="0" err="1">
                <a:solidFill>
                  <a:schemeClr val="tx1"/>
                </a:solidFill>
              </a:rPr>
              <a:t>data</a:t>
            </a:r>
            <a:r>
              <a:rPr lang="hu-HU" sz="3400" dirty="0">
                <a:solidFill>
                  <a:schemeClr val="tx1"/>
                </a:solidFill>
              </a:rPr>
              <a:t> </a:t>
            </a:r>
            <a:r>
              <a:rPr lang="hu-HU" sz="3400" dirty="0" err="1">
                <a:solidFill>
                  <a:schemeClr val="tx1"/>
                </a:solidFill>
              </a:rPr>
              <a:t>analysis</a:t>
            </a:r>
            <a:endParaRPr lang="hu-HU" sz="3400" dirty="0">
              <a:solidFill>
                <a:schemeClr val="tx1"/>
              </a:solidFill>
            </a:endParaRPr>
          </a:p>
          <a:p>
            <a:pPr marL="0" indent="0">
              <a:buNone/>
            </a:pPr>
            <a:r>
              <a:rPr lang="hu-HU" sz="3400" dirty="0">
                <a:solidFill>
                  <a:schemeClr val="tx1"/>
                </a:solidFill>
              </a:rPr>
              <a:t>• </a:t>
            </a:r>
            <a:r>
              <a:rPr lang="hu-HU" sz="3400" dirty="0" err="1">
                <a:solidFill>
                  <a:schemeClr val="tx1"/>
                </a:solidFill>
              </a:rPr>
              <a:t>drawing</a:t>
            </a:r>
            <a:r>
              <a:rPr lang="hu-HU" sz="3400" dirty="0">
                <a:solidFill>
                  <a:schemeClr val="tx1"/>
                </a:solidFill>
              </a:rPr>
              <a:t> </a:t>
            </a:r>
            <a:r>
              <a:rPr lang="hu-HU" sz="3400" dirty="0" err="1">
                <a:solidFill>
                  <a:schemeClr val="tx1"/>
                </a:solidFill>
              </a:rPr>
              <a:t>conclusions</a:t>
            </a:r>
            <a:r>
              <a:rPr lang="hu-HU" sz="3400" dirty="0">
                <a:solidFill>
                  <a:schemeClr val="tx1"/>
                </a:solidFill>
              </a:rPr>
              <a:t>, </a:t>
            </a:r>
            <a:r>
              <a:rPr lang="hu-HU" sz="3400" dirty="0" err="1">
                <a:solidFill>
                  <a:schemeClr val="tx1"/>
                </a:solidFill>
              </a:rPr>
              <a:t>formulating</a:t>
            </a:r>
            <a:r>
              <a:rPr lang="hu-HU" sz="3400" dirty="0">
                <a:solidFill>
                  <a:schemeClr val="tx1"/>
                </a:solidFill>
              </a:rPr>
              <a:t> </a:t>
            </a:r>
            <a:r>
              <a:rPr lang="hu-HU" sz="3400" dirty="0" err="1">
                <a:solidFill>
                  <a:schemeClr val="tx1"/>
                </a:solidFill>
              </a:rPr>
              <a:t>results</a:t>
            </a:r>
            <a:endParaRPr lang="hu-HU" sz="3400" dirty="0">
              <a:solidFill>
                <a:schemeClr val="tx1"/>
              </a:solidFill>
            </a:endParaRPr>
          </a:p>
          <a:p>
            <a:pPr marL="0" indent="0">
              <a:buNone/>
            </a:pPr>
            <a:r>
              <a:rPr lang="hu-HU" sz="3400" dirty="0">
                <a:solidFill>
                  <a:schemeClr val="tx1"/>
                </a:solidFill>
              </a:rPr>
              <a:t>• </a:t>
            </a:r>
            <a:r>
              <a:rPr lang="hu-HU" sz="3400" dirty="0" err="1">
                <a:solidFill>
                  <a:schemeClr val="tx1"/>
                </a:solidFill>
              </a:rPr>
              <a:t>sharing</a:t>
            </a:r>
            <a:r>
              <a:rPr lang="hu-HU" sz="3400" dirty="0">
                <a:solidFill>
                  <a:schemeClr val="tx1"/>
                </a:solidFill>
              </a:rPr>
              <a:t> </a:t>
            </a:r>
            <a:r>
              <a:rPr lang="hu-HU" sz="3400" dirty="0" err="1">
                <a:solidFill>
                  <a:schemeClr val="tx1"/>
                </a:solidFill>
              </a:rPr>
              <a:t>results</a:t>
            </a:r>
            <a:r>
              <a:rPr lang="hu-HU" sz="3400" dirty="0">
                <a:solidFill>
                  <a:schemeClr val="tx1"/>
                </a:solidFill>
              </a:rPr>
              <a:t> (</a:t>
            </a:r>
            <a:r>
              <a:rPr lang="hu-HU" sz="3400" dirty="0" err="1">
                <a:solidFill>
                  <a:schemeClr val="tx1"/>
                </a:solidFill>
              </a:rPr>
              <a:t>publication</a:t>
            </a:r>
            <a:r>
              <a:rPr lang="hu-HU" sz="3400" dirty="0">
                <a:solidFill>
                  <a:schemeClr val="tx1"/>
                </a:solidFill>
              </a:rPr>
              <a:t>)</a:t>
            </a:r>
          </a:p>
          <a:p>
            <a:endParaRPr lang="x-none" dirty="0"/>
          </a:p>
        </p:txBody>
      </p:sp>
    </p:spTree>
    <p:extLst>
      <p:ext uri="{BB962C8B-B14F-4D97-AF65-F5344CB8AC3E}">
        <p14:creationId xmlns:p14="http://schemas.microsoft.com/office/powerpoint/2010/main" val="4040590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Basic </a:t>
            </a:r>
            <a:r>
              <a:rPr lang="hu-HU" dirty="0" err="1"/>
              <a:t>concepts</a:t>
            </a:r>
            <a:endParaRPr lang="hu-HU" dirty="0"/>
          </a:p>
        </p:txBody>
      </p:sp>
      <p:sp>
        <p:nvSpPr>
          <p:cNvPr id="3" name="Tartalom helye 2"/>
          <p:cNvSpPr>
            <a:spLocks noGrp="1"/>
          </p:cNvSpPr>
          <p:nvPr>
            <p:ph idx="1"/>
          </p:nvPr>
        </p:nvSpPr>
        <p:spPr/>
        <p:txBody>
          <a:bodyPr>
            <a:normAutofit/>
          </a:bodyPr>
          <a:lstStyle/>
          <a:p>
            <a:r>
              <a:rPr lang="en-GB" sz="2400" dirty="0"/>
              <a:t>Research questions (RQ)</a:t>
            </a:r>
            <a:r>
              <a:rPr lang="hu-HU" sz="2400" dirty="0"/>
              <a:t> and </a:t>
            </a:r>
            <a:r>
              <a:rPr lang="en-GB" sz="2400" dirty="0"/>
              <a:t>Hypotheses</a:t>
            </a:r>
            <a:endParaRPr lang="hu-HU" sz="2400" dirty="0"/>
          </a:p>
          <a:p>
            <a:r>
              <a:rPr lang="hu-HU" sz="2400" dirty="0" err="1"/>
              <a:t>Qualitative</a:t>
            </a:r>
            <a:r>
              <a:rPr lang="hu-HU" sz="2400" dirty="0"/>
              <a:t> and </a:t>
            </a:r>
            <a:r>
              <a:rPr lang="hu-HU" sz="2400" dirty="0" err="1"/>
              <a:t>Quantitative</a:t>
            </a:r>
            <a:r>
              <a:rPr lang="hu-HU" sz="2400" dirty="0"/>
              <a:t> </a:t>
            </a:r>
            <a:r>
              <a:rPr lang="hu-HU" sz="2400" dirty="0" err="1"/>
              <a:t>data</a:t>
            </a:r>
            <a:endParaRPr lang="hu-HU" sz="2400" dirty="0"/>
          </a:p>
          <a:p>
            <a:r>
              <a:rPr lang="hu-HU" sz="2400" dirty="0"/>
              <a:t>IMRAD </a:t>
            </a:r>
            <a:r>
              <a:rPr lang="hu-HU" sz="2400" dirty="0" err="1"/>
              <a:t>structure</a:t>
            </a:r>
            <a:r>
              <a:rPr lang="hu-HU" sz="2400" dirty="0"/>
              <a:t> </a:t>
            </a:r>
            <a:r>
              <a:rPr lang="hu-HU" sz="2400" dirty="0" err="1"/>
              <a:t>in</a:t>
            </a:r>
            <a:r>
              <a:rPr lang="hu-HU" sz="2400" dirty="0"/>
              <a:t> </a:t>
            </a:r>
            <a:r>
              <a:rPr lang="hu-HU" sz="2400" dirty="0" err="1"/>
              <a:t>publications</a:t>
            </a:r>
            <a:endParaRPr lang="en-GB" sz="2400" dirty="0"/>
          </a:p>
          <a:p>
            <a:endParaRPr lang="hu-HU" dirty="0"/>
          </a:p>
        </p:txBody>
      </p:sp>
    </p:spTree>
    <p:extLst>
      <p:ext uri="{BB962C8B-B14F-4D97-AF65-F5344CB8AC3E}">
        <p14:creationId xmlns:p14="http://schemas.microsoft.com/office/powerpoint/2010/main" val="2781052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GB" dirty="0"/>
              <a:t>Research Questions in Linguistics</a:t>
            </a:r>
            <a:endParaRPr lang="hu-HU" dirty="0"/>
          </a:p>
        </p:txBody>
      </p:sp>
      <p:sp>
        <p:nvSpPr>
          <p:cNvPr id="3" name="Tartalom helye 2"/>
          <p:cNvSpPr>
            <a:spLocks noGrp="1"/>
          </p:cNvSpPr>
          <p:nvPr>
            <p:ph idx="1"/>
          </p:nvPr>
        </p:nvSpPr>
        <p:spPr/>
        <p:txBody>
          <a:bodyPr/>
          <a:lstStyle/>
          <a:p>
            <a:r>
              <a:rPr lang="hu-HU" sz="2400" dirty="0" err="1"/>
              <a:t>By</a:t>
            </a:r>
            <a:r>
              <a:rPr lang="hu-HU" sz="2400" dirty="0"/>
              <a:t> </a:t>
            </a:r>
            <a:r>
              <a:rPr lang="hu-HU" sz="2400" dirty="0" err="1"/>
              <a:t>definition</a:t>
            </a:r>
            <a:r>
              <a:rPr lang="hu-HU" sz="2400" dirty="0"/>
              <a:t>, </a:t>
            </a:r>
            <a:r>
              <a:rPr lang="hu-HU" sz="2400" dirty="0" err="1"/>
              <a:t>the</a:t>
            </a:r>
            <a:r>
              <a:rPr lang="hu-HU" sz="2400" dirty="0"/>
              <a:t> </a:t>
            </a:r>
            <a:r>
              <a:rPr lang="hu-HU" sz="2400" dirty="0" err="1"/>
              <a:t>purpose</a:t>
            </a:r>
            <a:r>
              <a:rPr lang="hu-HU" sz="2400" dirty="0"/>
              <a:t> of </a:t>
            </a:r>
            <a:r>
              <a:rPr lang="hu-HU" sz="2400" dirty="0" err="1"/>
              <a:t>scientific</a:t>
            </a:r>
            <a:r>
              <a:rPr lang="hu-HU" sz="2400" dirty="0"/>
              <a:t> </a:t>
            </a:r>
            <a:r>
              <a:rPr lang="hu-HU" sz="2400" dirty="0" err="1"/>
              <a:t>research</a:t>
            </a:r>
            <a:r>
              <a:rPr lang="hu-HU" sz="2400" dirty="0"/>
              <a:t> is </a:t>
            </a:r>
            <a:r>
              <a:rPr lang="hu-HU" sz="2400" dirty="0" err="1"/>
              <a:t>to</a:t>
            </a:r>
            <a:r>
              <a:rPr lang="hu-HU" sz="2400" dirty="0"/>
              <a:t> </a:t>
            </a:r>
            <a:r>
              <a:rPr lang="hu-HU" sz="2400" dirty="0" err="1"/>
              <a:t>solve</a:t>
            </a:r>
            <a:r>
              <a:rPr lang="hu-HU" sz="2400" dirty="0"/>
              <a:t> </a:t>
            </a:r>
            <a:r>
              <a:rPr lang="hu-HU" sz="2400" dirty="0" err="1"/>
              <a:t>scientific</a:t>
            </a:r>
            <a:r>
              <a:rPr lang="hu-HU" sz="2400" dirty="0"/>
              <a:t> </a:t>
            </a:r>
            <a:r>
              <a:rPr lang="hu-HU" sz="2400" dirty="0" err="1"/>
              <a:t>questions</a:t>
            </a:r>
            <a:r>
              <a:rPr lang="hu-HU" sz="2400" dirty="0"/>
              <a:t>.</a:t>
            </a:r>
          </a:p>
          <a:p>
            <a:endParaRPr lang="hu-HU" sz="2400" dirty="0"/>
          </a:p>
          <a:p>
            <a:r>
              <a:rPr lang="en-GB" sz="2400" i="1" dirty="0"/>
              <a:t>[Research questions] are vehicles that you will rely upon to move you from your broad research interest to your specific research focus and project, and therefore their importance cannot be overstated. </a:t>
            </a:r>
            <a:r>
              <a:rPr lang="en-GB" sz="2400" dirty="0"/>
              <a:t>(Mason, 2002: 20) </a:t>
            </a:r>
          </a:p>
          <a:p>
            <a:endParaRPr lang="hu-HU" dirty="0"/>
          </a:p>
        </p:txBody>
      </p:sp>
    </p:spTree>
    <p:extLst>
      <p:ext uri="{BB962C8B-B14F-4D97-AF65-F5344CB8AC3E}">
        <p14:creationId xmlns:p14="http://schemas.microsoft.com/office/powerpoint/2010/main" val="1335033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a:t>The Research </a:t>
            </a:r>
            <a:r>
              <a:rPr lang="hu-HU" dirty="0" err="1"/>
              <a:t>Question</a:t>
            </a:r>
            <a:r>
              <a:rPr lang="hu-HU" dirty="0"/>
              <a:t> (RQ)</a:t>
            </a:r>
          </a:p>
        </p:txBody>
      </p:sp>
      <p:sp>
        <p:nvSpPr>
          <p:cNvPr id="3" name="Alcím 2"/>
          <p:cNvSpPr>
            <a:spLocks noGrp="1"/>
          </p:cNvSpPr>
          <p:nvPr>
            <p:ph type="subTitle" idx="1"/>
          </p:nvPr>
        </p:nvSpPr>
        <p:spPr/>
        <p:txBody>
          <a:bodyPr>
            <a:normAutofit/>
          </a:bodyPr>
          <a:lstStyle/>
          <a:p>
            <a:r>
              <a:rPr lang="hu-HU" sz="3800" dirty="0"/>
              <a:t>TOPIC 5</a:t>
            </a:r>
          </a:p>
        </p:txBody>
      </p:sp>
    </p:spTree>
    <p:extLst>
      <p:ext uri="{BB962C8B-B14F-4D97-AF65-F5344CB8AC3E}">
        <p14:creationId xmlns:p14="http://schemas.microsoft.com/office/powerpoint/2010/main" val="158337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8D13-4A08-9D47-B3ED-5CC809329C6C}"/>
              </a:ext>
            </a:extLst>
          </p:cNvPr>
          <p:cNvSpPr>
            <a:spLocks noGrp="1"/>
          </p:cNvSpPr>
          <p:nvPr>
            <p:ph type="title"/>
          </p:nvPr>
        </p:nvSpPr>
        <p:spPr/>
        <p:txBody>
          <a:bodyPr/>
          <a:lstStyle/>
          <a:p>
            <a:r>
              <a:rPr lang="en-HU" dirty="0"/>
              <a:t>RQ-DATA-ANALYSIS</a:t>
            </a:r>
            <a:r>
              <a:rPr lang="x-none"/>
              <a:t>RQ-DATA-ANALYSIS</a:t>
            </a:r>
            <a:endParaRPr lang="x-none" dirty="0"/>
          </a:p>
        </p:txBody>
      </p:sp>
      <p:sp>
        <p:nvSpPr>
          <p:cNvPr id="3" name="Content Placeholder 2">
            <a:extLst>
              <a:ext uri="{FF2B5EF4-FFF2-40B4-BE49-F238E27FC236}">
                <a16:creationId xmlns:a16="http://schemas.microsoft.com/office/drawing/2014/main" id="{13B4D7F6-125C-5243-8F71-E858C216A38E}"/>
              </a:ext>
            </a:extLst>
          </p:cNvPr>
          <p:cNvSpPr>
            <a:spLocks noGrp="1"/>
          </p:cNvSpPr>
          <p:nvPr>
            <p:ph idx="1"/>
          </p:nvPr>
        </p:nvSpPr>
        <p:spPr/>
        <p:txBody>
          <a:bodyPr/>
          <a:lstStyle/>
          <a:p>
            <a:r>
              <a:rPr lang="en-GB" sz="2400" dirty="0"/>
              <a:t>Without research questions, you will flounder; with them, you will be guided in terms of data needed, data collection methods and data analysis. </a:t>
            </a:r>
          </a:p>
          <a:p>
            <a:r>
              <a:rPr lang="en-GB" sz="2400" dirty="0"/>
              <a:t>What data do I need?’ The answer is ‘That which best enables me to answer my research question(s)’. ‘</a:t>
            </a:r>
          </a:p>
          <a:p>
            <a:r>
              <a:rPr lang="en-GB" sz="2400" dirty="0"/>
              <a:t>How do I analyse it?’ ‘In a way which allows me to address my research question(s)’. </a:t>
            </a:r>
          </a:p>
          <a:p>
            <a:endParaRPr lang="en-GB" sz="2400" dirty="0"/>
          </a:p>
          <a:p>
            <a:endParaRPr lang="en-GB" dirty="0"/>
          </a:p>
          <a:p>
            <a:endParaRPr lang="x-none" dirty="0"/>
          </a:p>
        </p:txBody>
      </p:sp>
    </p:spTree>
    <p:extLst>
      <p:ext uri="{BB962C8B-B14F-4D97-AF65-F5344CB8AC3E}">
        <p14:creationId xmlns:p14="http://schemas.microsoft.com/office/powerpoint/2010/main" val="2040567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58DED8-2562-2443-9215-215C7F4707A6}"/>
              </a:ext>
            </a:extLst>
          </p:cNvPr>
          <p:cNvSpPr>
            <a:spLocks noGrp="1"/>
          </p:cNvSpPr>
          <p:nvPr>
            <p:ph idx="1"/>
          </p:nvPr>
        </p:nvSpPr>
        <p:spPr>
          <a:xfrm>
            <a:off x="899410" y="1289154"/>
            <a:ext cx="4631960" cy="4450873"/>
          </a:xfrm>
        </p:spPr>
        <p:txBody>
          <a:bodyPr>
            <a:normAutofit/>
          </a:bodyPr>
          <a:lstStyle/>
          <a:p>
            <a:r>
              <a:rPr lang="en-GB" sz="2400" dirty="0"/>
              <a:t>You can see RQ as an initial direction – like a compass point, whose needle is swinging. </a:t>
            </a:r>
          </a:p>
          <a:p>
            <a:r>
              <a:rPr lang="en-GB" sz="2400" dirty="0"/>
              <a:t>At some point, however, your research questions need to stabilize (although there is room for getting their </a:t>
            </a:r>
            <a:r>
              <a:rPr lang="en-GB" sz="2400" i="1" dirty="0"/>
              <a:t>wording </a:t>
            </a:r>
            <a:r>
              <a:rPr lang="en-GB" sz="2400" dirty="0"/>
              <a:t>accurate right up until the end of the research project). </a:t>
            </a:r>
          </a:p>
          <a:p>
            <a:endParaRPr lang="x-none" dirty="0"/>
          </a:p>
        </p:txBody>
      </p:sp>
      <p:pic>
        <p:nvPicPr>
          <p:cNvPr id="5" name="Picture 4">
            <a:extLst>
              <a:ext uri="{FF2B5EF4-FFF2-40B4-BE49-F238E27FC236}">
                <a16:creationId xmlns:a16="http://schemas.microsoft.com/office/drawing/2014/main" id="{D647A01A-8488-EE47-95ED-F2760D583FC6}"/>
              </a:ext>
            </a:extLst>
          </p:cNvPr>
          <p:cNvPicPr>
            <a:picLocks noChangeAspect="1"/>
          </p:cNvPicPr>
          <p:nvPr/>
        </p:nvPicPr>
        <p:blipFill rotWithShape="1">
          <a:blip r:embed="rId2"/>
          <a:srcRect b="7541"/>
          <a:stretch/>
        </p:blipFill>
        <p:spPr>
          <a:xfrm>
            <a:off x="5531370" y="344170"/>
            <a:ext cx="6350000" cy="6340839"/>
          </a:xfrm>
          <a:prstGeom prst="rect">
            <a:avLst/>
          </a:prstGeom>
        </p:spPr>
      </p:pic>
    </p:spTree>
    <p:extLst>
      <p:ext uri="{BB962C8B-B14F-4D97-AF65-F5344CB8AC3E}">
        <p14:creationId xmlns:p14="http://schemas.microsoft.com/office/powerpoint/2010/main" val="1675626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GB" dirty="0"/>
              <a:t>lectures on the main topics of research methodology</a:t>
            </a:r>
            <a:endParaRPr lang="hu-HU" dirty="0"/>
          </a:p>
        </p:txBody>
      </p:sp>
      <p:sp>
        <p:nvSpPr>
          <p:cNvPr id="3" name="Tartalom helye 2"/>
          <p:cNvSpPr>
            <a:spLocks noGrp="1"/>
          </p:cNvSpPr>
          <p:nvPr>
            <p:ph idx="1"/>
          </p:nvPr>
        </p:nvSpPr>
        <p:spPr/>
        <p:txBody>
          <a:bodyPr>
            <a:normAutofit fontScale="92500" lnSpcReduction="10000"/>
          </a:bodyPr>
          <a:lstStyle/>
          <a:p>
            <a:r>
              <a:rPr lang="en-GB" sz="2400" dirty="0">
                <a:latin typeface="+mj-lt"/>
              </a:rPr>
              <a:t>Classification</a:t>
            </a:r>
            <a:r>
              <a:rPr lang="hu-HU" sz="2400" dirty="0">
                <a:latin typeface="+mj-lt"/>
              </a:rPr>
              <a:t> and </a:t>
            </a:r>
            <a:r>
              <a:rPr lang="en-GB" sz="2400" dirty="0">
                <a:latin typeface="+mj-lt"/>
              </a:rPr>
              <a:t>Basic Concepts</a:t>
            </a:r>
            <a:endParaRPr lang="hu-HU" sz="2400" dirty="0">
              <a:latin typeface="+mj-lt"/>
            </a:endParaRPr>
          </a:p>
          <a:p>
            <a:r>
              <a:rPr lang="en-GB" sz="2400" dirty="0">
                <a:latin typeface="+mj-lt"/>
              </a:rPr>
              <a:t>Research Questions</a:t>
            </a:r>
            <a:r>
              <a:rPr lang="hu-HU" sz="2400" dirty="0">
                <a:latin typeface="+mj-lt"/>
              </a:rPr>
              <a:t>, </a:t>
            </a:r>
            <a:r>
              <a:rPr lang="en-GB" sz="2400" dirty="0">
                <a:latin typeface="+mj-lt"/>
              </a:rPr>
              <a:t>Research Trends </a:t>
            </a:r>
            <a:endParaRPr lang="hu-HU" sz="2400" dirty="0">
              <a:latin typeface="+mj-lt"/>
            </a:endParaRPr>
          </a:p>
          <a:p>
            <a:pPr>
              <a:spcAft>
                <a:spcPts val="0"/>
              </a:spcAft>
            </a:pPr>
            <a:r>
              <a:rPr lang="en-GB" sz="2400" dirty="0">
                <a:latin typeface="+mj-lt"/>
              </a:rPr>
              <a:t>Data</a:t>
            </a:r>
            <a:r>
              <a:rPr lang="hu-HU" sz="2400" dirty="0">
                <a:latin typeface="+mj-lt"/>
              </a:rPr>
              <a:t> </a:t>
            </a:r>
            <a:r>
              <a:rPr lang="hu-HU" sz="2400" dirty="0" err="1">
                <a:latin typeface="+mj-lt"/>
              </a:rPr>
              <a:t>Gathering</a:t>
            </a:r>
            <a:r>
              <a:rPr lang="en-GB" sz="2400" dirty="0">
                <a:latin typeface="+mj-lt"/>
              </a:rPr>
              <a:t>:</a:t>
            </a:r>
            <a:r>
              <a:rPr lang="hu-HU" sz="2400" dirty="0">
                <a:latin typeface="+mj-lt"/>
              </a:rPr>
              <a:t> </a:t>
            </a:r>
            <a:r>
              <a:rPr lang="en-GB" sz="2400" dirty="0">
                <a:latin typeface="+mj-lt"/>
              </a:rPr>
              <a:t>Quantitative, Qualitative and Mixed Methods</a:t>
            </a:r>
            <a:endParaRPr lang="hu-HU" sz="2400" dirty="0">
              <a:latin typeface="+mj-lt"/>
            </a:endParaRPr>
          </a:p>
          <a:p>
            <a:pPr>
              <a:spcAft>
                <a:spcPts val="0"/>
              </a:spcAft>
            </a:pPr>
            <a:r>
              <a:rPr lang="hu-HU" sz="2400" dirty="0">
                <a:latin typeface="+mj-lt"/>
                <a:ea typeface="Calibri"/>
                <a:cs typeface="Times New Roman"/>
              </a:rPr>
              <a:t>Data </a:t>
            </a:r>
            <a:r>
              <a:rPr lang="hu-HU" sz="2400" dirty="0" err="1">
                <a:latin typeface="+mj-lt"/>
                <a:ea typeface="Calibri"/>
                <a:cs typeface="Times New Roman"/>
              </a:rPr>
              <a:t>Analysis</a:t>
            </a:r>
            <a:endParaRPr lang="hu-HU" sz="2400" dirty="0">
              <a:latin typeface="+mj-lt"/>
              <a:ea typeface="Calibri"/>
              <a:cs typeface="Times New Roman"/>
            </a:endParaRPr>
          </a:p>
          <a:p>
            <a:pPr>
              <a:spcAft>
                <a:spcPts val="0"/>
              </a:spcAft>
            </a:pPr>
            <a:r>
              <a:rPr lang="hu-HU" sz="2400" dirty="0">
                <a:latin typeface="+mj-lt"/>
              </a:rPr>
              <a:t>The </a:t>
            </a:r>
            <a:r>
              <a:rPr lang="hu-HU" sz="2400" dirty="0" err="1">
                <a:latin typeface="+mj-lt"/>
              </a:rPr>
              <a:t>structure</a:t>
            </a:r>
            <a:r>
              <a:rPr lang="hu-HU" sz="2400" dirty="0">
                <a:latin typeface="+mj-lt"/>
              </a:rPr>
              <a:t> of a</a:t>
            </a:r>
            <a:r>
              <a:rPr lang="en-GB" sz="2400" dirty="0">
                <a:latin typeface="+mj-lt"/>
              </a:rPr>
              <a:t> publication</a:t>
            </a:r>
            <a:endParaRPr lang="hu-HU" sz="2400" dirty="0">
              <a:latin typeface="+mj-lt"/>
            </a:endParaRPr>
          </a:p>
          <a:p>
            <a:pPr>
              <a:spcAft>
                <a:spcPts val="0"/>
              </a:spcAft>
            </a:pPr>
            <a:r>
              <a:rPr lang="en-GB" sz="2400" dirty="0"/>
              <a:t>Legal and ethical aspects of research</a:t>
            </a:r>
            <a:endParaRPr lang="hu-HU" sz="2400" dirty="0"/>
          </a:p>
          <a:p>
            <a:pPr>
              <a:spcAft>
                <a:spcPts val="0"/>
              </a:spcAft>
            </a:pPr>
            <a:r>
              <a:rPr lang="en-GB" sz="2400" dirty="0"/>
              <a:t>The relationship between research and education</a:t>
            </a:r>
            <a:endParaRPr lang="hu-HU" sz="2400" dirty="0">
              <a:latin typeface="+mj-lt"/>
            </a:endParaRPr>
          </a:p>
          <a:p>
            <a:pPr>
              <a:spcAft>
                <a:spcPts val="0"/>
              </a:spcAft>
            </a:pPr>
            <a:endParaRPr lang="hu-HU" dirty="0"/>
          </a:p>
          <a:p>
            <a:endParaRPr lang="hu-HU" dirty="0"/>
          </a:p>
        </p:txBody>
      </p:sp>
    </p:spTree>
    <p:extLst>
      <p:ext uri="{BB962C8B-B14F-4D97-AF65-F5344CB8AC3E}">
        <p14:creationId xmlns:p14="http://schemas.microsoft.com/office/powerpoint/2010/main" val="1351865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583B-BFEC-484D-BE90-12625C240859}"/>
              </a:ext>
            </a:extLst>
          </p:cNvPr>
          <p:cNvSpPr>
            <a:spLocks noGrp="1"/>
          </p:cNvSpPr>
          <p:nvPr>
            <p:ph type="title"/>
          </p:nvPr>
        </p:nvSpPr>
        <p:spPr/>
        <p:txBody>
          <a:bodyPr/>
          <a:lstStyle/>
          <a:p>
            <a:r>
              <a:rPr lang="en-HU" dirty="0"/>
              <a:t>Hypothesis vs. RQ</a:t>
            </a:r>
            <a:r>
              <a:rPr lang="x-none"/>
              <a:t>Hypothesis </a:t>
            </a:r>
            <a:r>
              <a:rPr lang="x-none" dirty="0"/>
              <a:t>vs. RQ</a:t>
            </a:r>
          </a:p>
        </p:txBody>
      </p:sp>
      <p:sp>
        <p:nvSpPr>
          <p:cNvPr id="3" name="Content Placeholder 2">
            <a:extLst>
              <a:ext uri="{FF2B5EF4-FFF2-40B4-BE49-F238E27FC236}">
                <a16:creationId xmlns:a16="http://schemas.microsoft.com/office/drawing/2014/main" id="{CE993AF7-E8F3-B84C-ABDA-6FE34EF39A28}"/>
              </a:ext>
            </a:extLst>
          </p:cNvPr>
          <p:cNvSpPr>
            <a:spLocks noGrp="1"/>
          </p:cNvSpPr>
          <p:nvPr>
            <p:ph idx="1"/>
          </p:nvPr>
        </p:nvSpPr>
        <p:spPr>
          <a:xfrm>
            <a:off x="956972" y="2353456"/>
            <a:ext cx="10330621" cy="4057606"/>
          </a:xfrm>
        </p:spPr>
        <p:txBody>
          <a:bodyPr>
            <a:normAutofit/>
          </a:bodyPr>
          <a:lstStyle/>
          <a:p>
            <a:r>
              <a:rPr lang="en-GB" sz="2400" dirty="0"/>
              <a:t>You may be used to the term </a:t>
            </a:r>
            <a:r>
              <a:rPr lang="en-GB" sz="2400" i="1" dirty="0"/>
              <a:t>hypothesis </a:t>
            </a:r>
            <a:r>
              <a:rPr lang="en-GB" sz="2400" dirty="0"/>
              <a:t>rather than </a:t>
            </a:r>
            <a:r>
              <a:rPr lang="en-GB" sz="2400" i="1" dirty="0"/>
              <a:t>research question</a:t>
            </a:r>
            <a:r>
              <a:rPr lang="en-GB" sz="2400" dirty="0"/>
              <a:t>.</a:t>
            </a:r>
          </a:p>
          <a:p>
            <a:r>
              <a:rPr lang="en-GB" sz="2400" dirty="0"/>
              <a:t>Hypotheses are more characteristic of the natural than the social sciences. </a:t>
            </a:r>
          </a:p>
          <a:p>
            <a:r>
              <a:rPr lang="en-GB" sz="2400" dirty="0"/>
              <a:t>A hypothesis is conventionally worded as a </a:t>
            </a:r>
            <a:r>
              <a:rPr lang="en-GB" sz="2400" i="1" dirty="0"/>
              <a:t>STATEMENT, </a:t>
            </a:r>
            <a:r>
              <a:rPr lang="en-GB" sz="2400" dirty="0"/>
              <a:t>which is to be investigated and proved or disproved through empirical study. </a:t>
            </a:r>
          </a:p>
          <a:p>
            <a:r>
              <a:rPr lang="en-GB" sz="2400" dirty="0"/>
              <a:t>A research question however is a </a:t>
            </a:r>
            <a:r>
              <a:rPr lang="en-GB" sz="2400" i="1" dirty="0"/>
              <a:t>QUESTION</a:t>
            </a:r>
            <a:r>
              <a:rPr lang="en-GB" sz="2400" dirty="0"/>
              <a:t>, and should be worded as an interrogative, It is not a topic, although it grows out of a topic. </a:t>
            </a:r>
          </a:p>
          <a:p>
            <a:endParaRPr lang="en-GB" dirty="0"/>
          </a:p>
          <a:p>
            <a:endParaRPr lang="x-none" dirty="0"/>
          </a:p>
        </p:txBody>
      </p:sp>
    </p:spTree>
    <p:extLst>
      <p:ext uri="{BB962C8B-B14F-4D97-AF65-F5344CB8AC3E}">
        <p14:creationId xmlns:p14="http://schemas.microsoft.com/office/powerpoint/2010/main" val="761691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83F2-243F-D94F-9605-EDE1E2364ADD}"/>
              </a:ext>
            </a:extLst>
          </p:cNvPr>
          <p:cNvSpPr>
            <a:spLocks noGrp="1"/>
          </p:cNvSpPr>
          <p:nvPr>
            <p:ph type="title"/>
          </p:nvPr>
        </p:nvSpPr>
        <p:spPr/>
        <p:txBody>
          <a:bodyPr/>
          <a:lstStyle/>
          <a:p>
            <a:r>
              <a:rPr lang="en-HU" dirty="0"/>
              <a:t>Hypothesis vs. RQ</a:t>
            </a:r>
            <a:r>
              <a:rPr lang="x-none"/>
              <a:t>Hypothesis </a:t>
            </a:r>
            <a:r>
              <a:rPr lang="x-none" dirty="0"/>
              <a:t>vs. RQ</a:t>
            </a:r>
          </a:p>
        </p:txBody>
      </p:sp>
      <p:sp>
        <p:nvSpPr>
          <p:cNvPr id="3" name="Content Placeholder 2">
            <a:extLst>
              <a:ext uri="{FF2B5EF4-FFF2-40B4-BE49-F238E27FC236}">
                <a16:creationId xmlns:a16="http://schemas.microsoft.com/office/drawing/2014/main" id="{C8D28F4E-E4F1-FF4F-84C1-A753A9BF18DF}"/>
              </a:ext>
            </a:extLst>
          </p:cNvPr>
          <p:cNvSpPr>
            <a:spLocks noGrp="1"/>
          </p:cNvSpPr>
          <p:nvPr>
            <p:ph idx="1"/>
          </p:nvPr>
        </p:nvSpPr>
        <p:spPr/>
        <p:txBody>
          <a:bodyPr/>
          <a:lstStyle/>
          <a:p>
            <a:r>
              <a:rPr lang="en-GB" sz="2400" dirty="0"/>
              <a:t>‘In terms of school library use, boys in Year 6 of UK Primary Schools borrow (a) more works of non-fiction than fiction, and (b) more works of non-fiction than do girls.’ </a:t>
            </a:r>
          </a:p>
          <a:p>
            <a:r>
              <a:rPr lang="en-GB" sz="2400" dirty="0"/>
              <a:t>What are the borrowing practices of UK Primary School Year 6 girls and boys in terms of fiction and non-fiction?’ </a:t>
            </a:r>
          </a:p>
          <a:p>
            <a:endParaRPr lang="en-GB" dirty="0"/>
          </a:p>
        </p:txBody>
      </p:sp>
    </p:spTree>
    <p:extLst>
      <p:ext uri="{BB962C8B-B14F-4D97-AF65-F5344CB8AC3E}">
        <p14:creationId xmlns:p14="http://schemas.microsoft.com/office/powerpoint/2010/main" val="3269356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30B8-96ED-6C42-A380-65524AA565D5}"/>
              </a:ext>
            </a:extLst>
          </p:cNvPr>
          <p:cNvSpPr>
            <a:spLocks noGrp="1"/>
          </p:cNvSpPr>
          <p:nvPr>
            <p:ph type="title"/>
          </p:nvPr>
        </p:nvSpPr>
        <p:spPr/>
        <p:txBody>
          <a:bodyPr/>
          <a:lstStyle/>
          <a:p>
            <a:r>
              <a:rPr lang="en-GB" dirty="0"/>
              <a:t>Types of research questions </a:t>
            </a:r>
            <a:endParaRPr lang="x-none" dirty="0"/>
          </a:p>
        </p:txBody>
      </p:sp>
      <p:sp>
        <p:nvSpPr>
          <p:cNvPr id="3" name="Content Placeholder 2">
            <a:extLst>
              <a:ext uri="{FF2B5EF4-FFF2-40B4-BE49-F238E27FC236}">
                <a16:creationId xmlns:a16="http://schemas.microsoft.com/office/drawing/2014/main" id="{9DB9946E-767B-1F44-863A-84FD9F8FA3B9}"/>
              </a:ext>
            </a:extLst>
          </p:cNvPr>
          <p:cNvSpPr>
            <a:spLocks noGrp="1"/>
          </p:cNvSpPr>
          <p:nvPr>
            <p:ph idx="1"/>
          </p:nvPr>
        </p:nvSpPr>
        <p:spPr/>
        <p:txBody>
          <a:bodyPr>
            <a:normAutofit/>
          </a:bodyPr>
          <a:lstStyle/>
          <a:p>
            <a:r>
              <a:rPr lang="x-none" sz="2400" b="1" dirty="0"/>
              <a:t>Descriptive: </a:t>
            </a:r>
            <a:r>
              <a:rPr lang="en-GB" sz="2400" i="1" dirty="0"/>
              <a:t>How</a:t>
            </a:r>
            <a:r>
              <a:rPr lang="en-GB" sz="2400" dirty="0"/>
              <a:t>, </a:t>
            </a:r>
            <a:r>
              <a:rPr lang="en-GB" sz="2400" i="1" dirty="0"/>
              <a:t>When</a:t>
            </a:r>
            <a:r>
              <a:rPr lang="en-GB" sz="2400" dirty="0"/>
              <a:t>, </a:t>
            </a:r>
            <a:r>
              <a:rPr lang="en-GB" sz="2400" i="1" dirty="0"/>
              <a:t>Where</a:t>
            </a:r>
            <a:r>
              <a:rPr lang="en-GB" sz="2400" dirty="0"/>
              <a:t>, </a:t>
            </a:r>
            <a:r>
              <a:rPr lang="en-GB" sz="2400" i="1" dirty="0"/>
              <a:t>What</a:t>
            </a:r>
            <a:r>
              <a:rPr lang="en-GB" sz="2400" dirty="0"/>
              <a:t>, </a:t>
            </a:r>
            <a:r>
              <a:rPr lang="en-GB" sz="2400" i="1" dirty="0"/>
              <a:t>Is/Are</a:t>
            </a:r>
            <a:r>
              <a:rPr lang="en-GB" sz="2400" dirty="0"/>
              <a:t>, </a:t>
            </a:r>
            <a:r>
              <a:rPr lang="en-GB" sz="2400" i="1" dirty="0"/>
              <a:t>Do/Does </a:t>
            </a:r>
            <a:r>
              <a:rPr lang="en-GB" sz="2400" dirty="0"/>
              <a:t>and </a:t>
            </a:r>
            <a:r>
              <a:rPr lang="en-GB" sz="2400" i="1" dirty="0"/>
              <a:t>To what extent?</a:t>
            </a:r>
            <a:endParaRPr lang="x-none" sz="2400" dirty="0"/>
          </a:p>
          <a:p>
            <a:r>
              <a:rPr lang="x-none" sz="2400" b="1" dirty="0"/>
              <a:t>Explanatory: </a:t>
            </a:r>
            <a:r>
              <a:rPr lang="x-none" sz="2400" i="1" dirty="0"/>
              <a:t>Why?</a:t>
            </a:r>
          </a:p>
          <a:p>
            <a:endParaRPr lang="hu-HU" sz="2400" dirty="0"/>
          </a:p>
          <a:p>
            <a:r>
              <a:rPr lang="en-HU" sz="2400" dirty="0"/>
              <a:t>Less frequently: </a:t>
            </a:r>
          </a:p>
          <a:p>
            <a:r>
              <a:rPr lang="x-none" sz="2400"/>
              <a:t>Evaluative</a:t>
            </a:r>
            <a:r>
              <a:rPr lang="x-none" sz="2400" dirty="0"/>
              <a:t>: </a:t>
            </a:r>
            <a:r>
              <a:rPr lang="x-none" sz="2400" i="1" dirty="0"/>
              <a:t>What is the best? Sholud the teachers encouraged?</a:t>
            </a:r>
          </a:p>
        </p:txBody>
      </p:sp>
    </p:spTree>
    <p:extLst>
      <p:ext uri="{BB962C8B-B14F-4D97-AF65-F5344CB8AC3E}">
        <p14:creationId xmlns:p14="http://schemas.microsoft.com/office/powerpoint/2010/main" val="3557987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A3A14-40DA-8147-9E28-AADE9B475ECE}"/>
              </a:ext>
            </a:extLst>
          </p:cNvPr>
          <p:cNvSpPr>
            <a:spLocks noGrp="1"/>
          </p:cNvSpPr>
          <p:nvPr>
            <p:ph type="title"/>
          </p:nvPr>
        </p:nvSpPr>
        <p:spPr/>
        <p:txBody>
          <a:bodyPr/>
          <a:lstStyle/>
          <a:p>
            <a:r>
              <a:rPr lang="hu-HU" dirty="0" err="1"/>
              <a:t>For</a:t>
            </a:r>
            <a:r>
              <a:rPr lang="hu-HU" dirty="0"/>
              <a:t> </a:t>
            </a:r>
            <a:r>
              <a:rPr lang="hu-HU" dirty="0" err="1"/>
              <a:t>Example</a:t>
            </a:r>
            <a:r>
              <a:rPr lang="x-none"/>
              <a:t>Example</a:t>
            </a:r>
            <a:endParaRPr lang="x-none" dirty="0"/>
          </a:p>
        </p:txBody>
      </p:sp>
      <p:sp>
        <p:nvSpPr>
          <p:cNvPr id="3" name="Content Placeholder 2">
            <a:extLst>
              <a:ext uri="{FF2B5EF4-FFF2-40B4-BE49-F238E27FC236}">
                <a16:creationId xmlns:a16="http://schemas.microsoft.com/office/drawing/2014/main" id="{A2F2C339-E885-B74E-8B8C-A7A2673CA190}"/>
              </a:ext>
            </a:extLst>
          </p:cNvPr>
          <p:cNvSpPr>
            <a:spLocks noGrp="1"/>
          </p:cNvSpPr>
          <p:nvPr>
            <p:ph idx="1"/>
          </p:nvPr>
        </p:nvSpPr>
        <p:spPr/>
        <p:txBody>
          <a:bodyPr/>
          <a:lstStyle/>
          <a:p>
            <a:r>
              <a:rPr lang="x-none" sz="2400" dirty="0"/>
              <a:t>Descriptive:  </a:t>
            </a:r>
            <a:r>
              <a:rPr lang="en-GB" sz="2400" dirty="0"/>
              <a:t>What are the borrowing practices of UK Primary School Year 6 girls and boys in terms of fiction and non-fiction?’ </a:t>
            </a:r>
          </a:p>
          <a:p>
            <a:r>
              <a:rPr lang="x-none" sz="2400" dirty="0"/>
              <a:t>Explanatory: </a:t>
            </a:r>
            <a:r>
              <a:rPr lang="x-none" sz="2400" i="1" dirty="0"/>
              <a:t>Why …</a:t>
            </a:r>
          </a:p>
          <a:p>
            <a:endParaRPr lang="en-GB" dirty="0"/>
          </a:p>
          <a:p>
            <a:endParaRPr lang="x-none" dirty="0"/>
          </a:p>
        </p:txBody>
      </p:sp>
    </p:spTree>
    <p:extLst>
      <p:ext uri="{BB962C8B-B14F-4D97-AF65-F5344CB8AC3E}">
        <p14:creationId xmlns:p14="http://schemas.microsoft.com/office/powerpoint/2010/main" val="728526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BDC0-88C1-694D-86B8-E9EE11131BC5}"/>
              </a:ext>
            </a:extLst>
          </p:cNvPr>
          <p:cNvSpPr>
            <a:spLocks noGrp="1"/>
          </p:cNvSpPr>
          <p:nvPr>
            <p:ph type="title"/>
          </p:nvPr>
        </p:nvSpPr>
        <p:spPr/>
        <p:txBody>
          <a:bodyPr/>
          <a:lstStyle/>
          <a:p>
            <a:r>
              <a:rPr lang="en-GB" dirty="0"/>
              <a:t>sequence and hierarchy </a:t>
            </a:r>
            <a:br>
              <a:rPr lang="en-GB" dirty="0"/>
            </a:br>
            <a:r>
              <a:rPr lang="en-GB" dirty="0"/>
              <a:t>between RQ-s</a:t>
            </a:r>
            <a:endParaRPr lang="x-none" dirty="0"/>
          </a:p>
        </p:txBody>
      </p:sp>
      <p:sp>
        <p:nvSpPr>
          <p:cNvPr id="3" name="Content Placeholder 2">
            <a:extLst>
              <a:ext uri="{FF2B5EF4-FFF2-40B4-BE49-F238E27FC236}">
                <a16:creationId xmlns:a16="http://schemas.microsoft.com/office/drawing/2014/main" id="{61C868F2-A7DF-1B45-B4EC-8A3D7711E100}"/>
              </a:ext>
            </a:extLst>
          </p:cNvPr>
          <p:cNvSpPr>
            <a:spLocks noGrp="1"/>
          </p:cNvSpPr>
          <p:nvPr>
            <p:ph idx="1"/>
          </p:nvPr>
        </p:nvSpPr>
        <p:spPr/>
        <p:txBody>
          <a:bodyPr>
            <a:normAutofit lnSpcReduction="10000"/>
          </a:bodyPr>
          <a:lstStyle/>
          <a:p>
            <a:r>
              <a:rPr lang="en-GB" sz="2400" dirty="0"/>
              <a:t>In many research projects, RQ1 is </a:t>
            </a:r>
            <a:r>
              <a:rPr lang="en-GB" sz="2400" i="1" dirty="0"/>
              <a:t>descriptive </a:t>
            </a:r>
            <a:r>
              <a:rPr lang="en-GB" sz="2400" dirty="0"/>
              <a:t>(</a:t>
            </a:r>
            <a:r>
              <a:rPr lang="en-GB" sz="2400" i="1" dirty="0"/>
              <a:t>Does . . .?</a:t>
            </a:r>
            <a:r>
              <a:rPr lang="en-GB" sz="2400" dirty="0"/>
              <a:t>) and RQ 2 </a:t>
            </a:r>
            <a:r>
              <a:rPr lang="en-GB" sz="2400" i="1" dirty="0"/>
              <a:t>explanatory </a:t>
            </a:r>
            <a:r>
              <a:rPr lang="en-GB" sz="2400" dirty="0"/>
              <a:t>(</a:t>
            </a:r>
            <a:r>
              <a:rPr lang="en-GB" sz="2400" i="1" dirty="0"/>
              <a:t>Why does . . .?</a:t>
            </a:r>
            <a:r>
              <a:rPr lang="en-GB" sz="2400" dirty="0"/>
              <a:t>) </a:t>
            </a:r>
          </a:p>
          <a:p>
            <a:r>
              <a:rPr lang="en-GB" sz="2400" dirty="0"/>
              <a:t>Primary/secondary </a:t>
            </a:r>
          </a:p>
          <a:p>
            <a:r>
              <a:rPr lang="en-GB" sz="2400" dirty="0"/>
              <a:t>Main/contributory </a:t>
            </a:r>
          </a:p>
          <a:p>
            <a:r>
              <a:rPr lang="en-GB" sz="2400" dirty="0"/>
              <a:t>Overarching/subordinate </a:t>
            </a:r>
          </a:p>
          <a:p>
            <a:r>
              <a:rPr lang="en-GB" sz="2400" dirty="0"/>
              <a:t>Empirical/methodological/theoretical </a:t>
            </a:r>
          </a:p>
          <a:p>
            <a:r>
              <a:rPr lang="en-GB" sz="2400" dirty="0"/>
              <a:t>Researcher-generated/participant-generated </a:t>
            </a:r>
          </a:p>
          <a:p>
            <a:endParaRPr lang="en-GB" dirty="0"/>
          </a:p>
          <a:p>
            <a:endParaRPr lang="en-GB" dirty="0"/>
          </a:p>
          <a:p>
            <a:endParaRPr lang="x-none" dirty="0"/>
          </a:p>
        </p:txBody>
      </p:sp>
    </p:spTree>
    <p:extLst>
      <p:ext uri="{BB962C8B-B14F-4D97-AF65-F5344CB8AC3E}">
        <p14:creationId xmlns:p14="http://schemas.microsoft.com/office/powerpoint/2010/main" val="1145398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37671-7552-7B4C-800D-16AFC8D186EF}"/>
              </a:ext>
            </a:extLst>
          </p:cNvPr>
          <p:cNvSpPr>
            <a:spLocks noGrp="1"/>
          </p:cNvSpPr>
          <p:nvPr>
            <p:ph type="title"/>
          </p:nvPr>
        </p:nvSpPr>
        <p:spPr/>
        <p:txBody>
          <a:bodyPr/>
          <a:lstStyle/>
          <a:p>
            <a:r>
              <a:rPr lang="en-GB" dirty="0"/>
              <a:t>document </a:t>
            </a:r>
            <a:r>
              <a:rPr lang="en-GB" i="1" dirty="0"/>
              <a:t>all </a:t>
            </a:r>
            <a:r>
              <a:rPr lang="en-GB" dirty="0"/>
              <a:t>your decisions </a:t>
            </a:r>
            <a:endParaRPr lang="x-none" dirty="0"/>
          </a:p>
        </p:txBody>
      </p:sp>
      <p:sp>
        <p:nvSpPr>
          <p:cNvPr id="3" name="Content Placeholder 2">
            <a:extLst>
              <a:ext uri="{FF2B5EF4-FFF2-40B4-BE49-F238E27FC236}">
                <a16:creationId xmlns:a16="http://schemas.microsoft.com/office/drawing/2014/main" id="{D150C8E6-A5FF-B642-BBD9-980C789A972E}"/>
              </a:ext>
            </a:extLst>
          </p:cNvPr>
          <p:cNvSpPr>
            <a:spLocks noGrp="1"/>
          </p:cNvSpPr>
          <p:nvPr>
            <p:ph idx="1"/>
          </p:nvPr>
        </p:nvSpPr>
        <p:spPr>
          <a:xfrm>
            <a:off x="1578429" y="4044053"/>
            <a:ext cx="8689833" cy="2431698"/>
          </a:xfrm>
        </p:spPr>
        <p:txBody>
          <a:bodyPr>
            <a:normAutofit fontScale="70000" lnSpcReduction="20000"/>
          </a:bodyPr>
          <a:lstStyle/>
          <a:p>
            <a:pPr marL="0" indent="0">
              <a:buNone/>
            </a:pPr>
            <a:r>
              <a:rPr lang="en-GB" sz="2800" dirty="0"/>
              <a:t>NOTE</a:t>
            </a:r>
          </a:p>
          <a:p>
            <a:pPr marL="0" indent="0">
              <a:buNone/>
            </a:pPr>
            <a:r>
              <a:rPr lang="en-GB" sz="2800" dirty="0"/>
              <a:t>One research question might require two sources of data. Conversely, one source of data might address more than one research question – and therefore your table will need adapting. </a:t>
            </a:r>
          </a:p>
          <a:p>
            <a:pPr marL="0" indent="0">
              <a:buNone/>
            </a:pPr>
            <a:r>
              <a:rPr lang="en-GB" sz="2800" dirty="0"/>
              <a:t>! But if you find that you have an empirical research question lacking data with which to address it, or data with no corresponding research question, then you have a useful alert to the fact that you need to reconsider your research design!</a:t>
            </a:r>
          </a:p>
          <a:p>
            <a:endParaRPr lang="x-none" dirty="0"/>
          </a:p>
        </p:txBody>
      </p:sp>
      <p:graphicFrame>
        <p:nvGraphicFramePr>
          <p:cNvPr id="4" name="Table 3">
            <a:extLst>
              <a:ext uri="{FF2B5EF4-FFF2-40B4-BE49-F238E27FC236}">
                <a16:creationId xmlns:a16="http://schemas.microsoft.com/office/drawing/2014/main" id="{1815995A-F359-7242-A54C-5B03CAF51DC3}"/>
              </a:ext>
            </a:extLst>
          </p:cNvPr>
          <p:cNvGraphicFramePr>
            <a:graphicFrameLocks noGrp="1"/>
          </p:cNvGraphicFramePr>
          <p:nvPr>
            <p:extLst>
              <p:ext uri="{D42A27DB-BD31-4B8C-83A1-F6EECF244321}">
                <p14:modId xmlns:p14="http://schemas.microsoft.com/office/powerpoint/2010/main" val="1150847958"/>
              </p:ext>
            </p:extLst>
          </p:nvPr>
        </p:nvGraphicFramePr>
        <p:xfrm>
          <a:off x="1578429" y="2581013"/>
          <a:ext cx="8415353" cy="1463040"/>
        </p:xfrm>
        <a:graphic>
          <a:graphicData uri="http://schemas.openxmlformats.org/drawingml/2006/table">
            <a:tbl>
              <a:tblPr/>
              <a:tblGrid>
                <a:gridCol w="359228">
                  <a:extLst>
                    <a:ext uri="{9D8B030D-6E8A-4147-A177-3AD203B41FA5}">
                      <a16:colId xmlns:a16="http://schemas.microsoft.com/office/drawing/2014/main" val="2353788455"/>
                    </a:ext>
                  </a:extLst>
                </a:gridCol>
                <a:gridCol w="1914645">
                  <a:extLst>
                    <a:ext uri="{9D8B030D-6E8A-4147-A177-3AD203B41FA5}">
                      <a16:colId xmlns:a16="http://schemas.microsoft.com/office/drawing/2014/main" val="3581176278"/>
                    </a:ext>
                  </a:extLst>
                </a:gridCol>
                <a:gridCol w="2047160">
                  <a:extLst>
                    <a:ext uri="{9D8B030D-6E8A-4147-A177-3AD203B41FA5}">
                      <a16:colId xmlns:a16="http://schemas.microsoft.com/office/drawing/2014/main" val="2788588002"/>
                    </a:ext>
                  </a:extLst>
                </a:gridCol>
                <a:gridCol w="2047160">
                  <a:extLst>
                    <a:ext uri="{9D8B030D-6E8A-4147-A177-3AD203B41FA5}">
                      <a16:colId xmlns:a16="http://schemas.microsoft.com/office/drawing/2014/main" val="3816646527"/>
                    </a:ext>
                  </a:extLst>
                </a:gridCol>
                <a:gridCol w="2047160">
                  <a:extLst>
                    <a:ext uri="{9D8B030D-6E8A-4147-A177-3AD203B41FA5}">
                      <a16:colId xmlns:a16="http://schemas.microsoft.com/office/drawing/2014/main" val="115204056"/>
                    </a:ext>
                  </a:extLst>
                </a:gridCol>
              </a:tblGrid>
              <a:tr h="0">
                <a:tc>
                  <a:txBody>
                    <a:bodyPr/>
                    <a:lstStyle/>
                    <a:p>
                      <a:endParaRPr lang="x-none" sz="1800" b="0">
                        <a:effectLst/>
                        <a:latin typeface="Times" pitchFamily="2" charset="0"/>
                      </a:endParaRPr>
                    </a:p>
                  </a:txBody>
                  <a:tcPr anchor="ctr">
                    <a:lnL w="9525"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en-GB" sz="1800" b="0" dirty="0">
                          <a:effectLst/>
                          <a:latin typeface="Times" pitchFamily="2" charset="0"/>
                        </a:rPr>
                        <a:t>Research Question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en-GB" sz="1800" b="0" dirty="0">
                          <a:effectLst/>
                          <a:latin typeface="Times" pitchFamily="2" charset="0"/>
                        </a:rPr>
                        <a:t>Data needed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en-GB" sz="1800" b="0" dirty="0">
                          <a:effectLst/>
                          <a:latin typeface="Times" pitchFamily="2" charset="0"/>
                        </a:rPr>
                        <a:t>Data collection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en-GB" sz="1800" b="0" dirty="0">
                          <a:effectLst/>
                          <a:latin typeface="Times" pitchFamily="2" charset="0"/>
                        </a:rPr>
                        <a:t>Data analysis </a:t>
                      </a:r>
                    </a:p>
                  </a:txBody>
                  <a:tcPr anchor="ctr">
                    <a:lnL w="63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9375843"/>
                  </a:ext>
                </a:extLst>
              </a:tr>
              <a:tr h="0">
                <a:tc>
                  <a:txBody>
                    <a:bodyPr/>
                    <a:lstStyle/>
                    <a:p>
                      <a:r>
                        <a:rPr lang="x-none" sz="1800" b="0" dirty="0">
                          <a:effectLst/>
                          <a:latin typeface="Times" pitchFamily="2" charset="0"/>
                        </a:rPr>
                        <a:t>1 </a:t>
                      </a:r>
                    </a:p>
                  </a:txBody>
                  <a:tcPr anchor="ctr">
                    <a:lnL w="9525"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x-none" sz="1800" b="0" dirty="0">
                        <a:effectLst/>
                        <a:latin typeface="Times"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x-none" sz="1800" b="0">
                        <a:effectLst/>
                        <a:latin typeface="Times"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x-none" sz="1800" b="0" dirty="0">
                        <a:effectLst/>
                        <a:latin typeface="Times"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x-none" sz="1800" b="0" dirty="0">
                        <a:effectLst/>
                        <a:latin typeface="Times" pitchFamily="2" charset="0"/>
                      </a:endParaRPr>
                    </a:p>
                  </a:txBody>
                  <a:tcPr anchor="ctr">
                    <a:lnL w="63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4112285"/>
                  </a:ext>
                </a:extLst>
              </a:tr>
              <a:tr h="0">
                <a:tc>
                  <a:txBody>
                    <a:bodyPr/>
                    <a:lstStyle/>
                    <a:p>
                      <a:r>
                        <a:rPr lang="x-none" sz="1800" b="0">
                          <a:effectLst/>
                          <a:latin typeface="Times" pitchFamily="2" charset="0"/>
                        </a:rPr>
                        <a:t>2 </a:t>
                      </a:r>
                    </a:p>
                  </a:txBody>
                  <a:tcPr anchor="ctr">
                    <a:lnL w="9525"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x-none" sz="1800" b="0" dirty="0">
                        <a:effectLst/>
                        <a:latin typeface="Times"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x-none" sz="1800" b="0" dirty="0">
                        <a:effectLst/>
                        <a:latin typeface="Times"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x-none" sz="1800" b="0">
                        <a:effectLst/>
                        <a:latin typeface="Times"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x-none" sz="1800" b="0" dirty="0">
                        <a:effectLst/>
                        <a:latin typeface="Times" pitchFamily="2" charset="0"/>
                      </a:endParaRPr>
                    </a:p>
                  </a:txBody>
                  <a:tcPr anchor="ctr">
                    <a:lnL w="63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64929959"/>
                  </a:ext>
                </a:extLst>
              </a:tr>
              <a:tr h="0">
                <a:tc>
                  <a:txBody>
                    <a:bodyPr/>
                    <a:lstStyle/>
                    <a:p>
                      <a:r>
                        <a:rPr lang="x-none" sz="1800" b="0">
                          <a:effectLst/>
                          <a:latin typeface="Times" pitchFamily="2" charset="0"/>
                        </a:rPr>
                        <a:t>3 </a:t>
                      </a:r>
                    </a:p>
                  </a:txBody>
                  <a:tcPr anchor="ctr">
                    <a:lnL w="9525"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endParaRPr lang="x-none" sz="1800" b="0" dirty="0">
                        <a:effectLst/>
                        <a:latin typeface="Times"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endParaRPr lang="x-none" sz="1800" b="0" dirty="0">
                        <a:effectLst/>
                        <a:latin typeface="Times"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endParaRPr lang="x-none" sz="1800" b="0">
                        <a:effectLst/>
                        <a:latin typeface="Times"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endParaRPr lang="x-none" sz="1800" b="0" dirty="0">
                        <a:effectLst/>
                        <a:latin typeface="Times" pitchFamily="2" charset="0"/>
                      </a:endParaRPr>
                    </a:p>
                  </a:txBody>
                  <a:tcPr anchor="ctr">
                    <a:lnL w="635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8017240"/>
                  </a:ext>
                </a:extLst>
              </a:tr>
            </a:tbl>
          </a:graphicData>
        </a:graphic>
      </p:graphicFrame>
    </p:spTree>
    <p:extLst>
      <p:ext uri="{BB962C8B-B14F-4D97-AF65-F5344CB8AC3E}">
        <p14:creationId xmlns:p14="http://schemas.microsoft.com/office/powerpoint/2010/main" val="1461024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7A108-7350-974B-8671-6D605173FE04}"/>
              </a:ext>
            </a:extLst>
          </p:cNvPr>
          <p:cNvSpPr>
            <a:spLocks noGrp="1"/>
          </p:cNvSpPr>
          <p:nvPr>
            <p:ph type="title"/>
          </p:nvPr>
        </p:nvSpPr>
        <p:spPr/>
        <p:txBody>
          <a:bodyPr/>
          <a:lstStyle/>
          <a:p>
            <a:r>
              <a:rPr lang="en-GB" dirty="0"/>
              <a:t>Operationalizing RQ-s</a:t>
            </a:r>
            <a:endParaRPr lang="x-none" dirty="0"/>
          </a:p>
        </p:txBody>
      </p:sp>
      <p:sp>
        <p:nvSpPr>
          <p:cNvPr id="3" name="Content Placeholder 2">
            <a:extLst>
              <a:ext uri="{FF2B5EF4-FFF2-40B4-BE49-F238E27FC236}">
                <a16:creationId xmlns:a16="http://schemas.microsoft.com/office/drawing/2014/main" id="{7235B129-E382-0C4B-B579-F9CC1376B462}"/>
              </a:ext>
            </a:extLst>
          </p:cNvPr>
          <p:cNvSpPr>
            <a:spLocks noGrp="1"/>
          </p:cNvSpPr>
          <p:nvPr>
            <p:ph idx="1"/>
          </p:nvPr>
        </p:nvSpPr>
        <p:spPr/>
        <p:txBody>
          <a:bodyPr/>
          <a:lstStyle/>
          <a:p>
            <a:r>
              <a:rPr lang="en-GB" sz="2400" dirty="0"/>
              <a:t>Note that interview questions are not the same as research questions. It would be unreasonable to put your research question directly to a respondent.</a:t>
            </a:r>
          </a:p>
          <a:p>
            <a:r>
              <a:rPr lang="en-GB" sz="2400" dirty="0"/>
              <a:t>You need to be sure that you can get the relevant data, and can get enough of it. </a:t>
            </a:r>
          </a:p>
          <a:p>
            <a:endParaRPr lang="en-GB" sz="2400" dirty="0"/>
          </a:p>
        </p:txBody>
      </p:sp>
    </p:spTree>
    <p:extLst>
      <p:ext uri="{BB962C8B-B14F-4D97-AF65-F5344CB8AC3E}">
        <p14:creationId xmlns:p14="http://schemas.microsoft.com/office/powerpoint/2010/main" val="1341035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B905-7532-514E-B2BB-08D90229CA6C}"/>
              </a:ext>
            </a:extLst>
          </p:cNvPr>
          <p:cNvSpPr>
            <a:spLocks noGrp="1"/>
          </p:cNvSpPr>
          <p:nvPr>
            <p:ph type="title"/>
          </p:nvPr>
        </p:nvSpPr>
        <p:spPr/>
        <p:txBody>
          <a:bodyPr/>
          <a:lstStyle/>
          <a:p>
            <a:r>
              <a:rPr lang="en-HU" dirty="0"/>
              <a:t>TASK 1</a:t>
            </a:r>
          </a:p>
        </p:txBody>
      </p:sp>
      <p:sp>
        <p:nvSpPr>
          <p:cNvPr id="3" name="Content Placeholder 2">
            <a:extLst>
              <a:ext uri="{FF2B5EF4-FFF2-40B4-BE49-F238E27FC236}">
                <a16:creationId xmlns:a16="http://schemas.microsoft.com/office/drawing/2014/main" id="{9E3A6619-6D8C-6E4B-B71C-7F03D3390562}"/>
              </a:ext>
            </a:extLst>
          </p:cNvPr>
          <p:cNvSpPr>
            <a:spLocks noGrp="1"/>
          </p:cNvSpPr>
          <p:nvPr>
            <p:ph idx="1"/>
          </p:nvPr>
        </p:nvSpPr>
        <p:spPr/>
        <p:txBody>
          <a:bodyPr/>
          <a:lstStyle/>
          <a:p>
            <a:r>
              <a:rPr lang="hu-HU" dirty="0">
                <a:sym typeface="Wingdings" pitchFamily="2" charset="2"/>
              </a:rPr>
              <a:t>(1)</a:t>
            </a:r>
            <a:r>
              <a:rPr lang="hu-HU" dirty="0"/>
              <a:t> </a:t>
            </a:r>
            <a:r>
              <a:rPr lang="en-GB" dirty="0"/>
              <a:t>Defining research problems: writing a 300-word </a:t>
            </a:r>
            <a:r>
              <a:rPr lang="hu-HU" dirty="0" err="1"/>
              <a:t>research</a:t>
            </a:r>
            <a:r>
              <a:rPr lang="hu-HU" dirty="0"/>
              <a:t> </a:t>
            </a:r>
            <a:r>
              <a:rPr lang="hu-HU" dirty="0" err="1"/>
              <a:t>proposal</a:t>
            </a:r>
            <a:r>
              <a:rPr lang="hu-HU" dirty="0"/>
              <a:t> </a:t>
            </a:r>
            <a:r>
              <a:rPr lang="en-GB" dirty="0"/>
              <a:t>giving (a minimum of 4) reasons why students think it is a good research problem </a:t>
            </a:r>
          </a:p>
          <a:p>
            <a:r>
              <a:rPr lang="en-GB" dirty="0"/>
              <a:t>(by </a:t>
            </a:r>
            <a:r>
              <a:rPr lang="hu-HU" dirty="0"/>
              <a:t> </a:t>
            </a:r>
            <a:r>
              <a:rPr lang="hu-HU" dirty="0" err="1"/>
              <a:t>October</a:t>
            </a:r>
            <a:r>
              <a:rPr lang="hu-HU" dirty="0"/>
              <a:t> 8).</a:t>
            </a:r>
            <a:endParaRPr lang="en-GB" dirty="0"/>
          </a:p>
          <a:p>
            <a:pPr marL="0" indent="0">
              <a:buNone/>
            </a:pPr>
            <a:endParaRPr lang="en-HU" dirty="0"/>
          </a:p>
        </p:txBody>
      </p:sp>
    </p:spTree>
    <p:extLst>
      <p:ext uri="{BB962C8B-B14F-4D97-AF65-F5344CB8AC3E}">
        <p14:creationId xmlns:p14="http://schemas.microsoft.com/office/powerpoint/2010/main" val="2529864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a:bodyPr>
          <a:lstStyle/>
          <a:p>
            <a:r>
              <a:rPr lang="en-GB" dirty="0"/>
              <a:t>Types of Data</a:t>
            </a:r>
            <a:r>
              <a:rPr lang="hu-HU" dirty="0"/>
              <a:t> </a:t>
            </a:r>
            <a:r>
              <a:rPr lang="hu-HU" dirty="0" err="1"/>
              <a:t>Collection</a:t>
            </a:r>
            <a:endParaRPr lang="hu-HU" dirty="0"/>
          </a:p>
        </p:txBody>
      </p:sp>
      <p:sp>
        <p:nvSpPr>
          <p:cNvPr id="3" name="Alcím 2"/>
          <p:cNvSpPr>
            <a:spLocks noGrp="1"/>
          </p:cNvSpPr>
          <p:nvPr>
            <p:ph type="subTitle" idx="1"/>
          </p:nvPr>
        </p:nvSpPr>
        <p:spPr/>
        <p:txBody>
          <a:bodyPr>
            <a:normAutofit/>
          </a:bodyPr>
          <a:lstStyle/>
          <a:p>
            <a:r>
              <a:rPr lang="hu-HU" sz="3800" dirty="0"/>
              <a:t>TOPIC 6</a:t>
            </a:r>
          </a:p>
        </p:txBody>
      </p:sp>
    </p:spTree>
    <p:extLst>
      <p:ext uri="{BB962C8B-B14F-4D97-AF65-F5344CB8AC3E}">
        <p14:creationId xmlns:p14="http://schemas.microsoft.com/office/powerpoint/2010/main" val="694714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B4BE-ED65-FA40-BBC9-C392063FA4B2}"/>
              </a:ext>
            </a:extLst>
          </p:cNvPr>
          <p:cNvSpPr>
            <a:spLocks noGrp="1"/>
          </p:cNvSpPr>
          <p:nvPr>
            <p:ph type="title"/>
          </p:nvPr>
        </p:nvSpPr>
        <p:spPr/>
        <p:txBody>
          <a:bodyPr/>
          <a:lstStyle/>
          <a:p>
            <a:r>
              <a:rPr lang="en-GB" dirty="0"/>
              <a:t>Qualitative  vs.</a:t>
            </a:r>
            <a:r>
              <a:rPr lang="hu-HU" dirty="0"/>
              <a:t> </a:t>
            </a:r>
            <a:r>
              <a:rPr lang="en-GB" dirty="0"/>
              <a:t>Quantitative Methods</a:t>
            </a:r>
            <a:endParaRPr lang="en-HU" dirty="0"/>
          </a:p>
        </p:txBody>
      </p:sp>
      <p:sp>
        <p:nvSpPr>
          <p:cNvPr id="3" name="Content Placeholder 2">
            <a:extLst>
              <a:ext uri="{FF2B5EF4-FFF2-40B4-BE49-F238E27FC236}">
                <a16:creationId xmlns:a16="http://schemas.microsoft.com/office/drawing/2014/main" id="{78CB2B53-D99B-D947-BC76-30A823BE310D}"/>
              </a:ext>
            </a:extLst>
          </p:cNvPr>
          <p:cNvSpPr>
            <a:spLocks noGrp="1"/>
          </p:cNvSpPr>
          <p:nvPr>
            <p:ph idx="1"/>
          </p:nvPr>
        </p:nvSpPr>
        <p:spPr>
          <a:xfrm>
            <a:off x="2231136" y="2638044"/>
            <a:ext cx="7729728" cy="3718511"/>
          </a:xfrm>
        </p:spPr>
        <p:txBody>
          <a:bodyPr>
            <a:normAutofit fontScale="92500"/>
          </a:bodyPr>
          <a:lstStyle/>
          <a:p>
            <a:r>
              <a:rPr lang="en-GB" sz="2400" dirty="0"/>
              <a:t>We can distinguish between </a:t>
            </a:r>
            <a:r>
              <a:rPr lang="en-GB" sz="2400" b="1" dirty="0">
                <a:solidFill>
                  <a:schemeClr val="tx1"/>
                </a:solidFill>
              </a:rPr>
              <a:t>two basic types of methodological frameworks </a:t>
            </a:r>
            <a:r>
              <a:rPr lang="en-GB" sz="2400" dirty="0"/>
              <a:t>under which all other methods and approaches – in linguistics or any other discipline – can be subsumed: </a:t>
            </a:r>
            <a:r>
              <a:rPr lang="en-GB" sz="2400" b="1" dirty="0"/>
              <a:t>qualitative methods </a:t>
            </a:r>
            <a:r>
              <a:rPr lang="en-GB" sz="2400" dirty="0"/>
              <a:t>on the one side, and </a:t>
            </a:r>
            <a:r>
              <a:rPr lang="en-GB" sz="2400" b="1" dirty="0"/>
              <a:t>quantitative methods </a:t>
            </a:r>
            <a:r>
              <a:rPr lang="en-GB" sz="2400" dirty="0"/>
              <a:t>on the other. </a:t>
            </a:r>
          </a:p>
          <a:p>
            <a:r>
              <a:rPr lang="en-GB" sz="2400" dirty="0"/>
              <a:t>Recently in social science research this dichotomy has become less rigid, and the use of </a:t>
            </a:r>
            <a:r>
              <a:rPr lang="en-GB" sz="2400" b="1" dirty="0"/>
              <a:t>mixed methods methodologies </a:t>
            </a:r>
            <a:r>
              <a:rPr lang="en-GB" sz="2400" dirty="0"/>
              <a:t>and triangulation approaches (the use of several methods to support each other) has increasingly led to the </a:t>
            </a:r>
            <a:r>
              <a:rPr lang="en-GB" sz="2400" b="1" dirty="0"/>
              <a:t>simultaneous use of quantitative and qualitative methods.</a:t>
            </a:r>
          </a:p>
          <a:p>
            <a:endParaRPr lang="en-GB" dirty="0"/>
          </a:p>
          <a:p>
            <a:endParaRPr lang="en-HU" dirty="0"/>
          </a:p>
        </p:txBody>
      </p:sp>
    </p:spTree>
    <p:extLst>
      <p:ext uri="{BB962C8B-B14F-4D97-AF65-F5344CB8AC3E}">
        <p14:creationId xmlns:p14="http://schemas.microsoft.com/office/powerpoint/2010/main" val="1819513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Further</a:t>
            </a:r>
            <a:r>
              <a:rPr lang="hu-HU" dirty="0"/>
              <a:t> </a:t>
            </a:r>
            <a:r>
              <a:rPr lang="hu-HU" dirty="0" err="1"/>
              <a:t>readings</a:t>
            </a:r>
            <a:r>
              <a:rPr lang="hu-HU" dirty="0"/>
              <a:t> </a:t>
            </a:r>
            <a:br>
              <a:rPr lang="hu-HU" dirty="0"/>
            </a:br>
            <a:r>
              <a:rPr lang="hu-HU" sz="2000" dirty="0"/>
              <a:t>(PDF </a:t>
            </a:r>
            <a:r>
              <a:rPr lang="hu-HU" sz="2000" dirty="0" err="1"/>
              <a:t>uploaded</a:t>
            </a:r>
            <a:r>
              <a:rPr lang="hu-HU" sz="2000" dirty="0"/>
              <a:t> </a:t>
            </a:r>
            <a:r>
              <a:rPr lang="hu-HU" sz="2000" dirty="0" err="1"/>
              <a:t>at</a:t>
            </a:r>
            <a:r>
              <a:rPr lang="hu-HU" sz="2000" dirty="0"/>
              <a:t> </a:t>
            </a:r>
            <a:r>
              <a:rPr lang="hu-HU" sz="2000" dirty="0" err="1"/>
              <a:t>google</a:t>
            </a:r>
            <a:r>
              <a:rPr lang="hu-HU" sz="2000" dirty="0"/>
              <a:t> </a:t>
            </a:r>
            <a:r>
              <a:rPr lang="hu-HU" sz="2000" dirty="0" err="1"/>
              <a:t>classroom</a:t>
            </a:r>
            <a:r>
              <a:rPr lang="hu-HU" sz="2000" dirty="0"/>
              <a:t>)</a:t>
            </a:r>
          </a:p>
        </p:txBody>
      </p:sp>
      <p:pic>
        <p:nvPicPr>
          <p:cNvPr id="5" name="Tartalom helye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83140" y="2638425"/>
            <a:ext cx="2067983" cy="3101975"/>
          </a:xfrm>
        </p:spPr>
      </p:pic>
      <p:pic>
        <p:nvPicPr>
          <p:cNvPr id="6" name="Tartalom helye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78465" y="2638425"/>
            <a:ext cx="2191220" cy="3101975"/>
          </a:xfrm>
        </p:spPr>
      </p:pic>
    </p:spTree>
    <p:extLst>
      <p:ext uri="{BB962C8B-B14F-4D97-AF65-F5344CB8AC3E}">
        <p14:creationId xmlns:p14="http://schemas.microsoft.com/office/powerpoint/2010/main" val="4286558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 </a:t>
            </a:r>
            <a:r>
              <a:rPr lang="en-GB" dirty="0"/>
              <a:t>Qualitative  vs.</a:t>
            </a:r>
            <a:r>
              <a:rPr lang="hu-HU" dirty="0"/>
              <a:t> </a:t>
            </a:r>
            <a:r>
              <a:rPr lang="en-GB" dirty="0"/>
              <a:t>Quantitative Methods</a:t>
            </a:r>
            <a:endParaRPr lang="hu-HU" dirty="0"/>
          </a:p>
        </p:txBody>
      </p:sp>
      <p:sp>
        <p:nvSpPr>
          <p:cNvPr id="3" name="Tartalom helye 2"/>
          <p:cNvSpPr>
            <a:spLocks noGrp="1"/>
          </p:cNvSpPr>
          <p:nvPr>
            <p:ph idx="1"/>
          </p:nvPr>
        </p:nvSpPr>
        <p:spPr/>
        <p:txBody>
          <a:bodyPr/>
          <a:lstStyle/>
          <a:p>
            <a:pPr marL="0" indent="0">
              <a:buNone/>
            </a:pPr>
            <a:r>
              <a:rPr lang="en-GB" sz="2400" dirty="0"/>
              <a:t>–  two types of data collection procedures (e.g. interviews and surveys) </a:t>
            </a:r>
          </a:p>
          <a:p>
            <a:pPr marL="0" indent="0">
              <a:buNone/>
            </a:pPr>
            <a:r>
              <a:rPr lang="en-GB" sz="2400" dirty="0"/>
              <a:t>–  two types of data (e.g., numerical and textual) </a:t>
            </a:r>
          </a:p>
          <a:p>
            <a:pPr marL="0" indent="0">
              <a:buNone/>
            </a:pPr>
            <a:r>
              <a:rPr lang="en-GB" sz="2400" dirty="0"/>
              <a:t>–  two types of data analysis (statistical and thematic)</a:t>
            </a:r>
          </a:p>
          <a:p>
            <a:pPr marL="0" indent="0">
              <a:buNone/>
            </a:pPr>
            <a:r>
              <a:rPr lang="en-GB" sz="2400" dirty="0"/>
              <a:t>– two types of conclusions (‘objective’ and ‘subjective’, etc.). </a:t>
            </a:r>
          </a:p>
          <a:p>
            <a:pPr marL="0" indent="0">
              <a:buNone/>
            </a:pPr>
            <a:endParaRPr lang="en-GB" sz="2400" dirty="0"/>
          </a:p>
          <a:p>
            <a:endParaRPr lang="hu-HU" dirty="0"/>
          </a:p>
        </p:txBody>
      </p:sp>
    </p:spTree>
    <p:extLst>
      <p:ext uri="{BB962C8B-B14F-4D97-AF65-F5344CB8AC3E}">
        <p14:creationId xmlns:p14="http://schemas.microsoft.com/office/powerpoint/2010/main" val="1774777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6F05C-06C8-D947-9CBE-E6C33CA7839A}"/>
              </a:ext>
            </a:extLst>
          </p:cNvPr>
          <p:cNvSpPr>
            <a:spLocks noGrp="1"/>
          </p:cNvSpPr>
          <p:nvPr>
            <p:ph type="title"/>
          </p:nvPr>
        </p:nvSpPr>
        <p:spPr/>
        <p:txBody>
          <a:bodyPr/>
          <a:lstStyle/>
          <a:p>
            <a:r>
              <a:rPr lang="en-GB" dirty="0"/>
              <a:t>I</a:t>
            </a:r>
            <a:r>
              <a:rPr lang="en-HU" dirty="0"/>
              <a:t>n a nutshell</a:t>
            </a:r>
          </a:p>
        </p:txBody>
      </p:sp>
      <p:graphicFrame>
        <p:nvGraphicFramePr>
          <p:cNvPr id="4" name="Content Placeholder 3">
            <a:extLst>
              <a:ext uri="{FF2B5EF4-FFF2-40B4-BE49-F238E27FC236}">
                <a16:creationId xmlns:a16="http://schemas.microsoft.com/office/drawing/2014/main" id="{9108627A-ADFD-A44C-87F6-568F3BAAF96D}"/>
              </a:ext>
            </a:extLst>
          </p:cNvPr>
          <p:cNvGraphicFramePr>
            <a:graphicFrameLocks noGrp="1"/>
          </p:cNvGraphicFramePr>
          <p:nvPr>
            <p:ph idx="1"/>
            <p:extLst>
              <p:ext uri="{D42A27DB-BD31-4B8C-83A1-F6EECF244321}">
                <p14:modId xmlns:p14="http://schemas.microsoft.com/office/powerpoint/2010/main" val="2256187405"/>
              </p:ext>
            </p:extLst>
          </p:nvPr>
        </p:nvGraphicFramePr>
        <p:xfrm>
          <a:off x="2231136" y="2638044"/>
          <a:ext cx="7729728" cy="3101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8851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83FDF-217A-5049-BC31-10E34752446A}"/>
              </a:ext>
            </a:extLst>
          </p:cNvPr>
          <p:cNvSpPr>
            <a:spLocks noGrp="1"/>
          </p:cNvSpPr>
          <p:nvPr>
            <p:ph type="title"/>
          </p:nvPr>
        </p:nvSpPr>
        <p:spPr/>
        <p:txBody>
          <a:bodyPr/>
          <a:lstStyle/>
          <a:p>
            <a:r>
              <a:rPr lang="en-HU" dirty="0"/>
              <a:t>TASk 2</a:t>
            </a:r>
          </a:p>
        </p:txBody>
      </p:sp>
      <p:sp>
        <p:nvSpPr>
          <p:cNvPr id="3" name="Content Placeholder 2">
            <a:extLst>
              <a:ext uri="{FF2B5EF4-FFF2-40B4-BE49-F238E27FC236}">
                <a16:creationId xmlns:a16="http://schemas.microsoft.com/office/drawing/2014/main" id="{36499787-5C50-1B43-BDD3-57D25C47022A}"/>
              </a:ext>
            </a:extLst>
          </p:cNvPr>
          <p:cNvSpPr>
            <a:spLocks noGrp="1"/>
          </p:cNvSpPr>
          <p:nvPr>
            <p:ph idx="1"/>
          </p:nvPr>
        </p:nvSpPr>
        <p:spPr/>
        <p:txBody>
          <a:bodyPr/>
          <a:lstStyle/>
          <a:p>
            <a:r>
              <a:rPr lang="hu-HU" sz="2400" dirty="0"/>
              <a:t>(2) Designing </a:t>
            </a:r>
            <a:r>
              <a:rPr lang="en-GB" sz="2400" dirty="0"/>
              <a:t>research methods: design a mini</a:t>
            </a:r>
            <a:r>
              <a:rPr lang="hu-HU" sz="2400" dirty="0"/>
              <a:t> </a:t>
            </a:r>
            <a:r>
              <a:rPr lang="en-GB" sz="2400" dirty="0"/>
              <a:t>questionnaire/ interview guide</a:t>
            </a:r>
            <a:r>
              <a:rPr lang="hu-HU" sz="2400" dirty="0"/>
              <a:t> (</a:t>
            </a:r>
            <a:r>
              <a:rPr lang="hu-HU" sz="2400" dirty="0" err="1"/>
              <a:t>by</a:t>
            </a:r>
            <a:r>
              <a:rPr lang="hu-HU" sz="2400" dirty="0"/>
              <a:t> </a:t>
            </a:r>
            <a:r>
              <a:rPr lang="hu-HU" sz="2400" dirty="0" err="1"/>
              <a:t>October</a:t>
            </a:r>
            <a:r>
              <a:rPr lang="hu-HU" sz="2400" dirty="0"/>
              <a:t> 15)</a:t>
            </a:r>
          </a:p>
          <a:p>
            <a:endParaRPr lang="en-HU" dirty="0"/>
          </a:p>
        </p:txBody>
      </p:sp>
    </p:spTree>
    <p:extLst>
      <p:ext uri="{BB962C8B-B14F-4D97-AF65-F5344CB8AC3E}">
        <p14:creationId xmlns:p14="http://schemas.microsoft.com/office/powerpoint/2010/main" val="4285145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4A7C-44BF-F444-82E4-26C1FFDDAC10}"/>
              </a:ext>
            </a:extLst>
          </p:cNvPr>
          <p:cNvSpPr>
            <a:spLocks noGrp="1"/>
          </p:cNvSpPr>
          <p:nvPr>
            <p:ph type="ctrTitle"/>
          </p:nvPr>
        </p:nvSpPr>
        <p:spPr/>
        <p:txBody>
          <a:bodyPr/>
          <a:lstStyle/>
          <a:p>
            <a:r>
              <a:rPr lang="en-GB" dirty="0"/>
              <a:t>Quantitative Methods</a:t>
            </a:r>
            <a:endParaRPr lang="en-HU" dirty="0"/>
          </a:p>
        </p:txBody>
      </p:sp>
      <p:sp>
        <p:nvSpPr>
          <p:cNvPr id="3" name="Subtitle 2">
            <a:extLst>
              <a:ext uri="{FF2B5EF4-FFF2-40B4-BE49-F238E27FC236}">
                <a16:creationId xmlns:a16="http://schemas.microsoft.com/office/drawing/2014/main" id="{269886E0-E2B9-0E4C-AF26-F52630AC503E}"/>
              </a:ext>
            </a:extLst>
          </p:cNvPr>
          <p:cNvSpPr>
            <a:spLocks noGrp="1"/>
          </p:cNvSpPr>
          <p:nvPr>
            <p:ph type="subTitle" idx="1"/>
          </p:nvPr>
        </p:nvSpPr>
        <p:spPr/>
        <p:txBody>
          <a:bodyPr/>
          <a:lstStyle/>
          <a:p>
            <a:pPr lvl="0">
              <a:buClr>
                <a:srgbClr val="9BAFB5"/>
              </a:buClr>
            </a:pPr>
            <a:r>
              <a:rPr lang="hu-HU" sz="3800" dirty="0">
                <a:solidFill>
                  <a:srgbClr val="FFFFFF">
                    <a:lumMod val="75000"/>
                    <a:lumOff val="25000"/>
                  </a:srgbClr>
                </a:solidFill>
              </a:rPr>
              <a:t>TOPIC 7</a:t>
            </a:r>
          </a:p>
          <a:p>
            <a:endParaRPr lang="en-HU" dirty="0"/>
          </a:p>
        </p:txBody>
      </p:sp>
    </p:spTree>
    <p:extLst>
      <p:ext uri="{BB962C8B-B14F-4D97-AF65-F5344CB8AC3E}">
        <p14:creationId xmlns:p14="http://schemas.microsoft.com/office/powerpoint/2010/main" val="348697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5EF8A-F4C9-1646-B866-3AA08B9C2388}"/>
              </a:ext>
            </a:extLst>
          </p:cNvPr>
          <p:cNvSpPr>
            <a:spLocks noGrp="1"/>
          </p:cNvSpPr>
          <p:nvPr>
            <p:ph type="title"/>
          </p:nvPr>
        </p:nvSpPr>
        <p:spPr/>
        <p:txBody>
          <a:bodyPr/>
          <a:lstStyle/>
          <a:p>
            <a:r>
              <a:rPr lang="en-HU" dirty="0"/>
              <a:t>STEPS of a survey research</a:t>
            </a:r>
          </a:p>
        </p:txBody>
      </p:sp>
      <p:sp>
        <p:nvSpPr>
          <p:cNvPr id="3" name="Content Placeholder 2">
            <a:extLst>
              <a:ext uri="{FF2B5EF4-FFF2-40B4-BE49-F238E27FC236}">
                <a16:creationId xmlns:a16="http://schemas.microsoft.com/office/drawing/2014/main" id="{86481FDC-51A1-E949-B4CB-CAB31E6D16A8}"/>
              </a:ext>
            </a:extLst>
          </p:cNvPr>
          <p:cNvSpPr>
            <a:spLocks noGrp="1"/>
          </p:cNvSpPr>
          <p:nvPr>
            <p:ph idx="1"/>
          </p:nvPr>
        </p:nvSpPr>
        <p:spPr>
          <a:xfrm>
            <a:off x="991069" y="2638044"/>
            <a:ext cx="6235642" cy="4219956"/>
          </a:xfrm>
        </p:spPr>
        <p:txBody>
          <a:bodyPr>
            <a:normAutofit/>
          </a:bodyPr>
          <a:lstStyle/>
          <a:p>
            <a:r>
              <a:rPr lang="en-HU" sz="1900" dirty="0"/>
              <a:t>Designing a questionnaire</a:t>
            </a:r>
          </a:p>
          <a:p>
            <a:r>
              <a:rPr lang="en-HU" sz="1900" dirty="0"/>
              <a:t>Test the questionnaire</a:t>
            </a:r>
          </a:p>
          <a:p>
            <a:r>
              <a:rPr lang="en-HU" sz="1900" dirty="0"/>
              <a:t>Elaborate research sample</a:t>
            </a:r>
          </a:p>
          <a:p>
            <a:r>
              <a:rPr lang="en-HU" sz="1900" dirty="0"/>
              <a:t>Train the interviewers</a:t>
            </a:r>
          </a:p>
          <a:p>
            <a:r>
              <a:rPr lang="en-HU" sz="1900" dirty="0"/>
              <a:t>Access respondents, fill out questionnaires</a:t>
            </a:r>
          </a:p>
          <a:p>
            <a:r>
              <a:rPr lang="en-HU" sz="1900" dirty="0"/>
              <a:t>Coordinate the interviewers simultanously</a:t>
            </a:r>
          </a:p>
          <a:p>
            <a:r>
              <a:rPr lang="en-HU" sz="1900" dirty="0"/>
              <a:t>Collect the questionnaires</a:t>
            </a:r>
          </a:p>
          <a:p>
            <a:r>
              <a:rPr lang="en-HU" sz="1900" dirty="0"/>
              <a:t>Data processing/ recording</a:t>
            </a:r>
          </a:p>
          <a:p>
            <a:r>
              <a:rPr lang="en-HU" sz="1900" dirty="0"/>
              <a:t>Cleaning of the database</a:t>
            </a:r>
          </a:p>
          <a:p>
            <a:r>
              <a:rPr lang="en-HU" sz="1900" dirty="0"/>
              <a:t>Analyses</a:t>
            </a:r>
          </a:p>
          <a:p>
            <a:endParaRPr lang="en-HU" dirty="0"/>
          </a:p>
          <a:p>
            <a:endParaRPr lang="en-HU" dirty="0"/>
          </a:p>
        </p:txBody>
      </p:sp>
      <p:pic>
        <p:nvPicPr>
          <p:cNvPr id="5" name="Picture 4">
            <a:extLst>
              <a:ext uri="{FF2B5EF4-FFF2-40B4-BE49-F238E27FC236}">
                <a16:creationId xmlns:a16="http://schemas.microsoft.com/office/drawing/2014/main" id="{65F37E66-CC60-924F-A370-28D02CDD2E06}"/>
              </a:ext>
            </a:extLst>
          </p:cNvPr>
          <p:cNvPicPr>
            <a:picLocks noChangeAspect="1"/>
          </p:cNvPicPr>
          <p:nvPr/>
        </p:nvPicPr>
        <p:blipFill>
          <a:blip r:embed="rId2"/>
          <a:stretch>
            <a:fillRect/>
          </a:stretch>
        </p:blipFill>
        <p:spPr>
          <a:xfrm>
            <a:off x="7123470" y="3130607"/>
            <a:ext cx="4077462" cy="2718308"/>
          </a:xfrm>
          <a:prstGeom prst="rect">
            <a:avLst/>
          </a:prstGeom>
        </p:spPr>
      </p:pic>
    </p:spTree>
    <p:extLst>
      <p:ext uri="{BB962C8B-B14F-4D97-AF65-F5344CB8AC3E}">
        <p14:creationId xmlns:p14="http://schemas.microsoft.com/office/powerpoint/2010/main" val="141067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0DDB-D34A-0C43-BBB0-AE35D73C19B1}"/>
              </a:ext>
            </a:extLst>
          </p:cNvPr>
          <p:cNvSpPr>
            <a:spLocks noGrp="1"/>
          </p:cNvSpPr>
          <p:nvPr>
            <p:ph type="title"/>
          </p:nvPr>
        </p:nvSpPr>
        <p:spPr/>
        <p:txBody>
          <a:bodyPr>
            <a:normAutofit fontScale="90000"/>
          </a:bodyPr>
          <a:lstStyle/>
          <a:p>
            <a:r>
              <a:rPr lang="en-GB" dirty="0"/>
              <a:t>The most frequently used research designs in quantitative research </a:t>
            </a:r>
            <a:endParaRPr lang="en-HU" dirty="0"/>
          </a:p>
        </p:txBody>
      </p:sp>
      <p:sp>
        <p:nvSpPr>
          <p:cNvPr id="3" name="Content Placeholder 2">
            <a:extLst>
              <a:ext uri="{FF2B5EF4-FFF2-40B4-BE49-F238E27FC236}">
                <a16:creationId xmlns:a16="http://schemas.microsoft.com/office/drawing/2014/main" id="{E62E6E94-8408-E94E-8064-80124B38D8F5}"/>
              </a:ext>
            </a:extLst>
          </p:cNvPr>
          <p:cNvSpPr>
            <a:spLocks noGrp="1"/>
          </p:cNvSpPr>
          <p:nvPr>
            <p:ph idx="1"/>
          </p:nvPr>
        </p:nvSpPr>
        <p:spPr>
          <a:xfrm>
            <a:off x="1106129" y="2638044"/>
            <a:ext cx="9999405" cy="3924988"/>
          </a:xfrm>
        </p:spPr>
        <p:txBody>
          <a:bodyPr>
            <a:normAutofit lnSpcReduction="10000"/>
          </a:bodyPr>
          <a:lstStyle/>
          <a:p>
            <a:r>
              <a:rPr lang="en-GB" sz="2400" b="1" i="1" dirty="0"/>
              <a:t>Cross-sectional design: </a:t>
            </a:r>
            <a:r>
              <a:rPr lang="en-GB" sz="2400" dirty="0"/>
              <a:t>we collect a comparatively large amount of data at one point in time, hence obtaining a snapshot of the status quo.</a:t>
            </a:r>
          </a:p>
          <a:p>
            <a:r>
              <a:rPr lang="en-GB" sz="2400" b="1" dirty="0"/>
              <a:t>Longitudinal studies, </a:t>
            </a:r>
            <a:r>
              <a:rPr lang="en-GB" sz="2400" dirty="0"/>
              <a:t>however, are based on the </a:t>
            </a:r>
            <a:r>
              <a:rPr lang="en-GB" sz="2400" i="1" dirty="0"/>
              <a:t>repeated collection </a:t>
            </a:r>
            <a:r>
              <a:rPr lang="en-GB" sz="2400" dirty="0"/>
              <a:t>of data over a longer period of time, hence enabling us to observe any changes in variables which may occur over time.(Panel and cohort).</a:t>
            </a:r>
          </a:p>
          <a:p>
            <a:r>
              <a:rPr lang="en-GB" sz="2400" dirty="0"/>
              <a:t>In </a:t>
            </a:r>
            <a:r>
              <a:rPr lang="en-GB" sz="2400" b="1" i="1" dirty="0"/>
              <a:t>experimental designs</a:t>
            </a:r>
            <a:r>
              <a:rPr lang="en-GB" sz="2400" dirty="0"/>
              <a:t>, we as researchers deliberately and explicitly manipulate the variables in order to prove/disprove our hypothesis. Experiments usually comprise two groups of participants: the </a:t>
            </a:r>
            <a:r>
              <a:rPr lang="en-GB" sz="2400" i="1" dirty="0"/>
              <a:t>experimental group </a:t>
            </a:r>
            <a:r>
              <a:rPr lang="en-GB" sz="2400" dirty="0"/>
              <a:t>(EG), that is, the group that is undergoing the ‘treatment’ or stimulus, and the </a:t>
            </a:r>
            <a:r>
              <a:rPr lang="en-GB" sz="2400" i="1" dirty="0"/>
              <a:t>control group </a:t>
            </a:r>
            <a:r>
              <a:rPr lang="en-GB" sz="2400" dirty="0"/>
              <a:t>(CG), which is unaffected by the stimulus. </a:t>
            </a:r>
          </a:p>
          <a:p>
            <a:endParaRPr lang="en-GB" dirty="0"/>
          </a:p>
        </p:txBody>
      </p:sp>
    </p:spTree>
    <p:extLst>
      <p:ext uri="{BB962C8B-B14F-4D97-AF65-F5344CB8AC3E}">
        <p14:creationId xmlns:p14="http://schemas.microsoft.com/office/powerpoint/2010/main" val="665190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CCF62-7655-F945-94EB-CD3BA6DC5932}"/>
              </a:ext>
            </a:extLst>
          </p:cNvPr>
          <p:cNvSpPr>
            <a:spLocks noGrp="1"/>
          </p:cNvSpPr>
          <p:nvPr>
            <p:ph type="title"/>
          </p:nvPr>
        </p:nvSpPr>
        <p:spPr/>
        <p:txBody>
          <a:bodyPr/>
          <a:lstStyle/>
          <a:p>
            <a:r>
              <a:rPr lang="en-GB" dirty="0"/>
              <a:t>quantitative linguistic variables </a:t>
            </a:r>
            <a:endParaRPr lang="en-HU" dirty="0"/>
          </a:p>
        </p:txBody>
      </p:sp>
      <p:sp>
        <p:nvSpPr>
          <p:cNvPr id="3" name="Content Placeholder 2">
            <a:extLst>
              <a:ext uri="{FF2B5EF4-FFF2-40B4-BE49-F238E27FC236}">
                <a16:creationId xmlns:a16="http://schemas.microsoft.com/office/drawing/2014/main" id="{51CB75DC-4094-7046-BD7F-3F52E2A20839}"/>
              </a:ext>
            </a:extLst>
          </p:cNvPr>
          <p:cNvSpPr>
            <a:spLocks noGrp="1"/>
          </p:cNvSpPr>
          <p:nvPr>
            <p:ph idx="1"/>
          </p:nvPr>
        </p:nvSpPr>
        <p:spPr/>
        <p:txBody>
          <a:bodyPr>
            <a:normAutofit fontScale="92500"/>
          </a:bodyPr>
          <a:lstStyle/>
          <a:p>
            <a:r>
              <a:rPr lang="en-GB" sz="2400" dirty="0"/>
              <a:t>Quantitative research, is </a:t>
            </a:r>
            <a:r>
              <a:rPr lang="en-GB" sz="2400" i="1" dirty="0"/>
              <a:t>deductive</a:t>
            </a:r>
            <a:r>
              <a:rPr lang="en-GB" sz="2400" dirty="0"/>
              <a:t>: based on already known theory we develop hypotheses/ research question, which we then try to prove (or disprove) in the course of our empirical investigation. </a:t>
            </a:r>
            <a:r>
              <a:rPr lang="en-GB" sz="2400" i="1" dirty="0"/>
              <a:t>Hypotheses </a:t>
            </a:r>
            <a:r>
              <a:rPr lang="en-GB" sz="2400" dirty="0"/>
              <a:t>are statements about the potential and/or suggested </a:t>
            </a:r>
            <a:r>
              <a:rPr lang="en-GB" sz="2400" b="1" dirty="0"/>
              <a:t>relationship between at least two variables.</a:t>
            </a:r>
          </a:p>
          <a:p>
            <a:r>
              <a:rPr lang="en-GB" sz="2400" i="1" dirty="0"/>
              <a:t>‘the older a learner, the less swear words they use’ (two variables)</a:t>
            </a:r>
          </a:p>
          <a:p>
            <a:r>
              <a:rPr lang="en-GB" sz="2400" i="1" dirty="0"/>
              <a:t> or ‘age and gender influence language use’ (three variables). </a:t>
            </a:r>
          </a:p>
          <a:p>
            <a:endParaRPr lang="en-GB" b="1" dirty="0"/>
          </a:p>
          <a:p>
            <a:endParaRPr lang="en-GB" dirty="0"/>
          </a:p>
          <a:p>
            <a:endParaRPr lang="en-HU" dirty="0"/>
          </a:p>
        </p:txBody>
      </p:sp>
    </p:spTree>
    <p:extLst>
      <p:ext uri="{BB962C8B-B14F-4D97-AF65-F5344CB8AC3E}">
        <p14:creationId xmlns:p14="http://schemas.microsoft.com/office/powerpoint/2010/main" val="2772817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61BB5-AE8A-0448-B72E-DFC02AA80E58}"/>
              </a:ext>
            </a:extLst>
          </p:cNvPr>
          <p:cNvSpPr>
            <a:spLocks noGrp="1"/>
          </p:cNvSpPr>
          <p:nvPr>
            <p:ph type="title"/>
          </p:nvPr>
        </p:nvSpPr>
        <p:spPr/>
        <p:txBody>
          <a:bodyPr/>
          <a:lstStyle/>
          <a:p>
            <a:r>
              <a:rPr lang="en-GB" dirty="0"/>
              <a:t>The variable</a:t>
            </a:r>
            <a:endParaRPr lang="en-HU" dirty="0"/>
          </a:p>
        </p:txBody>
      </p:sp>
      <p:sp>
        <p:nvSpPr>
          <p:cNvPr id="3" name="Content Placeholder 2">
            <a:extLst>
              <a:ext uri="{FF2B5EF4-FFF2-40B4-BE49-F238E27FC236}">
                <a16:creationId xmlns:a16="http://schemas.microsoft.com/office/drawing/2014/main" id="{C10D2C0F-D58A-8541-8E73-1CAF2CB9FD56}"/>
              </a:ext>
            </a:extLst>
          </p:cNvPr>
          <p:cNvSpPr>
            <a:spLocks noGrp="1"/>
          </p:cNvSpPr>
          <p:nvPr>
            <p:ph idx="1"/>
          </p:nvPr>
        </p:nvSpPr>
        <p:spPr>
          <a:xfrm>
            <a:off x="2231135" y="2638044"/>
            <a:ext cx="7930503" cy="3880743"/>
          </a:xfrm>
        </p:spPr>
        <p:txBody>
          <a:bodyPr>
            <a:normAutofit fontScale="40000" lnSpcReduction="20000"/>
          </a:bodyPr>
          <a:lstStyle/>
          <a:p>
            <a:r>
              <a:rPr lang="en-GB" sz="6000" dirty="0"/>
              <a:t>The </a:t>
            </a:r>
            <a:r>
              <a:rPr lang="en-GB" sz="6000" i="1" dirty="0"/>
              <a:t>Oxford English Dictionary </a:t>
            </a:r>
            <a:r>
              <a:rPr lang="en-GB" sz="6000" dirty="0"/>
              <a:t>(</a:t>
            </a:r>
            <a:r>
              <a:rPr lang="en-GB" sz="6000" i="1" dirty="0"/>
              <a:t>OED</a:t>
            </a:r>
            <a:r>
              <a:rPr lang="en-GB" sz="6000" dirty="0"/>
              <a:t>) defines </a:t>
            </a:r>
            <a:r>
              <a:rPr lang="en-GB" sz="6000" i="1" dirty="0"/>
              <a:t>variable </a:t>
            </a:r>
            <a:r>
              <a:rPr lang="en-GB" sz="6000" dirty="0"/>
              <a:t>(noun) as ‘Something which is liable to vary or change; a changeable factor, feature, or element. ’</a:t>
            </a:r>
          </a:p>
          <a:p>
            <a:r>
              <a:rPr lang="en-GB" sz="6000" dirty="0"/>
              <a:t> A variable is an object, event, idea, feeling, time period, or any other type of category you are trying to measure.</a:t>
            </a:r>
          </a:p>
          <a:p>
            <a:r>
              <a:rPr lang="en-GB" sz="6000" dirty="0"/>
              <a:t>A frequent variable in linguistics (and other social and psychological sciences) is gender. Gender is a variable which, with human beings, can have two possible values: male or female. </a:t>
            </a:r>
          </a:p>
          <a:p>
            <a:r>
              <a:rPr lang="en-GB" sz="6000" dirty="0"/>
              <a:t>Age, ethnicity can also be a variable.</a:t>
            </a:r>
          </a:p>
          <a:p>
            <a:r>
              <a:rPr lang="en-GB" sz="6000" dirty="0"/>
              <a:t>It should be well-defined.</a:t>
            </a:r>
          </a:p>
          <a:p>
            <a:endParaRPr lang="en-HU" dirty="0"/>
          </a:p>
        </p:txBody>
      </p:sp>
    </p:spTree>
    <p:extLst>
      <p:ext uri="{BB962C8B-B14F-4D97-AF65-F5344CB8AC3E}">
        <p14:creationId xmlns:p14="http://schemas.microsoft.com/office/powerpoint/2010/main" val="4063338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DDE75-F0E0-3542-82B5-4487DC4B4ED7}"/>
              </a:ext>
            </a:extLst>
          </p:cNvPr>
          <p:cNvSpPr>
            <a:spLocks noGrp="1"/>
          </p:cNvSpPr>
          <p:nvPr>
            <p:ph type="title"/>
          </p:nvPr>
        </p:nvSpPr>
        <p:spPr/>
        <p:txBody>
          <a:bodyPr>
            <a:normAutofit/>
          </a:bodyPr>
          <a:lstStyle/>
          <a:p>
            <a:r>
              <a:rPr lang="en-GB" dirty="0"/>
              <a:t>INDEPENDENT AND DEPENDENT VARIABLES</a:t>
            </a:r>
            <a:endParaRPr lang="en-HU" dirty="0"/>
          </a:p>
        </p:txBody>
      </p:sp>
      <p:sp>
        <p:nvSpPr>
          <p:cNvPr id="3" name="Content Placeholder 2">
            <a:extLst>
              <a:ext uri="{FF2B5EF4-FFF2-40B4-BE49-F238E27FC236}">
                <a16:creationId xmlns:a16="http://schemas.microsoft.com/office/drawing/2014/main" id="{8155AD82-966F-D440-B751-1D7C0555CB3A}"/>
              </a:ext>
            </a:extLst>
          </p:cNvPr>
          <p:cNvSpPr>
            <a:spLocks noGrp="1"/>
          </p:cNvSpPr>
          <p:nvPr>
            <p:ph idx="1"/>
          </p:nvPr>
        </p:nvSpPr>
        <p:spPr>
          <a:xfrm>
            <a:off x="2231135" y="2638044"/>
            <a:ext cx="7849035" cy="3643013"/>
          </a:xfrm>
        </p:spPr>
        <p:txBody>
          <a:bodyPr>
            <a:normAutofit lnSpcReduction="10000"/>
          </a:bodyPr>
          <a:lstStyle/>
          <a:p>
            <a:r>
              <a:rPr lang="en-GB" dirty="0"/>
              <a:t>INDEPENDENT variable that stands alone and isn't changed by the other variables you are trying to measure. For example, </a:t>
            </a:r>
            <a:r>
              <a:rPr lang="en-GB" b="1" dirty="0"/>
              <a:t>someone's age </a:t>
            </a:r>
            <a:r>
              <a:rPr lang="en-GB" dirty="0"/>
              <a:t>might be an independent variable. Other factors (such as what they eat, how much they go to school, how much television they watch) aren't going to change a person's age. In fact, when you are looking for some kind of relationship between variables you are trying to see if the independent variable causes some kind of change in the other variables, or dependent variables.</a:t>
            </a:r>
          </a:p>
          <a:p>
            <a:r>
              <a:rPr lang="en-GB" dirty="0"/>
              <a:t>DEPENDENT variable is something that depends on other factors. For example, </a:t>
            </a:r>
            <a:r>
              <a:rPr lang="en-GB" b="1" dirty="0"/>
              <a:t>a test score</a:t>
            </a:r>
            <a:r>
              <a:rPr lang="en-GB" dirty="0"/>
              <a:t> could be a dependent variable because it could change depending on several factors such as how much you studied, how much sleep you got the night before you took the test, or even how hungry you were when you took it. Usually when you are looking for a relationship between two things you are trying to find out what makes the dependent variable change the way it does.</a:t>
            </a:r>
            <a:endParaRPr lang="en-HU" dirty="0"/>
          </a:p>
        </p:txBody>
      </p:sp>
    </p:spTree>
    <p:extLst>
      <p:ext uri="{BB962C8B-B14F-4D97-AF65-F5344CB8AC3E}">
        <p14:creationId xmlns:p14="http://schemas.microsoft.com/office/powerpoint/2010/main" val="7107201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E102C-E81B-034D-A6E7-B48FB205ECE4}"/>
              </a:ext>
            </a:extLst>
          </p:cNvPr>
          <p:cNvSpPr>
            <a:spLocks noGrp="1"/>
          </p:cNvSpPr>
          <p:nvPr>
            <p:ph type="title"/>
          </p:nvPr>
        </p:nvSpPr>
        <p:spPr/>
        <p:txBody>
          <a:bodyPr/>
          <a:lstStyle/>
          <a:p>
            <a:r>
              <a:rPr lang="en-GB" dirty="0"/>
              <a:t>categorical and continuous variables</a:t>
            </a:r>
            <a:endParaRPr lang="en-HU" dirty="0"/>
          </a:p>
        </p:txBody>
      </p:sp>
      <p:sp>
        <p:nvSpPr>
          <p:cNvPr id="3" name="Content Placeholder 2">
            <a:extLst>
              <a:ext uri="{FF2B5EF4-FFF2-40B4-BE49-F238E27FC236}">
                <a16:creationId xmlns:a16="http://schemas.microsoft.com/office/drawing/2014/main" id="{7E57DFBD-2957-4B46-8597-89C509F57425}"/>
              </a:ext>
            </a:extLst>
          </p:cNvPr>
          <p:cNvSpPr>
            <a:spLocks noGrp="1"/>
          </p:cNvSpPr>
          <p:nvPr>
            <p:ph idx="1"/>
          </p:nvPr>
        </p:nvSpPr>
        <p:spPr>
          <a:xfrm>
            <a:off x="1153885" y="2638044"/>
            <a:ext cx="9459685" cy="3577699"/>
          </a:xfrm>
        </p:spPr>
        <p:txBody>
          <a:bodyPr>
            <a:noAutofit/>
          </a:bodyPr>
          <a:lstStyle/>
          <a:p>
            <a:r>
              <a:rPr lang="en-GB" sz="2400" dirty="0"/>
              <a:t>In general, we distinguish between two basic kinds of variables: </a:t>
            </a:r>
            <a:r>
              <a:rPr lang="en-GB" sz="2400" i="1" dirty="0"/>
              <a:t>categorical </a:t>
            </a:r>
            <a:r>
              <a:rPr lang="en-GB" sz="2400" dirty="0"/>
              <a:t>variables and </a:t>
            </a:r>
            <a:r>
              <a:rPr lang="en-GB" sz="2400" i="1" dirty="0"/>
              <a:t>continuous </a:t>
            </a:r>
            <a:r>
              <a:rPr lang="en-GB" sz="2400" dirty="0"/>
              <a:t>variables. </a:t>
            </a:r>
          </a:p>
          <a:p>
            <a:r>
              <a:rPr lang="en-GB" sz="2400" dirty="0"/>
              <a:t>Categorical variables are those variables whose values can be easily separated into discrete categories.</a:t>
            </a:r>
          </a:p>
          <a:p>
            <a:r>
              <a:rPr lang="en-GB" sz="2400" dirty="0"/>
              <a:t>Continuous variables, however, cannot be easily classified into categories this way. Rather, they are variables whose values exist on a mathematical scale. </a:t>
            </a:r>
          </a:p>
          <a:p>
            <a:r>
              <a:rPr lang="en-GB" sz="2400" dirty="0"/>
              <a:t>Transforming a continuous variable into a categorical one ( e.g. age into age-groups).</a:t>
            </a:r>
          </a:p>
        </p:txBody>
      </p:sp>
    </p:spTree>
    <p:extLst>
      <p:ext uri="{BB962C8B-B14F-4D97-AF65-F5344CB8AC3E}">
        <p14:creationId xmlns:p14="http://schemas.microsoft.com/office/powerpoint/2010/main" val="2946869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GB" dirty="0"/>
              <a:t>active participation of the students</a:t>
            </a:r>
            <a:r>
              <a:rPr lang="hu-HU" dirty="0"/>
              <a:t> </a:t>
            </a:r>
            <a:r>
              <a:rPr lang="hu-HU" dirty="0" err="1"/>
              <a:t>in</a:t>
            </a:r>
            <a:r>
              <a:rPr lang="hu-HU" dirty="0"/>
              <a:t> </a:t>
            </a:r>
            <a:r>
              <a:rPr lang="hu-HU" dirty="0" err="1"/>
              <a:t>the</a:t>
            </a:r>
            <a:r>
              <a:rPr lang="hu-HU" dirty="0"/>
              <a:t> </a:t>
            </a:r>
            <a:r>
              <a:rPr lang="hu-HU" dirty="0" err="1"/>
              <a:t>following</a:t>
            </a:r>
            <a:r>
              <a:rPr lang="hu-HU" dirty="0"/>
              <a:t> </a:t>
            </a:r>
            <a:r>
              <a:rPr lang="hu-HU" dirty="0" err="1"/>
              <a:t>tasks</a:t>
            </a:r>
            <a:r>
              <a:rPr lang="hu-HU" dirty="0"/>
              <a:t>:</a:t>
            </a:r>
          </a:p>
        </p:txBody>
      </p:sp>
      <p:sp>
        <p:nvSpPr>
          <p:cNvPr id="3" name="Tartalom helye 2"/>
          <p:cNvSpPr>
            <a:spLocks noGrp="1"/>
          </p:cNvSpPr>
          <p:nvPr>
            <p:ph idx="1"/>
          </p:nvPr>
        </p:nvSpPr>
        <p:spPr>
          <a:xfrm>
            <a:off x="2231136" y="2638044"/>
            <a:ext cx="7842254" cy="4017589"/>
          </a:xfrm>
        </p:spPr>
        <p:txBody>
          <a:bodyPr>
            <a:normAutofit fontScale="40000" lnSpcReduction="20000"/>
          </a:bodyPr>
          <a:lstStyle/>
          <a:p>
            <a:r>
              <a:rPr lang="hu-HU" sz="4500" dirty="0">
                <a:sym typeface="Wingdings" pitchFamily="2" charset="2"/>
              </a:rPr>
              <a:t>(1)</a:t>
            </a:r>
            <a:r>
              <a:rPr lang="hu-HU" sz="4500" dirty="0"/>
              <a:t> </a:t>
            </a:r>
            <a:r>
              <a:rPr lang="en-GB" sz="4500" dirty="0"/>
              <a:t>Defining research problems: writing a 300-word </a:t>
            </a:r>
            <a:r>
              <a:rPr lang="hu-HU" sz="4500" dirty="0" err="1"/>
              <a:t>research</a:t>
            </a:r>
            <a:r>
              <a:rPr lang="hu-HU" sz="4500" dirty="0"/>
              <a:t> </a:t>
            </a:r>
            <a:r>
              <a:rPr lang="hu-HU" sz="4500" dirty="0" err="1"/>
              <a:t>proposal</a:t>
            </a:r>
            <a:r>
              <a:rPr lang="hu-HU" sz="4500" dirty="0"/>
              <a:t> </a:t>
            </a:r>
            <a:r>
              <a:rPr lang="en-GB" sz="4500" dirty="0"/>
              <a:t>giving (a minimum of 4) reasons why students think it is a good research problem (</a:t>
            </a:r>
            <a:r>
              <a:rPr lang="hu-HU" sz="4500" dirty="0" err="1"/>
              <a:t>September</a:t>
            </a:r>
            <a:r>
              <a:rPr lang="hu-HU" sz="4500" dirty="0"/>
              <a:t> 30).</a:t>
            </a:r>
            <a:endParaRPr lang="en-GB" sz="4500" dirty="0"/>
          </a:p>
          <a:p>
            <a:r>
              <a:rPr lang="hu-HU" sz="4500" dirty="0"/>
              <a:t>(2) Designing </a:t>
            </a:r>
            <a:r>
              <a:rPr lang="en-GB" sz="4500" dirty="0"/>
              <a:t>research methods: design a mini</a:t>
            </a:r>
            <a:r>
              <a:rPr lang="hu-HU" sz="4500" dirty="0"/>
              <a:t> </a:t>
            </a:r>
            <a:r>
              <a:rPr lang="en-GB" sz="4500" dirty="0"/>
              <a:t>questionnaire</a:t>
            </a:r>
            <a:r>
              <a:rPr lang="hu-HU" sz="4500" dirty="0"/>
              <a:t> </a:t>
            </a:r>
            <a:r>
              <a:rPr lang="hu-HU" sz="4500" dirty="0" err="1"/>
              <a:t>or</a:t>
            </a:r>
            <a:r>
              <a:rPr lang="hu-HU" sz="4500" dirty="0"/>
              <a:t> an</a:t>
            </a:r>
            <a:r>
              <a:rPr lang="en-GB" sz="4500" dirty="0"/>
              <a:t> interview guide</a:t>
            </a:r>
            <a:r>
              <a:rPr lang="hu-HU" sz="4500" dirty="0"/>
              <a:t> (</a:t>
            </a:r>
            <a:r>
              <a:rPr lang="hu-HU" sz="4500" dirty="0" err="1"/>
              <a:t>October</a:t>
            </a:r>
            <a:r>
              <a:rPr lang="hu-HU" sz="4500" dirty="0"/>
              <a:t> 15)</a:t>
            </a:r>
          </a:p>
          <a:p>
            <a:r>
              <a:rPr lang="hu-HU" sz="4500" dirty="0"/>
              <a:t>(3) </a:t>
            </a:r>
            <a:r>
              <a:rPr lang="en-GB" sz="4500" dirty="0"/>
              <a:t>Critical analysis of relevant academic literature: writing a literature review (600 words) for the selected problem (November 15)</a:t>
            </a:r>
            <a:endParaRPr lang="hu-HU" sz="4500" dirty="0"/>
          </a:p>
          <a:p>
            <a:r>
              <a:rPr lang="hu-HU" sz="4500" dirty="0"/>
              <a:t>(4) Data </a:t>
            </a:r>
            <a:r>
              <a:rPr lang="hu-HU" sz="4500" dirty="0" err="1"/>
              <a:t>analysis</a:t>
            </a:r>
            <a:r>
              <a:rPr lang="hu-HU" sz="4500" dirty="0"/>
              <a:t>: </a:t>
            </a:r>
            <a:r>
              <a:rPr lang="hu-HU" sz="4500" dirty="0" err="1"/>
              <a:t>make</a:t>
            </a:r>
            <a:r>
              <a:rPr lang="hu-HU" sz="4500" dirty="0"/>
              <a:t> an </a:t>
            </a:r>
            <a:r>
              <a:rPr lang="hu-HU" sz="4500" dirty="0" err="1"/>
              <a:t>individual</a:t>
            </a:r>
            <a:r>
              <a:rPr lang="hu-HU" sz="4500" dirty="0"/>
              <a:t> </a:t>
            </a:r>
            <a:r>
              <a:rPr lang="hu-HU" sz="4500" dirty="0" err="1"/>
              <a:t>sample</a:t>
            </a:r>
            <a:r>
              <a:rPr lang="hu-HU" sz="4500" dirty="0"/>
              <a:t> of </a:t>
            </a:r>
            <a:r>
              <a:rPr lang="hu-HU" sz="4500" dirty="0" err="1"/>
              <a:t>qualitative</a:t>
            </a:r>
            <a:r>
              <a:rPr lang="hu-HU" sz="4500" dirty="0"/>
              <a:t> </a:t>
            </a:r>
            <a:r>
              <a:rPr lang="hu-HU" sz="4500" dirty="0" err="1"/>
              <a:t>or</a:t>
            </a:r>
            <a:r>
              <a:rPr lang="hu-HU" sz="4500" dirty="0"/>
              <a:t> </a:t>
            </a:r>
            <a:r>
              <a:rPr lang="hu-HU" sz="4500" dirty="0" err="1"/>
              <a:t>quantitative</a:t>
            </a:r>
            <a:r>
              <a:rPr lang="hu-HU" sz="4500" dirty="0"/>
              <a:t> </a:t>
            </a:r>
            <a:r>
              <a:rPr lang="hu-HU" sz="4500" dirty="0" err="1"/>
              <a:t>analysis</a:t>
            </a:r>
            <a:r>
              <a:rPr lang="hu-HU" sz="4500" dirty="0"/>
              <a:t> (November 30)</a:t>
            </a:r>
          </a:p>
          <a:p>
            <a:r>
              <a:rPr lang="hu-HU" sz="4500" dirty="0"/>
              <a:t>(5) </a:t>
            </a:r>
            <a:r>
              <a:rPr lang="hu-HU" sz="4500" dirty="0" err="1"/>
              <a:t>Reporting</a:t>
            </a:r>
            <a:r>
              <a:rPr lang="hu-HU" sz="4500" dirty="0"/>
              <a:t> </a:t>
            </a:r>
            <a:r>
              <a:rPr lang="hu-HU" sz="4500" dirty="0" err="1"/>
              <a:t>the</a:t>
            </a:r>
            <a:r>
              <a:rPr lang="hu-HU" sz="4500" dirty="0"/>
              <a:t> </a:t>
            </a:r>
            <a:r>
              <a:rPr lang="hu-HU" sz="4500" dirty="0" err="1"/>
              <a:t>results</a:t>
            </a:r>
            <a:r>
              <a:rPr lang="hu-HU" sz="4500" dirty="0"/>
              <a:t>: </a:t>
            </a:r>
            <a:r>
              <a:rPr lang="hu-HU" sz="4500" dirty="0" err="1"/>
              <a:t>writing</a:t>
            </a:r>
            <a:r>
              <a:rPr lang="hu-HU" sz="4500" dirty="0"/>
              <a:t> a </a:t>
            </a:r>
            <a:r>
              <a:rPr lang="hu-HU" sz="4500" dirty="0" err="1"/>
              <a:t>well</a:t>
            </a:r>
            <a:r>
              <a:rPr lang="hu-HU" sz="4500" dirty="0"/>
              <a:t> </a:t>
            </a:r>
            <a:r>
              <a:rPr lang="hu-HU" sz="4500" dirty="0" err="1"/>
              <a:t>structured</a:t>
            </a:r>
            <a:r>
              <a:rPr lang="hu-HU" sz="4500" dirty="0"/>
              <a:t> (IMRAD) </a:t>
            </a:r>
            <a:r>
              <a:rPr lang="hu-HU" sz="4500" dirty="0" err="1"/>
              <a:t>research</a:t>
            </a:r>
            <a:r>
              <a:rPr lang="hu-HU" sz="4500" dirty="0"/>
              <a:t> </a:t>
            </a:r>
            <a:r>
              <a:rPr lang="hu-HU" sz="4500" dirty="0" err="1"/>
              <a:t>report</a:t>
            </a:r>
            <a:r>
              <a:rPr lang="hu-HU" sz="4500" dirty="0"/>
              <a:t> (December 15)</a:t>
            </a:r>
          </a:p>
          <a:p>
            <a:r>
              <a:rPr lang="hu-HU" sz="4500" dirty="0"/>
              <a:t>(6) A </a:t>
            </a:r>
            <a:r>
              <a:rPr lang="hu-HU" sz="4500" dirty="0" err="1"/>
              <a:t>final</a:t>
            </a:r>
            <a:r>
              <a:rPr lang="hu-HU" sz="4500" dirty="0"/>
              <a:t> </a:t>
            </a:r>
            <a:r>
              <a:rPr lang="hu-HU" sz="4500" dirty="0" err="1"/>
              <a:t>exam</a:t>
            </a:r>
            <a:r>
              <a:rPr lang="hu-HU" sz="4500" dirty="0"/>
              <a:t>.</a:t>
            </a:r>
          </a:p>
          <a:p>
            <a:endParaRPr lang="en-GB" dirty="0"/>
          </a:p>
          <a:p>
            <a:endParaRPr lang="hu-HU" dirty="0"/>
          </a:p>
        </p:txBody>
      </p:sp>
    </p:spTree>
    <p:extLst>
      <p:ext uri="{BB962C8B-B14F-4D97-AF65-F5344CB8AC3E}">
        <p14:creationId xmlns:p14="http://schemas.microsoft.com/office/powerpoint/2010/main" val="10964981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F0A7-6F4D-7948-80FB-049F708B1E85}"/>
              </a:ext>
            </a:extLst>
          </p:cNvPr>
          <p:cNvSpPr>
            <a:spLocks noGrp="1"/>
          </p:cNvSpPr>
          <p:nvPr>
            <p:ph type="title"/>
          </p:nvPr>
        </p:nvSpPr>
        <p:spPr/>
        <p:txBody>
          <a:bodyPr/>
          <a:lstStyle/>
          <a:p>
            <a:r>
              <a:rPr lang="en-GB" dirty="0"/>
              <a:t>reliability and validity</a:t>
            </a:r>
            <a:br>
              <a:rPr lang="en-GB" dirty="0"/>
            </a:br>
            <a:endParaRPr lang="en-HU" dirty="0"/>
          </a:p>
        </p:txBody>
      </p:sp>
      <p:sp>
        <p:nvSpPr>
          <p:cNvPr id="3" name="Content Placeholder 2">
            <a:extLst>
              <a:ext uri="{FF2B5EF4-FFF2-40B4-BE49-F238E27FC236}">
                <a16:creationId xmlns:a16="http://schemas.microsoft.com/office/drawing/2014/main" id="{FE31648C-E4D9-0648-89CD-881E62C106D2}"/>
              </a:ext>
            </a:extLst>
          </p:cNvPr>
          <p:cNvSpPr>
            <a:spLocks noGrp="1"/>
          </p:cNvSpPr>
          <p:nvPr>
            <p:ph idx="1"/>
          </p:nvPr>
        </p:nvSpPr>
        <p:spPr/>
        <p:txBody>
          <a:bodyPr>
            <a:normAutofit lnSpcReduction="10000"/>
          </a:bodyPr>
          <a:lstStyle/>
          <a:p>
            <a:r>
              <a:rPr lang="en-GB" sz="2400" i="1" dirty="0"/>
              <a:t>Reliability </a:t>
            </a:r>
            <a:r>
              <a:rPr lang="en-GB" sz="2400" dirty="0"/>
              <a:t>refers to our measure repeatedly delivering the same (or near same) results. Ideally, if we use the same measure with the same people under the same conditions, our measure should give us the same result. </a:t>
            </a:r>
          </a:p>
          <a:p>
            <a:r>
              <a:rPr lang="en-GB" sz="2400" i="1" dirty="0"/>
              <a:t>Validity </a:t>
            </a:r>
            <a:r>
              <a:rPr lang="en-GB" sz="2400" dirty="0"/>
              <a:t>refers to our measure actually measuring what it is supposed to measure. It is often an important issue when using questionnaires and in particular when we measure abstract concepts such as attitudes. </a:t>
            </a:r>
          </a:p>
          <a:p>
            <a:endParaRPr lang="en-GB" dirty="0"/>
          </a:p>
          <a:p>
            <a:endParaRPr lang="en-HU" dirty="0"/>
          </a:p>
        </p:txBody>
      </p:sp>
    </p:spTree>
    <p:extLst>
      <p:ext uri="{BB962C8B-B14F-4D97-AF65-F5344CB8AC3E}">
        <p14:creationId xmlns:p14="http://schemas.microsoft.com/office/powerpoint/2010/main" val="3945509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BE13-9ABC-8A42-85E3-465CD3FEAAD7}"/>
              </a:ext>
            </a:extLst>
          </p:cNvPr>
          <p:cNvSpPr>
            <a:spLocks noGrp="1"/>
          </p:cNvSpPr>
          <p:nvPr>
            <p:ph type="title"/>
          </p:nvPr>
        </p:nvSpPr>
        <p:spPr/>
        <p:txBody>
          <a:bodyPr/>
          <a:lstStyle/>
          <a:p>
            <a:r>
              <a:rPr lang="en-HU" dirty="0">
                <a:solidFill>
                  <a:schemeClr val="tx1"/>
                </a:solidFill>
              </a:rPr>
              <a:t>Collecting Quantitative/ Numerical data</a:t>
            </a:r>
          </a:p>
        </p:txBody>
      </p:sp>
      <p:sp>
        <p:nvSpPr>
          <p:cNvPr id="3" name="Content Placeholder 2">
            <a:extLst>
              <a:ext uri="{FF2B5EF4-FFF2-40B4-BE49-F238E27FC236}">
                <a16:creationId xmlns:a16="http://schemas.microsoft.com/office/drawing/2014/main" id="{AAE2DFD7-FEE5-8B4B-8815-BA29E6A5A71C}"/>
              </a:ext>
            </a:extLst>
          </p:cNvPr>
          <p:cNvSpPr>
            <a:spLocks noGrp="1"/>
          </p:cNvSpPr>
          <p:nvPr>
            <p:ph idx="1"/>
          </p:nvPr>
        </p:nvSpPr>
        <p:spPr>
          <a:xfrm>
            <a:off x="1401097" y="2638044"/>
            <a:ext cx="9748684" cy="3526782"/>
          </a:xfrm>
        </p:spPr>
        <p:txBody>
          <a:bodyPr>
            <a:normAutofit lnSpcReduction="10000"/>
          </a:bodyPr>
          <a:lstStyle/>
          <a:p>
            <a:r>
              <a:rPr lang="en-GB" sz="2400" dirty="0"/>
              <a:t>Not only do we need a set of tools to get our data, we also need to think about a coherent and solid framework around which we organize our data collection. </a:t>
            </a:r>
          </a:p>
          <a:p>
            <a:r>
              <a:rPr lang="en-GB" sz="2400" dirty="0"/>
              <a:t>We might have a well-working questionnaire (which we have used before, and which we know is reliable and valid), however, we need to think carefully about </a:t>
            </a:r>
            <a:r>
              <a:rPr lang="en-GB" sz="2400" b="1" dirty="0"/>
              <a:t>how, when, in which order, and who with </a:t>
            </a:r>
            <a:r>
              <a:rPr lang="en-GB" sz="2400" dirty="0"/>
              <a:t>(in terms of</a:t>
            </a:r>
            <a:r>
              <a:rPr lang="en-GB" sz="2400" b="1" dirty="0"/>
              <a:t> sample</a:t>
            </a:r>
            <a:r>
              <a:rPr lang="en-GB" sz="2400" dirty="0"/>
              <a:t>) we deploy them. If we just randomly record people and ask them to complete the questionnaire, what we will get is a pile of data (good!) but certainly not the kind of data we want and need in order to answer our research questions (bad!). </a:t>
            </a:r>
          </a:p>
          <a:p>
            <a:endParaRPr lang="en-HU" dirty="0"/>
          </a:p>
        </p:txBody>
      </p:sp>
    </p:spTree>
    <p:extLst>
      <p:ext uri="{BB962C8B-B14F-4D97-AF65-F5344CB8AC3E}">
        <p14:creationId xmlns:p14="http://schemas.microsoft.com/office/powerpoint/2010/main" val="20871644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25351-835A-7142-A959-0A49A4D51CEC}"/>
              </a:ext>
            </a:extLst>
          </p:cNvPr>
          <p:cNvSpPr>
            <a:spLocks noGrp="1"/>
          </p:cNvSpPr>
          <p:nvPr>
            <p:ph type="title"/>
          </p:nvPr>
        </p:nvSpPr>
        <p:spPr/>
        <p:txBody>
          <a:bodyPr/>
          <a:lstStyle/>
          <a:p>
            <a:r>
              <a:rPr lang="en-HU" dirty="0"/>
              <a:t>The SAMPLE</a:t>
            </a:r>
          </a:p>
        </p:txBody>
      </p:sp>
      <p:pic>
        <p:nvPicPr>
          <p:cNvPr id="5" name="Content Placeholder 4">
            <a:extLst>
              <a:ext uri="{FF2B5EF4-FFF2-40B4-BE49-F238E27FC236}">
                <a16:creationId xmlns:a16="http://schemas.microsoft.com/office/drawing/2014/main" id="{E334D06C-B033-D64A-9C2B-C51A33AB8F68}"/>
              </a:ext>
            </a:extLst>
          </p:cNvPr>
          <p:cNvPicPr>
            <a:picLocks noGrp="1" noChangeAspect="1"/>
          </p:cNvPicPr>
          <p:nvPr>
            <p:ph idx="1"/>
          </p:nvPr>
        </p:nvPicPr>
        <p:blipFill rotWithShape="1">
          <a:blip r:embed="rId2"/>
          <a:srcRect l="2653" t="13363"/>
          <a:stretch/>
        </p:blipFill>
        <p:spPr>
          <a:xfrm>
            <a:off x="2070476" y="2313280"/>
            <a:ext cx="7890388" cy="4388975"/>
          </a:xfrm>
        </p:spPr>
      </p:pic>
    </p:spTree>
    <p:extLst>
      <p:ext uri="{BB962C8B-B14F-4D97-AF65-F5344CB8AC3E}">
        <p14:creationId xmlns:p14="http://schemas.microsoft.com/office/powerpoint/2010/main" val="1591116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168E-FE52-1C4A-AF18-562097DC1937}"/>
              </a:ext>
            </a:extLst>
          </p:cNvPr>
          <p:cNvSpPr>
            <a:spLocks noGrp="1"/>
          </p:cNvSpPr>
          <p:nvPr>
            <p:ph type="title"/>
          </p:nvPr>
        </p:nvSpPr>
        <p:spPr/>
        <p:txBody>
          <a:bodyPr/>
          <a:lstStyle/>
          <a:p>
            <a:r>
              <a:rPr lang="en-GB" dirty="0"/>
              <a:t>questionnaires </a:t>
            </a:r>
            <a:endParaRPr lang="en-HU" dirty="0"/>
          </a:p>
        </p:txBody>
      </p:sp>
      <p:sp>
        <p:nvSpPr>
          <p:cNvPr id="3" name="Content Placeholder 2">
            <a:extLst>
              <a:ext uri="{FF2B5EF4-FFF2-40B4-BE49-F238E27FC236}">
                <a16:creationId xmlns:a16="http://schemas.microsoft.com/office/drawing/2014/main" id="{F06C9C3A-FAF4-084C-BBFC-F95A35BC7A8B}"/>
              </a:ext>
            </a:extLst>
          </p:cNvPr>
          <p:cNvSpPr>
            <a:spLocks noGrp="1"/>
          </p:cNvSpPr>
          <p:nvPr>
            <p:ph idx="1"/>
          </p:nvPr>
        </p:nvSpPr>
        <p:spPr>
          <a:xfrm>
            <a:off x="2231136" y="2638044"/>
            <a:ext cx="7915754" cy="3836498"/>
          </a:xfrm>
        </p:spPr>
        <p:txBody>
          <a:bodyPr>
            <a:normAutofit/>
          </a:bodyPr>
          <a:lstStyle/>
          <a:p>
            <a:r>
              <a:rPr lang="en-GB" sz="2400" dirty="0"/>
              <a:t>The major benefits of questionnaires: they can, potentially, generate a large amount of data which is comparatively simple to process. </a:t>
            </a:r>
          </a:p>
          <a:p>
            <a:r>
              <a:rPr lang="en-GB" sz="2400" dirty="0"/>
              <a:t>Questionnaires must be perfect </a:t>
            </a:r>
            <a:r>
              <a:rPr lang="en-GB" sz="2400" i="1" dirty="0"/>
              <a:t>before </a:t>
            </a:r>
            <a:r>
              <a:rPr lang="en-GB" sz="2400" dirty="0"/>
              <a:t>we distribute them: we must be confident that they work well and that they reliably generate valid data. </a:t>
            </a:r>
          </a:p>
          <a:p>
            <a:r>
              <a:rPr lang="en-GB" sz="2400" dirty="0"/>
              <a:t>The major challenge: How do I phrase my questions so they address </a:t>
            </a:r>
            <a:r>
              <a:rPr lang="en-GB" sz="2400" i="1" dirty="0"/>
              <a:t>exactly </a:t>
            </a:r>
            <a:r>
              <a:rPr lang="en-GB" sz="2400" dirty="0"/>
              <a:t>the issues I want to investigate? </a:t>
            </a:r>
          </a:p>
          <a:p>
            <a:r>
              <a:rPr lang="en-GB" sz="2400" dirty="0"/>
              <a:t>Two types of questions: open and closed.</a:t>
            </a:r>
          </a:p>
          <a:p>
            <a:endParaRPr lang="en-GB" dirty="0"/>
          </a:p>
          <a:p>
            <a:endParaRPr lang="en-HU" dirty="0"/>
          </a:p>
        </p:txBody>
      </p:sp>
    </p:spTree>
    <p:extLst>
      <p:ext uri="{BB962C8B-B14F-4D97-AF65-F5344CB8AC3E}">
        <p14:creationId xmlns:p14="http://schemas.microsoft.com/office/powerpoint/2010/main" val="84220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8B7B93C-4130-714B-A2B5-0C756258A74F}"/>
              </a:ext>
            </a:extLst>
          </p:cNvPr>
          <p:cNvPicPr>
            <a:picLocks noGrp="1" noChangeAspect="1"/>
          </p:cNvPicPr>
          <p:nvPr>
            <p:ph idx="1"/>
          </p:nvPr>
        </p:nvPicPr>
        <p:blipFill rotWithShape="1">
          <a:blip r:embed="rId2"/>
          <a:srcRect l="12693" r="10651" b="11845"/>
          <a:stretch/>
        </p:blipFill>
        <p:spPr>
          <a:xfrm>
            <a:off x="2002971" y="489007"/>
            <a:ext cx="7870372" cy="5879986"/>
          </a:xfrm>
        </p:spPr>
      </p:pic>
    </p:spTree>
    <p:extLst>
      <p:ext uri="{BB962C8B-B14F-4D97-AF65-F5344CB8AC3E}">
        <p14:creationId xmlns:p14="http://schemas.microsoft.com/office/powerpoint/2010/main" val="2406700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1F569-9AE6-B843-80AA-F4B5D50389A7}"/>
              </a:ext>
            </a:extLst>
          </p:cNvPr>
          <p:cNvSpPr>
            <a:spLocks noGrp="1"/>
          </p:cNvSpPr>
          <p:nvPr>
            <p:ph type="title"/>
          </p:nvPr>
        </p:nvSpPr>
        <p:spPr/>
        <p:txBody>
          <a:bodyPr/>
          <a:lstStyle/>
          <a:p>
            <a:r>
              <a:rPr lang="en-HU" dirty="0"/>
              <a:t>BASIC RULES in QuestionNaire design</a:t>
            </a:r>
          </a:p>
        </p:txBody>
      </p:sp>
      <p:sp>
        <p:nvSpPr>
          <p:cNvPr id="3" name="Content Placeholder 2">
            <a:extLst>
              <a:ext uri="{FF2B5EF4-FFF2-40B4-BE49-F238E27FC236}">
                <a16:creationId xmlns:a16="http://schemas.microsoft.com/office/drawing/2014/main" id="{DF2A57BD-494B-4A4D-896C-DF06AEE58421}"/>
              </a:ext>
            </a:extLst>
          </p:cNvPr>
          <p:cNvSpPr>
            <a:spLocks noGrp="1"/>
          </p:cNvSpPr>
          <p:nvPr>
            <p:ph idx="1"/>
          </p:nvPr>
        </p:nvSpPr>
        <p:spPr>
          <a:xfrm>
            <a:off x="962774" y="2533323"/>
            <a:ext cx="10452478" cy="3359985"/>
          </a:xfrm>
        </p:spPr>
        <p:txBody>
          <a:bodyPr>
            <a:noAutofit/>
          </a:bodyPr>
          <a:lstStyle/>
          <a:p>
            <a:r>
              <a:rPr lang="en-GB" sz="2000" dirty="0"/>
              <a:t>Use statements that are interpreted in the same way by members of different subpopulations of the population of interest.</a:t>
            </a:r>
          </a:p>
          <a:p>
            <a:r>
              <a:rPr lang="en-GB" sz="2000" dirty="0"/>
              <a:t>Use statements where persons that have different opinions or traits will give different answers.</a:t>
            </a:r>
          </a:p>
          <a:p>
            <a:r>
              <a:rPr lang="en-GB" sz="2000" dirty="0"/>
              <a:t>Think of having an "open" answer category after a list of possible answers.</a:t>
            </a:r>
          </a:p>
          <a:p>
            <a:r>
              <a:rPr lang="en-GB" sz="2000" dirty="0"/>
              <a:t>Use positive statements and avoid negatives or double negatives.</a:t>
            </a:r>
          </a:p>
          <a:p>
            <a:r>
              <a:rPr lang="en-GB" sz="2000" dirty="0"/>
              <a:t>Do not make assumptions about the respondent.</a:t>
            </a:r>
          </a:p>
          <a:p>
            <a:r>
              <a:rPr lang="en-GB" sz="2000" dirty="0"/>
              <a:t>Use clear and comprehensible wording, easily understandable for all educational levels</a:t>
            </a:r>
          </a:p>
          <a:p>
            <a:r>
              <a:rPr lang="en-GB" sz="2000" dirty="0"/>
              <a:t>Use correct spelling, grammar and punctuation.</a:t>
            </a:r>
          </a:p>
          <a:p>
            <a:r>
              <a:rPr lang="en-GB" sz="2000" dirty="0"/>
              <a:t>Avoid items that contain more than one question per item (e.g. Do you like strawberries and potatoes?).</a:t>
            </a:r>
          </a:p>
        </p:txBody>
      </p:sp>
    </p:spTree>
    <p:extLst>
      <p:ext uri="{BB962C8B-B14F-4D97-AF65-F5344CB8AC3E}">
        <p14:creationId xmlns:p14="http://schemas.microsoft.com/office/powerpoint/2010/main" val="3717402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8AE0E-5211-8B4E-91C4-D3B76B737D51}"/>
              </a:ext>
            </a:extLst>
          </p:cNvPr>
          <p:cNvSpPr>
            <a:spLocks noGrp="1"/>
          </p:cNvSpPr>
          <p:nvPr>
            <p:ph type="title"/>
          </p:nvPr>
        </p:nvSpPr>
        <p:spPr/>
        <p:txBody>
          <a:bodyPr/>
          <a:lstStyle/>
          <a:p>
            <a:r>
              <a:rPr lang="en-HU" dirty="0"/>
              <a:t>Structure of a questionnaire</a:t>
            </a:r>
          </a:p>
        </p:txBody>
      </p:sp>
      <p:sp>
        <p:nvSpPr>
          <p:cNvPr id="3" name="Content Placeholder 2">
            <a:extLst>
              <a:ext uri="{FF2B5EF4-FFF2-40B4-BE49-F238E27FC236}">
                <a16:creationId xmlns:a16="http://schemas.microsoft.com/office/drawing/2014/main" id="{244C9106-9FCF-BC46-A2AF-1D7C8B6BCD3C}"/>
              </a:ext>
            </a:extLst>
          </p:cNvPr>
          <p:cNvSpPr>
            <a:spLocks noGrp="1"/>
          </p:cNvSpPr>
          <p:nvPr>
            <p:ph idx="1"/>
          </p:nvPr>
        </p:nvSpPr>
        <p:spPr>
          <a:xfrm>
            <a:off x="2231136" y="2652792"/>
            <a:ext cx="7729728" cy="4057724"/>
          </a:xfrm>
        </p:spPr>
        <p:txBody>
          <a:bodyPr>
            <a:normAutofit/>
          </a:bodyPr>
          <a:lstStyle/>
          <a:p>
            <a:pPr marL="0" indent="0">
              <a:buNone/>
            </a:pPr>
            <a:r>
              <a:rPr lang="en-HU" sz="2200" dirty="0"/>
              <a:t>(1) Questions and explanations for </a:t>
            </a:r>
            <a:r>
              <a:rPr lang="en-HU" sz="2200" b="1" dirty="0"/>
              <a:t>the respondent</a:t>
            </a:r>
          </a:p>
          <a:p>
            <a:r>
              <a:rPr lang="en-HU" sz="2200" dirty="0"/>
              <a:t>Aim of the research, greetings</a:t>
            </a:r>
          </a:p>
          <a:p>
            <a:r>
              <a:rPr lang="en-HU" sz="2200" dirty="0"/>
              <a:t>Socio-demographic data (age, sex, type of settlement, educational level, family background, etc.)</a:t>
            </a:r>
          </a:p>
          <a:p>
            <a:r>
              <a:rPr lang="en-HU" sz="2200" dirty="0"/>
              <a:t>Thematic data 1</a:t>
            </a:r>
          </a:p>
          <a:p>
            <a:r>
              <a:rPr lang="en-HU" sz="2200" dirty="0"/>
              <a:t>Thematic data 2</a:t>
            </a:r>
          </a:p>
          <a:p>
            <a:r>
              <a:rPr lang="en-HU" sz="2200" dirty="0"/>
              <a:t>Thematic data 3</a:t>
            </a:r>
          </a:p>
          <a:p>
            <a:pPr marL="0" indent="0">
              <a:buNone/>
            </a:pPr>
            <a:r>
              <a:rPr lang="en-HU" sz="2200" dirty="0"/>
              <a:t>(II) Questions and explanations for </a:t>
            </a:r>
            <a:r>
              <a:rPr lang="en-HU" sz="2200" b="1" dirty="0"/>
              <a:t>the interviewer</a:t>
            </a:r>
          </a:p>
          <a:p>
            <a:endParaRPr lang="en-HU" dirty="0"/>
          </a:p>
        </p:txBody>
      </p:sp>
    </p:spTree>
    <p:extLst>
      <p:ext uri="{BB962C8B-B14F-4D97-AF65-F5344CB8AC3E}">
        <p14:creationId xmlns:p14="http://schemas.microsoft.com/office/powerpoint/2010/main" val="3394544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BBF0D2-1478-BE43-AE43-229A55B678AD}"/>
              </a:ext>
            </a:extLst>
          </p:cNvPr>
          <p:cNvSpPr>
            <a:spLocks noGrp="1"/>
          </p:cNvSpPr>
          <p:nvPr>
            <p:ph type="body" idx="1"/>
          </p:nvPr>
        </p:nvSpPr>
        <p:spPr/>
        <p:txBody>
          <a:bodyPr/>
          <a:lstStyle/>
          <a:p>
            <a:r>
              <a:rPr lang="en-HU" dirty="0"/>
              <a:t>Paper-BASed Questionnaire</a:t>
            </a:r>
          </a:p>
        </p:txBody>
      </p:sp>
      <p:pic>
        <p:nvPicPr>
          <p:cNvPr id="8" name="Content Placeholder 7">
            <a:extLst>
              <a:ext uri="{FF2B5EF4-FFF2-40B4-BE49-F238E27FC236}">
                <a16:creationId xmlns:a16="http://schemas.microsoft.com/office/drawing/2014/main" id="{5EC382DD-47F5-3C41-9FE4-2CCDCF6ECAF6}"/>
              </a:ext>
            </a:extLst>
          </p:cNvPr>
          <p:cNvPicPr>
            <a:picLocks noGrp="1" noChangeAspect="1"/>
          </p:cNvPicPr>
          <p:nvPr>
            <p:ph sz="half" idx="2"/>
          </p:nvPr>
        </p:nvPicPr>
        <p:blipFill>
          <a:blip r:embed="rId2"/>
          <a:stretch>
            <a:fillRect/>
          </a:stretch>
        </p:blipFill>
        <p:spPr>
          <a:xfrm>
            <a:off x="1582738" y="3191215"/>
            <a:ext cx="4270375" cy="2501219"/>
          </a:xfrm>
        </p:spPr>
      </p:pic>
      <p:pic>
        <p:nvPicPr>
          <p:cNvPr id="10" name="Content Placeholder 9">
            <a:extLst>
              <a:ext uri="{FF2B5EF4-FFF2-40B4-BE49-F238E27FC236}">
                <a16:creationId xmlns:a16="http://schemas.microsoft.com/office/drawing/2014/main" id="{733BEB1D-04E1-C244-AEBE-EFFB4DE48F5C}"/>
              </a:ext>
            </a:extLst>
          </p:cNvPr>
          <p:cNvPicPr>
            <a:picLocks noGrp="1" noChangeAspect="1"/>
          </p:cNvPicPr>
          <p:nvPr>
            <p:ph sz="quarter" idx="4"/>
          </p:nvPr>
        </p:nvPicPr>
        <p:blipFill>
          <a:blip r:embed="rId3"/>
          <a:stretch>
            <a:fillRect/>
          </a:stretch>
        </p:blipFill>
        <p:spPr>
          <a:xfrm>
            <a:off x="6459509" y="3177541"/>
            <a:ext cx="4149055" cy="2615162"/>
          </a:xfrm>
        </p:spPr>
      </p:pic>
      <p:sp>
        <p:nvSpPr>
          <p:cNvPr id="5" name="Text Placeholder 4">
            <a:extLst>
              <a:ext uri="{FF2B5EF4-FFF2-40B4-BE49-F238E27FC236}">
                <a16:creationId xmlns:a16="http://schemas.microsoft.com/office/drawing/2014/main" id="{188F9579-5B14-124C-8F86-96E1037F1105}"/>
              </a:ext>
            </a:extLst>
          </p:cNvPr>
          <p:cNvSpPr>
            <a:spLocks noGrp="1"/>
          </p:cNvSpPr>
          <p:nvPr>
            <p:ph type="body" sz="quarter" idx="13"/>
          </p:nvPr>
        </p:nvSpPr>
        <p:spPr/>
        <p:txBody>
          <a:bodyPr/>
          <a:lstStyle/>
          <a:p>
            <a:r>
              <a:rPr lang="en-HU" dirty="0"/>
              <a:t>Online Questionnaire</a:t>
            </a:r>
          </a:p>
        </p:txBody>
      </p:sp>
      <p:sp>
        <p:nvSpPr>
          <p:cNvPr id="6" name="Title 5">
            <a:extLst>
              <a:ext uri="{FF2B5EF4-FFF2-40B4-BE49-F238E27FC236}">
                <a16:creationId xmlns:a16="http://schemas.microsoft.com/office/drawing/2014/main" id="{0394CEDF-777B-A845-965E-1E1045966496}"/>
              </a:ext>
            </a:extLst>
          </p:cNvPr>
          <p:cNvSpPr>
            <a:spLocks noGrp="1"/>
          </p:cNvSpPr>
          <p:nvPr>
            <p:ph type="title"/>
          </p:nvPr>
        </p:nvSpPr>
        <p:spPr/>
        <p:txBody>
          <a:bodyPr/>
          <a:lstStyle/>
          <a:p>
            <a:r>
              <a:rPr lang="en-HU" dirty="0"/>
              <a:t>The role of the interviewer and the respondent</a:t>
            </a:r>
          </a:p>
        </p:txBody>
      </p:sp>
    </p:spTree>
    <p:extLst>
      <p:ext uri="{BB962C8B-B14F-4D97-AF65-F5344CB8AC3E}">
        <p14:creationId xmlns:p14="http://schemas.microsoft.com/office/powerpoint/2010/main" val="2971891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62EB-B149-6841-920D-837C088AFC8D}"/>
              </a:ext>
            </a:extLst>
          </p:cNvPr>
          <p:cNvSpPr>
            <a:spLocks noGrp="1"/>
          </p:cNvSpPr>
          <p:nvPr>
            <p:ph type="title"/>
          </p:nvPr>
        </p:nvSpPr>
        <p:spPr/>
        <p:txBody>
          <a:bodyPr>
            <a:normAutofit/>
          </a:bodyPr>
          <a:lstStyle/>
          <a:p>
            <a:r>
              <a:rPr lang="en-GB" dirty="0"/>
              <a:t>Ask comprehensive and ‘objective’ questions </a:t>
            </a:r>
            <a:endParaRPr lang="en-HU" dirty="0"/>
          </a:p>
        </p:txBody>
      </p:sp>
      <p:sp>
        <p:nvSpPr>
          <p:cNvPr id="3" name="Content Placeholder 2">
            <a:extLst>
              <a:ext uri="{FF2B5EF4-FFF2-40B4-BE49-F238E27FC236}">
                <a16:creationId xmlns:a16="http://schemas.microsoft.com/office/drawing/2014/main" id="{26F9A061-DCB8-E84D-A0CE-DBFA44F843BC}"/>
              </a:ext>
            </a:extLst>
          </p:cNvPr>
          <p:cNvSpPr>
            <a:spLocks noGrp="1"/>
          </p:cNvSpPr>
          <p:nvPr>
            <p:ph idx="1"/>
          </p:nvPr>
        </p:nvSpPr>
        <p:spPr/>
        <p:txBody>
          <a:bodyPr>
            <a:normAutofit/>
          </a:bodyPr>
          <a:lstStyle/>
          <a:p>
            <a:r>
              <a:rPr lang="en-GB" sz="2400" dirty="0"/>
              <a:t>Questionnaires must be anonymous and voluntary.</a:t>
            </a:r>
          </a:p>
          <a:p>
            <a:r>
              <a:rPr lang="en-GB" sz="2400" dirty="0"/>
              <a:t>Questionnaires must measure </a:t>
            </a:r>
            <a:r>
              <a:rPr lang="en-GB" sz="2400" i="1" dirty="0"/>
              <a:t>neutrally </a:t>
            </a:r>
            <a:r>
              <a:rPr lang="en-GB" sz="2400" dirty="0"/>
              <a:t>and </a:t>
            </a:r>
            <a:r>
              <a:rPr lang="en-GB" sz="2400" i="1" dirty="0"/>
              <a:t>objectively.</a:t>
            </a:r>
            <a:endParaRPr lang="en-GB" sz="2400" dirty="0"/>
          </a:p>
          <a:p>
            <a:r>
              <a:rPr lang="en-GB" sz="2400" dirty="0"/>
              <a:t>Typical (and rather extreme) examples of leading questions take the form of ‘Don’t you think that . . .?’, or include semantically strongly loaded terms which are best avoided, for example, ‘good’/‘bad’ and their synonyms, ‘ugly’, ‘stupid’ or ‘unnecessary’ </a:t>
            </a:r>
          </a:p>
        </p:txBody>
      </p:sp>
    </p:spTree>
    <p:extLst>
      <p:ext uri="{BB962C8B-B14F-4D97-AF65-F5344CB8AC3E}">
        <p14:creationId xmlns:p14="http://schemas.microsoft.com/office/powerpoint/2010/main" val="1069720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E31A-5769-AF4F-A106-7D65E52EB657}"/>
              </a:ext>
            </a:extLst>
          </p:cNvPr>
          <p:cNvSpPr>
            <a:spLocks noGrp="1"/>
          </p:cNvSpPr>
          <p:nvPr>
            <p:ph type="title"/>
          </p:nvPr>
        </p:nvSpPr>
        <p:spPr/>
        <p:txBody>
          <a:bodyPr>
            <a:normAutofit/>
          </a:bodyPr>
          <a:lstStyle/>
          <a:p>
            <a:r>
              <a:rPr lang="en-GB" dirty="0"/>
              <a:t>Open versus closed questions and multiple item responses </a:t>
            </a:r>
            <a:endParaRPr lang="en-HU" dirty="0"/>
          </a:p>
        </p:txBody>
      </p:sp>
      <p:sp>
        <p:nvSpPr>
          <p:cNvPr id="3" name="Content Placeholder 2">
            <a:extLst>
              <a:ext uri="{FF2B5EF4-FFF2-40B4-BE49-F238E27FC236}">
                <a16:creationId xmlns:a16="http://schemas.microsoft.com/office/drawing/2014/main" id="{19C9070A-D6F1-454D-B769-AB8154FC0CEA}"/>
              </a:ext>
            </a:extLst>
          </p:cNvPr>
          <p:cNvSpPr>
            <a:spLocks noGrp="1"/>
          </p:cNvSpPr>
          <p:nvPr>
            <p:ph idx="1"/>
          </p:nvPr>
        </p:nvSpPr>
        <p:spPr>
          <a:xfrm>
            <a:off x="2231135" y="2638044"/>
            <a:ext cx="8033741" cy="3703762"/>
          </a:xfrm>
        </p:spPr>
        <p:txBody>
          <a:bodyPr/>
          <a:lstStyle/>
          <a:p>
            <a:r>
              <a:rPr lang="en-GB" sz="2200" dirty="0"/>
              <a:t>Closed questions which provide respondents with a set of possible answers to tick from – from a quantitative point of view – is preferable as they are just easier to process. </a:t>
            </a:r>
          </a:p>
          <a:p>
            <a:r>
              <a:rPr lang="en-GB" sz="2200" dirty="0"/>
              <a:t>Similar to the phrasing of questions, we have to take great care in designing our answer options. </a:t>
            </a:r>
          </a:p>
          <a:p>
            <a:r>
              <a:rPr lang="en-GB" sz="2200" dirty="0"/>
              <a:t>We must provide them with a set of </a:t>
            </a:r>
            <a:r>
              <a:rPr lang="en-GB" sz="2200" i="1" dirty="0"/>
              <a:t>all </a:t>
            </a:r>
            <a:r>
              <a:rPr lang="en-GB" sz="2200" dirty="0"/>
              <a:t>possible (and/or relevant) answers in order to get an accurate picture. Hence, especially with large-scale studies, researchers often conduct </a:t>
            </a:r>
            <a:r>
              <a:rPr lang="en-GB" sz="2200" dirty="0" err="1"/>
              <a:t>prestudies</a:t>
            </a:r>
            <a:r>
              <a:rPr lang="en-GB" sz="2200" dirty="0"/>
              <a:t> with interviews or focus groups to see what potential issues/answers a particular topic raises. </a:t>
            </a:r>
          </a:p>
          <a:p>
            <a:endParaRPr lang="en-HU" dirty="0"/>
          </a:p>
        </p:txBody>
      </p:sp>
    </p:spTree>
    <p:extLst>
      <p:ext uri="{BB962C8B-B14F-4D97-AF65-F5344CB8AC3E}">
        <p14:creationId xmlns:p14="http://schemas.microsoft.com/office/powerpoint/2010/main" val="1104367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en-GB" dirty="0"/>
              <a:t>Research Trends in Linguistics </a:t>
            </a:r>
            <a:endParaRPr lang="hu-HU" dirty="0"/>
          </a:p>
        </p:txBody>
      </p:sp>
      <p:sp>
        <p:nvSpPr>
          <p:cNvPr id="3" name="Alcím 2"/>
          <p:cNvSpPr>
            <a:spLocks noGrp="1"/>
          </p:cNvSpPr>
          <p:nvPr>
            <p:ph type="subTitle" idx="1"/>
          </p:nvPr>
        </p:nvSpPr>
        <p:spPr/>
        <p:txBody>
          <a:bodyPr>
            <a:normAutofit/>
          </a:bodyPr>
          <a:lstStyle/>
          <a:p>
            <a:r>
              <a:rPr lang="hu-HU" sz="4400" dirty="0"/>
              <a:t>TOPIC 1</a:t>
            </a:r>
          </a:p>
        </p:txBody>
      </p:sp>
    </p:spTree>
    <p:extLst>
      <p:ext uri="{BB962C8B-B14F-4D97-AF65-F5344CB8AC3E}">
        <p14:creationId xmlns:p14="http://schemas.microsoft.com/office/powerpoint/2010/main" val="6257676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FEFC-B0B1-CB4A-9D88-ADB618D48DF4}"/>
              </a:ext>
            </a:extLst>
          </p:cNvPr>
          <p:cNvSpPr>
            <a:spLocks noGrp="1"/>
          </p:cNvSpPr>
          <p:nvPr>
            <p:ph type="title"/>
          </p:nvPr>
        </p:nvSpPr>
        <p:spPr/>
        <p:txBody>
          <a:bodyPr/>
          <a:lstStyle/>
          <a:p>
            <a:r>
              <a:rPr lang="en-GB" dirty="0"/>
              <a:t>Ask what you need to know </a:t>
            </a:r>
            <a:endParaRPr lang="en-HU" dirty="0"/>
          </a:p>
        </p:txBody>
      </p:sp>
      <p:sp>
        <p:nvSpPr>
          <p:cNvPr id="3" name="Content Placeholder 2">
            <a:extLst>
              <a:ext uri="{FF2B5EF4-FFF2-40B4-BE49-F238E27FC236}">
                <a16:creationId xmlns:a16="http://schemas.microsoft.com/office/drawing/2014/main" id="{EC9C3BE0-7EBA-4646-ACFD-1D3A1C0F9960}"/>
              </a:ext>
            </a:extLst>
          </p:cNvPr>
          <p:cNvSpPr>
            <a:spLocks noGrp="1"/>
          </p:cNvSpPr>
          <p:nvPr>
            <p:ph idx="1"/>
          </p:nvPr>
        </p:nvSpPr>
        <p:spPr/>
        <p:txBody>
          <a:bodyPr>
            <a:normAutofit/>
          </a:bodyPr>
          <a:lstStyle/>
          <a:p>
            <a:r>
              <a:rPr lang="en-GB" sz="2000" dirty="0"/>
              <a:t>‘Do you think the students are interested in learning English?’  (‘Yes or No’ type of question)</a:t>
            </a:r>
            <a:endParaRPr lang="en-HU" sz="2000" dirty="0"/>
          </a:p>
          <a:p>
            <a:r>
              <a:rPr lang="en-GB" sz="2000" dirty="0"/>
              <a:t>‘To what extent do you think your students are interested in learning English?’ (Likert scales) </a:t>
            </a:r>
          </a:p>
          <a:p>
            <a:r>
              <a:rPr lang="en-GB" sz="2000" dirty="0"/>
              <a:t>‘On a scale from 1 to 5, whereby 5 indicates “very interested” and 1 indicates “not interested at all”, to what extent do you think your students are interested in learning English? Please circle your answer’</a:t>
            </a:r>
            <a:br>
              <a:rPr lang="en-GB" sz="2000" dirty="0"/>
            </a:br>
            <a:r>
              <a:rPr lang="en-GB" sz="2000" dirty="0"/>
              <a:t>1        2          3            4          5 </a:t>
            </a:r>
          </a:p>
          <a:p>
            <a:endParaRPr lang="en-HU" dirty="0"/>
          </a:p>
        </p:txBody>
      </p:sp>
    </p:spTree>
    <p:extLst>
      <p:ext uri="{BB962C8B-B14F-4D97-AF65-F5344CB8AC3E}">
        <p14:creationId xmlns:p14="http://schemas.microsoft.com/office/powerpoint/2010/main" val="25149671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BF1A7-E849-844D-8AF8-E66095B6BE62}"/>
              </a:ext>
            </a:extLst>
          </p:cNvPr>
          <p:cNvSpPr>
            <a:spLocks noGrp="1"/>
          </p:cNvSpPr>
          <p:nvPr>
            <p:ph type="title"/>
          </p:nvPr>
        </p:nvSpPr>
        <p:spPr/>
        <p:txBody>
          <a:bodyPr/>
          <a:lstStyle/>
          <a:p>
            <a:r>
              <a:rPr lang="en-GB" dirty="0"/>
              <a:t>5 point Likert scale</a:t>
            </a:r>
            <a:br>
              <a:rPr lang="en-GB" dirty="0"/>
            </a:br>
            <a:endParaRPr lang="en-HU" dirty="0"/>
          </a:p>
        </p:txBody>
      </p:sp>
      <p:pic>
        <p:nvPicPr>
          <p:cNvPr id="5" name="Content Placeholder 4">
            <a:extLst>
              <a:ext uri="{FF2B5EF4-FFF2-40B4-BE49-F238E27FC236}">
                <a16:creationId xmlns:a16="http://schemas.microsoft.com/office/drawing/2014/main" id="{4408B026-1404-B048-B53B-00DC70236072}"/>
              </a:ext>
            </a:extLst>
          </p:cNvPr>
          <p:cNvPicPr>
            <a:picLocks noGrp="1" noChangeAspect="1"/>
          </p:cNvPicPr>
          <p:nvPr>
            <p:ph idx="1"/>
          </p:nvPr>
        </p:nvPicPr>
        <p:blipFill>
          <a:blip r:embed="rId2"/>
          <a:stretch>
            <a:fillRect/>
          </a:stretch>
        </p:blipFill>
        <p:spPr>
          <a:xfrm>
            <a:off x="297075" y="2566219"/>
            <a:ext cx="11065586" cy="2494656"/>
          </a:xfrm>
        </p:spPr>
      </p:pic>
    </p:spTree>
    <p:extLst>
      <p:ext uri="{BB962C8B-B14F-4D97-AF65-F5344CB8AC3E}">
        <p14:creationId xmlns:p14="http://schemas.microsoft.com/office/powerpoint/2010/main" val="25059019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4598A-8DC7-D942-8629-E1682A460CAD}"/>
              </a:ext>
            </a:extLst>
          </p:cNvPr>
          <p:cNvSpPr>
            <a:spLocks noGrp="1"/>
          </p:cNvSpPr>
          <p:nvPr>
            <p:ph type="ctrTitle"/>
          </p:nvPr>
        </p:nvSpPr>
        <p:spPr/>
        <p:txBody>
          <a:bodyPr/>
          <a:lstStyle/>
          <a:p>
            <a:r>
              <a:rPr lang="en-HU" dirty="0"/>
              <a:t>Processing Quantitative/ Numerical data</a:t>
            </a:r>
          </a:p>
        </p:txBody>
      </p:sp>
      <p:sp>
        <p:nvSpPr>
          <p:cNvPr id="3" name="Subtitle 2">
            <a:extLst>
              <a:ext uri="{FF2B5EF4-FFF2-40B4-BE49-F238E27FC236}">
                <a16:creationId xmlns:a16="http://schemas.microsoft.com/office/drawing/2014/main" id="{2A2784D9-0AE4-0E4C-9E2C-45465088B4CB}"/>
              </a:ext>
            </a:extLst>
          </p:cNvPr>
          <p:cNvSpPr>
            <a:spLocks noGrp="1"/>
          </p:cNvSpPr>
          <p:nvPr>
            <p:ph type="subTitle" idx="1"/>
          </p:nvPr>
        </p:nvSpPr>
        <p:spPr/>
        <p:txBody>
          <a:bodyPr>
            <a:normAutofit/>
          </a:bodyPr>
          <a:lstStyle/>
          <a:p>
            <a:r>
              <a:rPr lang="en-HU" sz="4000" dirty="0"/>
              <a:t>TOPIC 8</a:t>
            </a:r>
          </a:p>
        </p:txBody>
      </p:sp>
    </p:spTree>
    <p:extLst>
      <p:ext uri="{BB962C8B-B14F-4D97-AF65-F5344CB8AC3E}">
        <p14:creationId xmlns:p14="http://schemas.microsoft.com/office/powerpoint/2010/main" val="2169120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5F90-B145-3D4A-B7EC-DC07C23ABC03}"/>
              </a:ext>
            </a:extLst>
          </p:cNvPr>
          <p:cNvSpPr>
            <a:spLocks noGrp="1"/>
          </p:cNvSpPr>
          <p:nvPr>
            <p:ph type="title"/>
          </p:nvPr>
        </p:nvSpPr>
        <p:spPr/>
        <p:txBody>
          <a:bodyPr/>
          <a:lstStyle/>
          <a:p>
            <a:r>
              <a:rPr lang="en-HU" dirty="0"/>
              <a:t>Processing </a:t>
            </a:r>
          </a:p>
        </p:txBody>
      </p:sp>
      <p:sp>
        <p:nvSpPr>
          <p:cNvPr id="3" name="Content Placeholder 2">
            <a:extLst>
              <a:ext uri="{FF2B5EF4-FFF2-40B4-BE49-F238E27FC236}">
                <a16:creationId xmlns:a16="http://schemas.microsoft.com/office/drawing/2014/main" id="{83947DFE-07AC-CB46-916E-858F5DC4C2CE}"/>
              </a:ext>
            </a:extLst>
          </p:cNvPr>
          <p:cNvSpPr>
            <a:spLocks noGrp="1"/>
          </p:cNvSpPr>
          <p:nvPr>
            <p:ph idx="1"/>
          </p:nvPr>
        </p:nvSpPr>
        <p:spPr/>
        <p:txBody>
          <a:bodyPr>
            <a:normAutofit/>
          </a:bodyPr>
          <a:lstStyle/>
          <a:p>
            <a:r>
              <a:rPr lang="en-GB" sz="2400" dirty="0"/>
              <a:t>Questionnaire coding  - creating database</a:t>
            </a:r>
          </a:p>
          <a:p>
            <a:r>
              <a:rPr lang="en-GB" sz="2400" dirty="0"/>
              <a:t>Computer-assisted analysis: Microsoft Excel, </a:t>
            </a:r>
            <a:r>
              <a:rPr lang="en-HU" sz="2400" dirty="0"/>
              <a:t>SPSS Statistics </a:t>
            </a:r>
          </a:p>
        </p:txBody>
      </p:sp>
    </p:spTree>
    <p:extLst>
      <p:ext uri="{BB962C8B-B14F-4D97-AF65-F5344CB8AC3E}">
        <p14:creationId xmlns:p14="http://schemas.microsoft.com/office/powerpoint/2010/main" val="28956830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79862-3432-E840-A2AB-093A5B228B27}"/>
              </a:ext>
            </a:extLst>
          </p:cNvPr>
          <p:cNvSpPr>
            <a:spLocks noGrp="1"/>
          </p:cNvSpPr>
          <p:nvPr>
            <p:ph type="title"/>
          </p:nvPr>
        </p:nvSpPr>
        <p:spPr/>
        <p:txBody>
          <a:bodyPr/>
          <a:lstStyle/>
          <a:p>
            <a:r>
              <a:rPr lang="en-HU" dirty="0"/>
              <a:t>CODING</a:t>
            </a:r>
          </a:p>
        </p:txBody>
      </p:sp>
      <p:sp>
        <p:nvSpPr>
          <p:cNvPr id="3" name="Content Placeholder 2">
            <a:extLst>
              <a:ext uri="{FF2B5EF4-FFF2-40B4-BE49-F238E27FC236}">
                <a16:creationId xmlns:a16="http://schemas.microsoft.com/office/drawing/2014/main" id="{CF3F2E3C-00B3-5143-8F60-258590A8C31E}"/>
              </a:ext>
            </a:extLst>
          </p:cNvPr>
          <p:cNvSpPr>
            <a:spLocks noGrp="1"/>
          </p:cNvSpPr>
          <p:nvPr>
            <p:ph idx="1"/>
          </p:nvPr>
        </p:nvSpPr>
        <p:spPr>
          <a:xfrm>
            <a:off x="1061884" y="2638044"/>
            <a:ext cx="9910916" cy="3910240"/>
          </a:xfrm>
        </p:spPr>
        <p:txBody>
          <a:bodyPr>
            <a:normAutofit/>
          </a:bodyPr>
          <a:lstStyle/>
          <a:p>
            <a:r>
              <a:rPr lang="en-GB" sz="2200" dirty="0"/>
              <a:t>Our questionnaire consists of nothing more than ticked (and unticked) boxes and a few numbers (for respondents’ age, for example) or possibly individual words or short phrases (open-ended questions)</a:t>
            </a:r>
          </a:p>
          <a:p>
            <a:r>
              <a:rPr lang="en-GB" sz="2200" dirty="0"/>
              <a:t>In order to enable a computer-assisted analysis, we need to ‘translate’ all variable outcomes in our questionnaire into a neat set of numbers. </a:t>
            </a:r>
          </a:p>
          <a:p>
            <a:r>
              <a:rPr lang="en-GB" sz="2200" dirty="0"/>
              <a:t>A common way of coding sex is to assign the number ‘1’ to ‘male’ and the number ‘2’ to ‘female’ (or vice versa). Depending on whether a respondent is a woman or a man, we can then input ‘2’ or ‘1’ respectively, into our software. </a:t>
            </a:r>
          </a:p>
          <a:p>
            <a:endParaRPr lang="en-GB" dirty="0"/>
          </a:p>
          <a:p>
            <a:endParaRPr lang="en-GB" dirty="0"/>
          </a:p>
          <a:p>
            <a:endParaRPr lang="en-GB" dirty="0"/>
          </a:p>
          <a:p>
            <a:endParaRPr lang="en-HU" dirty="0"/>
          </a:p>
        </p:txBody>
      </p:sp>
    </p:spTree>
    <p:extLst>
      <p:ext uri="{BB962C8B-B14F-4D97-AF65-F5344CB8AC3E}">
        <p14:creationId xmlns:p14="http://schemas.microsoft.com/office/powerpoint/2010/main" val="21177860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C7AC-4306-2546-99B5-97EB76F47FF5}"/>
              </a:ext>
            </a:extLst>
          </p:cNvPr>
          <p:cNvSpPr>
            <a:spLocks noGrp="1"/>
          </p:cNvSpPr>
          <p:nvPr>
            <p:ph type="title"/>
          </p:nvPr>
        </p:nvSpPr>
        <p:spPr/>
        <p:txBody>
          <a:bodyPr/>
          <a:lstStyle/>
          <a:p>
            <a:endParaRPr lang="en-HU"/>
          </a:p>
        </p:txBody>
      </p:sp>
      <p:pic>
        <p:nvPicPr>
          <p:cNvPr id="5" name="Content Placeholder 4">
            <a:extLst>
              <a:ext uri="{FF2B5EF4-FFF2-40B4-BE49-F238E27FC236}">
                <a16:creationId xmlns:a16="http://schemas.microsoft.com/office/drawing/2014/main" id="{A76B6780-BECF-F543-A734-115F57822845}"/>
              </a:ext>
            </a:extLst>
          </p:cNvPr>
          <p:cNvPicPr>
            <a:picLocks noGrp="1" noChangeAspect="1"/>
          </p:cNvPicPr>
          <p:nvPr>
            <p:ph idx="1"/>
          </p:nvPr>
        </p:nvPicPr>
        <p:blipFill>
          <a:blip r:embed="rId2"/>
          <a:stretch>
            <a:fillRect/>
          </a:stretch>
        </p:blipFill>
        <p:spPr>
          <a:xfrm>
            <a:off x="718330" y="0"/>
            <a:ext cx="10991890" cy="6869931"/>
          </a:xfrm>
        </p:spPr>
      </p:pic>
    </p:spTree>
    <p:extLst>
      <p:ext uri="{BB962C8B-B14F-4D97-AF65-F5344CB8AC3E}">
        <p14:creationId xmlns:p14="http://schemas.microsoft.com/office/powerpoint/2010/main" val="98995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D9A9C-50D1-1E41-A4C6-291CDF00F115}"/>
              </a:ext>
            </a:extLst>
          </p:cNvPr>
          <p:cNvSpPr>
            <a:spLocks noGrp="1"/>
          </p:cNvSpPr>
          <p:nvPr>
            <p:ph type="title"/>
          </p:nvPr>
        </p:nvSpPr>
        <p:spPr/>
        <p:txBody>
          <a:bodyPr/>
          <a:lstStyle/>
          <a:p>
            <a:endParaRPr lang="en-HU"/>
          </a:p>
        </p:txBody>
      </p:sp>
      <p:pic>
        <p:nvPicPr>
          <p:cNvPr id="5" name="Content Placeholder 4">
            <a:extLst>
              <a:ext uri="{FF2B5EF4-FFF2-40B4-BE49-F238E27FC236}">
                <a16:creationId xmlns:a16="http://schemas.microsoft.com/office/drawing/2014/main" id="{F2C4327E-4A17-B24F-9C13-41A191F2C692}"/>
              </a:ext>
            </a:extLst>
          </p:cNvPr>
          <p:cNvPicPr>
            <a:picLocks noGrp="1" noChangeAspect="1"/>
          </p:cNvPicPr>
          <p:nvPr>
            <p:ph idx="1"/>
          </p:nvPr>
        </p:nvPicPr>
        <p:blipFill>
          <a:blip r:embed="rId2"/>
          <a:stretch>
            <a:fillRect/>
          </a:stretch>
        </p:blipFill>
        <p:spPr>
          <a:xfrm>
            <a:off x="466622" y="-3329"/>
            <a:ext cx="10978126" cy="6861329"/>
          </a:xfrm>
        </p:spPr>
      </p:pic>
    </p:spTree>
    <p:extLst>
      <p:ext uri="{BB962C8B-B14F-4D97-AF65-F5344CB8AC3E}">
        <p14:creationId xmlns:p14="http://schemas.microsoft.com/office/powerpoint/2010/main" val="41932589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0D3F2-D63C-3547-BFB4-02380F153014}"/>
              </a:ext>
            </a:extLst>
          </p:cNvPr>
          <p:cNvSpPr>
            <a:spLocks noGrp="1"/>
          </p:cNvSpPr>
          <p:nvPr>
            <p:ph type="ctrTitle"/>
          </p:nvPr>
        </p:nvSpPr>
        <p:spPr/>
        <p:txBody>
          <a:bodyPr/>
          <a:lstStyle/>
          <a:p>
            <a:r>
              <a:rPr lang="en-HU" dirty="0"/>
              <a:t>Analysis of Quantitative/ Numerical data</a:t>
            </a:r>
          </a:p>
        </p:txBody>
      </p:sp>
      <p:sp>
        <p:nvSpPr>
          <p:cNvPr id="3" name="Subtitle 2">
            <a:extLst>
              <a:ext uri="{FF2B5EF4-FFF2-40B4-BE49-F238E27FC236}">
                <a16:creationId xmlns:a16="http://schemas.microsoft.com/office/drawing/2014/main" id="{DE1FAA58-73D5-394D-B952-8F88E38477B3}"/>
              </a:ext>
            </a:extLst>
          </p:cNvPr>
          <p:cNvSpPr>
            <a:spLocks noGrp="1"/>
          </p:cNvSpPr>
          <p:nvPr>
            <p:ph type="subTitle" idx="1"/>
          </p:nvPr>
        </p:nvSpPr>
        <p:spPr/>
        <p:txBody>
          <a:bodyPr>
            <a:normAutofit/>
          </a:bodyPr>
          <a:lstStyle/>
          <a:p>
            <a:r>
              <a:rPr lang="en-HU" sz="4000" dirty="0"/>
              <a:t>TOPIC 9</a:t>
            </a:r>
          </a:p>
        </p:txBody>
      </p:sp>
    </p:spTree>
    <p:extLst>
      <p:ext uri="{BB962C8B-B14F-4D97-AF65-F5344CB8AC3E}">
        <p14:creationId xmlns:p14="http://schemas.microsoft.com/office/powerpoint/2010/main" val="1774915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2701-84C3-F742-91B4-0F18FA39242B}"/>
              </a:ext>
            </a:extLst>
          </p:cNvPr>
          <p:cNvSpPr>
            <a:spLocks noGrp="1"/>
          </p:cNvSpPr>
          <p:nvPr>
            <p:ph type="title"/>
          </p:nvPr>
        </p:nvSpPr>
        <p:spPr/>
        <p:txBody>
          <a:bodyPr/>
          <a:lstStyle/>
          <a:p>
            <a:r>
              <a:rPr lang="en-GB" dirty="0"/>
              <a:t>statistics</a:t>
            </a:r>
            <a:endParaRPr lang="en-HU" dirty="0"/>
          </a:p>
        </p:txBody>
      </p:sp>
      <p:sp>
        <p:nvSpPr>
          <p:cNvPr id="3" name="Content Placeholder 2">
            <a:extLst>
              <a:ext uri="{FF2B5EF4-FFF2-40B4-BE49-F238E27FC236}">
                <a16:creationId xmlns:a16="http://schemas.microsoft.com/office/drawing/2014/main" id="{FE308048-D23C-CC40-A991-EA30984D8565}"/>
              </a:ext>
            </a:extLst>
          </p:cNvPr>
          <p:cNvSpPr>
            <a:spLocks noGrp="1"/>
          </p:cNvSpPr>
          <p:nvPr>
            <p:ph idx="1"/>
          </p:nvPr>
        </p:nvSpPr>
        <p:spPr/>
        <p:txBody>
          <a:bodyPr>
            <a:normAutofit/>
          </a:bodyPr>
          <a:lstStyle/>
          <a:p>
            <a:r>
              <a:rPr lang="en-GB" sz="2400" dirty="0"/>
              <a:t>The choice of which test to use depends primarily on the kind and number of variables in your data set, and the sorts of relationships that exist between the variables you consider. </a:t>
            </a:r>
          </a:p>
          <a:p>
            <a:r>
              <a:rPr lang="en-GB" sz="2400" dirty="0"/>
              <a:t>Statistics are designed to determine whether apparent patterns in a data set really are patterns – whether they are what we call </a:t>
            </a:r>
            <a:r>
              <a:rPr lang="en-GB" sz="2400" i="1" dirty="0"/>
              <a:t>statistically significant. </a:t>
            </a:r>
            <a:endParaRPr lang="en-GB" sz="2400" dirty="0"/>
          </a:p>
          <a:p>
            <a:endParaRPr lang="en-HU" sz="2400" dirty="0"/>
          </a:p>
          <a:p>
            <a:endParaRPr lang="en-HU" dirty="0"/>
          </a:p>
          <a:p>
            <a:endParaRPr lang="en-HU" dirty="0"/>
          </a:p>
        </p:txBody>
      </p:sp>
    </p:spTree>
    <p:extLst>
      <p:ext uri="{BB962C8B-B14F-4D97-AF65-F5344CB8AC3E}">
        <p14:creationId xmlns:p14="http://schemas.microsoft.com/office/powerpoint/2010/main" val="8996600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6C3DC-6EE7-3C48-9ED3-02B0D6D61EE5}"/>
              </a:ext>
            </a:extLst>
          </p:cNvPr>
          <p:cNvSpPr>
            <a:spLocks noGrp="1"/>
          </p:cNvSpPr>
          <p:nvPr>
            <p:ph type="title"/>
          </p:nvPr>
        </p:nvSpPr>
        <p:spPr/>
        <p:txBody>
          <a:bodyPr/>
          <a:lstStyle/>
          <a:p>
            <a:r>
              <a:rPr lang="en-GB" dirty="0"/>
              <a:t>some of the basic concepts </a:t>
            </a:r>
            <a:endParaRPr lang="en-HU" dirty="0"/>
          </a:p>
        </p:txBody>
      </p:sp>
      <p:sp>
        <p:nvSpPr>
          <p:cNvPr id="3" name="Content Placeholder 2">
            <a:extLst>
              <a:ext uri="{FF2B5EF4-FFF2-40B4-BE49-F238E27FC236}">
                <a16:creationId xmlns:a16="http://schemas.microsoft.com/office/drawing/2014/main" id="{B6E2DC4B-EE99-4E46-81A6-068423A14EA2}"/>
              </a:ext>
            </a:extLst>
          </p:cNvPr>
          <p:cNvSpPr>
            <a:spLocks noGrp="1"/>
          </p:cNvSpPr>
          <p:nvPr>
            <p:ph idx="1"/>
          </p:nvPr>
        </p:nvSpPr>
        <p:spPr/>
        <p:txBody>
          <a:bodyPr>
            <a:normAutofit/>
          </a:bodyPr>
          <a:lstStyle/>
          <a:p>
            <a:r>
              <a:rPr lang="en-GB" sz="2400" dirty="0"/>
              <a:t>Cases that involve </a:t>
            </a:r>
            <a:r>
              <a:rPr lang="en-GB" sz="2400" i="1" dirty="0"/>
              <a:t>one </a:t>
            </a:r>
            <a:r>
              <a:rPr lang="en-GB" sz="2400" dirty="0"/>
              <a:t>dependent variable and </a:t>
            </a:r>
            <a:r>
              <a:rPr lang="en-GB" sz="2400" i="1" dirty="0"/>
              <a:t>one </a:t>
            </a:r>
            <a:r>
              <a:rPr lang="en-GB" sz="2400" dirty="0"/>
              <a:t>independent variable. </a:t>
            </a:r>
          </a:p>
          <a:p>
            <a:pPr marL="0" indent="0">
              <a:buNone/>
            </a:pPr>
            <a:endParaRPr lang="en-GB" sz="2400" dirty="0"/>
          </a:p>
          <a:p>
            <a:r>
              <a:rPr lang="en-HU" sz="2400" dirty="0"/>
              <a:t>Frequency</a:t>
            </a:r>
          </a:p>
          <a:p>
            <a:r>
              <a:rPr lang="en-HU" sz="2400" dirty="0"/>
              <a:t>Crosstabulation</a:t>
            </a:r>
          </a:p>
          <a:p>
            <a:r>
              <a:rPr lang="en-HU" sz="2400" dirty="0"/>
              <a:t>Compare means</a:t>
            </a:r>
          </a:p>
          <a:p>
            <a:endParaRPr lang="en-HU" sz="2400" dirty="0"/>
          </a:p>
          <a:p>
            <a:endParaRPr lang="en-HU" dirty="0"/>
          </a:p>
        </p:txBody>
      </p:sp>
    </p:spTree>
    <p:extLst>
      <p:ext uri="{BB962C8B-B14F-4D97-AF65-F5344CB8AC3E}">
        <p14:creationId xmlns:p14="http://schemas.microsoft.com/office/powerpoint/2010/main" val="2388743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80764" y="877606"/>
            <a:ext cx="7729728" cy="1188720"/>
          </a:xfrm>
        </p:spPr>
        <p:txBody>
          <a:bodyPr/>
          <a:lstStyle/>
          <a:p>
            <a:r>
              <a:rPr lang="hu-HU" dirty="0"/>
              <a:t>The </a:t>
            </a:r>
            <a:r>
              <a:rPr lang="hu-HU" dirty="0" err="1"/>
              <a:t>Beginnings</a:t>
            </a:r>
            <a:endParaRPr lang="hu-HU" dirty="0"/>
          </a:p>
        </p:txBody>
      </p:sp>
      <p:sp>
        <p:nvSpPr>
          <p:cNvPr id="3" name="Tartalom helye 2"/>
          <p:cNvSpPr>
            <a:spLocks noGrp="1"/>
          </p:cNvSpPr>
          <p:nvPr>
            <p:ph idx="1"/>
          </p:nvPr>
        </p:nvSpPr>
        <p:spPr/>
        <p:txBody>
          <a:bodyPr>
            <a:normAutofit/>
          </a:bodyPr>
          <a:lstStyle/>
          <a:p>
            <a:r>
              <a:rPr lang="hu-HU" sz="2400" dirty="0" err="1"/>
              <a:t>Since</a:t>
            </a:r>
            <a:r>
              <a:rPr lang="hu-HU" sz="2400" dirty="0"/>
              <a:t> 2000 </a:t>
            </a:r>
            <a:r>
              <a:rPr lang="hu-HU" sz="2400" dirty="0" err="1"/>
              <a:t>years</a:t>
            </a:r>
            <a:r>
              <a:rPr lang="hu-HU" sz="2400" dirty="0"/>
              <a:t> HUMAN LANGUAGE is an </a:t>
            </a:r>
            <a:r>
              <a:rPr lang="hu-HU" sz="2400" dirty="0" err="1"/>
              <a:t>object</a:t>
            </a:r>
            <a:r>
              <a:rPr lang="hu-HU" sz="2400" dirty="0"/>
              <a:t> of </a:t>
            </a:r>
            <a:r>
              <a:rPr lang="hu-HU" sz="2400" dirty="0" err="1"/>
              <a:t>admiration</a:t>
            </a:r>
            <a:r>
              <a:rPr lang="hu-HU" sz="2400" dirty="0"/>
              <a:t> and a </a:t>
            </a:r>
            <a:r>
              <a:rPr lang="hu-HU" sz="2400" dirty="0" err="1"/>
              <a:t>topic</a:t>
            </a:r>
            <a:r>
              <a:rPr lang="hu-HU" sz="2400" dirty="0"/>
              <a:t> of </a:t>
            </a:r>
            <a:r>
              <a:rPr lang="hu-HU" sz="2400" dirty="0" err="1"/>
              <a:t>serious</a:t>
            </a:r>
            <a:r>
              <a:rPr lang="hu-HU" sz="2400" dirty="0"/>
              <a:t> </a:t>
            </a:r>
            <a:r>
              <a:rPr lang="hu-HU" sz="2400" dirty="0" err="1"/>
              <a:t>researches</a:t>
            </a:r>
            <a:r>
              <a:rPr lang="hu-HU" sz="2400" dirty="0"/>
              <a:t>.</a:t>
            </a:r>
          </a:p>
          <a:p>
            <a:r>
              <a:rPr lang="hu-HU" sz="2400" dirty="0"/>
              <a:t>The </a:t>
            </a:r>
            <a:r>
              <a:rPr lang="hu-HU" sz="2400" dirty="0" err="1"/>
              <a:t>first</a:t>
            </a:r>
            <a:r>
              <a:rPr lang="hu-HU" sz="2400" dirty="0"/>
              <a:t> </a:t>
            </a:r>
            <a:r>
              <a:rPr lang="hu-HU" sz="2400" dirty="0" err="1"/>
              <a:t>observations</a:t>
            </a:r>
            <a:r>
              <a:rPr lang="hu-HU" sz="2400" dirty="0"/>
              <a:t> </a:t>
            </a:r>
            <a:r>
              <a:rPr lang="hu-HU" sz="2400" dirty="0" err="1"/>
              <a:t>on</a:t>
            </a:r>
            <a:r>
              <a:rPr lang="hu-HU" sz="2400" dirty="0"/>
              <a:t> </a:t>
            </a:r>
            <a:r>
              <a:rPr lang="hu-HU" sz="2400" dirty="0" err="1"/>
              <a:t>the</a:t>
            </a:r>
            <a:r>
              <a:rPr lang="hu-HU" sz="2400" dirty="0"/>
              <a:t> </a:t>
            </a:r>
            <a:r>
              <a:rPr lang="hu-HU" sz="2400" dirty="0" err="1"/>
              <a:t>origin</a:t>
            </a:r>
            <a:r>
              <a:rPr lang="hu-HU" sz="2400" dirty="0"/>
              <a:t>, </a:t>
            </a:r>
            <a:r>
              <a:rPr lang="hu-HU" sz="2400" dirty="0" err="1"/>
              <a:t>meaning</a:t>
            </a:r>
            <a:r>
              <a:rPr lang="hu-HU" sz="2400" dirty="0"/>
              <a:t> and </a:t>
            </a:r>
            <a:r>
              <a:rPr lang="hu-HU" sz="2400" dirty="0" err="1"/>
              <a:t>correctness</a:t>
            </a:r>
            <a:r>
              <a:rPr lang="hu-HU" sz="2400" dirty="0"/>
              <a:t> of </a:t>
            </a:r>
            <a:r>
              <a:rPr lang="hu-HU" sz="2400" dirty="0" err="1"/>
              <a:t>the</a:t>
            </a:r>
            <a:r>
              <a:rPr lang="hu-HU" sz="2400" dirty="0"/>
              <a:t> </a:t>
            </a:r>
            <a:r>
              <a:rPr lang="hu-HU" sz="2400" dirty="0" err="1"/>
              <a:t>language</a:t>
            </a:r>
            <a:r>
              <a:rPr lang="hu-HU" sz="2400" dirty="0"/>
              <a:t> </a:t>
            </a:r>
            <a:r>
              <a:rPr lang="hu-HU" sz="2400" dirty="0" err="1"/>
              <a:t>were</a:t>
            </a:r>
            <a:r>
              <a:rPr lang="hu-HU" sz="2400" dirty="0"/>
              <a:t> </a:t>
            </a:r>
            <a:r>
              <a:rPr lang="hu-HU" sz="2400" dirty="0" err="1"/>
              <a:t>often</a:t>
            </a:r>
            <a:r>
              <a:rPr lang="hu-HU" sz="2400" dirty="0"/>
              <a:t> </a:t>
            </a:r>
            <a:r>
              <a:rPr lang="hu-HU" sz="2400" dirty="0" err="1"/>
              <a:t>subjective</a:t>
            </a:r>
            <a:r>
              <a:rPr lang="hu-HU" sz="2400" dirty="0"/>
              <a:t>, </a:t>
            </a:r>
            <a:r>
              <a:rPr lang="hu-HU" sz="2400" dirty="0" err="1"/>
              <a:t>but</a:t>
            </a:r>
            <a:r>
              <a:rPr lang="hu-HU" sz="2400" dirty="0"/>
              <a:t> an </a:t>
            </a:r>
            <a:r>
              <a:rPr lang="hu-HU" sz="2400" dirty="0" err="1"/>
              <a:t>objective</a:t>
            </a:r>
            <a:r>
              <a:rPr lang="hu-HU" sz="2400" dirty="0"/>
              <a:t> </a:t>
            </a:r>
            <a:r>
              <a:rPr lang="hu-HU" sz="2400" dirty="0" err="1"/>
              <a:t>approach</a:t>
            </a:r>
            <a:r>
              <a:rPr lang="hu-HU" sz="2400" dirty="0"/>
              <a:t> </a:t>
            </a:r>
            <a:r>
              <a:rPr lang="hu-HU" sz="2400" dirty="0" err="1"/>
              <a:t>already</a:t>
            </a:r>
            <a:r>
              <a:rPr lang="hu-HU" sz="2400" dirty="0"/>
              <a:t> </a:t>
            </a:r>
            <a:r>
              <a:rPr lang="hu-HU" sz="2400" dirty="0" err="1"/>
              <a:t>existed</a:t>
            </a:r>
            <a:r>
              <a:rPr lang="hu-HU" sz="2400" dirty="0"/>
              <a:t> in </a:t>
            </a:r>
            <a:r>
              <a:rPr lang="hu-HU" sz="2400" dirty="0" err="1"/>
              <a:t>ancient</a:t>
            </a:r>
            <a:r>
              <a:rPr lang="hu-HU" sz="2400" dirty="0"/>
              <a:t> </a:t>
            </a:r>
            <a:r>
              <a:rPr lang="hu-HU" sz="2400" dirty="0" err="1"/>
              <a:t>times</a:t>
            </a:r>
            <a:r>
              <a:rPr lang="hu-HU" sz="2400" dirty="0"/>
              <a:t> </a:t>
            </a:r>
            <a:r>
              <a:rPr lang="hu-HU" sz="2400" dirty="0" err="1"/>
              <a:t>as</a:t>
            </a:r>
            <a:r>
              <a:rPr lang="hu-HU" sz="2400" dirty="0"/>
              <a:t> </a:t>
            </a:r>
            <a:r>
              <a:rPr lang="hu-HU" sz="2400" dirty="0" err="1"/>
              <a:t>well</a:t>
            </a:r>
            <a:r>
              <a:rPr lang="hu-HU" sz="2400" dirty="0"/>
              <a:t>.</a:t>
            </a:r>
          </a:p>
          <a:p>
            <a:r>
              <a:rPr lang="hu-HU" sz="2400" dirty="0" err="1"/>
              <a:t>At</a:t>
            </a:r>
            <a:r>
              <a:rPr lang="hu-HU" sz="2400" dirty="0"/>
              <a:t> </a:t>
            </a:r>
            <a:r>
              <a:rPr lang="hu-HU" sz="2400" dirty="0" err="1"/>
              <a:t>the</a:t>
            </a:r>
            <a:r>
              <a:rPr lang="hu-HU" sz="2400" dirty="0"/>
              <a:t> end of </a:t>
            </a:r>
            <a:r>
              <a:rPr lang="hu-HU" sz="2400" dirty="0" err="1"/>
              <a:t>the</a:t>
            </a:r>
            <a:r>
              <a:rPr lang="hu-HU" sz="2400" dirty="0"/>
              <a:t> 18th </a:t>
            </a:r>
            <a:r>
              <a:rPr lang="hu-HU" sz="2400" dirty="0" err="1"/>
              <a:t>century</a:t>
            </a:r>
            <a:r>
              <a:rPr lang="hu-HU" sz="2400" dirty="0"/>
              <a:t> a </a:t>
            </a:r>
            <a:r>
              <a:rPr lang="hu-HU" sz="2400" dirty="0" err="1"/>
              <a:t>new</a:t>
            </a:r>
            <a:r>
              <a:rPr lang="hu-HU" sz="2400" dirty="0"/>
              <a:t> </a:t>
            </a:r>
            <a:r>
              <a:rPr lang="hu-HU" sz="2400" dirty="0" err="1"/>
              <a:t>field</a:t>
            </a:r>
            <a:r>
              <a:rPr lang="hu-HU" sz="2400" dirty="0"/>
              <a:t> of </a:t>
            </a:r>
            <a:r>
              <a:rPr lang="hu-HU" sz="2400" dirty="0" err="1"/>
              <a:t>research</a:t>
            </a:r>
            <a:r>
              <a:rPr lang="hu-HU" sz="2400" dirty="0"/>
              <a:t> </a:t>
            </a:r>
            <a:r>
              <a:rPr lang="hu-HU" sz="2400" dirty="0" err="1"/>
              <a:t>began</a:t>
            </a:r>
            <a:r>
              <a:rPr lang="hu-HU" sz="2400" dirty="0"/>
              <a:t> </a:t>
            </a:r>
            <a:r>
              <a:rPr lang="hu-HU" sz="2400" dirty="0" err="1"/>
              <a:t>to</a:t>
            </a:r>
            <a:r>
              <a:rPr lang="hu-HU" sz="2400" dirty="0"/>
              <a:t> </a:t>
            </a:r>
            <a:r>
              <a:rPr lang="hu-HU" sz="2400" dirty="0" err="1"/>
              <a:t>emerge</a:t>
            </a:r>
            <a:r>
              <a:rPr lang="hu-HU" sz="2400" dirty="0"/>
              <a:t>, centered </a:t>
            </a:r>
            <a:r>
              <a:rPr lang="hu-HU" sz="2400" dirty="0" err="1"/>
              <a:t>on</a:t>
            </a:r>
            <a:r>
              <a:rPr lang="hu-HU" sz="2400" dirty="0"/>
              <a:t> LANGUAGE.</a:t>
            </a:r>
          </a:p>
        </p:txBody>
      </p:sp>
    </p:spTree>
    <p:extLst>
      <p:ext uri="{BB962C8B-B14F-4D97-AF65-F5344CB8AC3E}">
        <p14:creationId xmlns:p14="http://schemas.microsoft.com/office/powerpoint/2010/main" val="680322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94B9-F760-4948-BFAE-90A8181D2F1D}"/>
              </a:ext>
            </a:extLst>
          </p:cNvPr>
          <p:cNvSpPr>
            <a:spLocks noGrp="1"/>
          </p:cNvSpPr>
          <p:nvPr>
            <p:ph type="title"/>
          </p:nvPr>
        </p:nvSpPr>
        <p:spPr/>
        <p:txBody>
          <a:bodyPr/>
          <a:lstStyle/>
          <a:p>
            <a:r>
              <a:rPr lang="en-HU" dirty="0"/>
              <a:t>Frequency</a:t>
            </a:r>
          </a:p>
        </p:txBody>
      </p:sp>
      <p:pic>
        <p:nvPicPr>
          <p:cNvPr id="9" name="Content Placeholder 8">
            <a:extLst>
              <a:ext uri="{FF2B5EF4-FFF2-40B4-BE49-F238E27FC236}">
                <a16:creationId xmlns:a16="http://schemas.microsoft.com/office/drawing/2014/main" id="{B114C6C0-8965-C24F-A8A6-7B8DD544C37A}"/>
              </a:ext>
            </a:extLst>
          </p:cNvPr>
          <p:cNvPicPr>
            <a:picLocks noGrp="1" noChangeAspect="1"/>
          </p:cNvPicPr>
          <p:nvPr>
            <p:ph idx="1"/>
          </p:nvPr>
        </p:nvPicPr>
        <p:blipFill>
          <a:blip r:embed="rId2"/>
          <a:stretch>
            <a:fillRect/>
          </a:stretch>
        </p:blipFill>
        <p:spPr>
          <a:xfrm>
            <a:off x="2525050" y="2292531"/>
            <a:ext cx="7304750" cy="4565469"/>
          </a:xfrm>
        </p:spPr>
      </p:pic>
    </p:spTree>
    <p:extLst>
      <p:ext uri="{BB962C8B-B14F-4D97-AF65-F5344CB8AC3E}">
        <p14:creationId xmlns:p14="http://schemas.microsoft.com/office/powerpoint/2010/main" val="17570924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111E6-CC2B-7749-BFF6-F4F04E65ADDF}"/>
              </a:ext>
            </a:extLst>
          </p:cNvPr>
          <p:cNvSpPr>
            <a:spLocks noGrp="1"/>
          </p:cNvSpPr>
          <p:nvPr>
            <p:ph type="title"/>
          </p:nvPr>
        </p:nvSpPr>
        <p:spPr/>
        <p:txBody>
          <a:bodyPr/>
          <a:lstStyle/>
          <a:p>
            <a:r>
              <a:rPr lang="en-HU" dirty="0"/>
              <a:t>Crosstabulation</a:t>
            </a:r>
          </a:p>
        </p:txBody>
      </p:sp>
      <p:pic>
        <p:nvPicPr>
          <p:cNvPr id="5" name="Content Placeholder 4">
            <a:extLst>
              <a:ext uri="{FF2B5EF4-FFF2-40B4-BE49-F238E27FC236}">
                <a16:creationId xmlns:a16="http://schemas.microsoft.com/office/drawing/2014/main" id="{779960F1-E94F-A44D-8CA8-6D2B75B6C250}"/>
              </a:ext>
            </a:extLst>
          </p:cNvPr>
          <p:cNvPicPr>
            <a:picLocks noGrp="1" noChangeAspect="1"/>
          </p:cNvPicPr>
          <p:nvPr>
            <p:ph idx="1"/>
          </p:nvPr>
        </p:nvPicPr>
        <p:blipFill>
          <a:blip r:embed="rId2"/>
          <a:stretch>
            <a:fillRect/>
          </a:stretch>
        </p:blipFill>
        <p:spPr>
          <a:xfrm>
            <a:off x="2636338" y="2279196"/>
            <a:ext cx="6919323" cy="4324577"/>
          </a:xfrm>
        </p:spPr>
      </p:pic>
    </p:spTree>
    <p:extLst>
      <p:ext uri="{BB962C8B-B14F-4D97-AF65-F5344CB8AC3E}">
        <p14:creationId xmlns:p14="http://schemas.microsoft.com/office/powerpoint/2010/main" val="42297960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B01AF-6BB8-3845-9F97-9C911B761355}"/>
              </a:ext>
            </a:extLst>
          </p:cNvPr>
          <p:cNvSpPr>
            <a:spLocks noGrp="1"/>
          </p:cNvSpPr>
          <p:nvPr>
            <p:ph type="title"/>
          </p:nvPr>
        </p:nvSpPr>
        <p:spPr/>
        <p:txBody>
          <a:bodyPr/>
          <a:lstStyle/>
          <a:p>
            <a:r>
              <a:rPr lang="en-HU" dirty="0"/>
              <a:t>Compare means</a:t>
            </a:r>
          </a:p>
        </p:txBody>
      </p:sp>
      <p:pic>
        <p:nvPicPr>
          <p:cNvPr id="4" name="Content Placeholder 4">
            <a:extLst>
              <a:ext uri="{FF2B5EF4-FFF2-40B4-BE49-F238E27FC236}">
                <a16:creationId xmlns:a16="http://schemas.microsoft.com/office/drawing/2014/main" id="{00450293-53A0-B741-8D69-C8C350937A78}"/>
              </a:ext>
            </a:extLst>
          </p:cNvPr>
          <p:cNvPicPr>
            <a:picLocks noGrp="1" noChangeAspect="1"/>
          </p:cNvPicPr>
          <p:nvPr>
            <p:ph idx="1"/>
          </p:nvPr>
        </p:nvPicPr>
        <p:blipFill>
          <a:blip r:embed="rId2"/>
          <a:stretch>
            <a:fillRect/>
          </a:stretch>
        </p:blipFill>
        <p:spPr>
          <a:xfrm>
            <a:off x="2085141" y="2259531"/>
            <a:ext cx="8021718" cy="4282512"/>
          </a:xfrm>
        </p:spPr>
      </p:pic>
    </p:spTree>
    <p:extLst>
      <p:ext uri="{BB962C8B-B14F-4D97-AF65-F5344CB8AC3E}">
        <p14:creationId xmlns:p14="http://schemas.microsoft.com/office/powerpoint/2010/main" val="25052058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7ABE8-3543-C54F-A9BC-9DDD5ADD9DF4}"/>
              </a:ext>
            </a:extLst>
          </p:cNvPr>
          <p:cNvSpPr>
            <a:spLocks noGrp="1"/>
          </p:cNvSpPr>
          <p:nvPr>
            <p:ph type="title"/>
          </p:nvPr>
        </p:nvSpPr>
        <p:spPr/>
        <p:txBody>
          <a:bodyPr/>
          <a:lstStyle/>
          <a:p>
            <a:r>
              <a:rPr lang="en-HU" dirty="0"/>
              <a:t>Data Visualisation</a:t>
            </a:r>
          </a:p>
        </p:txBody>
      </p:sp>
      <p:pic>
        <p:nvPicPr>
          <p:cNvPr id="5" name="Content Placeholder 4">
            <a:extLst>
              <a:ext uri="{FF2B5EF4-FFF2-40B4-BE49-F238E27FC236}">
                <a16:creationId xmlns:a16="http://schemas.microsoft.com/office/drawing/2014/main" id="{9A18CACD-F35B-ED4C-B65D-A532A12BB786}"/>
              </a:ext>
            </a:extLst>
          </p:cNvPr>
          <p:cNvPicPr>
            <a:picLocks noGrp="1" noChangeAspect="1"/>
          </p:cNvPicPr>
          <p:nvPr>
            <p:ph idx="1"/>
          </p:nvPr>
        </p:nvPicPr>
        <p:blipFill>
          <a:blip r:embed="rId2"/>
          <a:stretch>
            <a:fillRect/>
          </a:stretch>
        </p:blipFill>
        <p:spPr>
          <a:xfrm>
            <a:off x="566705" y="2896060"/>
            <a:ext cx="4524971" cy="2997248"/>
          </a:xfrm>
        </p:spPr>
      </p:pic>
      <p:pic>
        <p:nvPicPr>
          <p:cNvPr id="7" name="Picture 6">
            <a:extLst>
              <a:ext uri="{FF2B5EF4-FFF2-40B4-BE49-F238E27FC236}">
                <a16:creationId xmlns:a16="http://schemas.microsoft.com/office/drawing/2014/main" id="{32EB4EA7-2757-3A47-8528-E757AE2E17B4}"/>
              </a:ext>
            </a:extLst>
          </p:cNvPr>
          <p:cNvPicPr>
            <a:picLocks noChangeAspect="1"/>
          </p:cNvPicPr>
          <p:nvPr/>
        </p:nvPicPr>
        <p:blipFill>
          <a:blip r:embed="rId3"/>
          <a:stretch>
            <a:fillRect/>
          </a:stretch>
        </p:blipFill>
        <p:spPr>
          <a:xfrm>
            <a:off x="5505534" y="2896060"/>
            <a:ext cx="6327430" cy="2885308"/>
          </a:xfrm>
          <a:prstGeom prst="rect">
            <a:avLst/>
          </a:prstGeom>
        </p:spPr>
      </p:pic>
    </p:spTree>
    <p:extLst>
      <p:ext uri="{BB962C8B-B14F-4D97-AF65-F5344CB8AC3E}">
        <p14:creationId xmlns:p14="http://schemas.microsoft.com/office/powerpoint/2010/main" val="26621066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767F-737B-4349-8A49-49EC11BA6ABD}"/>
              </a:ext>
            </a:extLst>
          </p:cNvPr>
          <p:cNvSpPr>
            <a:spLocks noGrp="1"/>
          </p:cNvSpPr>
          <p:nvPr>
            <p:ph type="title"/>
          </p:nvPr>
        </p:nvSpPr>
        <p:spPr/>
        <p:txBody>
          <a:bodyPr/>
          <a:lstStyle/>
          <a:p>
            <a:r>
              <a:rPr lang="en-HU" dirty="0"/>
              <a:t>Data Visualisation</a:t>
            </a:r>
          </a:p>
        </p:txBody>
      </p:sp>
      <p:pic>
        <p:nvPicPr>
          <p:cNvPr id="5" name="Content Placeholder 4">
            <a:extLst>
              <a:ext uri="{FF2B5EF4-FFF2-40B4-BE49-F238E27FC236}">
                <a16:creationId xmlns:a16="http://schemas.microsoft.com/office/drawing/2014/main" id="{A6714C10-E6C9-734D-8C2E-2641756B4BAF}"/>
              </a:ext>
            </a:extLst>
          </p:cNvPr>
          <p:cNvPicPr>
            <a:picLocks noGrp="1" noChangeAspect="1"/>
          </p:cNvPicPr>
          <p:nvPr>
            <p:ph idx="1"/>
          </p:nvPr>
        </p:nvPicPr>
        <p:blipFill>
          <a:blip r:embed="rId2"/>
          <a:stretch>
            <a:fillRect/>
          </a:stretch>
        </p:blipFill>
        <p:spPr>
          <a:xfrm>
            <a:off x="825910" y="604685"/>
            <a:ext cx="10894268" cy="6034366"/>
          </a:xfrm>
        </p:spPr>
      </p:pic>
    </p:spTree>
    <p:extLst>
      <p:ext uri="{BB962C8B-B14F-4D97-AF65-F5344CB8AC3E}">
        <p14:creationId xmlns:p14="http://schemas.microsoft.com/office/powerpoint/2010/main" val="39173494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51841-9BB3-6E4F-A479-563B8F63B0CE}"/>
              </a:ext>
            </a:extLst>
          </p:cNvPr>
          <p:cNvSpPr>
            <a:spLocks noGrp="1"/>
          </p:cNvSpPr>
          <p:nvPr>
            <p:ph type="ctrTitle"/>
          </p:nvPr>
        </p:nvSpPr>
        <p:spPr/>
        <p:txBody>
          <a:bodyPr/>
          <a:lstStyle/>
          <a:p>
            <a:r>
              <a:rPr lang="en-HU" dirty="0"/>
              <a:t>Qualitative methods</a:t>
            </a:r>
          </a:p>
        </p:txBody>
      </p:sp>
      <p:sp>
        <p:nvSpPr>
          <p:cNvPr id="3" name="Subtitle 2">
            <a:extLst>
              <a:ext uri="{FF2B5EF4-FFF2-40B4-BE49-F238E27FC236}">
                <a16:creationId xmlns:a16="http://schemas.microsoft.com/office/drawing/2014/main" id="{9CEE8A52-28E7-9C44-86F8-F4BF3F02F393}"/>
              </a:ext>
            </a:extLst>
          </p:cNvPr>
          <p:cNvSpPr>
            <a:spLocks noGrp="1"/>
          </p:cNvSpPr>
          <p:nvPr>
            <p:ph type="subTitle" idx="1"/>
          </p:nvPr>
        </p:nvSpPr>
        <p:spPr/>
        <p:txBody>
          <a:bodyPr>
            <a:normAutofit/>
          </a:bodyPr>
          <a:lstStyle/>
          <a:p>
            <a:r>
              <a:rPr lang="en-HU" sz="3600" dirty="0"/>
              <a:t>TOPIC 10</a:t>
            </a:r>
          </a:p>
        </p:txBody>
      </p:sp>
    </p:spTree>
    <p:extLst>
      <p:ext uri="{BB962C8B-B14F-4D97-AF65-F5344CB8AC3E}">
        <p14:creationId xmlns:p14="http://schemas.microsoft.com/office/powerpoint/2010/main" val="1567319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6F05C-06C8-D947-9CBE-E6C33CA7839A}"/>
              </a:ext>
            </a:extLst>
          </p:cNvPr>
          <p:cNvSpPr>
            <a:spLocks noGrp="1"/>
          </p:cNvSpPr>
          <p:nvPr>
            <p:ph type="title"/>
          </p:nvPr>
        </p:nvSpPr>
        <p:spPr/>
        <p:txBody>
          <a:bodyPr/>
          <a:lstStyle/>
          <a:p>
            <a:r>
              <a:rPr lang="en-GB" dirty="0"/>
              <a:t>I</a:t>
            </a:r>
            <a:r>
              <a:rPr lang="en-HU" dirty="0"/>
              <a:t>n a nutshell</a:t>
            </a:r>
          </a:p>
        </p:txBody>
      </p:sp>
      <p:graphicFrame>
        <p:nvGraphicFramePr>
          <p:cNvPr id="4" name="Content Placeholder 3">
            <a:extLst>
              <a:ext uri="{FF2B5EF4-FFF2-40B4-BE49-F238E27FC236}">
                <a16:creationId xmlns:a16="http://schemas.microsoft.com/office/drawing/2014/main" id="{9108627A-ADFD-A44C-87F6-568F3BAAF96D}"/>
              </a:ext>
            </a:extLst>
          </p:cNvPr>
          <p:cNvGraphicFramePr>
            <a:graphicFrameLocks noGrp="1"/>
          </p:cNvGraphicFramePr>
          <p:nvPr>
            <p:ph idx="1"/>
          </p:nvPr>
        </p:nvGraphicFramePr>
        <p:xfrm>
          <a:off x="2231136" y="2638044"/>
          <a:ext cx="7729728" cy="3101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83133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BE13-9ABC-8A42-85E3-465CD3FEAAD7}"/>
              </a:ext>
            </a:extLst>
          </p:cNvPr>
          <p:cNvSpPr>
            <a:spLocks noGrp="1"/>
          </p:cNvSpPr>
          <p:nvPr>
            <p:ph type="title"/>
          </p:nvPr>
        </p:nvSpPr>
        <p:spPr/>
        <p:txBody>
          <a:bodyPr/>
          <a:lstStyle/>
          <a:p>
            <a:r>
              <a:rPr lang="en-HU" dirty="0">
                <a:solidFill>
                  <a:schemeClr val="tx1"/>
                </a:solidFill>
              </a:rPr>
              <a:t>Collecting Qualitative/ textual data</a:t>
            </a:r>
          </a:p>
        </p:txBody>
      </p:sp>
      <p:sp>
        <p:nvSpPr>
          <p:cNvPr id="3" name="Content Placeholder 2">
            <a:extLst>
              <a:ext uri="{FF2B5EF4-FFF2-40B4-BE49-F238E27FC236}">
                <a16:creationId xmlns:a16="http://schemas.microsoft.com/office/drawing/2014/main" id="{AAE2DFD7-FEE5-8B4B-8815-BA29E6A5A71C}"/>
              </a:ext>
            </a:extLst>
          </p:cNvPr>
          <p:cNvSpPr>
            <a:spLocks noGrp="1"/>
          </p:cNvSpPr>
          <p:nvPr>
            <p:ph idx="1"/>
          </p:nvPr>
        </p:nvSpPr>
        <p:spPr/>
        <p:txBody>
          <a:bodyPr/>
          <a:lstStyle/>
          <a:p>
            <a:r>
              <a:rPr lang="en-HU" sz="2400" dirty="0"/>
              <a:t>Conversation (’talk’) as a research method</a:t>
            </a:r>
          </a:p>
          <a:p>
            <a:r>
              <a:rPr lang="en-GB" sz="2400" dirty="0"/>
              <a:t>The study of ‘text’ (written discourse) or ‘talk’ (spoken discourse) </a:t>
            </a:r>
            <a:endParaRPr lang="en-HU" sz="2400" dirty="0"/>
          </a:p>
          <a:p>
            <a:r>
              <a:rPr lang="en-HU" sz="2400" dirty="0"/>
              <a:t>Being an interviewer – skills and techniques</a:t>
            </a:r>
          </a:p>
          <a:p>
            <a:r>
              <a:rPr lang="en-HU" sz="2400" dirty="0"/>
              <a:t>Selecting interviwees – how many?</a:t>
            </a:r>
          </a:p>
          <a:p>
            <a:endParaRPr lang="en-HU" dirty="0"/>
          </a:p>
          <a:p>
            <a:endParaRPr lang="en-HU" dirty="0"/>
          </a:p>
          <a:p>
            <a:endParaRPr lang="en-HU" dirty="0"/>
          </a:p>
        </p:txBody>
      </p:sp>
    </p:spTree>
    <p:extLst>
      <p:ext uri="{BB962C8B-B14F-4D97-AF65-F5344CB8AC3E}">
        <p14:creationId xmlns:p14="http://schemas.microsoft.com/office/powerpoint/2010/main" val="24350286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5116-DA14-AD41-85A3-8CBD1D4E451A}"/>
              </a:ext>
            </a:extLst>
          </p:cNvPr>
          <p:cNvSpPr>
            <a:spLocks noGrp="1"/>
          </p:cNvSpPr>
          <p:nvPr>
            <p:ph type="title"/>
          </p:nvPr>
        </p:nvSpPr>
        <p:spPr/>
        <p:txBody>
          <a:bodyPr/>
          <a:lstStyle/>
          <a:p>
            <a:r>
              <a:rPr lang="hu-HU" dirty="0"/>
              <a:t>The </a:t>
            </a:r>
            <a:r>
              <a:rPr lang="hu-HU" dirty="0" err="1"/>
              <a:t>Interview</a:t>
            </a:r>
            <a:endParaRPr lang="en-HU" dirty="0"/>
          </a:p>
        </p:txBody>
      </p:sp>
      <p:sp>
        <p:nvSpPr>
          <p:cNvPr id="3" name="Content Placeholder 2">
            <a:extLst>
              <a:ext uri="{FF2B5EF4-FFF2-40B4-BE49-F238E27FC236}">
                <a16:creationId xmlns:a16="http://schemas.microsoft.com/office/drawing/2014/main" id="{39F12235-03F8-294E-BEC8-18B93B7FAB44}"/>
              </a:ext>
            </a:extLst>
          </p:cNvPr>
          <p:cNvSpPr>
            <a:spLocks noGrp="1"/>
          </p:cNvSpPr>
          <p:nvPr>
            <p:ph idx="1"/>
          </p:nvPr>
        </p:nvSpPr>
        <p:spPr>
          <a:xfrm>
            <a:off x="1654192" y="2418735"/>
            <a:ext cx="3846955" cy="4188541"/>
          </a:xfrm>
        </p:spPr>
        <p:txBody>
          <a:bodyPr/>
          <a:lstStyle/>
          <a:p>
            <a:r>
              <a:rPr lang="en-GB" sz="2000" dirty="0"/>
              <a:t>Interviews can be defined as a qualitative research technique which involves “conducting intensive individual interviews with a small number of respondents to explore their perspectives on a particular idea, program or situation.”</a:t>
            </a:r>
          </a:p>
          <a:p>
            <a:r>
              <a:rPr lang="en-GB" dirty="0"/>
              <a:t>6 tips for making interviews:</a:t>
            </a:r>
          </a:p>
          <a:p>
            <a:r>
              <a:rPr lang="en-GB" dirty="0"/>
              <a:t>https://</a:t>
            </a:r>
            <a:r>
              <a:rPr lang="en-GB" dirty="0" err="1"/>
              <a:t>www.youtube.com</a:t>
            </a:r>
            <a:r>
              <a:rPr lang="en-GB" dirty="0"/>
              <a:t>/</a:t>
            </a:r>
            <a:r>
              <a:rPr lang="en-GB" dirty="0" err="1"/>
              <a:t>watch?v</a:t>
            </a:r>
            <a:r>
              <a:rPr lang="en-GB" dirty="0"/>
              <a:t>=</a:t>
            </a:r>
            <a:r>
              <a:rPr lang="en-GB" dirty="0" err="1"/>
              <a:t>MDbNWqUbP</a:t>
            </a:r>
            <a:r>
              <a:rPr lang="en-GB" dirty="0"/>
              <a:t>-c</a:t>
            </a:r>
            <a:endParaRPr lang="en-HU" dirty="0"/>
          </a:p>
        </p:txBody>
      </p:sp>
      <p:pic>
        <p:nvPicPr>
          <p:cNvPr id="5" name="Picture 4">
            <a:extLst>
              <a:ext uri="{FF2B5EF4-FFF2-40B4-BE49-F238E27FC236}">
                <a16:creationId xmlns:a16="http://schemas.microsoft.com/office/drawing/2014/main" id="{DA2335C2-1133-254A-AB20-169849E7C286}"/>
              </a:ext>
            </a:extLst>
          </p:cNvPr>
          <p:cNvPicPr>
            <a:picLocks noChangeAspect="1"/>
          </p:cNvPicPr>
          <p:nvPr/>
        </p:nvPicPr>
        <p:blipFill>
          <a:blip r:embed="rId2"/>
          <a:stretch>
            <a:fillRect/>
          </a:stretch>
        </p:blipFill>
        <p:spPr>
          <a:xfrm>
            <a:off x="5026478" y="1872343"/>
            <a:ext cx="6667500" cy="5181600"/>
          </a:xfrm>
          <a:prstGeom prst="rect">
            <a:avLst/>
          </a:prstGeom>
        </p:spPr>
      </p:pic>
    </p:spTree>
    <p:extLst>
      <p:ext uri="{BB962C8B-B14F-4D97-AF65-F5344CB8AC3E}">
        <p14:creationId xmlns:p14="http://schemas.microsoft.com/office/powerpoint/2010/main" val="25747633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FAFB-23C6-DA4F-B8F2-FF507576396F}"/>
              </a:ext>
            </a:extLst>
          </p:cNvPr>
          <p:cNvSpPr>
            <a:spLocks noGrp="1"/>
          </p:cNvSpPr>
          <p:nvPr>
            <p:ph type="title"/>
          </p:nvPr>
        </p:nvSpPr>
        <p:spPr/>
        <p:txBody>
          <a:bodyPr/>
          <a:lstStyle/>
          <a:p>
            <a:r>
              <a:rPr lang="en-HU" dirty="0"/>
              <a:t>Types</a:t>
            </a:r>
          </a:p>
        </p:txBody>
      </p:sp>
      <p:sp>
        <p:nvSpPr>
          <p:cNvPr id="3" name="Content Placeholder 2">
            <a:extLst>
              <a:ext uri="{FF2B5EF4-FFF2-40B4-BE49-F238E27FC236}">
                <a16:creationId xmlns:a16="http://schemas.microsoft.com/office/drawing/2014/main" id="{63743AB0-BF35-C747-99A5-11660910F872}"/>
              </a:ext>
            </a:extLst>
          </p:cNvPr>
          <p:cNvSpPr>
            <a:spLocks noGrp="1"/>
          </p:cNvSpPr>
          <p:nvPr>
            <p:ph idx="1"/>
          </p:nvPr>
        </p:nvSpPr>
        <p:spPr>
          <a:xfrm>
            <a:off x="663677" y="2638044"/>
            <a:ext cx="10899058" cy="4013479"/>
          </a:xfrm>
        </p:spPr>
        <p:txBody>
          <a:bodyPr>
            <a:normAutofit/>
          </a:bodyPr>
          <a:lstStyle/>
          <a:p>
            <a:r>
              <a:rPr lang="en-GB" sz="2000" b="1" dirty="0"/>
              <a:t>Structured interviews</a:t>
            </a:r>
            <a:r>
              <a:rPr lang="en-GB" sz="2000" dirty="0"/>
              <a:t> consist of a series of pre-determined questions that all interviewees answer in the same order. Data analysis usually tends to be more straightforward because researcher can compare and contrast different answers given to the same questions.</a:t>
            </a:r>
          </a:p>
          <a:p>
            <a:r>
              <a:rPr lang="en-GB" sz="2000" b="1" dirty="0"/>
              <a:t>Unstructured interviews</a:t>
            </a:r>
            <a:r>
              <a:rPr lang="en-GB" sz="2000" dirty="0"/>
              <a:t> are usually the least reliable from research viewpoint, because no questions are prepared prior to the interview and data collection is conducted in an informal manner. Unstructured interviews can be associated with a high level of bias and comparison of answers given by different respondents tends to be difficult due to the differences in formulation of questions.</a:t>
            </a:r>
          </a:p>
          <a:p>
            <a:r>
              <a:rPr lang="en-GB" sz="2000" b="1" dirty="0"/>
              <a:t>Semi-structured interviews</a:t>
            </a:r>
            <a:r>
              <a:rPr lang="en-GB" sz="2000" dirty="0"/>
              <a:t> contain the components of both, structured and unstructured interviews. In semi-structured interviews, interviewer prepares a set of same questions to be answered by all interviewees. At the same time, additional questions might be asked during interviews to clarify and/or further expand certain issues.</a:t>
            </a:r>
          </a:p>
        </p:txBody>
      </p:sp>
    </p:spTree>
    <p:extLst>
      <p:ext uri="{BB962C8B-B14F-4D97-AF65-F5344CB8AC3E}">
        <p14:creationId xmlns:p14="http://schemas.microsoft.com/office/powerpoint/2010/main" val="1632590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2DAF2-4663-2844-B95C-3FAAF8BDCAB6}"/>
              </a:ext>
            </a:extLst>
          </p:cNvPr>
          <p:cNvSpPr>
            <a:spLocks noGrp="1"/>
          </p:cNvSpPr>
          <p:nvPr>
            <p:ph type="title"/>
          </p:nvPr>
        </p:nvSpPr>
        <p:spPr/>
        <p:txBody>
          <a:bodyPr/>
          <a:lstStyle/>
          <a:p>
            <a:r>
              <a:rPr lang="en-HU" dirty="0"/>
              <a:t>Historical developements</a:t>
            </a:r>
            <a:r>
              <a:rPr lang="x-none"/>
              <a:t>Historical </a:t>
            </a:r>
            <a:r>
              <a:rPr lang="x-none" dirty="0"/>
              <a:t>developements</a:t>
            </a:r>
          </a:p>
        </p:txBody>
      </p:sp>
      <p:sp>
        <p:nvSpPr>
          <p:cNvPr id="3" name="Content Placeholder 2">
            <a:extLst>
              <a:ext uri="{FF2B5EF4-FFF2-40B4-BE49-F238E27FC236}">
                <a16:creationId xmlns:a16="http://schemas.microsoft.com/office/drawing/2014/main" id="{7253B804-586E-3C40-B2DD-584F84EC1C08}"/>
              </a:ext>
            </a:extLst>
          </p:cNvPr>
          <p:cNvSpPr>
            <a:spLocks noGrp="1"/>
          </p:cNvSpPr>
          <p:nvPr>
            <p:ph idx="1"/>
          </p:nvPr>
        </p:nvSpPr>
        <p:spPr>
          <a:xfrm>
            <a:off x="2231136" y="2638044"/>
            <a:ext cx="7729728" cy="3806299"/>
          </a:xfrm>
        </p:spPr>
        <p:txBody>
          <a:bodyPr>
            <a:normAutofit/>
          </a:bodyPr>
          <a:lstStyle/>
          <a:p>
            <a:r>
              <a:rPr lang="en-GB" sz="2000" dirty="0"/>
              <a:t>Ancient Greeks:  Aristotle, Plato</a:t>
            </a:r>
          </a:p>
          <a:p>
            <a:r>
              <a:rPr lang="en-GB" sz="2000" dirty="0"/>
              <a:t>Ancient Romans: Marcus Terentius Varro, Cicero, </a:t>
            </a:r>
            <a:r>
              <a:rPr lang="en-GB" sz="2000" dirty="0" err="1"/>
              <a:t>Quintilianus</a:t>
            </a:r>
            <a:r>
              <a:rPr lang="en-GB" sz="2000" dirty="0"/>
              <a:t>, Julius </a:t>
            </a:r>
            <a:r>
              <a:rPr lang="en-GB" sz="2000" dirty="0" err="1"/>
              <a:t>Ceasar</a:t>
            </a:r>
            <a:r>
              <a:rPr lang="en-GB" sz="2000" dirty="0"/>
              <a:t>,  Aelius Donatus, </a:t>
            </a:r>
            <a:r>
              <a:rPr lang="en-GB" sz="2000" dirty="0" err="1"/>
              <a:t>Priscianus</a:t>
            </a:r>
            <a:endParaRPr lang="en-GB" sz="2000" dirty="0"/>
          </a:p>
          <a:p>
            <a:r>
              <a:rPr lang="en-GB" sz="2000" dirty="0"/>
              <a:t>Ancient Indians: Hindu priests, Panini</a:t>
            </a:r>
          </a:p>
          <a:p>
            <a:r>
              <a:rPr lang="en-GB" sz="2000" dirty="0"/>
              <a:t>Middle Age: translation began to evolve with the increase in missionary activities</a:t>
            </a:r>
          </a:p>
          <a:p>
            <a:r>
              <a:rPr lang="en-GB" sz="2000" dirty="0"/>
              <a:t>Renaissance: with the discovery of the New World, many new languages came to the attention of researchers,  the spread of printing, and the fact that Latin was being replaced by modern languages accumulate huge changes in the research of language</a:t>
            </a:r>
          </a:p>
          <a:p>
            <a:endParaRPr lang="x-none" dirty="0"/>
          </a:p>
        </p:txBody>
      </p:sp>
    </p:spTree>
    <p:extLst>
      <p:ext uri="{BB962C8B-B14F-4D97-AF65-F5344CB8AC3E}">
        <p14:creationId xmlns:p14="http://schemas.microsoft.com/office/powerpoint/2010/main" val="32893409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7564-4231-6443-B8CC-8FC778CBE90E}"/>
              </a:ext>
            </a:extLst>
          </p:cNvPr>
          <p:cNvSpPr>
            <a:spLocks noGrp="1"/>
          </p:cNvSpPr>
          <p:nvPr>
            <p:ph type="title"/>
          </p:nvPr>
        </p:nvSpPr>
        <p:spPr/>
        <p:txBody>
          <a:bodyPr/>
          <a:lstStyle/>
          <a:p>
            <a:r>
              <a:rPr lang="en-HU" dirty="0"/>
              <a:t>Interview guide</a:t>
            </a:r>
          </a:p>
        </p:txBody>
      </p:sp>
      <p:sp>
        <p:nvSpPr>
          <p:cNvPr id="3" name="Content Placeholder 2">
            <a:extLst>
              <a:ext uri="{FF2B5EF4-FFF2-40B4-BE49-F238E27FC236}">
                <a16:creationId xmlns:a16="http://schemas.microsoft.com/office/drawing/2014/main" id="{86DE9A91-D862-6847-BB1C-E4517CCF97F9}"/>
              </a:ext>
            </a:extLst>
          </p:cNvPr>
          <p:cNvSpPr>
            <a:spLocks noGrp="1"/>
          </p:cNvSpPr>
          <p:nvPr>
            <p:ph idx="1"/>
          </p:nvPr>
        </p:nvSpPr>
        <p:spPr>
          <a:xfrm>
            <a:off x="870155" y="2638044"/>
            <a:ext cx="9866671" cy="3924988"/>
          </a:xfrm>
        </p:spPr>
        <p:txBody>
          <a:bodyPr>
            <a:normAutofit/>
          </a:bodyPr>
          <a:lstStyle/>
          <a:p>
            <a:r>
              <a:rPr lang="en-GB" sz="2000" dirty="0"/>
              <a:t>(1) Structure: It helps to focus and organize your line of thinking and therefore questioning. It is a list of </a:t>
            </a:r>
            <a:r>
              <a:rPr lang="en-GB" sz="2000" b="1" dirty="0"/>
              <a:t>the high level topics</a:t>
            </a:r>
            <a:r>
              <a:rPr lang="en-GB" sz="2000" dirty="0"/>
              <a:t> that you plan on covering in the interview with the high level questions that you want to answer under each topic.</a:t>
            </a:r>
          </a:p>
          <a:p>
            <a:r>
              <a:rPr lang="en-GB" sz="2000" dirty="0"/>
              <a:t>(II) Timing: it helps you with pacing during an interview. If you’re ten minutes into a thirty minute interview and you realize that you’ve only covered one topic out of the five on your guide, then you still have time to get back on track.</a:t>
            </a:r>
          </a:p>
          <a:p>
            <a:r>
              <a:rPr lang="en-GB" sz="2000" dirty="0"/>
              <a:t> Length: one page.</a:t>
            </a:r>
          </a:p>
          <a:p>
            <a:endParaRPr lang="en-HU" dirty="0"/>
          </a:p>
        </p:txBody>
      </p:sp>
    </p:spTree>
    <p:extLst>
      <p:ext uri="{BB962C8B-B14F-4D97-AF65-F5344CB8AC3E}">
        <p14:creationId xmlns:p14="http://schemas.microsoft.com/office/powerpoint/2010/main" val="30725682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505B0E4-D792-334B-8F8C-6E8560D8A36B}"/>
              </a:ext>
            </a:extLst>
          </p:cNvPr>
          <p:cNvPicPr>
            <a:picLocks noGrp="1" noChangeAspect="1"/>
          </p:cNvPicPr>
          <p:nvPr>
            <p:ph idx="1"/>
          </p:nvPr>
        </p:nvPicPr>
        <p:blipFill>
          <a:blip r:embed="rId2"/>
          <a:stretch>
            <a:fillRect/>
          </a:stretch>
        </p:blipFill>
        <p:spPr>
          <a:xfrm>
            <a:off x="293914" y="0"/>
            <a:ext cx="4245429" cy="6772471"/>
          </a:xfrm>
        </p:spPr>
      </p:pic>
      <p:pic>
        <p:nvPicPr>
          <p:cNvPr id="7" name="Picture 6">
            <a:extLst>
              <a:ext uri="{FF2B5EF4-FFF2-40B4-BE49-F238E27FC236}">
                <a16:creationId xmlns:a16="http://schemas.microsoft.com/office/drawing/2014/main" id="{669F2059-BB94-F946-8586-43749820D40E}"/>
              </a:ext>
            </a:extLst>
          </p:cNvPr>
          <p:cNvPicPr>
            <a:picLocks noChangeAspect="1"/>
          </p:cNvPicPr>
          <p:nvPr/>
        </p:nvPicPr>
        <p:blipFill>
          <a:blip r:embed="rId3"/>
          <a:stretch>
            <a:fillRect/>
          </a:stretch>
        </p:blipFill>
        <p:spPr>
          <a:xfrm>
            <a:off x="4503260" y="85529"/>
            <a:ext cx="7688740" cy="6578278"/>
          </a:xfrm>
          <a:prstGeom prst="rect">
            <a:avLst/>
          </a:prstGeom>
        </p:spPr>
      </p:pic>
    </p:spTree>
    <p:extLst>
      <p:ext uri="{BB962C8B-B14F-4D97-AF65-F5344CB8AC3E}">
        <p14:creationId xmlns:p14="http://schemas.microsoft.com/office/powerpoint/2010/main" val="133269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D580E38-1E60-D74E-81AC-5A7A5AC6DA00}"/>
              </a:ext>
            </a:extLst>
          </p:cNvPr>
          <p:cNvPicPr>
            <a:picLocks noGrp="1" noChangeAspect="1"/>
          </p:cNvPicPr>
          <p:nvPr>
            <p:ph idx="1"/>
          </p:nvPr>
        </p:nvPicPr>
        <p:blipFill>
          <a:blip r:embed="rId2"/>
          <a:stretch>
            <a:fillRect/>
          </a:stretch>
        </p:blipFill>
        <p:spPr>
          <a:xfrm>
            <a:off x="1621972" y="129063"/>
            <a:ext cx="8305799" cy="6310995"/>
          </a:xfrm>
        </p:spPr>
      </p:pic>
    </p:spTree>
    <p:extLst>
      <p:ext uri="{BB962C8B-B14F-4D97-AF65-F5344CB8AC3E}">
        <p14:creationId xmlns:p14="http://schemas.microsoft.com/office/powerpoint/2010/main" val="36634439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F2FB-605E-874E-AD67-DE00B4976706}"/>
              </a:ext>
            </a:extLst>
          </p:cNvPr>
          <p:cNvSpPr>
            <a:spLocks noGrp="1"/>
          </p:cNvSpPr>
          <p:nvPr>
            <p:ph type="title"/>
          </p:nvPr>
        </p:nvSpPr>
        <p:spPr/>
        <p:txBody>
          <a:bodyPr/>
          <a:lstStyle/>
          <a:p>
            <a:r>
              <a:rPr lang="en-HU" dirty="0"/>
              <a:t>Being an Interviewer</a:t>
            </a:r>
          </a:p>
        </p:txBody>
      </p:sp>
      <p:sp>
        <p:nvSpPr>
          <p:cNvPr id="3" name="Content Placeholder 2">
            <a:extLst>
              <a:ext uri="{FF2B5EF4-FFF2-40B4-BE49-F238E27FC236}">
                <a16:creationId xmlns:a16="http://schemas.microsoft.com/office/drawing/2014/main" id="{757D4DFB-6BB5-0D4A-B2CE-6D63C096D1AE}"/>
              </a:ext>
            </a:extLst>
          </p:cNvPr>
          <p:cNvSpPr>
            <a:spLocks noGrp="1"/>
          </p:cNvSpPr>
          <p:nvPr>
            <p:ph idx="1"/>
          </p:nvPr>
        </p:nvSpPr>
        <p:spPr>
          <a:xfrm>
            <a:off x="1386348" y="2638044"/>
            <a:ext cx="9497962" cy="3255264"/>
          </a:xfrm>
        </p:spPr>
        <p:txBody>
          <a:bodyPr>
            <a:normAutofit/>
          </a:bodyPr>
          <a:lstStyle/>
          <a:p>
            <a:r>
              <a:rPr lang="en-GB" sz="2000" dirty="0"/>
              <a:t>you should have an </a:t>
            </a:r>
            <a:r>
              <a:rPr lang="en-GB" sz="2000" b="1" dirty="0"/>
              <a:t>open mind and refrain from displaying disagreements </a:t>
            </a:r>
            <a:r>
              <a:rPr lang="en-GB" sz="2000" dirty="0"/>
              <a:t>in any forms when viewpoints expressed by interviewees contradict your own ideas</a:t>
            </a:r>
          </a:p>
          <a:p>
            <a:r>
              <a:rPr lang="en-GB" sz="2000" b="1" dirty="0"/>
              <a:t>timing and environment</a:t>
            </a:r>
            <a:r>
              <a:rPr lang="en-GB" sz="2000" dirty="0"/>
              <a:t> for interviews need to be scheduled effectively: interviews need to be conducted in a relaxed environment, free of any forms of pressure for interviewees whatsoever.</a:t>
            </a:r>
          </a:p>
          <a:p>
            <a:r>
              <a:rPr lang="en-GB" sz="2000" dirty="0"/>
              <a:t>important: the interviewer should </a:t>
            </a:r>
            <a:r>
              <a:rPr lang="en-GB" sz="2000" b="1" dirty="0"/>
              <a:t>give a brief, casual introduction </a:t>
            </a:r>
            <a:r>
              <a:rPr lang="en-GB" sz="2000" dirty="0"/>
              <a:t>to the study; stress the importance of the person’s participation; and assure anonymity, or at least confidentiality, when possible.</a:t>
            </a:r>
            <a:endParaRPr lang="en-HU" sz="2000" dirty="0"/>
          </a:p>
        </p:txBody>
      </p:sp>
    </p:spTree>
    <p:extLst>
      <p:ext uri="{BB962C8B-B14F-4D97-AF65-F5344CB8AC3E}">
        <p14:creationId xmlns:p14="http://schemas.microsoft.com/office/powerpoint/2010/main" val="38266322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5A086-B4F1-F640-B526-43C79F7B2898}"/>
              </a:ext>
            </a:extLst>
          </p:cNvPr>
          <p:cNvSpPr>
            <a:spLocks noGrp="1"/>
          </p:cNvSpPr>
          <p:nvPr>
            <p:ph type="title"/>
          </p:nvPr>
        </p:nvSpPr>
        <p:spPr/>
        <p:txBody>
          <a:bodyPr/>
          <a:lstStyle/>
          <a:p>
            <a:r>
              <a:rPr lang="en-GB" dirty="0"/>
              <a:t>The Interviewer Effect</a:t>
            </a:r>
            <a:endParaRPr lang="en-HU" dirty="0"/>
          </a:p>
        </p:txBody>
      </p:sp>
      <p:sp>
        <p:nvSpPr>
          <p:cNvPr id="3" name="Content Placeholder 2">
            <a:extLst>
              <a:ext uri="{FF2B5EF4-FFF2-40B4-BE49-F238E27FC236}">
                <a16:creationId xmlns:a16="http://schemas.microsoft.com/office/drawing/2014/main" id="{12E257BC-FF62-5645-8F3B-B88981535161}"/>
              </a:ext>
            </a:extLst>
          </p:cNvPr>
          <p:cNvSpPr>
            <a:spLocks noGrp="1"/>
          </p:cNvSpPr>
          <p:nvPr>
            <p:ph idx="1"/>
          </p:nvPr>
        </p:nvSpPr>
        <p:spPr>
          <a:xfrm>
            <a:off x="1386347" y="2608547"/>
            <a:ext cx="9556955" cy="4131466"/>
          </a:xfrm>
        </p:spPr>
        <p:txBody>
          <a:bodyPr/>
          <a:lstStyle/>
          <a:p>
            <a:r>
              <a:rPr lang="en-GB" sz="2000" dirty="0"/>
              <a:t>Because an interview is a social interaction the appearance or </a:t>
            </a:r>
            <a:r>
              <a:rPr lang="en-GB" sz="2000" dirty="0" err="1"/>
              <a:t>behavior</a:t>
            </a:r>
            <a:r>
              <a:rPr lang="en-GB" sz="2000" dirty="0"/>
              <a:t> of the interviewer may influence the answers of the respondent. This is a problem as it can bias the results of the study and make them invalid.</a:t>
            </a:r>
          </a:p>
          <a:p>
            <a:r>
              <a:rPr lang="en-GB" sz="2000" dirty="0"/>
              <a:t>For example, the gender, ethnicity, body language, age, and social status of the interview can all create an interviewer effect.</a:t>
            </a:r>
          </a:p>
          <a:p>
            <a:r>
              <a:rPr lang="en-GB" sz="2000" dirty="0"/>
              <a:t>For example, if a researcher was investigating sexism amongst males, would a female interview be more preferable than a male? It is possible that if a female interviewer was used male participants may lie (i.e. pretend they are not sexist) to impress the interviewer, thus creating an interviewer effect.</a:t>
            </a:r>
          </a:p>
          <a:p>
            <a:endParaRPr lang="en-HU" dirty="0"/>
          </a:p>
        </p:txBody>
      </p:sp>
    </p:spTree>
    <p:extLst>
      <p:ext uri="{BB962C8B-B14F-4D97-AF65-F5344CB8AC3E}">
        <p14:creationId xmlns:p14="http://schemas.microsoft.com/office/powerpoint/2010/main" val="6692162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E1BD9-51EE-B841-B08D-E4B506E51B2B}"/>
              </a:ext>
            </a:extLst>
          </p:cNvPr>
          <p:cNvSpPr>
            <a:spLocks noGrp="1"/>
          </p:cNvSpPr>
          <p:nvPr>
            <p:ph type="title"/>
          </p:nvPr>
        </p:nvSpPr>
        <p:spPr/>
        <p:txBody>
          <a:bodyPr/>
          <a:lstStyle/>
          <a:p>
            <a:r>
              <a:rPr lang="en-GB" dirty="0"/>
              <a:t>V</a:t>
            </a:r>
            <a:r>
              <a:rPr lang="en-HU" dirty="0"/>
              <a:t>ariables you should consider</a:t>
            </a:r>
          </a:p>
        </p:txBody>
      </p:sp>
      <p:sp>
        <p:nvSpPr>
          <p:cNvPr id="3" name="Content Placeholder 2">
            <a:extLst>
              <a:ext uri="{FF2B5EF4-FFF2-40B4-BE49-F238E27FC236}">
                <a16:creationId xmlns:a16="http://schemas.microsoft.com/office/drawing/2014/main" id="{31AE6FDC-060E-B54C-9B90-F7D4EDA10482}"/>
              </a:ext>
            </a:extLst>
          </p:cNvPr>
          <p:cNvSpPr>
            <a:spLocks noGrp="1"/>
          </p:cNvSpPr>
          <p:nvPr>
            <p:ph idx="1"/>
          </p:nvPr>
        </p:nvSpPr>
        <p:spPr>
          <a:xfrm>
            <a:off x="2231136" y="2329543"/>
            <a:ext cx="7729728" cy="4299857"/>
          </a:xfrm>
        </p:spPr>
        <p:txBody>
          <a:bodyPr>
            <a:normAutofit lnSpcReduction="10000"/>
          </a:bodyPr>
          <a:lstStyle/>
          <a:p>
            <a:r>
              <a:rPr lang="en-GB" b="1" dirty="0"/>
              <a:t>Gender and age:  </a:t>
            </a:r>
            <a:r>
              <a:rPr lang="en-GB" dirty="0"/>
              <a:t>This can have a big effect on respondent's answers, particularly on personal issues.</a:t>
            </a:r>
          </a:p>
          <a:p>
            <a:r>
              <a:rPr lang="en-GB" b="1" dirty="0"/>
              <a:t>Personal characteristics: </a:t>
            </a:r>
            <a:r>
              <a:rPr lang="en-GB" dirty="0"/>
              <a:t>Some people are easier to get on with than others. Also, the accent and appearance (e.g. clothing) of the interviewer can have an effect on the rapport between the interviewer and interviewee.</a:t>
            </a:r>
          </a:p>
          <a:p>
            <a:r>
              <a:rPr lang="en-GB" dirty="0"/>
              <a:t>Also, the </a:t>
            </a:r>
            <a:r>
              <a:rPr lang="en-GB" b="1" dirty="0"/>
              <a:t>language </a:t>
            </a:r>
            <a:r>
              <a:rPr lang="en-GB" dirty="0"/>
              <a:t>the interviewer uses should be appropriate to the vocabulary of the group of people being studied. For example, the researcher must change the language of questions to match the social background of respondents' age / educational level / social class / ethnicity etc. </a:t>
            </a:r>
          </a:p>
          <a:p>
            <a:r>
              <a:rPr lang="en-GB" dirty="0"/>
              <a:t>The interviewer must ensure that they take special care when interviewing </a:t>
            </a:r>
            <a:r>
              <a:rPr lang="en-GB" b="1" dirty="0"/>
              <a:t>vulnerable groups, such as children. </a:t>
            </a:r>
            <a:r>
              <a:rPr lang="en-GB" dirty="0"/>
              <a:t>For example, children have a limited attention span and for this reason, lengthy interviews should be avoided.</a:t>
            </a:r>
          </a:p>
          <a:p>
            <a:r>
              <a:rPr lang="en-GB" b="1" dirty="0"/>
              <a:t>Ethnicity: </a:t>
            </a:r>
            <a:r>
              <a:rPr lang="en-GB" dirty="0"/>
              <a:t>People have difficulty interviewing people from a different ethnic group.</a:t>
            </a:r>
          </a:p>
        </p:txBody>
      </p:sp>
    </p:spTree>
    <p:extLst>
      <p:ext uri="{BB962C8B-B14F-4D97-AF65-F5344CB8AC3E}">
        <p14:creationId xmlns:p14="http://schemas.microsoft.com/office/powerpoint/2010/main" val="21766740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00C2A-A443-AD48-9035-AAE4926399F5}"/>
              </a:ext>
            </a:extLst>
          </p:cNvPr>
          <p:cNvSpPr>
            <a:spLocks noGrp="1"/>
          </p:cNvSpPr>
          <p:nvPr>
            <p:ph type="title"/>
          </p:nvPr>
        </p:nvSpPr>
        <p:spPr/>
        <p:txBody>
          <a:bodyPr>
            <a:normAutofit/>
          </a:bodyPr>
          <a:lstStyle/>
          <a:p>
            <a:r>
              <a:rPr lang="en-HU" dirty="0"/>
              <a:t>Selecting interviwees – how many?</a:t>
            </a:r>
          </a:p>
        </p:txBody>
      </p:sp>
      <p:sp>
        <p:nvSpPr>
          <p:cNvPr id="3" name="Content Placeholder 2">
            <a:extLst>
              <a:ext uri="{FF2B5EF4-FFF2-40B4-BE49-F238E27FC236}">
                <a16:creationId xmlns:a16="http://schemas.microsoft.com/office/drawing/2014/main" id="{51843059-8595-8641-96D8-6D53E96A4D1D}"/>
              </a:ext>
            </a:extLst>
          </p:cNvPr>
          <p:cNvSpPr>
            <a:spLocks noGrp="1"/>
          </p:cNvSpPr>
          <p:nvPr>
            <p:ph idx="1"/>
          </p:nvPr>
        </p:nvSpPr>
        <p:spPr/>
        <p:txBody>
          <a:bodyPr>
            <a:normAutofit/>
          </a:bodyPr>
          <a:lstStyle/>
          <a:p>
            <a:r>
              <a:rPr lang="en-HU" sz="2000" dirty="0"/>
              <a:t>Choose the adequate person accorting to your research questions.</a:t>
            </a:r>
          </a:p>
          <a:p>
            <a:r>
              <a:rPr lang="en-HU" sz="2000" dirty="0"/>
              <a:t>One person or a group of people – focus group interview.</a:t>
            </a:r>
          </a:p>
          <a:p>
            <a:r>
              <a:rPr lang="en-GB" sz="2000" b="1" dirty="0"/>
              <a:t>Focus group interview </a:t>
            </a:r>
            <a:r>
              <a:rPr lang="en-GB" sz="2000" dirty="0"/>
              <a:t>is a qualitative approach where a group of respondents are interviewed together, used to gain an in‐depth understanding of social issues. The method aims to obtain data from a purposely selected group of individuals rather than from a statistically representative sample of a broader population.</a:t>
            </a:r>
            <a:endParaRPr lang="en-HU" sz="2000" dirty="0"/>
          </a:p>
        </p:txBody>
      </p:sp>
    </p:spTree>
    <p:extLst>
      <p:ext uri="{BB962C8B-B14F-4D97-AF65-F5344CB8AC3E}">
        <p14:creationId xmlns:p14="http://schemas.microsoft.com/office/powerpoint/2010/main" val="3113652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F43C0-0936-0242-A61E-5C3E3A6DDF97}"/>
              </a:ext>
            </a:extLst>
          </p:cNvPr>
          <p:cNvSpPr>
            <a:spLocks noGrp="1"/>
          </p:cNvSpPr>
          <p:nvPr>
            <p:ph type="title"/>
          </p:nvPr>
        </p:nvSpPr>
        <p:spPr/>
        <p:txBody>
          <a:bodyPr/>
          <a:lstStyle/>
          <a:p>
            <a:r>
              <a:rPr lang="en-HU" dirty="0"/>
              <a:t>Focus Group/ Moderator</a:t>
            </a:r>
          </a:p>
        </p:txBody>
      </p:sp>
      <p:sp>
        <p:nvSpPr>
          <p:cNvPr id="3" name="Content Placeholder 2">
            <a:extLst>
              <a:ext uri="{FF2B5EF4-FFF2-40B4-BE49-F238E27FC236}">
                <a16:creationId xmlns:a16="http://schemas.microsoft.com/office/drawing/2014/main" id="{81E57A1E-1CF6-D649-9A28-F67597701859}"/>
              </a:ext>
            </a:extLst>
          </p:cNvPr>
          <p:cNvSpPr>
            <a:spLocks noGrp="1"/>
          </p:cNvSpPr>
          <p:nvPr>
            <p:ph idx="1"/>
          </p:nvPr>
        </p:nvSpPr>
        <p:spPr>
          <a:xfrm>
            <a:off x="905686" y="2638044"/>
            <a:ext cx="4831085" cy="3101983"/>
          </a:xfrm>
        </p:spPr>
        <p:txBody>
          <a:bodyPr/>
          <a:lstStyle/>
          <a:p>
            <a:r>
              <a:rPr lang="en-GB" dirty="0"/>
              <a:t>The role of the interview </a:t>
            </a:r>
            <a:r>
              <a:rPr lang="en-GB" b="1" dirty="0"/>
              <a:t>moderator</a:t>
            </a:r>
            <a:r>
              <a:rPr lang="en-GB" dirty="0"/>
              <a:t> is to </a:t>
            </a:r>
            <a:r>
              <a:rPr lang="en-GB" b="1" dirty="0"/>
              <a:t>make sure the group interact with each other </a:t>
            </a:r>
            <a:r>
              <a:rPr lang="en-GB" dirty="0"/>
              <a:t>and do not drift off-topic. </a:t>
            </a:r>
          </a:p>
          <a:p>
            <a:r>
              <a:rPr lang="en-GB" dirty="0"/>
              <a:t>Ideally, the moderator will be similar to the participants in terms of appearance, have adequate knowledge of the topic being discussed, and exercise mild unobtrusive control over dominant talkers and shy participants.</a:t>
            </a:r>
          </a:p>
          <a:p>
            <a:pPr marL="0" indent="0">
              <a:buNone/>
            </a:pPr>
            <a:endParaRPr lang="en-HU" dirty="0"/>
          </a:p>
        </p:txBody>
      </p:sp>
      <p:pic>
        <p:nvPicPr>
          <p:cNvPr id="6" name="Picture 5">
            <a:extLst>
              <a:ext uri="{FF2B5EF4-FFF2-40B4-BE49-F238E27FC236}">
                <a16:creationId xmlns:a16="http://schemas.microsoft.com/office/drawing/2014/main" id="{2CEDD590-48BC-0B46-ABF6-E6A4E60573F4}"/>
              </a:ext>
            </a:extLst>
          </p:cNvPr>
          <p:cNvPicPr>
            <a:picLocks noChangeAspect="1"/>
          </p:cNvPicPr>
          <p:nvPr/>
        </p:nvPicPr>
        <p:blipFill>
          <a:blip r:embed="rId2"/>
          <a:stretch>
            <a:fillRect/>
          </a:stretch>
        </p:blipFill>
        <p:spPr>
          <a:xfrm>
            <a:off x="6172203" y="2638044"/>
            <a:ext cx="4661450" cy="3101983"/>
          </a:xfrm>
          <a:prstGeom prst="rect">
            <a:avLst/>
          </a:prstGeom>
        </p:spPr>
      </p:pic>
    </p:spTree>
    <p:extLst>
      <p:ext uri="{BB962C8B-B14F-4D97-AF65-F5344CB8AC3E}">
        <p14:creationId xmlns:p14="http://schemas.microsoft.com/office/powerpoint/2010/main" val="17369753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4598A-8DC7-D942-8629-E1682A460CAD}"/>
              </a:ext>
            </a:extLst>
          </p:cNvPr>
          <p:cNvSpPr>
            <a:spLocks noGrp="1"/>
          </p:cNvSpPr>
          <p:nvPr>
            <p:ph type="ctrTitle"/>
          </p:nvPr>
        </p:nvSpPr>
        <p:spPr/>
        <p:txBody>
          <a:bodyPr/>
          <a:lstStyle/>
          <a:p>
            <a:r>
              <a:rPr lang="en-HU" dirty="0"/>
              <a:t>Processing Qualitative/ Textual data</a:t>
            </a:r>
          </a:p>
        </p:txBody>
      </p:sp>
      <p:sp>
        <p:nvSpPr>
          <p:cNvPr id="3" name="Subtitle 2">
            <a:extLst>
              <a:ext uri="{FF2B5EF4-FFF2-40B4-BE49-F238E27FC236}">
                <a16:creationId xmlns:a16="http://schemas.microsoft.com/office/drawing/2014/main" id="{2A2784D9-0AE4-0E4C-9E2C-45465088B4CB}"/>
              </a:ext>
            </a:extLst>
          </p:cNvPr>
          <p:cNvSpPr>
            <a:spLocks noGrp="1"/>
          </p:cNvSpPr>
          <p:nvPr>
            <p:ph type="subTitle" idx="1"/>
          </p:nvPr>
        </p:nvSpPr>
        <p:spPr/>
        <p:txBody>
          <a:bodyPr>
            <a:normAutofit/>
          </a:bodyPr>
          <a:lstStyle/>
          <a:p>
            <a:r>
              <a:rPr lang="en-HU" sz="4000" dirty="0"/>
              <a:t>TOPIC 11</a:t>
            </a:r>
          </a:p>
        </p:txBody>
      </p:sp>
    </p:spTree>
    <p:extLst>
      <p:ext uri="{BB962C8B-B14F-4D97-AF65-F5344CB8AC3E}">
        <p14:creationId xmlns:p14="http://schemas.microsoft.com/office/powerpoint/2010/main" val="24209450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833A-808D-B340-BFC6-AC73045828E9}"/>
              </a:ext>
            </a:extLst>
          </p:cNvPr>
          <p:cNvSpPr>
            <a:spLocks noGrp="1"/>
          </p:cNvSpPr>
          <p:nvPr>
            <p:ph type="title"/>
          </p:nvPr>
        </p:nvSpPr>
        <p:spPr/>
        <p:txBody>
          <a:bodyPr/>
          <a:lstStyle/>
          <a:p>
            <a:r>
              <a:rPr lang="en-GB" dirty="0"/>
              <a:t>From Talk to Textual Data</a:t>
            </a:r>
            <a:endParaRPr lang="en-HU" dirty="0"/>
          </a:p>
        </p:txBody>
      </p:sp>
      <p:sp>
        <p:nvSpPr>
          <p:cNvPr id="3" name="Content Placeholder 2">
            <a:extLst>
              <a:ext uri="{FF2B5EF4-FFF2-40B4-BE49-F238E27FC236}">
                <a16:creationId xmlns:a16="http://schemas.microsoft.com/office/drawing/2014/main" id="{884E6C46-CEAC-F648-9D1D-920EC8DF2ADC}"/>
              </a:ext>
            </a:extLst>
          </p:cNvPr>
          <p:cNvSpPr>
            <a:spLocks noGrp="1"/>
          </p:cNvSpPr>
          <p:nvPr>
            <p:ph idx="1"/>
          </p:nvPr>
        </p:nvSpPr>
        <p:spPr/>
        <p:txBody>
          <a:bodyPr>
            <a:normAutofit/>
          </a:bodyPr>
          <a:lstStyle/>
          <a:p>
            <a:r>
              <a:rPr lang="en-GB" sz="2000" dirty="0"/>
              <a:t>Interview Transcription is the process of documenting a conversation between two or more people.</a:t>
            </a:r>
          </a:p>
          <a:p>
            <a:r>
              <a:rPr lang="en-GB" sz="2000" dirty="0"/>
              <a:t>While there’s no denying that transcription is time-consuming, the process can be simplified with several methods:</a:t>
            </a:r>
          </a:p>
          <a:p>
            <a:r>
              <a:rPr lang="en-GB" u="sng" dirty="0">
                <a:solidFill>
                  <a:schemeClr val="tx1"/>
                </a:solidFill>
              </a:rPr>
              <a:t>Using </a:t>
            </a:r>
            <a:r>
              <a:rPr lang="en-GB" u="sng" dirty="0">
                <a:solidFill>
                  <a:schemeClr val="tx1"/>
                </a:solidFill>
                <a:hlinkClick r:id="rId2">
                  <a:extLst>
                    <a:ext uri="{A12FA001-AC4F-418D-AE19-62706E023703}">
                      <ahyp:hlinkClr xmlns:ahyp="http://schemas.microsoft.com/office/drawing/2018/hyperlinkcolor" val="tx"/>
                    </a:ext>
                  </a:extLst>
                </a:hlinkClick>
              </a:rPr>
              <a:t>Audio-to-Text Converters</a:t>
            </a:r>
            <a:r>
              <a:rPr lang="en-GB" u="sng" dirty="0">
                <a:solidFill>
                  <a:schemeClr val="tx1"/>
                </a:solidFill>
              </a:rPr>
              <a:t> (see https://</a:t>
            </a:r>
            <a:r>
              <a:rPr lang="en-GB" u="sng" dirty="0" err="1">
                <a:solidFill>
                  <a:schemeClr val="tx1"/>
                </a:solidFill>
              </a:rPr>
              <a:t>www.indianscribes.com</a:t>
            </a:r>
            <a:r>
              <a:rPr lang="en-GB" u="sng" dirty="0">
                <a:solidFill>
                  <a:schemeClr val="tx1"/>
                </a:solidFill>
              </a:rPr>
              <a:t>/best-audio-to-text-converters/)</a:t>
            </a:r>
          </a:p>
          <a:p>
            <a:r>
              <a:rPr lang="en-GB" u="sng" dirty="0">
                <a:solidFill>
                  <a:schemeClr val="tx1"/>
                </a:solidFill>
                <a:hlinkClick r:id="rId3">
                  <a:extLst>
                    <a:ext uri="{A12FA001-AC4F-418D-AE19-62706E023703}">
                      <ahyp:hlinkClr xmlns:ahyp="http://schemas.microsoft.com/office/drawing/2018/hyperlinkcolor" val="tx"/>
                    </a:ext>
                  </a:extLst>
                </a:hlinkClick>
              </a:rPr>
              <a:t>Transcribing manually</a:t>
            </a:r>
            <a:endParaRPr lang="en-GB" u="sng" dirty="0">
              <a:solidFill>
                <a:schemeClr val="tx1"/>
              </a:solidFill>
            </a:endParaRPr>
          </a:p>
          <a:p>
            <a:r>
              <a:rPr lang="en-GB" u="sng" dirty="0">
                <a:solidFill>
                  <a:schemeClr val="tx1"/>
                </a:solidFill>
              </a:rPr>
              <a:t>Hiring a Transcriptionist</a:t>
            </a:r>
          </a:p>
          <a:p>
            <a:endParaRPr lang="en-HU" dirty="0"/>
          </a:p>
        </p:txBody>
      </p:sp>
    </p:spTree>
    <p:extLst>
      <p:ext uri="{BB962C8B-B14F-4D97-AF65-F5344CB8AC3E}">
        <p14:creationId xmlns:p14="http://schemas.microsoft.com/office/powerpoint/2010/main" val="1236816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4FBCC-A600-7940-9BA4-EB6E4FAD38DE}"/>
              </a:ext>
            </a:extLst>
          </p:cNvPr>
          <p:cNvSpPr>
            <a:spLocks noGrp="1"/>
          </p:cNvSpPr>
          <p:nvPr>
            <p:ph type="title"/>
          </p:nvPr>
        </p:nvSpPr>
        <p:spPr/>
        <p:txBody>
          <a:bodyPr/>
          <a:lstStyle/>
          <a:p>
            <a:r>
              <a:rPr lang="en-HU" dirty="0"/>
              <a:t>Linguistics in the 21th century</a:t>
            </a:r>
            <a:r>
              <a:rPr lang="x-none"/>
              <a:t>Linguistics </a:t>
            </a:r>
            <a:r>
              <a:rPr lang="x-none" dirty="0"/>
              <a:t>in the 20th century</a:t>
            </a:r>
          </a:p>
        </p:txBody>
      </p:sp>
      <p:sp>
        <p:nvSpPr>
          <p:cNvPr id="3" name="Content Placeholder 2">
            <a:extLst>
              <a:ext uri="{FF2B5EF4-FFF2-40B4-BE49-F238E27FC236}">
                <a16:creationId xmlns:a16="http://schemas.microsoft.com/office/drawing/2014/main" id="{3932DC0C-42AD-F845-8158-8B3C2C2CAE91}"/>
              </a:ext>
            </a:extLst>
          </p:cNvPr>
          <p:cNvSpPr>
            <a:spLocks noGrp="1"/>
          </p:cNvSpPr>
          <p:nvPr>
            <p:ph idx="1"/>
          </p:nvPr>
        </p:nvSpPr>
        <p:spPr/>
        <p:txBody>
          <a:bodyPr>
            <a:normAutofit/>
          </a:bodyPr>
          <a:lstStyle/>
          <a:p>
            <a:r>
              <a:rPr lang="x-none" sz="2400" dirty="0"/>
              <a:t>The development of MODERN LINGUISTICS began at the 18th century and it continues to this day.</a:t>
            </a:r>
          </a:p>
          <a:p>
            <a:r>
              <a:rPr lang="en-GB" sz="2400" dirty="0"/>
              <a:t>Two major linguistic schools, an American and a European, together make up modern linguistics.</a:t>
            </a:r>
            <a:endParaRPr lang="x-none" sz="2400" dirty="0"/>
          </a:p>
        </p:txBody>
      </p:sp>
    </p:spTree>
    <p:extLst>
      <p:ext uri="{BB962C8B-B14F-4D97-AF65-F5344CB8AC3E}">
        <p14:creationId xmlns:p14="http://schemas.microsoft.com/office/powerpoint/2010/main" val="34095247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F49C88-C1B5-0E4E-A3F7-752A4A9BC9C7}"/>
              </a:ext>
            </a:extLst>
          </p:cNvPr>
          <p:cNvSpPr txBox="1"/>
          <p:nvPr/>
        </p:nvSpPr>
        <p:spPr>
          <a:xfrm>
            <a:off x="1676400" y="1382486"/>
            <a:ext cx="9473381" cy="3447098"/>
          </a:xfrm>
          <a:prstGeom prst="rect">
            <a:avLst/>
          </a:prstGeom>
          <a:noFill/>
        </p:spPr>
        <p:txBody>
          <a:bodyPr wrap="square" rtlCol="0">
            <a:spAutoFit/>
          </a:bodyPr>
          <a:lstStyle/>
          <a:p>
            <a:r>
              <a:rPr lang="en-GB" sz="2000" dirty="0"/>
              <a:t>In</a:t>
            </a:r>
            <a:r>
              <a:rPr lang="en-GB" sz="2000" b="1" dirty="0"/>
              <a:t> simple transcripts</a:t>
            </a:r>
            <a:r>
              <a:rPr lang="en-GB" sz="2000" dirty="0"/>
              <a:t>, paraverbal and non-verbal elements of communication are usually omitted. Dialect and colloquial language is approximated to standard language. The focus of simple transcripts lies on readability. It is easier to learn to produce such a transcript and the transcription takes less time. These transcription conventions prioritize content.</a:t>
            </a:r>
          </a:p>
          <a:p>
            <a:endParaRPr lang="en-GB" sz="2000" dirty="0"/>
          </a:p>
          <a:p>
            <a:r>
              <a:rPr lang="en-GB" sz="2000" dirty="0"/>
              <a:t>A </a:t>
            </a:r>
            <a:r>
              <a:rPr lang="en-GB" sz="2000" b="1" dirty="0"/>
              <a:t>detailed transcript </a:t>
            </a:r>
            <a:r>
              <a:rPr lang="en-GB" sz="2000" dirty="0"/>
              <a:t>based on a complex set of transcription rules is necessary if the subsequent analysis does not merely focus on the semantic content of a conversation. In such cases, prosodic elements (e.g. intonation, primary and secondary emphasis, volume, speed and pitch) are included. If necessary, a phonetic transcription is added, e.g. in dialect research) and non-verbal phenomena are documented in a more complex way.</a:t>
            </a:r>
            <a:endParaRPr lang="en-GB" sz="2000" u="sng" dirty="0"/>
          </a:p>
          <a:p>
            <a:endParaRPr lang="en-HU" dirty="0"/>
          </a:p>
        </p:txBody>
      </p:sp>
    </p:spTree>
    <p:extLst>
      <p:ext uri="{BB962C8B-B14F-4D97-AF65-F5344CB8AC3E}">
        <p14:creationId xmlns:p14="http://schemas.microsoft.com/office/powerpoint/2010/main" val="14829224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259A7DF-ECB2-7445-82B4-E60B492C1389}"/>
              </a:ext>
            </a:extLst>
          </p:cNvPr>
          <p:cNvPicPr>
            <a:picLocks noGrp="1" noChangeAspect="1"/>
          </p:cNvPicPr>
          <p:nvPr>
            <p:ph idx="1"/>
          </p:nvPr>
        </p:nvPicPr>
        <p:blipFill>
          <a:blip r:embed="rId2"/>
          <a:stretch>
            <a:fillRect/>
          </a:stretch>
        </p:blipFill>
        <p:spPr>
          <a:xfrm>
            <a:off x="2645229" y="278916"/>
            <a:ext cx="6291942" cy="6300168"/>
          </a:xfrm>
        </p:spPr>
      </p:pic>
    </p:spTree>
    <p:extLst>
      <p:ext uri="{BB962C8B-B14F-4D97-AF65-F5344CB8AC3E}">
        <p14:creationId xmlns:p14="http://schemas.microsoft.com/office/powerpoint/2010/main" val="35469983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975284-A34C-4140-99E2-A6D60D252D7D}"/>
              </a:ext>
            </a:extLst>
          </p:cNvPr>
          <p:cNvPicPr>
            <a:picLocks noGrp="1" noChangeAspect="1"/>
          </p:cNvPicPr>
          <p:nvPr>
            <p:ph idx="1"/>
          </p:nvPr>
        </p:nvPicPr>
        <p:blipFill>
          <a:blip r:embed="rId2"/>
          <a:stretch>
            <a:fillRect/>
          </a:stretch>
        </p:blipFill>
        <p:spPr>
          <a:xfrm>
            <a:off x="609601" y="382794"/>
            <a:ext cx="6341156" cy="5923664"/>
          </a:xfrm>
        </p:spPr>
      </p:pic>
      <p:sp>
        <p:nvSpPr>
          <p:cNvPr id="6" name="TextBox 5">
            <a:extLst>
              <a:ext uri="{FF2B5EF4-FFF2-40B4-BE49-F238E27FC236}">
                <a16:creationId xmlns:a16="http://schemas.microsoft.com/office/drawing/2014/main" id="{F54E29B6-2836-5845-9F91-5B80BA833CF1}"/>
              </a:ext>
            </a:extLst>
          </p:cNvPr>
          <p:cNvSpPr txBox="1"/>
          <p:nvPr/>
        </p:nvSpPr>
        <p:spPr>
          <a:xfrm>
            <a:off x="7739743" y="1110343"/>
            <a:ext cx="3918857" cy="1754326"/>
          </a:xfrm>
          <a:prstGeom prst="rect">
            <a:avLst/>
          </a:prstGeom>
          <a:noFill/>
        </p:spPr>
        <p:txBody>
          <a:bodyPr wrap="square" rtlCol="0">
            <a:spAutoFit/>
          </a:bodyPr>
          <a:lstStyle/>
          <a:p>
            <a:r>
              <a:rPr lang="en-GB" sz="3600" u="sng" dirty="0"/>
              <a:t>Using </a:t>
            </a:r>
            <a:r>
              <a:rPr lang="en-GB" sz="3600" u="sng" dirty="0">
                <a:hlinkClick r:id="rId3">
                  <a:extLst>
                    <a:ext uri="{A12FA001-AC4F-418D-AE19-62706E023703}">
                      <ahyp:hlinkClr xmlns:ahyp="http://schemas.microsoft.com/office/drawing/2018/hyperlinkcolor" val="tx"/>
                    </a:ext>
                  </a:extLst>
                </a:hlinkClick>
              </a:rPr>
              <a:t>Audio-to-Text Converters</a:t>
            </a:r>
            <a:r>
              <a:rPr lang="en-GB" sz="3600" u="sng" dirty="0"/>
              <a:t>  </a:t>
            </a:r>
            <a:r>
              <a:rPr lang="en-GB" u="sng" dirty="0"/>
              <a:t>https://</a:t>
            </a:r>
            <a:r>
              <a:rPr lang="en-GB" u="sng" dirty="0" err="1"/>
              <a:t>www.indianscribes.com</a:t>
            </a:r>
            <a:r>
              <a:rPr lang="en-GB" u="sng" dirty="0"/>
              <a:t>/best-audio-to-text-converters/</a:t>
            </a:r>
          </a:p>
        </p:txBody>
      </p:sp>
    </p:spTree>
    <p:extLst>
      <p:ext uri="{BB962C8B-B14F-4D97-AF65-F5344CB8AC3E}">
        <p14:creationId xmlns:p14="http://schemas.microsoft.com/office/powerpoint/2010/main" val="34728435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1258-F244-CB4F-BB7C-95A03683D44D}"/>
              </a:ext>
            </a:extLst>
          </p:cNvPr>
          <p:cNvSpPr>
            <a:spLocks noGrp="1"/>
          </p:cNvSpPr>
          <p:nvPr>
            <p:ph type="title"/>
          </p:nvPr>
        </p:nvSpPr>
        <p:spPr/>
        <p:txBody>
          <a:bodyPr/>
          <a:lstStyle/>
          <a:p>
            <a:r>
              <a:rPr lang="en-GB" dirty="0">
                <a:solidFill>
                  <a:schemeClr val="tx1"/>
                </a:solidFill>
              </a:rPr>
              <a:t>the </a:t>
            </a:r>
            <a:r>
              <a:rPr lang="en-GB" dirty="0"/>
              <a:t>sociolinguistic interview</a:t>
            </a:r>
            <a:endParaRPr lang="en-HU" dirty="0"/>
          </a:p>
        </p:txBody>
      </p:sp>
      <p:sp>
        <p:nvSpPr>
          <p:cNvPr id="3" name="Content Placeholder 2">
            <a:extLst>
              <a:ext uri="{FF2B5EF4-FFF2-40B4-BE49-F238E27FC236}">
                <a16:creationId xmlns:a16="http://schemas.microsoft.com/office/drawing/2014/main" id="{A504D1C4-5C84-6A41-B70F-668ACE073CF1}"/>
              </a:ext>
            </a:extLst>
          </p:cNvPr>
          <p:cNvSpPr>
            <a:spLocks noGrp="1"/>
          </p:cNvSpPr>
          <p:nvPr>
            <p:ph idx="1"/>
          </p:nvPr>
        </p:nvSpPr>
        <p:spPr/>
        <p:txBody>
          <a:bodyPr>
            <a:normAutofit/>
          </a:bodyPr>
          <a:lstStyle/>
          <a:p>
            <a:r>
              <a:rPr lang="en-GB" sz="2000" dirty="0"/>
              <a:t>Mitigating </a:t>
            </a:r>
            <a:r>
              <a:rPr lang="en-GB" sz="2000" i="1" dirty="0"/>
              <a:t>‘the observer's paradox’</a:t>
            </a:r>
            <a:r>
              <a:rPr lang="en-GB" sz="2000" dirty="0"/>
              <a:t>, enabling the analyst to obtain natural speech data.</a:t>
            </a:r>
          </a:p>
          <a:p>
            <a:r>
              <a:rPr lang="en-GB" sz="2000" dirty="0"/>
              <a:t> William </a:t>
            </a:r>
            <a:r>
              <a:rPr lang="en-GB" sz="2000" dirty="0" err="1"/>
              <a:t>Labov</a:t>
            </a:r>
            <a:r>
              <a:rPr lang="en-GB" sz="2000" dirty="0"/>
              <a:t>  </a:t>
            </a:r>
            <a:r>
              <a:rPr lang="en-GB" sz="2000" dirty="0">
                <a:solidFill>
                  <a:schemeClr val="tx1"/>
                </a:solidFill>
              </a:rPr>
              <a:t>(</a:t>
            </a:r>
            <a:r>
              <a:rPr lang="en-GB" sz="2000" dirty="0">
                <a:solidFill>
                  <a:schemeClr val="tx1"/>
                </a:solidFill>
                <a:hlinkClick r:id="rId2">
                  <a:extLst>
                    <a:ext uri="{A12FA001-AC4F-418D-AE19-62706E023703}">
                      <ahyp:hlinkClr xmlns:ahyp="http://schemas.microsoft.com/office/drawing/2018/hyperlinkcolor" val="tx"/>
                    </a:ext>
                  </a:extLst>
                </a:hlinkClick>
              </a:rPr>
              <a:t>Labov 1984</a:t>
            </a:r>
            <a:r>
              <a:rPr lang="en-GB" sz="2000" dirty="0">
                <a:solidFill>
                  <a:schemeClr val="tx1"/>
                </a:solidFill>
              </a:rPr>
              <a:t>):  the </a:t>
            </a:r>
            <a:r>
              <a:rPr lang="en-GB" sz="2000" dirty="0"/>
              <a:t>sociolinguistic interview.</a:t>
            </a:r>
          </a:p>
          <a:p>
            <a:r>
              <a:rPr lang="en-GB" sz="2000" dirty="0"/>
              <a:t>Hungarian context:  http://</a:t>
            </a:r>
            <a:r>
              <a:rPr lang="en-GB" sz="2000" dirty="0" err="1"/>
              <a:t>buszi.nytud.hu</a:t>
            </a:r>
            <a:r>
              <a:rPr lang="en-GB" sz="2000" dirty="0"/>
              <a:t>/a-</a:t>
            </a:r>
            <a:r>
              <a:rPr lang="en-GB" sz="2000" dirty="0" err="1"/>
              <a:t>buszi</a:t>
            </a:r>
            <a:r>
              <a:rPr lang="en-GB" sz="2000" dirty="0"/>
              <a:t>-</a:t>
            </a:r>
            <a:r>
              <a:rPr lang="en-GB" sz="2000" dirty="0" err="1"/>
              <a:t>rol</a:t>
            </a:r>
            <a:r>
              <a:rPr lang="en-GB" sz="2000" dirty="0"/>
              <a:t>/</a:t>
            </a:r>
            <a:r>
              <a:rPr lang="en-GB" sz="2000" dirty="0" err="1"/>
              <a:t>az-interjuk-felepitese</a:t>
            </a:r>
            <a:r>
              <a:rPr lang="en-GB" sz="2000" dirty="0"/>
              <a:t>/</a:t>
            </a:r>
            <a:r>
              <a:rPr lang="en-GB" sz="2000" dirty="0" err="1"/>
              <a:t>iranyitott-beszelgetes</a:t>
            </a:r>
            <a:endParaRPr lang="en-HU" sz="2000" dirty="0"/>
          </a:p>
        </p:txBody>
      </p:sp>
    </p:spTree>
    <p:extLst>
      <p:ext uri="{BB962C8B-B14F-4D97-AF65-F5344CB8AC3E}">
        <p14:creationId xmlns:p14="http://schemas.microsoft.com/office/powerpoint/2010/main" val="25932544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0D3F2-D63C-3547-BFB4-02380F153014}"/>
              </a:ext>
            </a:extLst>
          </p:cNvPr>
          <p:cNvSpPr>
            <a:spLocks noGrp="1"/>
          </p:cNvSpPr>
          <p:nvPr>
            <p:ph type="ctrTitle"/>
          </p:nvPr>
        </p:nvSpPr>
        <p:spPr/>
        <p:txBody>
          <a:bodyPr/>
          <a:lstStyle/>
          <a:p>
            <a:r>
              <a:rPr lang="en-HU" dirty="0"/>
              <a:t>Analysis of QuaLitative/ Textual data</a:t>
            </a:r>
          </a:p>
        </p:txBody>
      </p:sp>
      <p:sp>
        <p:nvSpPr>
          <p:cNvPr id="3" name="Subtitle 2">
            <a:extLst>
              <a:ext uri="{FF2B5EF4-FFF2-40B4-BE49-F238E27FC236}">
                <a16:creationId xmlns:a16="http://schemas.microsoft.com/office/drawing/2014/main" id="{DE1FAA58-73D5-394D-B952-8F88E38477B3}"/>
              </a:ext>
            </a:extLst>
          </p:cNvPr>
          <p:cNvSpPr>
            <a:spLocks noGrp="1"/>
          </p:cNvSpPr>
          <p:nvPr>
            <p:ph type="subTitle" idx="1"/>
          </p:nvPr>
        </p:nvSpPr>
        <p:spPr/>
        <p:txBody>
          <a:bodyPr>
            <a:normAutofit/>
          </a:bodyPr>
          <a:lstStyle/>
          <a:p>
            <a:r>
              <a:rPr lang="en-HU" sz="4000" dirty="0"/>
              <a:t>TOPIC 12</a:t>
            </a:r>
          </a:p>
        </p:txBody>
      </p:sp>
    </p:spTree>
    <p:extLst>
      <p:ext uri="{BB962C8B-B14F-4D97-AF65-F5344CB8AC3E}">
        <p14:creationId xmlns:p14="http://schemas.microsoft.com/office/powerpoint/2010/main" val="8434894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2701-84C3-F742-91B4-0F18FA39242B}"/>
              </a:ext>
            </a:extLst>
          </p:cNvPr>
          <p:cNvSpPr>
            <a:spLocks noGrp="1"/>
          </p:cNvSpPr>
          <p:nvPr>
            <p:ph type="title"/>
          </p:nvPr>
        </p:nvSpPr>
        <p:spPr/>
        <p:txBody>
          <a:bodyPr/>
          <a:lstStyle/>
          <a:p>
            <a:r>
              <a:rPr lang="en-GB" dirty="0"/>
              <a:t>Types of analysis</a:t>
            </a:r>
            <a:endParaRPr lang="en-HU" dirty="0"/>
          </a:p>
        </p:txBody>
      </p:sp>
      <p:sp>
        <p:nvSpPr>
          <p:cNvPr id="3" name="Content Placeholder 2">
            <a:extLst>
              <a:ext uri="{FF2B5EF4-FFF2-40B4-BE49-F238E27FC236}">
                <a16:creationId xmlns:a16="http://schemas.microsoft.com/office/drawing/2014/main" id="{FE308048-D23C-CC40-A991-EA30984D8565}"/>
              </a:ext>
            </a:extLst>
          </p:cNvPr>
          <p:cNvSpPr>
            <a:spLocks noGrp="1"/>
          </p:cNvSpPr>
          <p:nvPr>
            <p:ph idx="1"/>
          </p:nvPr>
        </p:nvSpPr>
        <p:spPr>
          <a:xfrm>
            <a:off x="2231136" y="2638044"/>
            <a:ext cx="7729728" cy="3969233"/>
          </a:xfrm>
        </p:spPr>
        <p:txBody>
          <a:bodyPr>
            <a:normAutofit/>
          </a:bodyPr>
          <a:lstStyle/>
          <a:p>
            <a:r>
              <a:rPr lang="en-GB" sz="2400" dirty="0"/>
              <a:t>Conversation Analysis (CA)</a:t>
            </a:r>
          </a:p>
          <a:p>
            <a:r>
              <a:rPr lang="en-GB" sz="2400" dirty="0"/>
              <a:t>Discourse Analysis (DA)</a:t>
            </a:r>
          </a:p>
          <a:p>
            <a:r>
              <a:rPr lang="en-GB" sz="2400" dirty="0"/>
              <a:t>Critical Discourse Analysis (CDA) </a:t>
            </a:r>
          </a:p>
          <a:p>
            <a:r>
              <a:rPr lang="en-GB" sz="2400" dirty="0"/>
              <a:t>Feminist Post-structuralist Discourse Analysis (FPDA). </a:t>
            </a:r>
          </a:p>
          <a:p>
            <a:r>
              <a:rPr lang="en-GB" sz="2400" dirty="0"/>
              <a:t>Narrative Analysis</a:t>
            </a:r>
          </a:p>
          <a:p>
            <a:r>
              <a:rPr lang="en-GB" sz="2400" dirty="0"/>
              <a:t>The Grounded Theory</a:t>
            </a:r>
          </a:p>
          <a:p>
            <a:r>
              <a:rPr lang="en-GB" sz="2400" dirty="0"/>
              <a:t>Content Analysis or Thematic Analysis</a:t>
            </a:r>
          </a:p>
          <a:p>
            <a:endParaRPr lang="en-HU" dirty="0"/>
          </a:p>
        </p:txBody>
      </p:sp>
    </p:spTree>
    <p:extLst>
      <p:ext uri="{BB962C8B-B14F-4D97-AF65-F5344CB8AC3E}">
        <p14:creationId xmlns:p14="http://schemas.microsoft.com/office/powerpoint/2010/main" val="15738522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5B16-CB88-1340-8455-C4D5040B640F}"/>
              </a:ext>
            </a:extLst>
          </p:cNvPr>
          <p:cNvSpPr>
            <a:spLocks noGrp="1"/>
          </p:cNvSpPr>
          <p:nvPr>
            <p:ph type="title"/>
          </p:nvPr>
        </p:nvSpPr>
        <p:spPr/>
        <p:txBody>
          <a:bodyPr/>
          <a:lstStyle/>
          <a:p>
            <a:r>
              <a:rPr lang="en-GB" dirty="0"/>
              <a:t>Conversation Analysis (CA)</a:t>
            </a:r>
            <a:endParaRPr lang="en-HU" dirty="0"/>
          </a:p>
        </p:txBody>
      </p:sp>
      <p:sp>
        <p:nvSpPr>
          <p:cNvPr id="3" name="Content Placeholder 2">
            <a:extLst>
              <a:ext uri="{FF2B5EF4-FFF2-40B4-BE49-F238E27FC236}">
                <a16:creationId xmlns:a16="http://schemas.microsoft.com/office/drawing/2014/main" id="{473060AE-A3A9-584A-9326-740F8C51CE96}"/>
              </a:ext>
            </a:extLst>
          </p:cNvPr>
          <p:cNvSpPr>
            <a:spLocks noGrp="1"/>
          </p:cNvSpPr>
          <p:nvPr>
            <p:ph idx="1"/>
          </p:nvPr>
        </p:nvSpPr>
        <p:spPr>
          <a:xfrm>
            <a:off x="2231136" y="2638044"/>
            <a:ext cx="7729728" cy="3819906"/>
          </a:xfrm>
        </p:spPr>
        <p:txBody>
          <a:bodyPr>
            <a:noAutofit/>
          </a:bodyPr>
          <a:lstStyle/>
          <a:p>
            <a:r>
              <a:rPr lang="en-GB" sz="2000" dirty="0"/>
              <a:t>CA is an approach to the study of social interaction and talk-in-interaction that, although rooted in the sociological study of everyday life, has exerted significant influence across the humanities and social sciences including linguistics. </a:t>
            </a:r>
          </a:p>
          <a:p>
            <a:r>
              <a:rPr lang="en-GB" sz="2000" dirty="0"/>
              <a:t>Drawing on recordings (both audio and video) </a:t>
            </a:r>
            <a:r>
              <a:rPr lang="en-GB" sz="2000" b="1" dirty="0"/>
              <a:t>naturalistic interaction </a:t>
            </a:r>
            <a:r>
              <a:rPr lang="en-GB" sz="2000" dirty="0"/>
              <a:t>(unscripted, non-elicited, etc.) conversation analysts attempt to describe the </a:t>
            </a:r>
            <a:r>
              <a:rPr lang="en-GB" sz="2000" b="1" dirty="0"/>
              <a:t>stable practices and underlying normative organizations of interaction </a:t>
            </a:r>
            <a:r>
              <a:rPr lang="en-GB" sz="2000" dirty="0"/>
              <a:t>by moving back and forth between the </a:t>
            </a:r>
            <a:r>
              <a:rPr lang="en-GB" sz="2000" b="1" dirty="0"/>
              <a:t>close study of singular instances </a:t>
            </a:r>
            <a:r>
              <a:rPr lang="en-GB" sz="2000" dirty="0"/>
              <a:t>and the analysis of </a:t>
            </a:r>
            <a:r>
              <a:rPr lang="en-GB" sz="2000" b="1" dirty="0"/>
              <a:t>patterns exhibited across collections of cases.</a:t>
            </a:r>
          </a:p>
        </p:txBody>
      </p:sp>
    </p:spTree>
    <p:extLst>
      <p:ext uri="{BB962C8B-B14F-4D97-AF65-F5344CB8AC3E}">
        <p14:creationId xmlns:p14="http://schemas.microsoft.com/office/powerpoint/2010/main" val="27682672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02152-9517-8745-A16A-F8AA208433EF}"/>
              </a:ext>
            </a:extLst>
          </p:cNvPr>
          <p:cNvSpPr>
            <a:spLocks noGrp="1"/>
          </p:cNvSpPr>
          <p:nvPr>
            <p:ph type="title"/>
          </p:nvPr>
        </p:nvSpPr>
        <p:spPr/>
        <p:txBody>
          <a:bodyPr/>
          <a:lstStyle/>
          <a:p>
            <a:r>
              <a:rPr lang="en-GB" dirty="0"/>
              <a:t>discourse analysis</a:t>
            </a:r>
            <a:endParaRPr lang="en-HU" dirty="0"/>
          </a:p>
        </p:txBody>
      </p:sp>
      <p:sp>
        <p:nvSpPr>
          <p:cNvPr id="3" name="Content Placeholder 2">
            <a:extLst>
              <a:ext uri="{FF2B5EF4-FFF2-40B4-BE49-F238E27FC236}">
                <a16:creationId xmlns:a16="http://schemas.microsoft.com/office/drawing/2014/main" id="{69019D6E-D3FD-2B4D-B7BD-3468EF30DA12}"/>
              </a:ext>
            </a:extLst>
          </p:cNvPr>
          <p:cNvSpPr>
            <a:spLocks noGrp="1"/>
          </p:cNvSpPr>
          <p:nvPr>
            <p:ph idx="1"/>
          </p:nvPr>
        </p:nvSpPr>
        <p:spPr>
          <a:xfrm>
            <a:off x="1435070" y="2444406"/>
            <a:ext cx="5589674" cy="3967152"/>
          </a:xfrm>
        </p:spPr>
        <p:txBody>
          <a:bodyPr>
            <a:normAutofit lnSpcReduction="10000"/>
          </a:bodyPr>
          <a:lstStyle/>
          <a:p>
            <a:r>
              <a:rPr lang="en-GB" sz="2000" dirty="0"/>
              <a:t>Discourse analysts not only study language use 'beyond the sentence boundary' but also prefer to analyse </a:t>
            </a:r>
            <a:r>
              <a:rPr lang="en-GB" sz="2000" b="1" dirty="0"/>
              <a:t>'naturally occurring' language use, not invented examples.</a:t>
            </a:r>
          </a:p>
          <a:p>
            <a:r>
              <a:rPr lang="en-GB" sz="2000" dirty="0"/>
              <a:t>In Europe, </a:t>
            </a:r>
            <a:r>
              <a:rPr lang="en-GB" sz="2000" dirty="0">
                <a:hlinkClick r:id="rId2" tooltip="Michel Foucault"/>
              </a:rPr>
              <a:t>Michel Foucault</a:t>
            </a:r>
            <a:r>
              <a:rPr lang="en-GB" sz="2000" dirty="0"/>
              <a:t> became one of the key theorists of the subject, especially of discourse, and wrote </a:t>
            </a:r>
            <a:r>
              <a:rPr lang="en-GB" sz="2000" dirty="0">
                <a:hlinkClick r:id="rId3" tooltip="The Archaeology of Knowledge"/>
              </a:rPr>
              <a:t>The Archaeology of Knowledge</a:t>
            </a:r>
            <a:r>
              <a:rPr lang="en-GB" sz="2000" dirty="0"/>
              <a:t>. </a:t>
            </a:r>
          </a:p>
          <a:p>
            <a:r>
              <a:rPr lang="en-GB" sz="2000" dirty="0"/>
              <a:t>In this context, the term 'discourse' no longer refers to formal linguistic aspects, but to institutionalized </a:t>
            </a:r>
            <a:r>
              <a:rPr lang="en-GB" sz="2000" b="1" dirty="0"/>
              <a:t>patterns of knowledge that become manifest in disciplinary structures and operate by the connection of knowledge and power. </a:t>
            </a:r>
            <a:endParaRPr lang="en-HU" sz="2000" b="1" dirty="0"/>
          </a:p>
        </p:txBody>
      </p:sp>
      <p:pic>
        <p:nvPicPr>
          <p:cNvPr id="5" name="Picture 4">
            <a:extLst>
              <a:ext uri="{FF2B5EF4-FFF2-40B4-BE49-F238E27FC236}">
                <a16:creationId xmlns:a16="http://schemas.microsoft.com/office/drawing/2014/main" id="{5EBE6623-3F9D-894D-A32F-A42C318D2D2A}"/>
              </a:ext>
            </a:extLst>
          </p:cNvPr>
          <p:cNvPicPr>
            <a:picLocks noChangeAspect="1"/>
          </p:cNvPicPr>
          <p:nvPr/>
        </p:nvPicPr>
        <p:blipFill>
          <a:blip r:embed="rId4"/>
          <a:stretch>
            <a:fillRect/>
          </a:stretch>
        </p:blipFill>
        <p:spPr>
          <a:xfrm>
            <a:off x="7619477" y="2444406"/>
            <a:ext cx="2783168" cy="3993972"/>
          </a:xfrm>
          <a:prstGeom prst="rect">
            <a:avLst/>
          </a:prstGeom>
        </p:spPr>
      </p:pic>
    </p:spTree>
    <p:extLst>
      <p:ext uri="{BB962C8B-B14F-4D97-AF65-F5344CB8AC3E}">
        <p14:creationId xmlns:p14="http://schemas.microsoft.com/office/powerpoint/2010/main" val="37715076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759C-5CB3-9A45-AA4B-C97B70C8EA4C}"/>
              </a:ext>
            </a:extLst>
          </p:cNvPr>
          <p:cNvSpPr>
            <a:spLocks noGrp="1"/>
          </p:cNvSpPr>
          <p:nvPr>
            <p:ph type="title"/>
          </p:nvPr>
        </p:nvSpPr>
        <p:spPr/>
        <p:txBody>
          <a:bodyPr/>
          <a:lstStyle/>
          <a:p>
            <a:r>
              <a:rPr lang="en-GB" dirty="0"/>
              <a:t>Critical Discourse Analysis (CDA)</a:t>
            </a:r>
            <a:endParaRPr lang="en-HU" dirty="0"/>
          </a:p>
        </p:txBody>
      </p:sp>
      <p:sp>
        <p:nvSpPr>
          <p:cNvPr id="3" name="Content Placeholder 2">
            <a:extLst>
              <a:ext uri="{FF2B5EF4-FFF2-40B4-BE49-F238E27FC236}">
                <a16:creationId xmlns:a16="http://schemas.microsoft.com/office/drawing/2014/main" id="{932D45CE-CDF6-D54C-B6C8-2D9DF5B7746B}"/>
              </a:ext>
            </a:extLst>
          </p:cNvPr>
          <p:cNvSpPr>
            <a:spLocks noGrp="1"/>
          </p:cNvSpPr>
          <p:nvPr>
            <p:ph idx="1"/>
          </p:nvPr>
        </p:nvSpPr>
        <p:spPr>
          <a:xfrm>
            <a:off x="2231136" y="2638044"/>
            <a:ext cx="7729728" cy="3968496"/>
          </a:xfrm>
        </p:spPr>
        <p:txBody>
          <a:bodyPr>
            <a:normAutofit fontScale="92500" lnSpcReduction="10000"/>
          </a:bodyPr>
          <a:lstStyle/>
          <a:p>
            <a:r>
              <a:rPr lang="en-GB" sz="2000" dirty="0"/>
              <a:t>CDA stems from a critical theory of language which sees </a:t>
            </a:r>
            <a:r>
              <a:rPr lang="en-GB" sz="2000" b="1" dirty="0"/>
              <a:t>the use of language as a form of social practice. </a:t>
            </a:r>
          </a:p>
          <a:p>
            <a:r>
              <a:rPr lang="en-GB" sz="2000" dirty="0"/>
              <a:t>All social practice are tied to specific historical contexts and are the means by which existing social relations are reproduced or contested and different interests are served. </a:t>
            </a:r>
          </a:p>
          <a:p>
            <a:r>
              <a:rPr lang="en-GB" sz="2000" dirty="0"/>
              <a:t>How is the text positioned or positioning? </a:t>
            </a:r>
          </a:p>
          <a:p>
            <a:r>
              <a:rPr lang="en-GB" sz="2000" dirty="0"/>
              <a:t>Whose interests are served by this positioning? </a:t>
            </a:r>
          </a:p>
          <a:p>
            <a:r>
              <a:rPr lang="en-GB" sz="2000" dirty="0"/>
              <a:t>Whose interests are negated? </a:t>
            </a:r>
          </a:p>
          <a:p>
            <a:r>
              <a:rPr lang="en-GB" sz="2000" dirty="0"/>
              <a:t>What are the consequences of this positioning? </a:t>
            </a:r>
          </a:p>
          <a:p>
            <a:r>
              <a:rPr lang="en-GB" sz="2000" dirty="0"/>
              <a:t>Where analysis seeks to </a:t>
            </a:r>
            <a:r>
              <a:rPr lang="en-GB" sz="2000" b="1" dirty="0"/>
              <a:t>understand how discourse is implicated in relations of power,</a:t>
            </a:r>
            <a:r>
              <a:rPr lang="en-GB" sz="2000" dirty="0"/>
              <a:t> it is called critical discourse analysis. </a:t>
            </a:r>
            <a:endParaRPr lang="en-HU" sz="2000" dirty="0"/>
          </a:p>
        </p:txBody>
      </p:sp>
    </p:spTree>
    <p:extLst>
      <p:ext uri="{BB962C8B-B14F-4D97-AF65-F5344CB8AC3E}">
        <p14:creationId xmlns:p14="http://schemas.microsoft.com/office/powerpoint/2010/main" val="21713157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1D163-6733-1045-8A29-0623D911673C}"/>
              </a:ext>
            </a:extLst>
          </p:cNvPr>
          <p:cNvSpPr>
            <a:spLocks noGrp="1"/>
          </p:cNvSpPr>
          <p:nvPr>
            <p:ph type="title"/>
          </p:nvPr>
        </p:nvSpPr>
        <p:spPr/>
        <p:txBody>
          <a:bodyPr/>
          <a:lstStyle/>
          <a:p>
            <a:r>
              <a:rPr lang="en-GB" dirty="0">
                <a:solidFill>
                  <a:srgbClr val="1C1D1E"/>
                </a:solidFill>
                <a:latin typeface="Open Sans"/>
              </a:rPr>
              <a:t>Feminist poststructuralist discourse analysis (FPDA)</a:t>
            </a:r>
            <a:endParaRPr lang="en-HU" dirty="0"/>
          </a:p>
        </p:txBody>
      </p:sp>
      <p:sp>
        <p:nvSpPr>
          <p:cNvPr id="3" name="Content Placeholder 2">
            <a:extLst>
              <a:ext uri="{FF2B5EF4-FFF2-40B4-BE49-F238E27FC236}">
                <a16:creationId xmlns:a16="http://schemas.microsoft.com/office/drawing/2014/main" id="{191D3A79-C427-D745-B0B3-27B9980E245E}"/>
              </a:ext>
            </a:extLst>
          </p:cNvPr>
          <p:cNvSpPr>
            <a:spLocks noGrp="1"/>
          </p:cNvSpPr>
          <p:nvPr>
            <p:ph idx="1"/>
          </p:nvPr>
        </p:nvSpPr>
        <p:spPr>
          <a:xfrm>
            <a:off x="2231136" y="2638044"/>
            <a:ext cx="7729728" cy="3633664"/>
          </a:xfrm>
        </p:spPr>
        <p:txBody>
          <a:bodyPr>
            <a:normAutofit/>
          </a:bodyPr>
          <a:lstStyle/>
          <a:p>
            <a:r>
              <a:rPr lang="en-GB" sz="2000" dirty="0">
                <a:latin typeface="Gill Sans MT" panose="020B0502020104020203" pitchFamily="34" charset="77"/>
              </a:rPr>
              <a:t>FPDA is an approach to analysing the discourse </a:t>
            </a:r>
            <a:r>
              <a:rPr lang="en-GB" sz="2000" b="1" dirty="0">
                <a:latin typeface="Gill Sans MT" panose="020B0502020104020203" pitchFamily="34" charset="77"/>
              </a:rPr>
              <a:t>of spoken interaction principally.</a:t>
            </a:r>
            <a:endParaRPr lang="en-GB" sz="2000" b="1" dirty="0">
              <a:solidFill>
                <a:srgbClr val="1C1D1E"/>
              </a:solidFill>
              <a:latin typeface="Gill Sans MT" panose="020B0502020104020203" pitchFamily="34" charset="77"/>
            </a:endParaRPr>
          </a:p>
          <a:p>
            <a:r>
              <a:rPr lang="en-GB" sz="2000" dirty="0">
                <a:solidFill>
                  <a:srgbClr val="1C1D1E"/>
                </a:solidFill>
                <a:latin typeface="Gill Sans MT" panose="020B0502020104020203" pitchFamily="34" charset="77"/>
              </a:rPr>
              <a:t>FPDA focuses on the ways in which speakers negotiate their subject positions within competing and interwoven discourses. </a:t>
            </a:r>
          </a:p>
          <a:p>
            <a:r>
              <a:rPr lang="en-GB" sz="2000" dirty="0">
                <a:latin typeface="Gill Sans MT" panose="020B0502020104020203" pitchFamily="34" charset="77"/>
              </a:rPr>
              <a:t>FPDA has been used by a range of international scholars of gender and language to analyse texts such as: classroom discourse, teenage girls' conversation, and media representations of gender.</a:t>
            </a:r>
          </a:p>
          <a:p>
            <a:r>
              <a:rPr lang="en-GB" sz="2000" dirty="0">
                <a:solidFill>
                  <a:srgbClr val="1C1D1E"/>
                </a:solidFill>
                <a:latin typeface="Gill Sans MT" panose="020B0502020104020203" pitchFamily="34" charset="77"/>
              </a:rPr>
              <a:t>T</a:t>
            </a:r>
            <a:r>
              <a:rPr lang="en-GB" sz="2000" dirty="0">
                <a:latin typeface="Gill Sans MT" panose="020B0502020104020203" pitchFamily="34" charset="77"/>
              </a:rPr>
              <a:t>he feminist part of FPDA </a:t>
            </a:r>
            <a:r>
              <a:rPr lang="en-GB" sz="2000" b="1" dirty="0">
                <a:latin typeface="Gill Sans MT" panose="020B0502020104020203" pitchFamily="34" charset="77"/>
              </a:rPr>
              <a:t>considers gender difference to be a dominant discourse among competing discourses</a:t>
            </a:r>
            <a:r>
              <a:rPr lang="en-GB" sz="2000" dirty="0">
                <a:latin typeface="Gill Sans MT" panose="020B0502020104020203" pitchFamily="34" charset="77"/>
              </a:rPr>
              <a:t> when analysing all types of text. </a:t>
            </a:r>
            <a:endParaRPr lang="en-HU" sz="2000" dirty="0">
              <a:latin typeface="Gill Sans MT" panose="020B0502020104020203" pitchFamily="34" charset="77"/>
            </a:endParaRPr>
          </a:p>
        </p:txBody>
      </p:sp>
    </p:spTree>
    <p:extLst>
      <p:ext uri="{BB962C8B-B14F-4D97-AF65-F5344CB8AC3E}">
        <p14:creationId xmlns:p14="http://schemas.microsoft.com/office/powerpoint/2010/main" val="681802521"/>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15135</TotalTime>
  <Words>11392</Words>
  <Application>Microsoft Macintosh PowerPoint</Application>
  <PresentationFormat>Widescreen</PresentationFormat>
  <Paragraphs>858</Paragraphs>
  <Slides>186</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186</vt:i4>
      </vt:variant>
    </vt:vector>
  </HeadingPairs>
  <TitlesOfParts>
    <vt:vector size="194" baseType="lpstr">
      <vt:lpstr>Arial</vt:lpstr>
      <vt:lpstr>Calibri</vt:lpstr>
      <vt:lpstr>Gill Sans MT</vt:lpstr>
      <vt:lpstr>Open Sans</vt:lpstr>
      <vt:lpstr>Times</vt:lpstr>
      <vt:lpstr>Times New Roman</vt:lpstr>
      <vt:lpstr>Wingdings</vt:lpstr>
      <vt:lpstr>Parcel</vt:lpstr>
      <vt:lpstr>Research methods and Organization IN LINGUISTICS</vt:lpstr>
      <vt:lpstr>Objectives of the course</vt:lpstr>
      <vt:lpstr>lectures on the main topics of research methodology</vt:lpstr>
      <vt:lpstr>Further readings  (PDF uploaded at google classroom)</vt:lpstr>
      <vt:lpstr>active participation of the students in the following tasks:</vt:lpstr>
      <vt:lpstr>Research Trends in Linguistics </vt:lpstr>
      <vt:lpstr>The Beginnings</vt:lpstr>
      <vt:lpstr>Historical developementsHistorical developements</vt:lpstr>
      <vt:lpstr>Linguistics in the 21th centuryLinguistics in the 20th century</vt:lpstr>
      <vt:lpstr>Ferdinand de Saussure (1857-1913)Ferdinand de Saussure (1857-1913)</vt:lpstr>
      <vt:lpstr>Edward Sapir  (1884-1939)</vt:lpstr>
      <vt:lpstr>Leonard Bloomfild (1887-1949)Leonard Bloomfild (1887-1949)</vt:lpstr>
      <vt:lpstr>Noam Chomsky (1928 - )Noam Chomsky (1928 - )</vt:lpstr>
      <vt:lpstr>Interdisciplinary Research Areas in Linguistics</vt:lpstr>
      <vt:lpstr>linguistics like other sciences</vt:lpstr>
      <vt:lpstr>PowerPoint Presentation</vt:lpstr>
      <vt:lpstr>PowerPoint Presentation</vt:lpstr>
      <vt:lpstr>PowerPoint Presentation</vt:lpstr>
      <vt:lpstr>THE ’Scientific’ aPPROACH</vt:lpstr>
      <vt:lpstr>The Scientific Approach</vt:lpstr>
      <vt:lpstr>The scientific research</vt:lpstr>
      <vt:lpstr>BASIC Characteristics of a Research</vt:lpstr>
      <vt:lpstr>Classification Of Researches</vt:lpstr>
      <vt:lpstr>The research process</vt:lpstr>
      <vt:lpstr>Basic concepts</vt:lpstr>
      <vt:lpstr>Research Questions in Linguistics</vt:lpstr>
      <vt:lpstr>The Research Question (RQ)</vt:lpstr>
      <vt:lpstr>RQ-DATA-ANALYSISRQ-DATA-ANALYSIS</vt:lpstr>
      <vt:lpstr>PowerPoint Presentation</vt:lpstr>
      <vt:lpstr>Hypothesis vs. RQHypothesis vs. RQ</vt:lpstr>
      <vt:lpstr>Hypothesis vs. RQHypothesis vs. RQ</vt:lpstr>
      <vt:lpstr>Types of research questions </vt:lpstr>
      <vt:lpstr>For ExampleExample</vt:lpstr>
      <vt:lpstr>sequence and hierarchy  between RQ-s</vt:lpstr>
      <vt:lpstr>document all your decisions </vt:lpstr>
      <vt:lpstr>Operationalizing RQ-s</vt:lpstr>
      <vt:lpstr>TASK 1</vt:lpstr>
      <vt:lpstr>Types of Data Collection</vt:lpstr>
      <vt:lpstr>Qualitative  vs. Quantitative Methods</vt:lpstr>
      <vt:lpstr> Qualitative  vs. Quantitative Methods</vt:lpstr>
      <vt:lpstr>In a nutshell</vt:lpstr>
      <vt:lpstr>TASk 2</vt:lpstr>
      <vt:lpstr>Quantitative Methods</vt:lpstr>
      <vt:lpstr>STEPS of a survey research</vt:lpstr>
      <vt:lpstr>The most frequently used research designs in quantitative research </vt:lpstr>
      <vt:lpstr>quantitative linguistic variables </vt:lpstr>
      <vt:lpstr>The variable</vt:lpstr>
      <vt:lpstr>INDEPENDENT AND DEPENDENT VARIABLES</vt:lpstr>
      <vt:lpstr>categorical and continuous variables</vt:lpstr>
      <vt:lpstr>reliability and validity </vt:lpstr>
      <vt:lpstr>Collecting Quantitative/ Numerical data</vt:lpstr>
      <vt:lpstr>The SAMPLE</vt:lpstr>
      <vt:lpstr>questionnaires </vt:lpstr>
      <vt:lpstr>PowerPoint Presentation</vt:lpstr>
      <vt:lpstr>BASIC RULES in QuestionNaire design</vt:lpstr>
      <vt:lpstr>Structure of a questionnaire</vt:lpstr>
      <vt:lpstr>The role of the interviewer and the respondent</vt:lpstr>
      <vt:lpstr>Ask comprehensive and ‘objective’ questions </vt:lpstr>
      <vt:lpstr>Open versus closed questions and multiple item responses </vt:lpstr>
      <vt:lpstr>Ask what you need to know </vt:lpstr>
      <vt:lpstr>5 point Likert scale </vt:lpstr>
      <vt:lpstr>Processing Quantitative/ Numerical data</vt:lpstr>
      <vt:lpstr>Processing </vt:lpstr>
      <vt:lpstr>CODING</vt:lpstr>
      <vt:lpstr>PowerPoint Presentation</vt:lpstr>
      <vt:lpstr>PowerPoint Presentation</vt:lpstr>
      <vt:lpstr>Analysis of Quantitative/ Numerical data</vt:lpstr>
      <vt:lpstr>statistics</vt:lpstr>
      <vt:lpstr>some of the basic concepts </vt:lpstr>
      <vt:lpstr>Frequency</vt:lpstr>
      <vt:lpstr>Crosstabulation</vt:lpstr>
      <vt:lpstr>Compare means</vt:lpstr>
      <vt:lpstr>Data Visualisation</vt:lpstr>
      <vt:lpstr>Data Visualisation</vt:lpstr>
      <vt:lpstr>Qualitative methods</vt:lpstr>
      <vt:lpstr>In a nutshell</vt:lpstr>
      <vt:lpstr>Collecting Qualitative/ textual data</vt:lpstr>
      <vt:lpstr>The Interview</vt:lpstr>
      <vt:lpstr>Types</vt:lpstr>
      <vt:lpstr>Interview guide</vt:lpstr>
      <vt:lpstr>PowerPoint Presentation</vt:lpstr>
      <vt:lpstr>PowerPoint Presentation</vt:lpstr>
      <vt:lpstr>Being an Interviewer</vt:lpstr>
      <vt:lpstr>The Interviewer Effect</vt:lpstr>
      <vt:lpstr>Variables you should consider</vt:lpstr>
      <vt:lpstr>Selecting interviwees – how many?</vt:lpstr>
      <vt:lpstr>Focus Group/ Moderator</vt:lpstr>
      <vt:lpstr>Processing Qualitative/ Textual data</vt:lpstr>
      <vt:lpstr>From Talk to Textual Data</vt:lpstr>
      <vt:lpstr>PowerPoint Presentation</vt:lpstr>
      <vt:lpstr>PowerPoint Presentation</vt:lpstr>
      <vt:lpstr>PowerPoint Presentation</vt:lpstr>
      <vt:lpstr>the sociolinguistic interview</vt:lpstr>
      <vt:lpstr>Analysis of QuaLitative/ Textual data</vt:lpstr>
      <vt:lpstr>Types of analysis</vt:lpstr>
      <vt:lpstr>Conversation Analysis (CA)</vt:lpstr>
      <vt:lpstr>discourse analysis</vt:lpstr>
      <vt:lpstr>Critical Discourse Analysis (CDA)</vt:lpstr>
      <vt:lpstr>Feminist poststructuralist discourse analysis (FPDA)</vt:lpstr>
      <vt:lpstr>Narrative analysis</vt:lpstr>
      <vt:lpstr>The grounded theory</vt:lpstr>
      <vt:lpstr>Content/Thematic Analysis</vt:lpstr>
      <vt:lpstr>How to do it?</vt:lpstr>
      <vt:lpstr>PowerPoint Presentation</vt:lpstr>
      <vt:lpstr>What is a Code?</vt:lpstr>
      <vt:lpstr>The most important terms</vt:lpstr>
      <vt:lpstr>PowerPoint Presentation</vt:lpstr>
      <vt:lpstr>Computer aided CODING</vt:lpstr>
      <vt:lpstr>Creat an Account (free Trial)</vt:lpstr>
      <vt:lpstr>ADD document (rTX, PDF)</vt:lpstr>
      <vt:lpstr>PowerPoint Presentation</vt:lpstr>
      <vt:lpstr>Code manager</vt:lpstr>
      <vt:lpstr>Relation between Codes – hierarchy  </vt:lpstr>
      <vt:lpstr>Relevant TASK</vt:lpstr>
      <vt:lpstr>Visualisation of textual data?</vt:lpstr>
      <vt:lpstr>PowerPoint Presentation</vt:lpstr>
      <vt:lpstr>PowerPoint Presentation</vt:lpstr>
      <vt:lpstr>Barabási Albert-László</vt:lpstr>
      <vt:lpstr>Mixed methods</vt:lpstr>
      <vt:lpstr>Mixed methods study</vt:lpstr>
      <vt:lpstr>PowerPoint Presentation</vt:lpstr>
      <vt:lpstr>A popular ‘Umbrella’ term</vt:lpstr>
      <vt:lpstr>The purpose of the Mixed methods approach</vt:lpstr>
      <vt:lpstr>Main types of MIXED METHods design</vt:lpstr>
      <vt:lpstr>9 types</vt:lpstr>
      <vt:lpstr>The structure of a publication</vt:lpstr>
      <vt:lpstr>Typical questions included on Referee’s Evaluation Forms for scientific journals</vt:lpstr>
      <vt:lpstr>PowerPoint Presentation</vt:lpstr>
      <vt:lpstr>PowerPoint Presentation</vt:lpstr>
      <vt:lpstr>(A)IMRAD - structre</vt:lpstr>
      <vt:lpstr>Why? HoW? what? So what?</vt:lpstr>
      <vt:lpstr>PowerPoint Presentation</vt:lpstr>
      <vt:lpstr>PowerPoint Presentation</vt:lpstr>
      <vt:lpstr>PowerPoint Presentation</vt:lpstr>
      <vt:lpstr>PowerPoint Presentation</vt:lpstr>
      <vt:lpstr>3 criteria to look for in the title: </vt:lpstr>
      <vt:lpstr>PowerPoint Presentation</vt:lpstr>
      <vt:lpstr>Two basic characteristics:</vt:lpstr>
      <vt:lpstr>Grabbing attention/ Sexy</vt:lpstr>
      <vt:lpstr>Grabbing attention</vt:lpstr>
      <vt:lpstr>Independent</vt:lpstr>
      <vt:lpstr>Light at the end of the tunnel</vt:lpstr>
      <vt:lpstr>Short and coincise</vt:lpstr>
      <vt:lpstr>Main challange: writing shortly</vt:lpstr>
      <vt:lpstr>A miniature</vt:lpstr>
      <vt:lpstr>An abstract should include</vt:lpstr>
      <vt:lpstr>Abstract analysis grid</vt:lpstr>
      <vt:lpstr> which content belong to which part?</vt:lpstr>
      <vt:lpstr>PowerPoint Presentation</vt:lpstr>
      <vt:lpstr>Introduction</vt:lpstr>
      <vt:lpstr>PowerPoint Presentation</vt:lpstr>
      <vt:lpstr>PowerPoint Presentation</vt:lpstr>
      <vt:lpstr>PowerPoint Presentation</vt:lpstr>
      <vt:lpstr>Stage 1. Locating your project within an existing field of scientific research</vt:lpstr>
      <vt:lpstr>Using references in Stages 2 and 3</vt:lpstr>
      <vt:lpstr>References and citations</vt:lpstr>
      <vt:lpstr>PowerPoint Presentation</vt:lpstr>
      <vt:lpstr>References and citations</vt:lpstr>
      <vt:lpstr>Stage 4: The statement of purpose or main activity</vt:lpstr>
      <vt:lpstr>Editing for logical flow</vt:lpstr>
      <vt:lpstr>Methodology</vt:lpstr>
      <vt:lpstr>PowerPoint Presentation</vt:lpstr>
      <vt:lpstr>Sample</vt:lpstr>
      <vt:lpstr>Research design</vt:lpstr>
      <vt:lpstr>Data-Collection Procedures</vt:lpstr>
      <vt:lpstr>Procedure</vt:lpstr>
      <vt:lpstr>Results</vt:lpstr>
      <vt:lpstr> „Story” – the key driver of an article</vt:lpstr>
      <vt:lpstr>Questions to focus on in the drafting process </vt:lpstr>
      <vt:lpstr> Designing figures</vt:lpstr>
      <vt:lpstr>PowerPoint Presentation</vt:lpstr>
      <vt:lpstr>PowerPoint Presentation</vt:lpstr>
      <vt:lpstr>PowerPoint Presentation</vt:lpstr>
      <vt:lpstr> Designing tables</vt:lpstr>
      <vt:lpstr>PowerPoint Presentation</vt:lpstr>
      <vt:lpstr> Figure legends and table titles</vt:lpstr>
      <vt:lpstr> Writing about results</vt:lpstr>
      <vt:lpstr>PowerPoint Presentation</vt:lpstr>
      <vt:lpstr>Discussion</vt:lpstr>
      <vt:lpstr>Checklist</vt:lpstr>
      <vt:lpstr>PowerPoint Presentation</vt:lpstr>
      <vt:lpstr>PowerPoint Presentation</vt:lpstr>
      <vt:lpstr> Sources</vt:lpstr>
      <vt:lpstr>Legal and ethical aspects of research</vt:lpstr>
      <vt:lpstr>The relationship between research and education</vt:lpstr>
      <vt:lpstr>active participation of the students in the following tasks: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Bevezetés a nyelv tudományos vizsgálatába</dc:title>
  <dc:creator>Microsoft Office User</dc:creator>
  <cp:lastModifiedBy>Microsoft Office User</cp:lastModifiedBy>
  <cp:revision>130</cp:revision>
  <dcterms:created xsi:type="dcterms:W3CDTF">2020-09-10T18:15:37Z</dcterms:created>
  <dcterms:modified xsi:type="dcterms:W3CDTF">2020-11-20T13:00:37Z</dcterms:modified>
</cp:coreProperties>
</file>