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20" name="Нижний колонтитул 19"/>
          <p:cNvSpPr>
            <a:spLocks noGrp="1"/>
          </p:cNvSpPr>
          <p:nvPr>
            <p:ph type="ftr" sz="quarter" idx="11"/>
          </p:nvPr>
        </p:nvSpPr>
        <p:spPr/>
        <p:txBody>
          <a:bodyPr/>
          <a:lstStyle>
            <a:extLst/>
          </a:lstStyle>
          <a:p>
            <a:endParaRPr kumimoji="0" lang="en-US"/>
          </a:p>
        </p:txBody>
      </p:sp>
      <p:sp>
        <p:nvSpPr>
          <p:cNvPr id="10" name="Номер слайда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8" name="Нижний колонтитул 7"/>
          <p:cNvSpPr>
            <a:spLocks noGrp="1"/>
          </p:cNvSpPr>
          <p:nvPr>
            <p:ph type="ftr" sz="quarter" idx="11"/>
          </p:nvPr>
        </p:nvSpPr>
        <p:spPr/>
        <p:txBody>
          <a:bodyPr/>
          <a:lstStyle>
            <a:extLst/>
          </a:lstStyle>
          <a:p>
            <a:endParaRPr kumimoji="0" lang="en-US"/>
          </a:p>
        </p:txBody>
      </p:sp>
      <p:sp>
        <p:nvSpPr>
          <p:cNvPr id="9" name="Номер слайда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4" name="Нижний колонтитул 3"/>
          <p:cNvSpPr>
            <a:spLocks noGrp="1"/>
          </p:cNvSpPr>
          <p:nvPr>
            <p:ph type="ftr" sz="quarter" idx="11"/>
          </p:nvPr>
        </p:nvSpPr>
        <p:spPr/>
        <p:txBody>
          <a:bodyPr/>
          <a:lstStyle>
            <a:extLst/>
          </a:lstStyle>
          <a:p>
            <a:endParaRPr kumimoji="0" lang="en-US"/>
          </a:p>
        </p:txBody>
      </p:sp>
      <p:sp>
        <p:nvSpPr>
          <p:cNvPr id="5" name="Номер слайда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3" name="Нижний колонтитул 2"/>
          <p:cNvSpPr>
            <a:spLocks noGrp="1"/>
          </p:cNvSpPr>
          <p:nvPr>
            <p:ph type="ftr" sz="quarter" idx="11"/>
          </p:nvPr>
        </p:nvSpPr>
        <p:spPr/>
        <p:txBody>
          <a:bodyPr/>
          <a:lstStyle>
            <a:extLst/>
          </a:lstStyle>
          <a:p>
            <a:endParaRPr kumimoji="0" lang="en-US"/>
          </a:p>
        </p:txBody>
      </p:sp>
      <p:sp>
        <p:nvSpPr>
          <p:cNvPr id="4" name="Номер слайда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4AB02A5-4FE5-49D9-9E24-09F23B90C450}" type="datetimeFigureOut">
              <a:rPr lang="en-US" smtClean="0"/>
              <a:t>1/27/2021</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1/27/2021</a:t>
            </a:fld>
            <a:endParaRPr lang="en-US" sz="1200">
              <a:solidFill>
                <a:schemeClr val="bg2">
                  <a:shade val="50000"/>
                </a:schemeClr>
              </a:solidFill>
            </a:endParaRPr>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47664" y="188640"/>
            <a:ext cx="7291536" cy="1643442"/>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sz="3600" b="1" dirty="0" smtClean="0"/>
              <a:t>THEME 3: FIRST LANGUAGE ACQUISITION THEORIES</a:t>
            </a:r>
            <a:r>
              <a:rPr lang="en-US" dirty="0" smtClean="0"/>
              <a:t/>
            </a:r>
            <a:br>
              <a:rPr lang="en-US" dirty="0" smtClean="0"/>
            </a:br>
            <a:r>
              <a:rPr lang="en-US" dirty="0"/>
              <a:t> </a:t>
            </a:r>
          </a:p>
        </p:txBody>
      </p:sp>
      <p:sp>
        <p:nvSpPr>
          <p:cNvPr id="3" name="Подзаголовок 2"/>
          <p:cNvSpPr>
            <a:spLocks noGrp="1"/>
          </p:cNvSpPr>
          <p:nvPr>
            <p:ph type="subTitle" idx="1"/>
          </p:nvPr>
        </p:nvSpPr>
        <p:spPr>
          <a:xfrm>
            <a:off x="1475656" y="2204864"/>
            <a:ext cx="7363544" cy="3096344"/>
          </a:xfrm>
        </p:spPr>
        <p:txBody>
          <a:bodyPr>
            <a:normAutofit/>
          </a:bodyPr>
          <a:lstStyle/>
          <a:p>
            <a:r>
              <a:rPr lang="en-US" dirty="0"/>
              <a:t> </a:t>
            </a:r>
          </a:p>
          <a:p>
            <a:r>
              <a:rPr lang="en-US" dirty="0"/>
              <a:t>1. Behaviorist theory.</a:t>
            </a:r>
          </a:p>
          <a:p>
            <a:r>
              <a:rPr lang="en-US" dirty="0"/>
              <a:t>2. </a:t>
            </a:r>
            <a:r>
              <a:rPr lang="en-US" dirty="0" err="1"/>
              <a:t>Innatist</a:t>
            </a:r>
            <a:r>
              <a:rPr lang="en-US" dirty="0"/>
              <a:t> theory</a:t>
            </a:r>
          </a:p>
          <a:p>
            <a:r>
              <a:rPr lang="en-US" dirty="0"/>
              <a:t>3. </a:t>
            </a:r>
            <a:r>
              <a:rPr lang="en-US" dirty="0" err="1"/>
              <a:t>Interctionist</a:t>
            </a:r>
            <a:r>
              <a:rPr lang="en-US" dirty="0"/>
              <a:t> theory.</a:t>
            </a:r>
          </a:p>
          <a:p>
            <a:r>
              <a:rPr lang="en-US" dirty="0"/>
              <a:t>4. First language acquisition insights applied to language teaching.</a:t>
            </a:r>
          </a:p>
          <a:p>
            <a:endParaRPr lang="en-US" dirty="0"/>
          </a:p>
        </p:txBody>
      </p:sp>
    </p:spTree>
    <p:extLst>
      <p:ext uri="{BB962C8B-B14F-4D97-AF65-F5344CB8AC3E}">
        <p14:creationId xmlns:p14="http://schemas.microsoft.com/office/powerpoint/2010/main" val="2011223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274638"/>
            <a:ext cx="7314016" cy="994122"/>
          </a:xfrm>
        </p:spPr>
        <p:txBody>
          <a:bodyPr>
            <a:normAutofit fontScale="90000"/>
          </a:bodyPr>
          <a:lstStyle/>
          <a:p>
            <a:r>
              <a:rPr lang="en-US" dirty="0"/>
              <a:t>CLASSROOM CONNECTIONS </a:t>
            </a:r>
            <a:br>
              <a:rPr lang="en-US" dirty="0"/>
            </a:br>
            <a:endParaRPr lang="en-US" dirty="0"/>
          </a:p>
        </p:txBody>
      </p:sp>
      <p:sp>
        <p:nvSpPr>
          <p:cNvPr id="3" name="Объект 2"/>
          <p:cNvSpPr>
            <a:spLocks noGrp="1"/>
          </p:cNvSpPr>
          <p:nvPr>
            <p:ph idx="1"/>
          </p:nvPr>
        </p:nvSpPr>
        <p:spPr>
          <a:xfrm>
            <a:off x="1435608" y="908720"/>
            <a:ext cx="7498080" cy="5339680"/>
          </a:xfrm>
        </p:spPr>
        <p:txBody>
          <a:bodyPr>
            <a:noAutofit/>
          </a:bodyPr>
          <a:lstStyle/>
          <a:p>
            <a:r>
              <a:rPr lang="en-US" sz="2200" i="1" dirty="0" smtClean="0">
                <a:solidFill>
                  <a:srgbClr val="0070C0"/>
                </a:solidFill>
              </a:rPr>
              <a:t>Research </a:t>
            </a:r>
            <a:r>
              <a:rPr lang="en-US" sz="2200" i="1" dirty="0">
                <a:solidFill>
                  <a:srgbClr val="0070C0"/>
                </a:solidFill>
              </a:rPr>
              <a:t>Findings</a:t>
            </a:r>
            <a:r>
              <a:rPr lang="en-US" sz="2200" dirty="0"/>
              <a:t>: There is wide evidence of children's ability to comprehend quantitatively more language than they can produce. The same is true of adults, in both foreign and native languages. We can take in words, phrases, grammar, styles, and discourse that we never actually produce. </a:t>
            </a:r>
          </a:p>
          <a:p>
            <a:r>
              <a:rPr lang="en-US" sz="2200" i="1" dirty="0">
                <a:solidFill>
                  <a:srgbClr val="0070C0"/>
                </a:solidFill>
              </a:rPr>
              <a:t>Teaching Implications</a:t>
            </a:r>
            <a:r>
              <a:rPr lang="en-US" sz="2200" dirty="0"/>
              <a:t>: James Asher's (1977) "comprehension approach" to learning foreign languages was at the time billed as a revolution in language teaching. It was echoed in Stephen </a:t>
            </a:r>
            <a:r>
              <a:rPr lang="en-US" sz="2200" dirty="0" err="1"/>
              <a:t>Krashen's</a:t>
            </a:r>
            <a:r>
              <a:rPr lang="en-US" sz="2200" dirty="0"/>
              <a:t> model that stressed comprehensible input as crucial in teaching a language successfully. How much time do you think should be devoted to comprehension (listening, reading) in a foreign language class? What difference might the students' level of proficiency make in determining how much time to spend on comprehension and production?</a:t>
            </a:r>
          </a:p>
          <a:p>
            <a:endParaRPr lang="en-US" sz="2200" dirty="0"/>
          </a:p>
        </p:txBody>
      </p:sp>
    </p:spTree>
    <p:extLst>
      <p:ext uri="{BB962C8B-B14F-4D97-AF65-F5344CB8AC3E}">
        <p14:creationId xmlns:p14="http://schemas.microsoft.com/office/powerpoint/2010/main" val="1490903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Autofit/>
          </a:bodyPr>
          <a:lstStyle/>
          <a:p>
            <a:pPr algn="ctr"/>
            <a:r>
              <a:rPr lang="en-US" sz="2800" b="1" dirty="0">
                <a:effectLst/>
              </a:rPr>
              <a:t>4. First language acquisition insights applied to language teaching</a:t>
            </a:r>
            <a:r>
              <a:rPr lang="en-US" sz="2800" dirty="0">
                <a:effectLst/>
              </a:rPr>
              <a:t/>
            </a:r>
            <a:br>
              <a:rPr lang="en-US" sz="2800" dirty="0">
                <a:effectLst/>
              </a:rPr>
            </a:br>
            <a:endParaRPr lang="en-US" sz="2800" dirty="0"/>
          </a:p>
        </p:txBody>
      </p:sp>
      <p:sp>
        <p:nvSpPr>
          <p:cNvPr id="3" name="Объект 2"/>
          <p:cNvSpPr>
            <a:spLocks noGrp="1"/>
          </p:cNvSpPr>
          <p:nvPr>
            <p:ph idx="1"/>
          </p:nvPr>
        </p:nvSpPr>
        <p:spPr/>
        <p:txBody>
          <a:bodyPr/>
          <a:lstStyle/>
          <a:p>
            <a:r>
              <a:rPr lang="en-US" dirty="0" smtClean="0"/>
              <a:t>Until </a:t>
            </a:r>
            <a:r>
              <a:rPr lang="en-US" dirty="0" err="1" smtClean="0"/>
              <a:t>XXth</a:t>
            </a:r>
            <a:r>
              <a:rPr lang="en-US" dirty="0" smtClean="0"/>
              <a:t> c. </a:t>
            </a:r>
            <a:r>
              <a:rPr lang="en-GB" dirty="0" smtClean="0"/>
              <a:t>- </a:t>
            </a:r>
            <a:r>
              <a:rPr lang="en-US" dirty="0" smtClean="0"/>
              <a:t>no systematic research in FLT. </a:t>
            </a:r>
          </a:p>
          <a:p>
            <a:r>
              <a:rPr lang="en-US" dirty="0" smtClean="0"/>
              <a:t>research </a:t>
            </a:r>
            <a:r>
              <a:rPr lang="en-US" dirty="0"/>
              <a:t>on language teaching drew their insights from </a:t>
            </a:r>
            <a:r>
              <a:rPr lang="en-US" i="1" dirty="0"/>
              <a:t>children </a:t>
            </a:r>
            <a:r>
              <a:rPr lang="en-US" dirty="0"/>
              <a:t>learning first and second languages</a:t>
            </a:r>
            <a:r>
              <a:rPr lang="en-US" dirty="0" smtClean="0"/>
              <a:t>!</a:t>
            </a:r>
          </a:p>
          <a:p>
            <a:r>
              <a:rPr lang="en-US" dirty="0"/>
              <a:t>revolutionaries in </a:t>
            </a:r>
            <a:r>
              <a:rPr lang="en-US" dirty="0" smtClean="0"/>
              <a:t>FLT - </a:t>
            </a:r>
            <a:r>
              <a:rPr lang="en-US" b="1" dirty="0" smtClean="0"/>
              <a:t>Francois </a:t>
            </a:r>
            <a:r>
              <a:rPr lang="en-US" b="1" dirty="0" err="1"/>
              <a:t>Gouin</a:t>
            </a:r>
            <a:r>
              <a:rPr lang="en-US" dirty="0"/>
              <a:t> and </a:t>
            </a:r>
            <a:r>
              <a:rPr lang="en-US" b="1" dirty="0"/>
              <a:t>Maximilian Berlitz</a:t>
            </a:r>
            <a:r>
              <a:rPr lang="en-US" dirty="0" smtClean="0"/>
              <a:t> </a:t>
            </a:r>
          </a:p>
          <a:p>
            <a:endParaRPr lang="en-US" dirty="0"/>
          </a:p>
        </p:txBody>
      </p:sp>
    </p:spTree>
    <p:extLst>
      <p:ext uri="{BB962C8B-B14F-4D97-AF65-F5344CB8AC3E}">
        <p14:creationId xmlns:p14="http://schemas.microsoft.com/office/powerpoint/2010/main" val="1351872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en-US"/>
          </a:p>
        </p:txBody>
      </p:sp>
      <p:sp>
        <p:nvSpPr>
          <p:cNvPr id="3" name="Объект 2"/>
          <p:cNvSpPr>
            <a:spLocks noGrp="1"/>
          </p:cNvSpPr>
          <p:nvPr>
            <p:ph idx="1"/>
          </p:nvPr>
        </p:nvSpPr>
        <p:spPr/>
        <p:txBody>
          <a:bodyPr>
            <a:normAutofit fontScale="92500" lnSpcReduction="20000"/>
          </a:bodyPr>
          <a:lstStyle/>
          <a:p>
            <a:r>
              <a:rPr lang="en-US" dirty="0" err="1" smtClean="0">
                <a:solidFill>
                  <a:srgbClr val="FF0000"/>
                </a:solidFill>
              </a:rPr>
              <a:t>Gouin</a:t>
            </a:r>
            <a:r>
              <a:rPr lang="en-US" dirty="0" smtClean="0"/>
              <a:t> </a:t>
            </a:r>
            <a:r>
              <a:rPr lang="en-US" dirty="0"/>
              <a:t>(</a:t>
            </a:r>
            <a:r>
              <a:rPr lang="en-US" dirty="0" smtClean="0"/>
              <a:t>1880)</a:t>
            </a:r>
            <a:r>
              <a:rPr lang="en-US" i="1" dirty="0" smtClean="0"/>
              <a:t>The </a:t>
            </a:r>
            <a:r>
              <a:rPr lang="en-US" i="1" dirty="0"/>
              <a:t>Art of Learning and Studying Foreign </a:t>
            </a:r>
            <a:r>
              <a:rPr lang="en-US" i="1" dirty="0" smtClean="0"/>
              <a:t>Languages - </a:t>
            </a:r>
            <a:r>
              <a:rPr lang="en-US" dirty="0" smtClean="0"/>
              <a:t>describes painful experiences of learning German using grammar-</a:t>
            </a:r>
            <a:r>
              <a:rPr lang="en-US" dirty="0" err="1" smtClean="0"/>
              <a:t>translataion</a:t>
            </a:r>
            <a:r>
              <a:rPr lang="en-US" dirty="0" smtClean="0"/>
              <a:t> approach. </a:t>
            </a:r>
          </a:p>
          <a:p>
            <a:r>
              <a:rPr lang="en-US" dirty="0" smtClean="0"/>
              <a:t>Developed the Series method later known as the </a:t>
            </a:r>
            <a:r>
              <a:rPr lang="en-US" dirty="0">
                <a:solidFill>
                  <a:srgbClr val="FF0000"/>
                </a:solidFill>
              </a:rPr>
              <a:t>Direct Method</a:t>
            </a:r>
            <a:r>
              <a:rPr lang="en-US" dirty="0" smtClean="0"/>
              <a:t>.</a:t>
            </a:r>
          </a:p>
          <a:p>
            <a:r>
              <a:rPr lang="en-US" dirty="0" smtClean="0">
                <a:solidFill>
                  <a:srgbClr val="FF0000"/>
                </a:solidFill>
              </a:rPr>
              <a:t>Berlitz</a:t>
            </a:r>
            <a:r>
              <a:rPr lang="en-US" dirty="0" smtClean="0"/>
              <a:t>: second </a:t>
            </a:r>
            <a:r>
              <a:rPr lang="en-US" dirty="0"/>
              <a:t>language learning should be more like first language </a:t>
            </a:r>
            <a:r>
              <a:rPr lang="en-US" dirty="0" smtClean="0"/>
              <a:t>learning.</a:t>
            </a:r>
          </a:p>
          <a:p>
            <a:r>
              <a:rPr lang="en-GB" dirty="0" smtClean="0">
                <a:solidFill>
                  <a:srgbClr val="00B050"/>
                </a:solidFill>
              </a:rPr>
              <a:t>Principles</a:t>
            </a:r>
            <a:r>
              <a:rPr lang="en-GB" dirty="0" smtClean="0"/>
              <a:t>: </a:t>
            </a:r>
            <a:r>
              <a:rPr lang="en-US" dirty="0" smtClean="0"/>
              <a:t>active </a:t>
            </a:r>
            <a:r>
              <a:rPr lang="en-US" dirty="0"/>
              <a:t>oral interaction, spontaneous use of the language, no </a:t>
            </a:r>
            <a:r>
              <a:rPr lang="en-US" dirty="0" smtClean="0"/>
              <a:t>translation, </a:t>
            </a:r>
            <a:r>
              <a:rPr lang="en-US" dirty="0"/>
              <a:t>little or no analysis of grammatical rules. </a:t>
            </a:r>
            <a:r>
              <a:rPr lang="en-US" dirty="0" smtClean="0"/>
              <a:t> </a:t>
            </a:r>
            <a:endParaRPr lang="en-US" dirty="0"/>
          </a:p>
          <a:p>
            <a:endParaRPr lang="en-US" dirty="0"/>
          </a:p>
        </p:txBody>
      </p:sp>
    </p:spTree>
    <p:extLst>
      <p:ext uri="{BB962C8B-B14F-4D97-AF65-F5344CB8AC3E}">
        <p14:creationId xmlns:p14="http://schemas.microsoft.com/office/powerpoint/2010/main" val="1099153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Gouin’s</a:t>
            </a:r>
            <a:r>
              <a:rPr lang="en-US" dirty="0"/>
              <a:t> experience:</a:t>
            </a:r>
          </a:p>
        </p:txBody>
      </p:sp>
      <p:sp>
        <p:nvSpPr>
          <p:cNvPr id="3" name="Объект 2"/>
          <p:cNvSpPr>
            <a:spLocks noGrp="1"/>
          </p:cNvSpPr>
          <p:nvPr>
            <p:ph idx="1"/>
          </p:nvPr>
        </p:nvSpPr>
        <p:spPr/>
        <p:txBody>
          <a:bodyPr>
            <a:normAutofit fontScale="77500" lnSpcReduction="20000"/>
          </a:bodyPr>
          <a:lstStyle/>
          <a:p>
            <a:r>
              <a:rPr lang="en-US" dirty="0" smtClean="0"/>
              <a:t>in </a:t>
            </a:r>
            <a:r>
              <a:rPr lang="en-US" dirty="0"/>
              <a:t>Germany, </a:t>
            </a:r>
            <a:r>
              <a:rPr lang="en-US" dirty="0" err="1"/>
              <a:t>Gouin</a:t>
            </a:r>
            <a:r>
              <a:rPr lang="en-US" dirty="0"/>
              <a:t> memorized books, translated Goethe and Schiller, and even memorized 30,000 words in a German </a:t>
            </a:r>
            <a:r>
              <a:rPr lang="en-US" dirty="0" smtClean="0"/>
              <a:t>dictionary.</a:t>
            </a:r>
          </a:p>
          <a:p>
            <a:r>
              <a:rPr lang="en-US" dirty="0"/>
              <a:t>He failed to learn German.</a:t>
            </a:r>
            <a:endParaRPr lang="en-US" dirty="0" smtClean="0"/>
          </a:p>
          <a:p>
            <a:r>
              <a:rPr lang="en-US" dirty="0"/>
              <a:t>h</a:t>
            </a:r>
            <a:r>
              <a:rPr lang="en-US" dirty="0" smtClean="0"/>
              <a:t>is conclusion: Classical </a:t>
            </a:r>
            <a:r>
              <a:rPr lang="en-US" dirty="0"/>
              <a:t>Method </a:t>
            </a:r>
            <a:r>
              <a:rPr lang="en-US" dirty="0" smtClean="0"/>
              <a:t>– absurdity. </a:t>
            </a:r>
          </a:p>
          <a:p>
            <a:r>
              <a:rPr lang="en-US" dirty="0"/>
              <a:t>d</a:t>
            </a:r>
            <a:r>
              <a:rPr lang="en-US" dirty="0" smtClean="0"/>
              <a:t>eveloped </a:t>
            </a:r>
            <a:r>
              <a:rPr lang="en-US" b="1" dirty="0" smtClean="0"/>
              <a:t>Series </a:t>
            </a:r>
            <a:r>
              <a:rPr lang="en-US" b="1" dirty="0"/>
              <a:t>Method </a:t>
            </a:r>
            <a:r>
              <a:rPr lang="en-US" dirty="0" smtClean="0"/>
              <a:t>- taught </a:t>
            </a:r>
            <a:r>
              <a:rPr lang="en-US" dirty="0"/>
              <a:t>learners directly (without translation) and </a:t>
            </a:r>
            <a:r>
              <a:rPr lang="en-US" dirty="0" smtClean="0"/>
              <a:t>without </a:t>
            </a:r>
            <a:r>
              <a:rPr lang="en-US" dirty="0"/>
              <a:t>grammatical rules and </a:t>
            </a:r>
            <a:r>
              <a:rPr lang="en-US" dirty="0" smtClean="0"/>
              <a:t>explanations </a:t>
            </a:r>
            <a:r>
              <a:rPr lang="en-US" dirty="0"/>
              <a:t>a "series" of connected </a:t>
            </a:r>
            <a:r>
              <a:rPr lang="en-US" dirty="0" smtClean="0"/>
              <a:t>sentences. </a:t>
            </a:r>
            <a:r>
              <a:rPr lang="en-US" i="1" dirty="0" smtClean="0"/>
              <a:t>E.g. </a:t>
            </a:r>
            <a:r>
              <a:rPr lang="en-US" i="1" dirty="0" smtClean="0">
                <a:solidFill>
                  <a:srgbClr val="0070C0"/>
                </a:solidFill>
              </a:rPr>
              <a:t>I </a:t>
            </a:r>
            <a:r>
              <a:rPr lang="en-US" i="1" dirty="0">
                <a:solidFill>
                  <a:srgbClr val="0070C0"/>
                </a:solidFill>
              </a:rPr>
              <a:t>walk toward the door. I draw near to the door. I draw nearer to the door. I get to the door. I stop at the door. I stretch out my arm. I take hold of the handle. 1 turn the handle. I open the door. I pull the door. The door moves. The door turns on its hinges. The door turns and turns. I</a:t>
            </a:r>
            <a:r>
              <a:rPr lang="en-US" b="1" i="1" dirty="0">
                <a:solidFill>
                  <a:srgbClr val="0070C0"/>
                </a:solidFill>
              </a:rPr>
              <a:t> </a:t>
            </a:r>
            <a:r>
              <a:rPr lang="en-US" i="1" dirty="0">
                <a:solidFill>
                  <a:srgbClr val="0070C0"/>
                </a:solidFill>
              </a:rPr>
              <a:t>open the door wide, I let go of the handle. </a:t>
            </a:r>
            <a:endParaRPr lang="en-US" dirty="0">
              <a:solidFill>
                <a:srgbClr val="0070C0"/>
              </a:solidFill>
            </a:endParaRPr>
          </a:p>
          <a:p>
            <a:endParaRPr lang="en-US" dirty="0" smtClean="0"/>
          </a:p>
        </p:txBody>
      </p:sp>
    </p:spTree>
    <p:extLst>
      <p:ext uri="{BB962C8B-B14F-4D97-AF65-F5344CB8AC3E}">
        <p14:creationId xmlns:p14="http://schemas.microsoft.com/office/powerpoint/2010/main" val="161207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Direct method</a:t>
            </a:r>
            <a:endParaRPr lang="en-US" dirty="0"/>
          </a:p>
        </p:txBody>
      </p:sp>
      <p:sp>
        <p:nvSpPr>
          <p:cNvPr id="3" name="Объект 2"/>
          <p:cNvSpPr>
            <a:spLocks noGrp="1"/>
          </p:cNvSpPr>
          <p:nvPr>
            <p:ph idx="1"/>
          </p:nvPr>
        </p:nvSpPr>
        <p:spPr/>
        <p:txBody>
          <a:bodyPr>
            <a:normAutofit lnSpcReduction="10000"/>
          </a:bodyPr>
          <a:lstStyle/>
          <a:p>
            <a:r>
              <a:rPr lang="en-US" dirty="0"/>
              <a:t>widely accepted in private language </a:t>
            </a:r>
            <a:r>
              <a:rPr lang="en-US" dirty="0" smtClean="0"/>
              <a:t>schools</a:t>
            </a:r>
          </a:p>
          <a:p>
            <a:r>
              <a:rPr lang="en-US" dirty="0" smtClean="0"/>
              <a:t>Berlitz </a:t>
            </a:r>
            <a:r>
              <a:rPr lang="en-US" dirty="0"/>
              <a:t>language schools are thriving </a:t>
            </a:r>
            <a:r>
              <a:rPr lang="en-US" dirty="0" smtClean="0"/>
              <a:t>in </a:t>
            </a:r>
            <a:r>
              <a:rPr lang="en-US" dirty="0"/>
              <a:t>the world. </a:t>
            </a:r>
            <a:endParaRPr lang="en-US" dirty="0" smtClean="0"/>
          </a:p>
          <a:p>
            <a:r>
              <a:rPr lang="en-US" dirty="0" smtClean="0"/>
              <a:t>high </a:t>
            </a:r>
            <a:r>
              <a:rPr lang="en-US" dirty="0"/>
              <a:t>prices for small classes, individual attention, and intensive study. </a:t>
            </a:r>
            <a:endParaRPr lang="en-US" dirty="0" smtClean="0"/>
          </a:p>
          <a:p>
            <a:r>
              <a:rPr lang="en-US" dirty="0" smtClean="0"/>
              <a:t>Unpracticality of the method in public education: small budget</a:t>
            </a:r>
            <a:r>
              <a:rPr lang="en-US" dirty="0"/>
              <a:t>, classroom size, time, </a:t>
            </a:r>
            <a:r>
              <a:rPr lang="en-US" dirty="0" smtClean="0"/>
              <a:t>lack of teachers with nativelike language proficiency.</a:t>
            </a:r>
            <a:endParaRPr lang="en-US" dirty="0"/>
          </a:p>
        </p:txBody>
      </p:sp>
    </p:spTree>
    <p:extLst>
      <p:ext uri="{BB962C8B-B14F-4D97-AF65-F5344CB8AC3E}">
        <p14:creationId xmlns:p14="http://schemas.microsoft.com/office/powerpoint/2010/main" val="744355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b="1" dirty="0"/>
              <a:t>CLASSROOM CONNECTIONS </a:t>
            </a:r>
            <a:r>
              <a:rPr lang="en-US" sz="3200" dirty="0"/>
              <a:t/>
            </a:r>
            <a:br>
              <a:rPr lang="en-US" sz="3200" dirty="0"/>
            </a:br>
            <a:endParaRPr lang="en-US" sz="3200" dirty="0"/>
          </a:p>
        </p:txBody>
      </p:sp>
      <p:sp>
        <p:nvSpPr>
          <p:cNvPr id="3" name="Объект 2"/>
          <p:cNvSpPr>
            <a:spLocks noGrp="1"/>
          </p:cNvSpPr>
          <p:nvPr>
            <p:ph idx="1"/>
          </p:nvPr>
        </p:nvSpPr>
        <p:spPr/>
        <p:txBody>
          <a:bodyPr>
            <a:normAutofit fontScale="62500" lnSpcReduction="20000"/>
          </a:bodyPr>
          <a:lstStyle/>
          <a:p>
            <a:r>
              <a:rPr lang="en-US" b="1" dirty="0" smtClean="0"/>
              <a:t>Research </a:t>
            </a:r>
            <a:r>
              <a:rPr lang="en-US" b="1" dirty="0"/>
              <a:t>Findings</a:t>
            </a:r>
            <a:r>
              <a:rPr lang="en-US" dirty="0"/>
              <a:t>: Evidence of young children's production of "telegraphic" utterances of two and three word sentences appears to be universal. The language of children at the subsequent ages of 3,4,5, and even older (like the sentence, "Erase the window') brings a smile to adults' faces. All of this is a product of children's "creative construction" of language</a:t>
            </a:r>
            <a:r>
              <a:rPr lang="en-US" dirty="0" smtClean="0"/>
              <a:t>.</a:t>
            </a:r>
            <a:r>
              <a:rPr lang="en-US" dirty="0"/>
              <a:t> </a:t>
            </a:r>
          </a:p>
          <a:p>
            <a:r>
              <a:rPr lang="en-US" b="1" dirty="0"/>
              <a:t>Teaching Implications</a:t>
            </a:r>
            <a:r>
              <a:rPr lang="en-US" dirty="0"/>
              <a:t>: Adult learners of a second language are creative, but perhaps not in quite the same way. Telegraphic utterances seem to be the product of the intellectual maturation of children, and such childlike forms don't often appear in adults' language. But phonological, grammatical, lexical, and semantic creativity is quite evident. Consider English learners who have said: "I'm happy to get this burden out of my chest." "I like the [language learning] strategy of reproduction with a partner." "My lack of English is very </a:t>
            </a:r>
            <a:r>
              <a:rPr lang="en-US" dirty="0" err="1"/>
              <a:t>frastlating</a:t>
            </a:r>
            <a:r>
              <a:rPr lang="en-US" dirty="0"/>
              <a:t> to me." What examples of such creativity have your students shown in their learning? How do you respond to them?</a:t>
            </a:r>
          </a:p>
          <a:p>
            <a:endParaRPr lang="en-US" dirty="0"/>
          </a:p>
        </p:txBody>
      </p:sp>
    </p:spTree>
    <p:extLst>
      <p:ext uri="{BB962C8B-B14F-4D97-AF65-F5344CB8AC3E}">
        <p14:creationId xmlns:p14="http://schemas.microsoft.com/office/powerpoint/2010/main" val="3125452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lstStyle/>
          <a:p>
            <a:pPr algn="ctr"/>
            <a:r>
              <a:rPr lang="en-GB" dirty="0" smtClean="0"/>
              <a:t>Key terms:</a:t>
            </a:r>
            <a:endParaRPr lang="en-US" dirty="0"/>
          </a:p>
        </p:txBody>
      </p:sp>
      <p:sp>
        <p:nvSpPr>
          <p:cNvPr id="3" name="Объект 2"/>
          <p:cNvSpPr>
            <a:spLocks noGrp="1"/>
          </p:cNvSpPr>
          <p:nvPr>
            <p:ph idx="1"/>
          </p:nvPr>
        </p:nvSpPr>
        <p:spPr/>
        <p:txBody>
          <a:bodyPr/>
          <a:lstStyle/>
          <a:p>
            <a:r>
              <a:rPr lang="en-GB" dirty="0" smtClean="0"/>
              <a:t>Behaviourism </a:t>
            </a:r>
          </a:p>
          <a:p>
            <a:r>
              <a:rPr lang="en-GB" dirty="0" err="1" smtClean="0"/>
              <a:t>Innatist</a:t>
            </a:r>
            <a:r>
              <a:rPr lang="en-GB" dirty="0" smtClean="0"/>
              <a:t> theory, innate</a:t>
            </a:r>
          </a:p>
          <a:p>
            <a:r>
              <a:rPr lang="en-GB" dirty="0" smtClean="0"/>
              <a:t>Universal grammar</a:t>
            </a:r>
          </a:p>
          <a:p>
            <a:r>
              <a:rPr lang="en-GB" dirty="0" smtClean="0"/>
              <a:t>Language acquisition device</a:t>
            </a:r>
          </a:p>
          <a:p>
            <a:r>
              <a:rPr lang="en-GB" dirty="0" smtClean="0"/>
              <a:t>Scaffolding</a:t>
            </a:r>
          </a:p>
          <a:p>
            <a:pPr marL="82296" indent="0">
              <a:buNone/>
            </a:pPr>
            <a:endParaRPr lang="en-GB" dirty="0" smtClean="0"/>
          </a:p>
          <a:p>
            <a:endParaRPr lang="en-GB" dirty="0" smtClean="0"/>
          </a:p>
          <a:p>
            <a:endParaRPr lang="en-US" dirty="0"/>
          </a:p>
        </p:txBody>
      </p:sp>
    </p:spTree>
    <p:extLst>
      <p:ext uri="{BB962C8B-B14F-4D97-AF65-F5344CB8AC3E}">
        <p14:creationId xmlns:p14="http://schemas.microsoft.com/office/powerpoint/2010/main" val="374706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pPr algn="ctr"/>
            <a:r>
              <a:rPr lang="en-US" b="1" dirty="0">
                <a:effectLst/>
              </a:rPr>
              <a:t>1. Behaviorist theory</a:t>
            </a:r>
            <a:r>
              <a:rPr lang="en-US" dirty="0">
                <a:effectLst/>
              </a:rPr>
              <a:t/>
            </a:r>
            <a:br>
              <a:rPr lang="en-US" dirty="0">
                <a:effectLst/>
              </a:rPr>
            </a:br>
            <a:endParaRPr lang="en-US" dirty="0"/>
          </a:p>
        </p:txBody>
      </p:sp>
      <p:sp>
        <p:nvSpPr>
          <p:cNvPr id="3" name="Объект 2"/>
          <p:cNvSpPr>
            <a:spLocks noGrp="1"/>
          </p:cNvSpPr>
          <p:nvPr>
            <p:ph idx="1"/>
          </p:nvPr>
        </p:nvSpPr>
        <p:spPr/>
        <p:txBody>
          <a:bodyPr>
            <a:normAutofit fontScale="92500" lnSpcReduction="10000"/>
          </a:bodyPr>
          <a:lstStyle/>
          <a:p>
            <a:r>
              <a:rPr lang="en-US" dirty="0" smtClean="0"/>
              <a:t>In behaviorism </a:t>
            </a:r>
            <a:r>
              <a:rPr lang="en-US" i="1" dirty="0" smtClean="0">
                <a:solidFill>
                  <a:srgbClr val="0070C0"/>
                </a:solidFill>
                <a:effectLst>
                  <a:outerShdw blurRad="38100" dist="38100" dir="2700000" algn="tl">
                    <a:srgbClr val="000000">
                      <a:alpha val="43137"/>
                    </a:srgbClr>
                  </a:outerShdw>
                </a:effectLst>
              </a:rPr>
              <a:t>stimulus</a:t>
            </a:r>
            <a:r>
              <a:rPr lang="en-US" i="1" dirty="0">
                <a:solidFill>
                  <a:srgbClr val="0070C0"/>
                </a:solidFill>
                <a:effectLst>
                  <a:outerShdw blurRad="38100" dist="38100" dir="2700000" algn="tl">
                    <a:srgbClr val="000000">
                      <a:alpha val="43137"/>
                    </a:srgbClr>
                  </a:outerShdw>
                </a:effectLst>
              </a:rPr>
              <a:t>, response, and </a:t>
            </a:r>
            <a:r>
              <a:rPr lang="en-US" i="1" dirty="0" smtClean="0">
                <a:solidFill>
                  <a:srgbClr val="0070C0"/>
                </a:solidFill>
                <a:effectLst>
                  <a:outerShdw blurRad="38100" dist="38100" dir="2700000" algn="tl">
                    <a:srgbClr val="000000">
                      <a:alpha val="43137"/>
                    </a:srgbClr>
                  </a:outerShdw>
                </a:effectLst>
              </a:rPr>
              <a:t>reinforcement </a:t>
            </a:r>
            <a:r>
              <a:rPr lang="en-US" dirty="0" smtClean="0"/>
              <a:t>- basic </a:t>
            </a:r>
            <a:r>
              <a:rPr lang="en-US" dirty="0"/>
              <a:t>elements of </a:t>
            </a:r>
            <a:r>
              <a:rPr lang="en-US" dirty="0" smtClean="0"/>
              <a:t>learning.</a:t>
            </a:r>
          </a:p>
          <a:p>
            <a:r>
              <a:rPr lang="en-US" b="1" dirty="0">
                <a:solidFill>
                  <a:srgbClr val="0070C0"/>
                </a:solidFill>
                <a:effectLst>
                  <a:outerShdw blurRad="38100" dist="38100" dir="2700000" algn="tl">
                    <a:srgbClr val="000000">
                      <a:alpha val="43137"/>
                    </a:srgbClr>
                  </a:outerShdw>
                </a:effectLst>
              </a:rPr>
              <a:t>imitation</a:t>
            </a:r>
            <a:r>
              <a:rPr lang="en-US" dirty="0"/>
              <a:t> and </a:t>
            </a:r>
            <a:r>
              <a:rPr lang="en-US" b="1" dirty="0">
                <a:solidFill>
                  <a:srgbClr val="0070C0"/>
                </a:solidFill>
                <a:effectLst>
                  <a:outerShdw blurRad="38100" dist="38100" dir="2700000" algn="tl">
                    <a:srgbClr val="000000">
                      <a:alpha val="43137"/>
                    </a:srgbClr>
                  </a:outerShdw>
                </a:effectLst>
              </a:rPr>
              <a:t>association</a:t>
            </a:r>
            <a:r>
              <a:rPr lang="en-US" dirty="0"/>
              <a:t> -</a:t>
            </a:r>
            <a:r>
              <a:rPr lang="en-US" dirty="0" smtClean="0"/>
              <a:t> </a:t>
            </a:r>
            <a:r>
              <a:rPr lang="en-US" dirty="0"/>
              <a:t>essential </a:t>
            </a:r>
            <a:r>
              <a:rPr lang="en-US" dirty="0" smtClean="0"/>
              <a:t>processes for acquisition.</a:t>
            </a:r>
          </a:p>
          <a:p>
            <a:r>
              <a:rPr lang="en-GB" dirty="0" smtClean="0">
                <a:solidFill>
                  <a:srgbClr val="FF0000"/>
                </a:solidFill>
              </a:rPr>
              <a:t>Problems</a:t>
            </a:r>
            <a:r>
              <a:rPr lang="en-GB" dirty="0" smtClean="0"/>
              <a:t>: not all sentences of children are imitations of adults speech;</a:t>
            </a:r>
          </a:p>
          <a:p>
            <a:r>
              <a:rPr lang="en-US" dirty="0"/>
              <a:t>how </a:t>
            </a:r>
            <a:r>
              <a:rPr lang="en-US" dirty="0" smtClean="0"/>
              <a:t>are novel </a:t>
            </a:r>
            <a:r>
              <a:rPr lang="en-US" dirty="0"/>
              <a:t>utterance </a:t>
            </a:r>
            <a:r>
              <a:rPr lang="en-US" dirty="0" smtClean="0"/>
              <a:t>produced?! most </a:t>
            </a:r>
            <a:r>
              <a:rPr lang="en-US" dirty="0"/>
              <a:t>utterances </a:t>
            </a:r>
            <a:r>
              <a:rPr lang="en-US" dirty="0" smtClean="0"/>
              <a:t>are original</a:t>
            </a:r>
          </a:p>
          <a:p>
            <a:r>
              <a:rPr lang="en-US" dirty="0"/>
              <a:t>parents </a:t>
            </a:r>
            <a:r>
              <a:rPr lang="en-US" dirty="0" smtClean="0"/>
              <a:t>reinforce children </a:t>
            </a:r>
            <a:r>
              <a:rPr lang="en-US" dirty="0"/>
              <a:t>for the </a:t>
            </a:r>
            <a:r>
              <a:rPr lang="en-US" dirty="0" smtClean="0"/>
              <a:t>meaning, </a:t>
            </a:r>
            <a:r>
              <a:rPr lang="en-US" dirty="0"/>
              <a:t>not for grammatical correctness</a:t>
            </a:r>
          </a:p>
        </p:txBody>
      </p:sp>
    </p:spTree>
    <p:extLst>
      <p:ext uri="{BB962C8B-B14F-4D97-AF65-F5344CB8AC3E}">
        <p14:creationId xmlns:p14="http://schemas.microsoft.com/office/powerpoint/2010/main" val="1709855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pPr algn="ctr"/>
            <a:r>
              <a:rPr lang="en-US" b="1" dirty="0">
                <a:effectLst/>
              </a:rPr>
              <a:t>2. </a:t>
            </a:r>
            <a:r>
              <a:rPr lang="en-US" b="1" dirty="0" err="1">
                <a:effectLst/>
              </a:rPr>
              <a:t>Innatist</a:t>
            </a:r>
            <a:r>
              <a:rPr lang="en-US" b="1" dirty="0">
                <a:effectLst/>
              </a:rPr>
              <a:t> theory</a:t>
            </a:r>
            <a:r>
              <a:rPr lang="en-US" dirty="0">
                <a:effectLst/>
              </a:rPr>
              <a:t/>
            </a:r>
            <a:br>
              <a:rPr lang="en-US" dirty="0">
                <a:effectLst/>
              </a:rPr>
            </a:br>
            <a:endParaRPr lang="en-US" dirty="0"/>
          </a:p>
        </p:txBody>
      </p:sp>
      <p:sp>
        <p:nvSpPr>
          <p:cNvPr id="3" name="Объект 2"/>
          <p:cNvSpPr>
            <a:spLocks noGrp="1"/>
          </p:cNvSpPr>
          <p:nvPr>
            <p:ph idx="1"/>
          </p:nvPr>
        </p:nvSpPr>
        <p:spPr/>
        <p:txBody>
          <a:bodyPr>
            <a:normAutofit fontScale="85000" lnSpcReduction="20000"/>
          </a:bodyPr>
          <a:lstStyle/>
          <a:p>
            <a:r>
              <a:rPr lang="en-US" dirty="0" smtClean="0"/>
              <a:t>Chomsky - behaviorism cannot explain child </a:t>
            </a:r>
            <a:r>
              <a:rPr lang="en-US" dirty="0"/>
              <a:t>language </a:t>
            </a:r>
            <a:r>
              <a:rPr lang="en-US" dirty="0" smtClean="0"/>
              <a:t>development.</a:t>
            </a:r>
          </a:p>
          <a:p>
            <a:r>
              <a:rPr lang="en-GB" dirty="0" smtClean="0"/>
              <a:t>Chomsky analyses grammar, syntax.</a:t>
            </a:r>
            <a:endParaRPr lang="en-US" dirty="0" smtClean="0"/>
          </a:p>
          <a:p>
            <a:r>
              <a:rPr lang="en-US" dirty="0" smtClean="0"/>
              <a:t>Language acquisition is possible due to innate</a:t>
            </a:r>
            <a:r>
              <a:rPr lang="en-US" dirty="0"/>
              <a:t>, biological </a:t>
            </a:r>
            <a:r>
              <a:rPr lang="en-US" b="1" dirty="0">
                <a:solidFill>
                  <a:srgbClr val="FF0000"/>
                </a:solidFill>
                <a:effectLst>
                  <a:outerShdw blurRad="38100" dist="38100" dir="2700000" algn="tl">
                    <a:srgbClr val="000000">
                      <a:alpha val="43137"/>
                    </a:srgbClr>
                  </a:outerShdw>
                </a:effectLst>
              </a:rPr>
              <a:t>language acquisition device</a:t>
            </a:r>
            <a:r>
              <a:rPr lang="en-US" dirty="0">
                <a:solidFill>
                  <a:srgbClr val="FF0000"/>
                </a:solidFill>
                <a:effectLst>
                  <a:outerShdw blurRad="38100" dist="38100" dir="2700000" algn="tl">
                    <a:srgbClr val="000000">
                      <a:alpha val="43137"/>
                    </a:srgbClr>
                  </a:outerShdw>
                </a:effectLst>
              </a:rPr>
              <a:t> </a:t>
            </a:r>
            <a:r>
              <a:rPr lang="en-US" dirty="0"/>
              <a:t>(LAD</a:t>
            </a:r>
            <a:r>
              <a:rPr lang="en-US" dirty="0" smtClean="0"/>
              <a:t>).</a:t>
            </a:r>
          </a:p>
          <a:p>
            <a:r>
              <a:rPr lang="en-US" dirty="0" smtClean="0"/>
              <a:t>infants possess </a:t>
            </a:r>
            <a:r>
              <a:rPr lang="en-US" dirty="0"/>
              <a:t>an innate “grammar template,” or </a:t>
            </a:r>
            <a:r>
              <a:rPr lang="en-US" b="1" dirty="0"/>
              <a:t>universal grammar</a:t>
            </a:r>
            <a:r>
              <a:rPr lang="en-US" dirty="0"/>
              <a:t>, </a:t>
            </a:r>
            <a:r>
              <a:rPr lang="en-US" dirty="0" smtClean="0"/>
              <a:t>which allows </a:t>
            </a:r>
            <a:r>
              <a:rPr lang="en-US" dirty="0"/>
              <a:t>them to select out the many grammatical rules of the </a:t>
            </a:r>
            <a:r>
              <a:rPr lang="en-US" dirty="0" smtClean="0"/>
              <a:t>language</a:t>
            </a:r>
          </a:p>
          <a:p>
            <a:r>
              <a:rPr lang="en-US" dirty="0"/>
              <a:t>children construct grammar through a process of </a:t>
            </a:r>
            <a:r>
              <a:rPr lang="en-US" dirty="0">
                <a:solidFill>
                  <a:srgbClr val="FF0000"/>
                </a:solidFill>
              </a:rPr>
              <a:t>hypothesis </a:t>
            </a:r>
            <a:r>
              <a:rPr lang="en-US" dirty="0" smtClean="0">
                <a:solidFill>
                  <a:srgbClr val="FF0000"/>
                </a:solidFill>
              </a:rPr>
              <a:t>testing</a:t>
            </a:r>
            <a:endParaRPr lang="en-US" dirty="0" smtClean="0"/>
          </a:p>
          <a:p>
            <a:r>
              <a:rPr lang="en-US" dirty="0" smtClean="0"/>
              <a:t>they gradually </a:t>
            </a:r>
            <a:r>
              <a:rPr lang="en-US" dirty="0"/>
              <a:t>construct the grammar of their mother tongue.</a:t>
            </a:r>
          </a:p>
          <a:p>
            <a:endParaRPr lang="en-US" dirty="0"/>
          </a:p>
        </p:txBody>
      </p:sp>
    </p:spTree>
    <p:extLst>
      <p:ext uri="{BB962C8B-B14F-4D97-AF65-F5344CB8AC3E}">
        <p14:creationId xmlns:p14="http://schemas.microsoft.com/office/powerpoint/2010/main" val="346586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Criticism of </a:t>
            </a:r>
            <a:r>
              <a:rPr lang="en-GB" dirty="0" err="1" smtClean="0"/>
              <a:t>innatist</a:t>
            </a:r>
            <a:r>
              <a:rPr lang="en-GB" dirty="0" smtClean="0"/>
              <a:t> theory</a:t>
            </a:r>
            <a:endParaRPr lang="en-US" dirty="0"/>
          </a:p>
        </p:txBody>
      </p:sp>
      <p:sp>
        <p:nvSpPr>
          <p:cNvPr id="3" name="Объект 2"/>
          <p:cNvSpPr>
            <a:spLocks noGrp="1"/>
          </p:cNvSpPr>
          <p:nvPr>
            <p:ph idx="1"/>
          </p:nvPr>
        </p:nvSpPr>
        <p:spPr/>
        <p:txBody>
          <a:bodyPr>
            <a:normAutofit lnSpcReduction="10000"/>
          </a:bodyPr>
          <a:lstStyle/>
          <a:p>
            <a:r>
              <a:rPr lang="en-US" dirty="0"/>
              <a:t>Gardner </a:t>
            </a:r>
            <a:r>
              <a:rPr lang="en-US" dirty="0" smtClean="0"/>
              <a:t>: “</a:t>
            </a:r>
            <a:r>
              <a:rPr lang="en-US" i="1" dirty="0"/>
              <a:t>while the principles of grammar may indeed be acquired with little help from parents or other caretakers, adults are needed to help children build a rich vocabulary, master the rules of discourse, and distinguish between culturally acceptable and unacceptable forms of expression</a:t>
            </a:r>
            <a:r>
              <a:rPr lang="en-US" dirty="0"/>
              <a:t>.” </a:t>
            </a:r>
            <a:endParaRPr lang="en-US" dirty="0" smtClean="0"/>
          </a:p>
          <a:p>
            <a:r>
              <a:rPr lang="en-US" dirty="0"/>
              <a:t>I</a:t>
            </a:r>
            <a:r>
              <a:rPr lang="en-US" dirty="0" smtClean="0"/>
              <a:t>nteractionist </a:t>
            </a:r>
            <a:r>
              <a:rPr lang="en-US" dirty="0"/>
              <a:t>perspective </a:t>
            </a:r>
            <a:r>
              <a:rPr lang="en-US" dirty="0" smtClean="0"/>
              <a:t>: interest </a:t>
            </a:r>
            <a:r>
              <a:rPr lang="en-US" dirty="0"/>
              <a:t>in the role of </a:t>
            </a:r>
            <a:r>
              <a:rPr lang="en-US" dirty="0" smtClean="0"/>
              <a:t>social environment, influence </a:t>
            </a:r>
            <a:r>
              <a:rPr lang="en-US" dirty="0"/>
              <a:t>of </a:t>
            </a:r>
            <a:r>
              <a:rPr lang="en-US" dirty="0" smtClean="0"/>
              <a:t>adults </a:t>
            </a:r>
            <a:r>
              <a:rPr lang="en-US" dirty="0"/>
              <a:t>on children’s language acquisition.</a:t>
            </a:r>
          </a:p>
          <a:p>
            <a:endParaRPr lang="en-US" dirty="0">
              <a:solidFill>
                <a:srgbClr val="FF0000"/>
              </a:solidFill>
            </a:endParaRPr>
          </a:p>
        </p:txBody>
      </p:sp>
    </p:spTree>
    <p:extLst>
      <p:ext uri="{BB962C8B-B14F-4D97-AF65-F5344CB8AC3E}">
        <p14:creationId xmlns:p14="http://schemas.microsoft.com/office/powerpoint/2010/main" val="311717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pPr algn="ctr"/>
            <a:r>
              <a:rPr lang="en-US" b="1" dirty="0">
                <a:effectLst/>
              </a:rPr>
              <a:t>3. Interactionist theory</a:t>
            </a:r>
            <a:r>
              <a:rPr lang="en-US" dirty="0">
                <a:effectLst/>
              </a:rPr>
              <a:t/>
            </a:r>
            <a:br>
              <a:rPr lang="en-US" dirty="0">
                <a:effectLst/>
              </a:rPr>
            </a:br>
            <a:endParaRPr lang="en-US" dirty="0"/>
          </a:p>
        </p:txBody>
      </p:sp>
      <p:sp>
        <p:nvSpPr>
          <p:cNvPr id="3" name="Объект 2"/>
          <p:cNvSpPr>
            <a:spLocks noGrp="1"/>
          </p:cNvSpPr>
          <p:nvPr>
            <p:ph idx="1"/>
          </p:nvPr>
        </p:nvSpPr>
        <p:spPr/>
        <p:txBody>
          <a:bodyPr>
            <a:normAutofit fontScale="85000" lnSpcReduction="20000"/>
          </a:bodyPr>
          <a:lstStyle/>
          <a:p>
            <a:r>
              <a:rPr lang="en-US" dirty="0" smtClean="0"/>
              <a:t>Adults play </a:t>
            </a:r>
            <a:r>
              <a:rPr lang="en-US" dirty="0"/>
              <a:t>a critical role in adjusting language to facilitate </a:t>
            </a:r>
            <a:r>
              <a:rPr lang="en-US" dirty="0" smtClean="0"/>
              <a:t>communication.</a:t>
            </a:r>
          </a:p>
          <a:p>
            <a:r>
              <a:rPr lang="en-US" dirty="0" smtClean="0"/>
              <a:t>Interactionists </a:t>
            </a:r>
            <a:r>
              <a:rPr lang="en-US" dirty="0"/>
              <a:t>study the language mothers </a:t>
            </a:r>
            <a:r>
              <a:rPr lang="en-US" dirty="0" smtClean="0"/>
              <a:t>etc. use </a:t>
            </a:r>
            <a:r>
              <a:rPr lang="en-US" dirty="0"/>
              <a:t>when caring for </a:t>
            </a:r>
            <a:r>
              <a:rPr lang="en-US" dirty="0" smtClean="0"/>
              <a:t>infants, </a:t>
            </a:r>
            <a:r>
              <a:rPr lang="en-US" dirty="0"/>
              <a:t>with special attention to modifications they make during </a:t>
            </a:r>
            <a:r>
              <a:rPr lang="en-US" dirty="0" smtClean="0"/>
              <a:t>social </a:t>
            </a:r>
            <a:r>
              <a:rPr lang="en-US" dirty="0"/>
              <a:t>interactions to assist children in communication.</a:t>
            </a:r>
          </a:p>
          <a:p>
            <a:r>
              <a:rPr lang="en-US" b="1" dirty="0" smtClean="0"/>
              <a:t>CHILD</a:t>
            </a:r>
            <a:r>
              <a:rPr lang="en-US" b="1" dirty="0"/>
              <a:t>: </a:t>
            </a:r>
            <a:r>
              <a:rPr lang="en-US" dirty="0"/>
              <a:t>Birthday cake Megan house.</a:t>
            </a:r>
          </a:p>
          <a:p>
            <a:r>
              <a:rPr lang="en-US" b="1" dirty="0"/>
              <a:t>MOTHER: </a:t>
            </a:r>
            <a:r>
              <a:rPr lang="en-US" dirty="0"/>
              <a:t>We had birthday cake at Megan’s house. What else did we do at Megan’s house?</a:t>
            </a:r>
          </a:p>
          <a:p>
            <a:r>
              <a:rPr lang="en-US" b="1" dirty="0"/>
              <a:t>CHILD: </a:t>
            </a:r>
            <a:r>
              <a:rPr lang="en-US" dirty="0"/>
              <a:t>Megan dolly.</a:t>
            </a:r>
          </a:p>
          <a:p>
            <a:r>
              <a:rPr lang="en-US" b="1" dirty="0"/>
              <a:t>MOTHER: </a:t>
            </a:r>
            <a:r>
              <a:rPr lang="en-US" dirty="0"/>
              <a:t>Megan got a doll for her birthday, didn’t she?</a:t>
            </a:r>
          </a:p>
          <a:p>
            <a:endParaRPr lang="en-US" dirty="0"/>
          </a:p>
        </p:txBody>
      </p:sp>
    </p:spTree>
    <p:extLst>
      <p:ext uri="{BB962C8B-B14F-4D97-AF65-F5344CB8AC3E}">
        <p14:creationId xmlns:p14="http://schemas.microsoft.com/office/powerpoint/2010/main" val="1326183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115616" y="332656"/>
            <a:ext cx="7848872" cy="5915744"/>
          </a:xfrm>
        </p:spPr>
        <p:txBody>
          <a:bodyPr>
            <a:normAutofit fontScale="70000" lnSpcReduction="20000"/>
          </a:bodyPr>
          <a:lstStyle/>
          <a:p>
            <a:r>
              <a:rPr lang="en-US" sz="3600" dirty="0"/>
              <a:t>C</a:t>
            </a:r>
            <a:r>
              <a:rPr lang="en-US" sz="3600" dirty="0" smtClean="0"/>
              <a:t>aregivers facilitate </a:t>
            </a:r>
            <a:r>
              <a:rPr lang="en-US" sz="3600" dirty="0"/>
              <a:t>children’s vocabulary development, </a:t>
            </a:r>
            <a:r>
              <a:rPr lang="en-US" sz="3600" dirty="0" smtClean="0"/>
              <a:t>ability </a:t>
            </a:r>
            <a:r>
              <a:rPr lang="en-US" sz="3600" dirty="0"/>
              <a:t>to use language appropriately in social </a:t>
            </a:r>
            <a:r>
              <a:rPr lang="en-US" sz="3600" dirty="0" smtClean="0"/>
              <a:t>situations.</a:t>
            </a:r>
          </a:p>
          <a:p>
            <a:endParaRPr lang="en-US" sz="3600" dirty="0" smtClean="0"/>
          </a:p>
          <a:p>
            <a:r>
              <a:rPr lang="en-US" b="1" dirty="0"/>
              <a:t>Nigel at 2; 10; 22 (2 years; 10 months; 22 days)</a:t>
            </a:r>
            <a:endParaRPr lang="en-US" dirty="0"/>
          </a:p>
          <a:p>
            <a:r>
              <a:rPr lang="en-US" b="1" dirty="0"/>
              <a:t>NIGEL: </a:t>
            </a:r>
            <a:r>
              <a:rPr lang="en-US" dirty="0"/>
              <a:t>And you [that is, “I”] saw a cat in Chania Falls.</a:t>
            </a:r>
          </a:p>
          <a:p>
            <a:r>
              <a:rPr lang="en-US" b="1" dirty="0"/>
              <a:t>MOTHER: </a:t>
            </a:r>
            <a:r>
              <a:rPr lang="en-US" dirty="0"/>
              <a:t>Yes, you saw a cat in Chania Falls.</a:t>
            </a:r>
          </a:p>
          <a:p>
            <a:r>
              <a:rPr lang="en-US" b="1" dirty="0"/>
              <a:t>NIGEL: </a:t>
            </a:r>
            <a:r>
              <a:rPr lang="en-US" dirty="0"/>
              <a:t>And you picked the cat up. Mummy, do cats like meat?</a:t>
            </a:r>
          </a:p>
          <a:p>
            <a:r>
              <a:rPr lang="en-US" b="1" dirty="0"/>
              <a:t>MOTHER: </a:t>
            </a:r>
            <a:r>
              <a:rPr lang="en-US" dirty="0"/>
              <a:t>Yes, they do.</a:t>
            </a:r>
          </a:p>
          <a:p>
            <a:r>
              <a:rPr lang="en-US" b="1" dirty="0"/>
              <a:t>NIGEL: </a:t>
            </a:r>
            <a:r>
              <a:rPr lang="en-US" dirty="0"/>
              <a:t>Do cats like bones? Do cats like marrow?</a:t>
            </a:r>
          </a:p>
          <a:p>
            <a:r>
              <a:rPr lang="en-US" b="1" dirty="0"/>
              <a:t>Nigel at 3; 0; 26</a:t>
            </a:r>
            <a:endParaRPr lang="en-US" dirty="0"/>
          </a:p>
          <a:p>
            <a:r>
              <a:rPr lang="en-US" b="1" dirty="0"/>
              <a:t>NIGEL: </a:t>
            </a:r>
            <a:r>
              <a:rPr lang="en-US" dirty="0"/>
              <a:t>How do the cat’s claws come out?</a:t>
            </a:r>
          </a:p>
          <a:p>
            <a:r>
              <a:rPr lang="en-US" b="1" dirty="0"/>
              <a:t>FATHER: </a:t>
            </a:r>
            <a:r>
              <a:rPr lang="en-US" dirty="0"/>
              <a:t>They come out from inside its paws. Look, I’ll show you.</a:t>
            </a:r>
          </a:p>
          <a:p>
            <a:r>
              <a:rPr lang="en-US" b="1" dirty="0"/>
              <a:t>NIGEL: </a:t>
            </a:r>
            <a:r>
              <a:rPr lang="en-US" dirty="0"/>
              <a:t>Does it go with its claws?</a:t>
            </a:r>
          </a:p>
          <a:p>
            <a:r>
              <a:rPr lang="en-US" b="1" dirty="0"/>
              <a:t>FATHER: </a:t>
            </a:r>
            <a:r>
              <a:rPr lang="en-US" dirty="0"/>
              <a:t>Not if it’s going along the ground.</a:t>
            </a:r>
          </a:p>
          <a:p>
            <a:endParaRPr lang="en-US" dirty="0"/>
          </a:p>
        </p:txBody>
      </p:sp>
    </p:spTree>
    <p:extLst>
      <p:ext uri="{BB962C8B-B14F-4D97-AF65-F5344CB8AC3E}">
        <p14:creationId xmlns:p14="http://schemas.microsoft.com/office/powerpoint/2010/main" val="2889700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4294967295"/>
          </p:nvPr>
        </p:nvSpPr>
        <p:spPr>
          <a:xfrm>
            <a:off x="1252538" y="549275"/>
            <a:ext cx="7891462" cy="5699125"/>
          </a:xfrm>
        </p:spPr>
        <p:txBody>
          <a:bodyPr>
            <a:noAutofit/>
          </a:bodyPr>
          <a:lstStyle/>
          <a:p>
            <a:r>
              <a:rPr lang="en-US" sz="1600" b="1" dirty="0">
                <a:latin typeface="Times New Roman" panose="02020603050405020304" pitchFamily="18" charset="0"/>
                <a:cs typeface="Times New Roman" panose="02020603050405020304" pitchFamily="18" charset="0"/>
              </a:rPr>
              <a:t>NIGEL: </a:t>
            </a:r>
            <a:r>
              <a:rPr lang="en-US" sz="1600" dirty="0">
                <a:latin typeface="Times New Roman" panose="02020603050405020304" pitchFamily="18" charset="0"/>
                <a:cs typeface="Times New Roman" panose="02020603050405020304" pitchFamily="18" charset="0"/>
              </a:rPr>
              <a:t>And not if it’s climbing up a tree?</a:t>
            </a:r>
          </a:p>
          <a:p>
            <a:r>
              <a:rPr lang="en-US" sz="1600" b="1" dirty="0">
                <a:latin typeface="Times New Roman" panose="02020603050405020304" pitchFamily="18" charset="0"/>
                <a:cs typeface="Times New Roman" panose="02020603050405020304" pitchFamily="18" charset="0"/>
              </a:rPr>
              <a:t>FATHER: </a:t>
            </a:r>
            <a:r>
              <a:rPr lang="en-US" sz="1600" dirty="0">
                <a:latin typeface="Times New Roman" panose="02020603050405020304" pitchFamily="18" charset="0"/>
                <a:cs typeface="Times New Roman" panose="02020603050405020304" pitchFamily="18" charset="0"/>
              </a:rPr>
              <a:t>Yes, if it’s climbing up a tree it does go with its claws.</a:t>
            </a:r>
          </a:p>
          <a:p>
            <a:r>
              <a:rPr lang="en-US" sz="1600" b="1" dirty="0">
                <a:latin typeface="Times New Roman" panose="02020603050405020304" pitchFamily="18" charset="0"/>
                <a:cs typeface="Times New Roman" panose="02020603050405020304" pitchFamily="18" charset="0"/>
              </a:rPr>
              <a:t>Nigel at 3; 5; 12</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NIGEL: </a:t>
            </a:r>
            <a:r>
              <a:rPr lang="en-US" sz="1600" dirty="0">
                <a:latin typeface="Times New Roman" panose="02020603050405020304" pitchFamily="18" charset="0"/>
                <a:cs typeface="Times New Roman" panose="02020603050405020304" pitchFamily="18" charset="0"/>
              </a:rPr>
              <a:t>Cats have no one else to stop you from </a:t>
            </a:r>
            <a:r>
              <a:rPr lang="en-US" sz="1600" dirty="0" err="1">
                <a:latin typeface="Times New Roman" panose="02020603050405020304" pitchFamily="18" charset="0"/>
                <a:cs typeface="Times New Roman" panose="02020603050405020304" pitchFamily="18" charset="0"/>
              </a:rPr>
              <a:t>trossing</a:t>
            </a:r>
            <a:r>
              <a:rPr lang="en-US" sz="1600" dirty="0">
                <a:latin typeface="Times New Roman" panose="02020603050405020304" pitchFamily="18" charset="0"/>
                <a:cs typeface="Times New Roman" panose="02020603050405020304" pitchFamily="18" charset="0"/>
              </a:rPr>
              <a:t> them . . . cats have no other way to stop children from hitting them . . . so they bite. Cat, don’t go away! When I come back I’ll tell you a story. [He does so.]</a:t>
            </a:r>
          </a:p>
          <a:p>
            <a:r>
              <a:rPr lang="en-US" sz="1600" b="1" dirty="0">
                <a:latin typeface="Times New Roman" panose="02020603050405020304" pitchFamily="18" charset="0"/>
                <a:cs typeface="Times New Roman" panose="02020603050405020304" pitchFamily="18" charset="0"/>
              </a:rPr>
              <a:t>Nigel at 3; 6; 12</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NIGEL: </a:t>
            </a:r>
            <a:r>
              <a:rPr lang="en-US" sz="1600" dirty="0">
                <a:latin typeface="Times New Roman" panose="02020603050405020304" pitchFamily="18" charset="0"/>
                <a:cs typeface="Times New Roman" panose="02020603050405020304" pitchFamily="18" charset="0"/>
              </a:rPr>
              <a:t>Can I give the cat some artichoke?</a:t>
            </a:r>
          </a:p>
          <a:p>
            <a:r>
              <a:rPr lang="en-US" sz="1600" b="1" dirty="0">
                <a:latin typeface="Times New Roman" panose="02020603050405020304" pitchFamily="18" charset="0"/>
                <a:cs typeface="Times New Roman" panose="02020603050405020304" pitchFamily="18" charset="0"/>
              </a:rPr>
              <a:t>MOTHER: </a:t>
            </a:r>
            <a:r>
              <a:rPr lang="en-US" sz="1600" dirty="0">
                <a:latin typeface="Times New Roman" panose="02020603050405020304" pitchFamily="18" charset="0"/>
                <a:cs typeface="Times New Roman" panose="02020603050405020304" pitchFamily="18" charset="0"/>
              </a:rPr>
              <a:t>Well, she won’t like it.</a:t>
            </a:r>
          </a:p>
          <a:p>
            <a:r>
              <a:rPr lang="en-US" sz="1600" b="1" dirty="0">
                <a:latin typeface="Times New Roman" panose="02020603050405020304" pitchFamily="18" charset="0"/>
                <a:cs typeface="Times New Roman" panose="02020603050405020304" pitchFamily="18" charset="0"/>
              </a:rPr>
              <a:t>NIGEL: </a:t>
            </a:r>
            <a:r>
              <a:rPr lang="en-US" sz="1600" dirty="0">
                <a:latin typeface="Times New Roman" panose="02020603050405020304" pitchFamily="18" charset="0"/>
                <a:cs typeface="Times New Roman" panose="02020603050405020304" pitchFamily="18" charset="0"/>
              </a:rPr>
              <a:t>Cats like things that go; they don’t like things that grow.</a:t>
            </a:r>
          </a:p>
          <a:p>
            <a:r>
              <a:rPr lang="en-US" sz="1600" b="1" dirty="0">
                <a:latin typeface="Times New Roman" panose="02020603050405020304" pitchFamily="18" charset="0"/>
                <a:cs typeface="Times New Roman" panose="02020603050405020304" pitchFamily="18" charset="0"/>
              </a:rPr>
              <a:t>Nigel at 3; 6; 14</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NIGEL: </a:t>
            </a:r>
            <a:r>
              <a:rPr lang="en-US" sz="1600" dirty="0">
                <a:latin typeface="Times New Roman" panose="02020603050405020304" pitchFamily="18" charset="0"/>
                <a:cs typeface="Times New Roman" panose="02020603050405020304" pitchFamily="18" charset="0"/>
              </a:rPr>
              <a:t>I wish I was a puppet so that I could go out into the snow in the night. Do puppets like going out in the snow?</a:t>
            </a:r>
          </a:p>
          <a:p>
            <a:r>
              <a:rPr lang="en-US" sz="1600" b="1" dirty="0">
                <a:latin typeface="Times New Roman" panose="02020603050405020304" pitchFamily="18" charset="0"/>
                <a:cs typeface="Times New Roman" panose="02020603050405020304" pitchFamily="18" charset="0"/>
              </a:rPr>
              <a:t>FATHER: </a:t>
            </a:r>
            <a:r>
              <a:rPr lang="en-US" sz="1600" dirty="0">
                <a:latin typeface="Times New Roman" panose="02020603050405020304" pitchFamily="18" charset="0"/>
                <a:cs typeface="Times New Roman" panose="02020603050405020304" pitchFamily="18" charset="0"/>
              </a:rPr>
              <a:t>I don’t know. I don’t think they mind.</a:t>
            </a:r>
          </a:p>
          <a:p>
            <a:r>
              <a:rPr lang="en-US" sz="1600" b="1" dirty="0">
                <a:latin typeface="Times New Roman" panose="02020603050405020304" pitchFamily="18" charset="0"/>
                <a:cs typeface="Times New Roman" panose="02020603050405020304" pitchFamily="18" charset="0"/>
              </a:rPr>
              <a:t>NIGEL: </a:t>
            </a:r>
            <a:r>
              <a:rPr lang="en-US" sz="1600" dirty="0">
                <a:latin typeface="Times New Roman" panose="02020603050405020304" pitchFamily="18" charset="0"/>
                <a:cs typeface="Times New Roman" panose="02020603050405020304" pitchFamily="18" charset="0"/>
              </a:rPr>
              <a:t>Do cats like going out in the snow?</a:t>
            </a:r>
          </a:p>
          <a:p>
            <a:r>
              <a:rPr lang="en-US" sz="1600" b="1" dirty="0">
                <a:latin typeface="Times New Roman" panose="02020603050405020304" pitchFamily="18" charset="0"/>
                <a:cs typeface="Times New Roman" panose="02020603050405020304" pitchFamily="18" charset="0"/>
              </a:rPr>
              <a:t>FATHER: </a:t>
            </a:r>
            <a:r>
              <a:rPr lang="en-US" sz="1600" dirty="0">
                <a:latin typeface="Times New Roman" panose="02020603050405020304" pitchFamily="18" charset="0"/>
                <a:cs typeface="Times New Roman" panose="02020603050405020304" pitchFamily="18" charset="0"/>
              </a:rPr>
              <a:t>Cats don’t like snow.</a:t>
            </a:r>
          </a:p>
          <a:p>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870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644650" y="332656"/>
            <a:ext cx="7499350" cy="5915744"/>
          </a:xfrm>
        </p:spPr>
        <p:txBody>
          <a:bodyPr>
            <a:normAutofit fontScale="70000" lnSpcReduction="20000"/>
          </a:bodyPr>
          <a:lstStyle/>
          <a:p>
            <a:r>
              <a:rPr lang="en-US" b="1" dirty="0">
                <a:latin typeface="Times New Roman" panose="02020603050405020304" pitchFamily="18" charset="0"/>
                <a:cs typeface="Times New Roman" panose="02020603050405020304" pitchFamily="18" charset="0"/>
              </a:rPr>
              <a:t>NIGEL: </a:t>
            </a:r>
            <a:r>
              <a:rPr lang="en-US" dirty="0">
                <a:latin typeface="Times New Roman" panose="02020603050405020304" pitchFamily="18" charset="0"/>
                <a:cs typeface="Times New Roman" panose="02020603050405020304" pitchFamily="18" charset="0"/>
              </a:rPr>
              <a:t>Do they die? [He knows that some plants do.]</a:t>
            </a:r>
          </a:p>
          <a:p>
            <a:r>
              <a:rPr lang="en-US" b="1" dirty="0">
                <a:latin typeface="Times New Roman" panose="02020603050405020304" pitchFamily="18" charset="0"/>
                <a:cs typeface="Times New Roman" panose="02020603050405020304" pitchFamily="18" charset="0"/>
              </a:rPr>
              <a:t>FATHER: </a:t>
            </a:r>
            <a:r>
              <a:rPr lang="en-US" dirty="0">
                <a:latin typeface="Times New Roman" panose="02020603050405020304" pitchFamily="18" charset="0"/>
                <a:cs typeface="Times New Roman" panose="02020603050405020304" pitchFamily="18" charset="0"/>
              </a:rPr>
              <a:t>No, they don’t die; they just don’t like it.</a:t>
            </a:r>
          </a:p>
          <a:p>
            <a:r>
              <a:rPr lang="en-US" b="1" dirty="0">
                <a:latin typeface="Times New Roman" panose="02020603050405020304" pitchFamily="18" charset="0"/>
                <a:cs typeface="Times New Roman" panose="02020603050405020304" pitchFamily="18" charset="0"/>
              </a:rPr>
              <a:t>NIGEL: </a:t>
            </a:r>
            <a:r>
              <a:rPr lang="en-US" dirty="0">
                <a:latin typeface="Times New Roman" panose="02020603050405020304" pitchFamily="18" charset="0"/>
                <a:cs typeface="Times New Roman" panose="02020603050405020304" pitchFamily="18" charset="0"/>
              </a:rPr>
              <a:t>Why don’t puppets mind snow?</a:t>
            </a:r>
          </a:p>
          <a:p>
            <a:r>
              <a:rPr lang="en-US" b="1" dirty="0">
                <a:latin typeface="Times New Roman" panose="02020603050405020304" pitchFamily="18" charset="0"/>
                <a:cs typeface="Times New Roman" panose="02020603050405020304" pitchFamily="18" charset="0"/>
              </a:rPr>
              <a:t>FATHER: </a:t>
            </a:r>
            <a:r>
              <a:rPr lang="en-US" dirty="0">
                <a:latin typeface="Times New Roman" panose="02020603050405020304" pitchFamily="18" charset="0"/>
                <a:cs typeface="Times New Roman" panose="02020603050405020304" pitchFamily="18" charset="0"/>
              </a:rPr>
              <a:t>Well [hesitating] . . . puppets aren’t people.</a:t>
            </a:r>
          </a:p>
          <a:p>
            <a:r>
              <a:rPr lang="en-US" b="1" dirty="0">
                <a:latin typeface="Times New Roman" panose="02020603050405020304" pitchFamily="18" charset="0"/>
                <a:cs typeface="Times New Roman" panose="02020603050405020304" pitchFamily="18" charset="0"/>
              </a:rPr>
              <a:t>NIGEL: </a:t>
            </a:r>
            <a:r>
              <a:rPr lang="en-US" dirty="0">
                <a:latin typeface="Times New Roman" panose="02020603050405020304" pitchFamily="18" charset="0"/>
                <a:cs typeface="Times New Roman" panose="02020603050405020304" pitchFamily="18" charset="0"/>
              </a:rPr>
              <a:t>Yes, but . . . cats also aren’t people.</a:t>
            </a:r>
          </a:p>
          <a:p>
            <a:r>
              <a:rPr lang="en-US" b="1" dirty="0">
                <a:latin typeface="Times New Roman" panose="02020603050405020304" pitchFamily="18" charset="0"/>
                <a:cs typeface="Times New Roman" panose="02020603050405020304" pitchFamily="18" charset="0"/>
              </a:rPr>
              <a:t>FATHER: </a:t>
            </a:r>
            <a:r>
              <a:rPr lang="en-US" dirty="0">
                <a:latin typeface="Times New Roman" panose="02020603050405020304" pitchFamily="18" charset="0"/>
                <a:cs typeface="Times New Roman" panose="02020603050405020304" pitchFamily="18" charset="0"/>
              </a:rPr>
              <a:t>No, but cats are alive; they go. Puppets don’t go.</a:t>
            </a:r>
          </a:p>
          <a:p>
            <a:r>
              <a:rPr lang="en-US" b="1" dirty="0">
                <a:latin typeface="Times New Roman" panose="02020603050405020304" pitchFamily="18" charset="0"/>
                <a:cs typeface="Times New Roman" panose="02020603050405020304" pitchFamily="18" charset="0"/>
              </a:rPr>
              <a:t>NIGEL: </a:t>
            </a:r>
            <a:r>
              <a:rPr lang="en-US" dirty="0">
                <a:latin typeface="Times New Roman" panose="02020603050405020304" pitchFamily="18" charset="0"/>
                <a:cs typeface="Times New Roman" panose="02020603050405020304" pitchFamily="18" charset="0"/>
              </a:rPr>
              <a:t>Puppets do go.</a:t>
            </a:r>
          </a:p>
          <a:p>
            <a:r>
              <a:rPr lang="en-US" b="1" dirty="0">
                <a:latin typeface="Times New Roman" panose="02020603050405020304" pitchFamily="18" charset="0"/>
                <a:cs typeface="Times New Roman" panose="02020603050405020304" pitchFamily="18" charset="0"/>
              </a:rPr>
              <a:t>FATHER: </a:t>
            </a:r>
            <a:r>
              <a:rPr lang="en-US" dirty="0">
                <a:latin typeface="Times New Roman" panose="02020603050405020304" pitchFamily="18" charset="0"/>
                <a:cs typeface="Times New Roman" panose="02020603050405020304" pitchFamily="18" charset="0"/>
              </a:rPr>
              <a:t>Yes, but you have to make them go, like trains.</a:t>
            </a:r>
          </a:p>
          <a:p>
            <a:r>
              <a:rPr lang="en-US" b="1" dirty="0">
                <a:latin typeface="Times New Roman" panose="02020603050405020304" pitchFamily="18" charset="0"/>
                <a:cs typeface="Times New Roman" panose="02020603050405020304" pitchFamily="18" charset="0"/>
              </a:rPr>
              <a:t>NIGEL: </a:t>
            </a:r>
            <a:r>
              <a:rPr lang="en-US" dirty="0">
                <a:latin typeface="Times New Roman" panose="02020603050405020304" pitchFamily="18" charset="0"/>
                <a:cs typeface="Times New Roman" panose="02020603050405020304" pitchFamily="18" charset="0"/>
              </a:rPr>
              <a:t>Trains have wheels. Puppets have legs.</a:t>
            </a:r>
          </a:p>
          <a:p>
            <a:r>
              <a:rPr lang="en-US" b="1" dirty="0">
                <a:latin typeface="Times New Roman" panose="02020603050405020304" pitchFamily="18" charset="0"/>
                <a:cs typeface="Times New Roman" panose="02020603050405020304" pitchFamily="18" charset="0"/>
              </a:rPr>
              <a:t>FATHER: </a:t>
            </a:r>
            <a:r>
              <a:rPr lang="en-US" dirty="0">
                <a:latin typeface="Times New Roman" panose="02020603050405020304" pitchFamily="18" charset="0"/>
                <a:cs typeface="Times New Roman" panose="02020603050405020304" pitchFamily="18" charset="0"/>
              </a:rPr>
              <a:t>Yes, they have legs; but the legs don’t go all by themselves.</a:t>
            </a:r>
          </a:p>
          <a:p>
            <a:r>
              <a:rPr lang="en-US" dirty="0">
                <a:latin typeface="Times New Roman" panose="02020603050405020304" pitchFamily="18" charset="0"/>
                <a:cs typeface="Times New Roman" panose="02020603050405020304" pitchFamily="18" charset="0"/>
              </a:rPr>
              <a:t>You have to make them go.*</a:t>
            </a:r>
          </a:p>
          <a:p>
            <a:pPr marL="82296" indent="0">
              <a:buNone/>
            </a:pPr>
            <a:endParaRPr lang="en-US" sz="4000" dirty="0" smtClean="0"/>
          </a:p>
          <a:p>
            <a:pPr marL="82296" indent="0">
              <a:buNone/>
            </a:pPr>
            <a:r>
              <a:rPr lang="en-US" sz="4000" dirty="0" smtClean="0"/>
              <a:t>Interactionists acknowledge </a:t>
            </a:r>
            <a:r>
              <a:rPr lang="en-US" sz="4000" dirty="0"/>
              <a:t>the important roles of both the child and the social environment in the language acquisition process.</a:t>
            </a:r>
          </a:p>
          <a:p>
            <a:endParaRPr lang="en-US" sz="4000" dirty="0"/>
          </a:p>
        </p:txBody>
      </p:sp>
    </p:spTree>
    <p:extLst>
      <p:ext uri="{BB962C8B-B14F-4D97-AF65-F5344CB8AC3E}">
        <p14:creationId xmlns:p14="http://schemas.microsoft.com/office/powerpoint/2010/main" val="3915297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140</TotalTime>
  <Words>1352</Words>
  <Application>Microsoft Office PowerPoint</Application>
  <PresentationFormat>Экран (4:3)</PresentationFormat>
  <Paragraphs>99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Солнцестояние</vt:lpstr>
      <vt:lpstr>                 THEME 3: FIRST LANGUAGE ACQUISITION THEORIES  </vt:lpstr>
      <vt:lpstr>Key terms:</vt:lpstr>
      <vt:lpstr>1. Behaviorist theory </vt:lpstr>
      <vt:lpstr>2. Innatist theory </vt:lpstr>
      <vt:lpstr>Criticism of innatist theory</vt:lpstr>
      <vt:lpstr>3. Interactionist theory </vt:lpstr>
      <vt:lpstr>Презентация PowerPoint</vt:lpstr>
      <vt:lpstr>Презентация PowerPoint</vt:lpstr>
      <vt:lpstr>Презентация PowerPoint</vt:lpstr>
      <vt:lpstr>CLASSROOM CONNECTIONS  </vt:lpstr>
      <vt:lpstr>4. First language acquisition insights applied to language teaching </vt:lpstr>
      <vt:lpstr>Презентация PowerPoint</vt:lpstr>
      <vt:lpstr>Gouin’s experience:</vt:lpstr>
      <vt:lpstr>Direct method</vt:lpstr>
      <vt:lpstr>CLASSROOM CONNECTIONS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3: FIRST LANGUAGE ACQUISITION THEORIES</dc:title>
  <dc:creator>марианна</dc:creator>
  <cp:lastModifiedBy>марианна</cp:lastModifiedBy>
  <cp:revision>11</cp:revision>
  <dcterms:created xsi:type="dcterms:W3CDTF">2021-01-21T14:07:35Z</dcterms:created>
  <dcterms:modified xsi:type="dcterms:W3CDTF">2021-01-27T08:46:36Z</dcterms:modified>
</cp:coreProperties>
</file>