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85" r:id="rId4"/>
    <p:sldId id="286" r:id="rId5"/>
    <p:sldId id="287" r:id="rId6"/>
    <p:sldId id="288" r:id="rId7"/>
    <p:sldId id="289" r:id="rId8"/>
    <p:sldId id="290" r:id="rId9"/>
    <p:sldId id="291" r:id="rId10"/>
    <p:sldId id="292" r:id="rId11"/>
    <p:sldId id="293" r:id="rId12"/>
    <p:sldId id="294" r:id="rId13"/>
    <p:sldId id="258" r:id="rId14"/>
    <p:sldId id="259" r:id="rId15"/>
    <p:sldId id="265" r:id="rId16"/>
    <p:sldId id="260" r:id="rId17"/>
    <p:sldId id="261" r:id="rId18"/>
    <p:sldId id="262" r:id="rId19"/>
    <p:sldId id="263" r:id="rId20"/>
    <p:sldId id="264" r:id="rId21"/>
    <p:sldId id="282" r:id="rId22"/>
    <p:sldId id="266" r:id="rId23"/>
    <p:sldId id="267" r:id="rId24"/>
    <p:sldId id="268" r:id="rId25"/>
    <p:sldId id="269" r:id="rId26"/>
    <p:sldId id="270" r:id="rId27"/>
    <p:sldId id="271" r:id="rId28"/>
    <p:sldId id="272" r:id="rId29"/>
    <p:sldId id="273" r:id="rId30"/>
    <p:sldId id="274" r:id="rId31"/>
    <p:sldId id="275" r:id="rId32"/>
    <p:sldId id="276" r:id="rId33"/>
    <p:sldId id="277" r:id="rId34"/>
    <p:sldId id="278" r:id="rId35"/>
    <p:sldId id="279" r:id="rId36"/>
    <p:sldId id="280" r:id="rId37"/>
    <p:sldId id="283" r:id="rId38"/>
    <p:sldId id="281"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3BE849EB-7A00-435D-95FC-F1842ED876FD}" type="datetimeFigureOut">
              <a:rPr lang="en-US" smtClean="0"/>
              <a:t>12/28/2021</a:t>
            </a:fld>
            <a:endParaRPr lang="en-US"/>
          </a:p>
        </p:txBody>
      </p:sp>
      <p:sp>
        <p:nvSpPr>
          <p:cNvPr id="20" name="Нижний колонтитул 19"/>
          <p:cNvSpPr>
            <a:spLocks noGrp="1"/>
          </p:cNvSpPr>
          <p:nvPr>
            <p:ph type="ftr" sz="quarter" idx="11"/>
          </p:nvPr>
        </p:nvSpPr>
        <p:spPr/>
        <p:txBody>
          <a:bodyPr/>
          <a:lstStyle>
            <a:extLst/>
          </a:lstStyle>
          <a:p>
            <a:endParaRPr lang="en-US"/>
          </a:p>
        </p:txBody>
      </p:sp>
      <p:sp>
        <p:nvSpPr>
          <p:cNvPr id="10" name="Номер слайда 9"/>
          <p:cNvSpPr>
            <a:spLocks noGrp="1"/>
          </p:cNvSpPr>
          <p:nvPr>
            <p:ph type="sldNum" sz="quarter" idx="12"/>
          </p:nvPr>
        </p:nvSpPr>
        <p:spPr/>
        <p:txBody>
          <a:bodyPr/>
          <a:lstStyle>
            <a:extLst/>
          </a:lstStyle>
          <a:p>
            <a:fld id="{5A657C3C-9D6B-4C85-864C-98564B75F6F1}" type="slidenum">
              <a:rPr lang="en-US" smtClean="0"/>
              <a:t>‹#›</a:t>
            </a:fld>
            <a:endParaRPr lang="en-US"/>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3BE849EB-7A00-435D-95FC-F1842ED876FD}" type="datetimeFigureOut">
              <a:rPr lang="en-US" smtClean="0"/>
              <a:t>12/28/2021</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5A657C3C-9D6B-4C85-864C-98564B75F6F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3BE849EB-7A00-435D-95FC-F1842ED876FD}" type="datetimeFigureOut">
              <a:rPr lang="en-US" smtClean="0"/>
              <a:t>12/28/2021</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5A657C3C-9D6B-4C85-864C-98564B75F6F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3BE849EB-7A00-435D-95FC-F1842ED876FD}" type="datetimeFigureOut">
              <a:rPr lang="en-US" smtClean="0"/>
              <a:t>12/28/2021</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5A657C3C-9D6B-4C85-864C-98564B75F6F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3BE849EB-7A00-435D-95FC-F1842ED876FD}" type="datetimeFigureOut">
              <a:rPr lang="en-US" smtClean="0"/>
              <a:t>12/28/2021</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5A657C3C-9D6B-4C85-864C-98564B75F6F1}" type="slidenum">
              <a:rPr lang="en-US" smtClean="0"/>
              <a:t>‹#›</a:t>
            </a:fld>
            <a:endParaRPr lang="en-US"/>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3BE849EB-7A00-435D-95FC-F1842ED876FD}" type="datetimeFigureOut">
              <a:rPr lang="en-US" smtClean="0"/>
              <a:t>12/28/2021</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p:txBody>
          <a:bodyPr/>
          <a:lstStyle>
            <a:extLst/>
          </a:lstStyle>
          <a:p>
            <a:fld id="{5A657C3C-9D6B-4C85-864C-98564B75F6F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3BE849EB-7A00-435D-95FC-F1842ED876FD}" type="datetimeFigureOut">
              <a:rPr lang="en-US" smtClean="0"/>
              <a:t>12/28/2021</a:t>
            </a:fld>
            <a:endParaRPr lang="en-US"/>
          </a:p>
        </p:txBody>
      </p:sp>
      <p:sp>
        <p:nvSpPr>
          <p:cNvPr id="8" name="Нижний колонтитул 7"/>
          <p:cNvSpPr>
            <a:spLocks noGrp="1"/>
          </p:cNvSpPr>
          <p:nvPr>
            <p:ph type="ftr" sz="quarter" idx="11"/>
          </p:nvPr>
        </p:nvSpPr>
        <p:spPr/>
        <p:txBody>
          <a:bodyPr/>
          <a:lstStyle>
            <a:extLst/>
          </a:lstStyle>
          <a:p>
            <a:endParaRPr lang="en-US"/>
          </a:p>
        </p:txBody>
      </p:sp>
      <p:sp>
        <p:nvSpPr>
          <p:cNvPr id="9" name="Номер слайда 8"/>
          <p:cNvSpPr>
            <a:spLocks noGrp="1"/>
          </p:cNvSpPr>
          <p:nvPr>
            <p:ph type="sldNum" sz="quarter" idx="12"/>
          </p:nvPr>
        </p:nvSpPr>
        <p:spPr/>
        <p:txBody>
          <a:bodyPr/>
          <a:lstStyle>
            <a:extLst/>
          </a:lstStyle>
          <a:p>
            <a:fld id="{5A657C3C-9D6B-4C85-864C-98564B75F6F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3BE849EB-7A00-435D-95FC-F1842ED876FD}" type="datetimeFigureOut">
              <a:rPr lang="en-US" smtClean="0"/>
              <a:t>12/28/2021</a:t>
            </a:fld>
            <a:endParaRPr lang="en-US"/>
          </a:p>
        </p:txBody>
      </p:sp>
      <p:sp>
        <p:nvSpPr>
          <p:cNvPr id="4" name="Нижний колонтитул 3"/>
          <p:cNvSpPr>
            <a:spLocks noGrp="1"/>
          </p:cNvSpPr>
          <p:nvPr>
            <p:ph type="ftr" sz="quarter" idx="11"/>
          </p:nvPr>
        </p:nvSpPr>
        <p:spPr/>
        <p:txBody>
          <a:bodyPr/>
          <a:lstStyle>
            <a:extLst/>
          </a:lstStyle>
          <a:p>
            <a:endParaRPr lang="en-US"/>
          </a:p>
        </p:txBody>
      </p:sp>
      <p:sp>
        <p:nvSpPr>
          <p:cNvPr id="5" name="Номер слайда 4"/>
          <p:cNvSpPr>
            <a:spLocks noGrp="1"/>
          </p:cNvSpPr>
          <p:nvPr>
            <p:ph type="sldNum" sz="quarter" idx="12"/>
          </p:nvPr>
        </p:nvSpPr>
        <p:spPr/>
        <p:txBody>
          <a:bodyPr/>
          <a:lstStyle>
            <a:extLst/>
          </a:lstStyle>
          <a:p>
            <a:fld id="{5A657C3C-9D6B-4C85-864C-98564B75F6F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3BE849EB-7A00-435D-95FC-F1842ED876FD}" type="datetimeFigureOut">
              <a:rPr lang="en-US" smtClean="0"/>
              <a:t>12/28/2021</a:t>
            </a:fld>
            <a:endParaRPr lang="en-US"/>
          </a:p>
        </p:txBody>
      </p:sp>
      <p:sp>
        <p:nvSpPr>
          <p:cNvPr id="3" name="Нижний колонтитул 2"/>
          <p:cNvSpPr>
            <a:spLocks noGrp="1"/>
          </p:cNvSpPr>
          <p:nvPr>
            <p:ph type="ftr" sz="quarter" idx="11"/>
          </p:nvPr>
        </p:nvSpPr>
        <p:spPr/>
        <p:txBody>
          <a:bodyPr/>
          <a:lstStyle>
            <a:extLst/>
          </a:lstStyle>
          <a:p>
            <a:endParaRPr lang="en-US"/>
          </a:p>
        </p:txBody>
      </p:sp>
      <p:sp>
        <p:nvSpPr>
          <p:cNvPr id="4" name="Номер слайда 3"/>
          <p:cNvSpPr>
            <a:spLocks noGrp="1"/>
          </p:cNvSpPr>
          <p:nvPr>
            <p:ph type="sldNum" sz="quarter" idx="12"/>
          </p:nvPr>
        </p:nvSpPr>
        <p:spPr/>
        <p:txBody>
          <a:bodyPr/>
          <a:lstStyle>
            <a:extLst/>
          </a:lstStyle>
          <a:p>
            <a:fld id="{5A657C3C-9D6B-4C85-864C-98564B75F6F1}" type="slidenum">
              <a:rPr lang="en-US" smtClean="0"/>
              <a:t>‹#›</a:t>
            </a:fld>
            <a:endParaRPr lang="en-US"/>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3BE849EB-7A00-435D-95FC-F1842ED876FD}" type="datetimeFigureOut">
              <a:rPr lang="en-US" smtClean="0"/>
              <a:t>12/28/2021</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p:txBody>
          <a:bodyPr/>
          <a:lstStyle>
            <a:extLst/>
          </a:lstStyle>
          <a:p>
            <a:fld id="{5A657C3C-9D6B-4C85-864C-98564B75F6F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3BE849EB-7A00-435D-95FC-F1842ED876FD}" type="datetimeFigureOut">
              <a:rPr lang="en-US" smtClean="0"/>
              <a:t>12/28/2021</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p:txBody>
          <a:bodyPr/>
          <a:lstStyle>
            <a:extLst/>
          </a:lstStyle>
          <a:p>
            <a:fld id="{5A657C3C-9D6B-4C85-864C-98564B75F6F1}" type="slidenum">
              <a:rPr lang="en-US" smtClean="0"/>
              <a:t>‹#›</a:t>
            </a:fld>
            <a:endParaRPr lang="en-US"/>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BE849EB-7A00-435D-95FC-F1842ED876FD}" type="datetimeFigureOut">
              <a:rPr lang="en-US" smtClean="0"/>
              <a:t>12/28/2021</a:t>
            </a:fld>
            <a:endParaRPr lang="en-US"/>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A657C3C-9D6B-4C85-864C-98564B75F6F1}" type="slidenum">
              <a:rPr lang="en-US" smtClean="0"/>
              <a:t>‹#›</a:t>
            </a:fld>
            <a:endParaRPr lang="en-US"/>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1.xml"/><Relationship Id="rId1" Type="http://schemas.openxmlformats.org/officeDocument/2006/relationships/tags" Target="../tags/tag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43608" y="836713"/>
            <a:ext cx="7414592" cy="2016223"/>
          </a:xfrm>
        </p:spPr>
        <p:txBody>
          <a:bodyPr>
            <a:normAutofit fontScale="90000"/>
          </a:bodyPr>
          <a:lstStyle/>
          <a:p>
            <a:r>
              <a:rPr lang="en-US" b="1" dirty="0" smtClean="0"/>
              <a:t/>
            </a:r>
            <a:br>
              <a:rPr lang="en-US" b="1" dirty="0" smtClean="0"/>
            </a:br>
            <a:r>
              <a:rPr lang="en-US" b="1" dirty="0" smtClean="0"/>
              <a:t/>
            </a:r>
            <a:br>
              <a:rPr lang="en-US" b="1" dirty="0" smtClean="0"/>
            </a:br>
            <a:r>
              <a:rPr lang="en-US" b="1" dirty="0"/>
              <a:t/>
            </a:r>
            <a:br>
              <a:rPr lang="en-US" b="1" dirty="0"/>
            </a:br>
            <a:r>
              <a:rPr lang="en-US" b="1" dirty="0" smtClean="0"/>
              <a:t/>
            </a:r>
            <a:br>
              <a:rPr lang="en-US" b="1" dirty="0" smtClean="0"/>
            </a:br>
            <a:r>
              <a:rPr lang="en-US" sz="4000" b="1" dirty="0" smtClean="0"/>
              <a:t>THEME </a:t>
            </a:r>
            <a:r>
              <a:rPr lang="en-US" sz="4000" b="1" dirty="0"/>
              <a:t>1. </a:t>
            </a:r>
            <a:r>
              <a:rPr lang="en-US" sz="4000" b="1" dirty="0">
                <a:effectLst/>
              </a:rPr>
              <a:t>APPLIED LINGUISTICS AS A FIELD OF STUDY AND SECOND LANGUAGE ACQUISITION </a:t>
            </a:r>
            <a:endParaRPr lang="en-US" dirty="0"/>
          </a:p>
        </p:txBody>
      </p:sp>
      <p:sp>
        <p:nvSpPr>
          <p:cNvPr id="3" name="Подзаголовок 2"/>
          <p:cNvSpPr>
            <a:spLocks noGrp="1"/>
          </p:cNvSpPr>
          <p:nvPr>
            <p:ph type="subTitle" idx="1"/>
          </p:nvPr>
        </p:nvSpPr>
        <p:spPr>
          <a:xfrm>
            <a:off x="971600" y="2492896"/>
            <a:ext cx="7704856" cy="3528392"/>
          </a:xfrm>
        </p:spPr>
        <p:txBody>
          <a:bodyPr>
            <a:normAutofit fontScale="92500" lnSpcReduction="10000"/>
          </a:bodyPr>
          <a:lstStyle/>
          <a:p>
            <a:pPr marL="514350" lvl="0" indent="-514350" algn="l">
              <a:buFont typeface="+mj-lt"/>
              <a:buAutoNum type="arabicPeriod"/>
            </a:pPr>
            <a:endParaRPr lang="en-US" dirty="0" smtClean="0"/>
          </a:p>
          <a:p>
            <a:pPr marL="514350" indent="-514350">
              <a:buFont typeface="+mj-lt"/>
              <a:buAutoNum type="arabicPeriod"/>
            </a:pPr>
            <a:r>
              <a:rPr lang="en-US" dirty="0"/>
              <a:t>An Introduction to Applied Linguistics</a:t>
            </a:r>
          </a:p>
          <a:p>
            <a:pPr marL="514350" lvl="0" indent="-514350" algn="l">
              <a:buFont typeface="+mj-lt"/>
              <a:buAutoNum type="arabicPeriod"/>
            </a:pPr>
            <a:r>
              <a:rPr lang="en-US" dirty="0" smtClean="0"/>
              <a:t>The </a:t>
            </a:r>
            <a:r>
              <a:rPr lang="en-US" dirty="0"/>
              <a:t>study of second language acquisition: general considerations. The goal of SLA.</a:t>
            </a:r>
          </a:p>
          <a:p>
            <a:pPr marL="514350" lvl="0" indent="-514350" algn="l">
              <a:buFont typeface="+mj-lt"/>
              <a:buAutoNum type="arabicPeriod"/>
            </a:pPr>
            <a:r>
              <a:rPr lang="en-US" dirty="0"/>
              <a:t>Definitions of basic concepts.</a:t>
            </a:r>
          </a:p>
          <a:p>
            <a:pPr marL="514350" lvl="0" indent="-514350" algn="l">
              <a:buFont typeface="+mj-lt"/>
              <a:buAutoNum type="arabicPeriod"/>
            </a:pPr>
            <a:r>
              <a:rPr lang="en-US" dirty="0"/>
              <a:t>Connection of SLA with other disciplines.</a:t>
            </a:r>
          </a:p>
          <a:p>
            <a:pPr marL="514350" lvl="0" indent="-514350" algn="l">
              <a:buFont typeface="+mj-lt"/>
              <a:buAutoNum type="arabicPeriod"/>
            </a:pPr>
            <a:r>
              <a:rPr lang="en-US" dirty="0"/>
              <a:t>The nature of language.</a:t>
            </a:r>
          </a:p>
          <a:p>
            <a:pPr marL="514350" indent="-514350" algn="l">
              <a:buFont typeface="+mj-lt"/>
              <a:buAutoNum type="arabicPeriod"/>
            </a:pPr>
            <a:r>
              <a:rPr lang="en-US" dirty="0"/>
              <a:t>The nature of nonnative speaker </a:t>
            </a:r>
            <a:r>
              <a:rPr lang="en-US" dirty="0" smtClean="0"/>
              <a:t>knowledge</a:t>
            </a:r>
          </a:p>
          <a:p>
            <a:pPr marL="0"/>
            <a:r>
              <a:rPr lang="en-US" sz="1700" i="1" dirty="0" smtClean="0"/>
              <a:t>Video: https</a:t>
            </a:r>
            <a:r>
              <a:rPr lang="en-US" sz="1700" i="1" dirty="0"/>
              <a:t>://delos.uoa.gr/opendelos/player?rid=8154fa33</a:t>
            </a:r>
            <a:endParaRPr lang="en-US" sz="1700" i="1" dirty="0"/>
          </a:p>
        </p:txBody>
      </p:sp>
    </p:spTree>
    <p:extLst>
      <p:ext uri="{BB962C8B-B14F-4D97-AF65-F5344CB8AC3E}">
        <p14:creationId xmlns:p14="http://schemas.microsoft.com/office/powerpoint/2010/main" val="3124061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additive="base">
                                        <p:cTn id="4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1" nodeType="clickEffect">
                                  <p:stCondLst>
                                    <p:cond delay="0"/>
                                  </p:stCondLst>
                                  <p:childTnLst>
                                    <p:set>
                                      <p:cBhvr>
                                        <p:cTn id="5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1" nodeType="clickEffect">
                                  <p:stCondLst>
                                    <p:cond delay="0"/>
                                  </p:stCondLst>
                                  <p:childTnLst>
                                    <p:set>
                                      <p:cBhvr>
                                        <p:cTn id="5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1"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1" nodeType="clickEffect">
                                  <p:stCondLst>
                                    <p:cond delay="0"/>
                                  </p:stCondLst>
                                  <p:childTnLst>
                                    <p:set>
                                      <p:cBhvr>
                                        <p:cTn id="6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1" nodeType="clickEffect">
                                  <p:stCondLst>
                                    <p:cond delay="0"/>
                                  </p:stCondLst>
                                  <p:childTnLst>
                                    <p:set>
                                      <p:cBhvr>
                                        <p:cTn id="6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1" nodeType="clickEffect">
                                  <p:stCondLst>
                                    <p:cond delay="0"/>
                                  </p:stCondLst>
                                  <p:childTnLst>
                                    <p:set>
                                      <p:cBhvr>
                                        <p:cTn id="7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1" nodeType="clickEffect">
                                  <p:stCondLst>
                                    <p:cond delay="0"/>
                                  </p:stCondLst>
                                  <p:childTnLst>
                                    <p:set>
                                      <p:cBhvr>
                                        <p:cTn id="7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3" grpI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n-GB" dirty="0"/>
              <a:t>What problems are related to language</a:t>
            </a:r>
            <a:r>
              <a:rPr lang="en-GB" dirty="0" smtClean="0"/>
              <a:t>?</a:t>
            </a:r>
            <a:endParaRPr lang="en-GB" dirty="0"/>
          </a:p>
        </p:txBody>
      </p:sp>
      <p:sp>
        <p:nvSpPr>
          <p:cNvPr id="4" name="Θέση περιεχομένου 3"/>
          <p:cNvSpPr>
            <a:spLocks noGrp="1"/>
          </p:cNvSpPr>
          <p:nvPr>
            <p:ph sz="half" idx="1"/>
          </p:nvPr>
        </p:nvSpPr>
        <p:spPr/>
        <p:txBody>
          <a:bodyPr>
            <a:normAutofit/>
          </a:bodyPr>
          <a:lstStyle/>
          <a:p>
            <a:pPr>
              <a:buNone/>
            </a:pPr>
            <a:r>
              <a:rPr lang="en-GB" dirty="0" smtClean="0"/>
              <a:t>Problems related to:</a:t>
            </a:r>
          </a:p>
          <a:p>
            <a:r>
              <a:rPr lang="en-GB" dirty="0" smtClean="0"/>
              <a:t>language learning</a:t>
            </a:r>
            <a:r>
              <a:rPr lang="en-GB" dirty="0"/>
              <a:t> </a:t>
            </a:r>
            <a:r>
              <a:rPr lang="en-GB" dirty="0" smtClean="0"/>
              <a:t>and acquisition,</a:t>
            </a:r>
          </a:p>
          <a:p>
            <a:r>
              <a:rPr lang="en-GB" dirty="0" smtClean="0"/>
              <a:t>language teaching,</a:t>
            </a:r>
          </a:p>
          <a:p>
            <a:r>
              <a:rPr lang="en-GB" dirty="0" smtClean="0"/>
              <a:t>literacy,</a:t>
            </a:r>
          </a:p>
          <a:p>
            <a:r>
              <a:rPr lang="en-GB" dirty="0" smtClean="0"/>
              <a:t>language contact (language &amp; culture),</a:t>
            </a:r>
          </a:p>
          <a:p>
            <a:r>
              <a:rPr lang="en-GB" dirty="0" smtClean="0"/>
              <a:t>language policy and planning,</a:t>
            </a:r>
          </a:p>
          <a:p>
            <a:endParaRPr lang="en-GB" dirty="0"/>
          </a:p>
        </p:txBody>
      </p:sp>
      <p:sp>
        <p:nvSpPr>
          <p:cNvPr id="5" name="Θέση περιεχομένου 4"/>
          <p:cNvSpPr>
            <a:spLocks noGrp="1"/>
          </p:cNvSpPr>
          <p:nvPr>
            <p:ph sz="half" idx="2"/>
          </p:nvPr>
        </p:nvSpPr>
        <p:spPr/>
        <p:txBody>
          <a:bodyPr>
            <a:normAutofit/>
          </a:bodyPr>
          <a:lstStyle/>
          <a:p>
            <a:r>
              <a:rPr lang="en-GB" dirty="0" smtClean="0"/>
              <a:t>language assessment,</a:t>
            </a:r>
          </a:p>
          <a:p>
            <a:r>
              <a:rPr lang="en-GB" dirty="0" smtClean="0"/>
              <a:t>language use,</a:t>
            </a:r>
          </a:p>
          <a:p>
            <a:r>
              <a:rPr lang="en-GB" dirty="0" smtClean="0"/>
              <a:t>language and technology,</a:t>
            </a:r>
          </a:p>
          <a:p>
            <a:r>
              <a:rPr lang="en-GB" dirty="0" smtClean="0"/>
              <a:t>translation and interpretation,</a:t>
            </a:r>
          </a:p>
          <a:p>
            <a:r>
              <a:rPr lang="en-GB" dirty="0" smtClean="0"/>
              <a:t> language pathology.</a:t>
            </a:r>
          </a:p>
          <a:p>
            <a:endParaRPr lang="en-GB" dirty="0"/>
          </a:p>
        </p:txBody>
      </p:sp>
    </p:spTree>
    <p:custDataLst>
      <p:tags r:id="rId1"/>
    </p:custDataLst>
    <p:extLst>
      <p:ext uri="{BB962C8B-B14F-4D97-AF65-F5344CB8AC3E}">
        <p14:creationId xmlns:p14="http://schemas.microsoft.com/office/powerpoint/2010/main" val="12051315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n-GB" sz="3600" dirty="0" smtClean="0"/>
              <a:t>What is the relationship between AL and other language related disciplines? </a:t>
            </a:r>
            <a:endParaRPr lang="en-GB" sz="3600" dirty="0"/>
          </a:p>
        </p:txBody>
      </p:sp>
      <p:sp>
        <p:nvSpPr>
          <p:cNvPr id="3" name="Θέση περιεχομένου 2"/>
          <p:cNvSpPr>
            <a:spLocks noGrp="1"/>
          </p:cNvSpPr>
          <p:nvPr>
            <p:ph idx="1"/>
          </p:nvPr>
        </p:nvSpPr>
        <p:spPr/>
        <p:txBody>
          <a:bodyPr>
            <a:noAutofit/>
          </a:bodyPr>
          <a:lstStyle/>
          <a:p>
            <a:pPr>
              <a:defRPr/>
            </a:pPr>
            <a:r>
              <a:rPr lang="en-GB" sz="2800" dirty="0" smtClean="0"/>
              <a:t>Applied linguistics occupies an intermediary, mediating position between language related disciplines (linguistics, psycholinguistics and sociolinguistics) and professional practice.</a:t>
            </a:r>
          </a:p>
          <a:p>
            <a:pPr>
              <a:defRPr/>
            </a:pPr>
            <a:r>
              <a:rPr lang="en-GB" sz="2800" dirty="0" smtClean="0"/>
              <a:t>It uses theories/principles from language related disciplines in order to understand language related issues and to solve language related problems. </a:t>
            </a:r>
            <a:br>
              <a:rPr lang="en-GB" sz="2800" dirty="0" smtClean="0"/>
            </a:br>
            <a:r>
              <a:rPr lang="en-GB" sz="2800" dirty="0" smtClean="0"/>
              <a:t>The choice of which disciplines are involved in applied linguistics matters depends on the circumstances.</a:t>
            </a:r>
            <a:endParaRPr lang="en-GB" sz="2800" dirty="0"/>
          </a:p>
        </p:txBody>
      </p:sp>
    </p:spTree>
    <p:custDataLst>
      <p:tags r:id="rId1"/>
    </p:custDataLst>
    <p:extLst>
      <p:ext uri="{BB962C8B-B14F-4D97-AF65-F5344CB8AC3E}">
        <p14:creationId xmlns:p14="http://schemas.microsoft.com/office/powerpoint/2010/main" val="15955080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idx="4294967295"/>
          </p:nvPr>
        </p:nvSpPr>
        <p:spPr>
          <a:xfrm>
            <a:off x="1644650" y="274638"/>
            <a:ext cx="7499350" cy="1143000"/>
          </a:xfrm>
        </p:spPr>
        <p:txBody>
          <a:bodyPr>
            <a:noAutofit/>
          </a:bodyPr>
          <a:lstStyle/>
          <a:p>
            <a:pPr algn="ctr"/>
            <a:r>
              <a:rPr lang="en-GB" sz="3600" dirty="0" smtClean="0"/>
              <a:t>Theoretical, Interdisciplinary and Applied Linguistics</a:t>
            </a:r>
            <a:endParaRPr lang="en-GB" sz="3600" dirty="0"/>
          </a:p>
        </p:txBody>
      </p:sp>
      <p:graphicFrame>
        <p:nvGraphicFramePr>
          <p:cNvPr id="4" name="Θέση περιεχομένου 3" descr="Theoretical, Interdisciplinary and Applied Linguistics Subfields"/>
          <p:cNvGraphicFramePr>
            <a:graphicFrameLocks noGrp="1"/>
          </p:cNvGraphicFramePr>
          <p:nvPr>
            <p:ph idx="4294967295"/>
            <p:custDataLst>
              <p:tags r:id="rId2"/>
            </p:custDataLst>
            <p:extLst>
              <p:ext uri="{D42A27DB-BD31-4B8C-83A1-F6EECF244321}">
                <p14:modId xmlns:p14="http://schemas.microsoft.com/office/powerpoint/2010/main" val="2964312346"/>
              </p:ext>
            </p:extLst>
          </p:nvPr>
        </p:nvGraphicFramePr>
        <p:xfrm>
          <a:off x="1115614" y="1484784"/>
          <a:ext cx="7920881" cy="5112568"/>
        </p:xfrm>
        <a:graphic>
          <a:graphicData uri="http://schemas.openxmlformats.org/drawingml/2006/table">
            <a:tbl>
              <a:tblPr firstRow="1" bandRow="1">
                <a:tableStyleId>{69012ECD-51FC-41F1-AA8D-1B2483CD663E}</a:tableStyleId>
              </a:tblPr>
              <a:tblGrid>
                <a:gridCol w="2221660"/>
                <a:gridCol w="2841576"/>
                <a:gridCol w="2857645"/>
              </a:tblGrid>
              <a:tr h="1000285">
                <a:tc>
                  <a:txBody>
                    <a:bodyPr/>
                    <a:lstStyle/>
                    <a:p>
                      <a:pPr algn="ctr"/>
                      <a:r>
                        <a:rPr lang="en-GB" sz="2400" dirty="0" smtClean="0">
                          <a:solidFill>
                            <a:schemeClr val="tx1"/>
                          </a:solidFill>
                        </a:rPr>
                        <a:t>Theoretical linguistics</a:t>
                      </a:r>
                      <a:endParaRPr lang="en-GB" sz="2400" dirty="0">
                        <a:solidFill>
                          <a:schemeClr val="tx1"/>
                        </a:solidFill>
                      </a:endParaRPr>
                    </a:p>
                  </a:txBody>
                  <a:tcPr>
                    <a:lnL w="12700" cap="flat" cmpd="sng" algn="ctr">
                      <a:solidFill>
                        <a:srgbClr val="4F81BD"/>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accent2">
                        <a:lumMod val="20000"/>
                        <a:lumOff val="80000"/>
                      </a:schemeClr>
                    </a:solidFill>
                  </a:tcPr>
                </a:tc>
                <a:tc>
                  <a:txBody>
                    <a:bodyPr/>
                    <a:lstStyle/>
                    <a:p>
                      <a:pPr algn="ctr"/>
                      <a:r>
                        <a:rPr lang="en-GB" sz="2400" dirty="0" smtClean="0">
                          <a:solidFill>
                            <a:schemeClr val="tx1"/>
                          </a:solidFill>
                        </a:rPr>
                        <a:t>Interdisciplinary linguistics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accent2">
                        <a:lumMod val="20000"/>
                        <a:lumOff val="80000"/>
                      </a:schemeClr>
                    </a:solidFill>
                  </a:tcPr>
                </a:tc>
                <a:tc>
                  <a:txBody>
                    <a:bodyPr/>
                    <a:lstStyle/>
                    <a:p>
                      <a:pPr algn="ctr"/>
                      <a:r>
                        <a:rPr lang="en-GB" sz="2400" dirty="0" smtClean="0">
                          <a:solidFill>
                            <a:schemeClr val="tx1"/>
                          </a:solidFill>
                        </a:rPr>
                        <a:t>Applied linguistics </a:t>
                      </a:r>
                    </a:p>
                  </a:txBody>
                  <a:tcPr>
                    <a:lnL w="12700" cap="flat" cmpd="sng" algn="ctr">
                      <a:solidFill>
                        <a:schemeClr val="bg1"/>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accent2">
                        <a:lumMod val="20000"/>
                        <a:lumOff val="80000"/>
                      </a:schemeClr>
                    </a:solidFill>
                  </a:tcPr>
                </a:tc>
              </a:tr>
              <a:tr h="4112283">
                <a:tc>
                  <a:txBody>
                    <a:bodyPr/>
                    <a:lstStyle/>
                    <a:p>
                      <a:pPr marL="285750" indent="-285750">
                        <a:buFont typeface="Arial" panose="020B0604020202020204" pitchFamily="34" charset="0"/>
                        <a:buChar char="•"/>
                      </a:pPr>
                      <a:r>
                        <a:rPr lang="en-GB" sz="2400" dirty="0" smtClean="0"/>
                        <a:t>Phonology,</a:t>
                      </a:r>
                    </a:p>
                    <a:p>
                      <a:pPr marL="285750" indent="-285750">
                        <a:buFont typeface="Arial" panose="020B0604020202020204" pitchFamily="34" charset="0"/>
                        <a:buChar char="•"/>
                      </a:pPr>
                      <a:r>
                        <a:rPr lang="en-GB" sz="2400" dirty="0" smtClean="0"/>
                        <a:t>Morphology,</a:t>
                      </a:r>
                    </a:p>
                    <a:p>
                      <a:pPr marL="285750" indent="-285750">
                        <a:buFont typeface="Arial" panose="020B0604020202020204" pitchFamily="34" charset="0"/>
                        <a:buChar char="•"/>
                      </a:pPr>
                      <a:r>
                        <a:rPr lang="en-GB" sz="2400" dirty="0" smtClean="0"/>
                        <a:t>Syntax and structural grammar,</a:t>
                      </a:r>
                    </a:p>
                    <a:p>
                      <a:pPr marL="285750" indent="-285750">
                        <a:buFont typeface="Arial" panose="020B0604020202020204" pitchFamily="34" charset="0"/>
                        <a:buChar char="•"/>
                      </a:pPr>
                      <a:r>
                        <a:rPr lang="en-GB" sz="2400" dirty="0" smtClean="0"/>
                        <a:t>Semantics,</a:t>
                      </a:r>
                    </a:p>
                    <a:p>
                      <a:pPr marL="285750" indent="-285750">
                        <a:buFont typeface="Arial" panose="020B0604020202020204" pitchFamily="34" charset="0"/>
                        <a:buChar char="•"/>
                      </a:pPr>
                      <a:r>
                        <a:rPr lang="en-GB" sz="2400" dirty="0" smtClean="0"/>
                        <a:t>Historical linguistics.</a:t>
                      </a: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285750" indent="-285750">
                        <a:buFont typeface="Arial" panose="020B0604020202020204" pitchFamily="34" charset="0"/>
                        <a:buChar char="•"/>
                      </a:pPr>
                      <a:r>
                        <a:rPr lang="en-GB" sz="2400" dirty="0" smtClean="0"/>
                        <a:t>Psycholinguistics,</a:t>
                      </a:r>
                    </a:p>
                    <a:p>
                      <a:pPr marL="285750" indent="-285750">
                        <a:buFont typeface="Arial" panose="020B0604020202020204" pitchFamily="34" charset="0"/>
                        <a:buChar char="•"/>
                      </a:pPr>
                      <a:r>
                        <a:rPr lang="en-GB" sz="2400" dirty="0" smtClean="0"/>
                        <a:t>Sociolinguistics,</a:t>
                      </a:r>
                    </a:p>
                    <a:p>
                      <a:pPr marL="285750" indent="-285750">
                        <a:buFont typeface="Arial" panose="020B0604020202020204" pitchFamily="34" charset="0"/>
                        <a:buChar char="•"/>
                      </a:pPr>
                      <a:r>
                        <a:rPr lang="en-GB" sz="2400" dirty="0" smtClean="0"/>
                        <a:t>Pragmatics,</a:t>
                      </a:r>
                    </a:p>
                    <a:p>
                      <a:pPr marL="285750" indent="-285750">
                        <a:buFont typeface="Arial" panose="020B0604020202020204" pitchFamily="34" charset="0"/>
                        <a:buChar char="•"/>
                      </a:pPr>
                      <a:r>
                        <a:rPr lang="en-GB" sz="2400" dirty="0" smtClean="0"/>
                        <a:t>Discourse analysis.</a:t>
                      </a:r>
                    </a:p>
                    <a:p>
                      <a:pPr marL="285750" indent="-285750">
                        <a:buFont typeface="Arial" panose="020B0604020202020204" pitchFamily="34" charset="0"/>
                        <a:buChar char="•"/>
                      </a:pPr>
                      <a:r>
                        <a:rPr lang="en-GB" sz="2400" dirty="0" smtClean="0"/>
                        <a:t>Computational and corpus</a:t>
                      </a:r>
                      <a:r>
                        <a:rPr lang="en-GB" sz="2400" baseline="0" dirty="0" smtClean="0"/>
                        <a:t> </a:t>
                      </a:r>
                      <a:r>
                        <a:rPr lang="en-GB" sz="2400" dirty="0" smtClean="0"/>
                        <a:t>linguistics.</a:t>
                      </a: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285750" indent="-285750">
                        <a:buFont typeface="Arial" panose="020B0604020202020204" pitchFamily="34" charset="0"/>
                        <a:buChar char="•"/>
                      </a:pPr>
                      <a:r>
                        <a:rPr lang="en-GB" sz="2400" dirty="0" smtClean="0"/>
                        <a:t>Applied linguistics to language education,</a:t>
                      </a:r>
                    </a:p>
                    <a:p>
                      <a:pPr marL="285750" indent="-285750">
                        <a:buFont typeface="Arial" panose="020B0604020202020204" pitchFamily="34" charset="0"/>
                        <a:buChar char="•"/>
                      </a:pPr>
                      <a:r>
                        <a:rPr lang="en-GB" sz="2400" dirty="0" smtClean="0"/>
                        <a:t>Applied linguistics to foreign language education,</a:t>
                      </a:r>
                    </a:p>
                    <a:p>
                      <a:pPr marL="285750" indent="-285750">
                        <a:buFont typeface="Arial" panose="020B0604020202020204" pitchFamily="34" charset="0"/>
                        <a:buChar char="•"/>
                      </a:pPr>
                      <a:r>
                        <a:rPr lang="en-GB" sz="2400" dirty="0" smtClean="0"/>
                        <a:t>Translation studies,</a:t>
                      </a:r>
                    </a:p>
                    <a:p>
                      <a:pPr marL="285750" indent="-285750">
                        <a:buFont typeface="Arial" panose="020B0604020202020204" pitchFamily="34" charset="0"/>
                        <a:buChar char="•"/>
                      </a:pPr>
                      <a:r>
                        <a:rPr lang="en-GB" sz="2400" dirty="0" smtClean="0"/>
                        <a:t>Lexicography.</a:t>
                      </a: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bl>
          </a:graphicData>
        </a:graphic>
      </p:graphicFrame>
    </p:spTree>
    <p:custDataLst>
      <p:tags r:id="rId1"/>
    </p:custDataLst>
    <p:extLst>
      <p:ext uri="{BB962C8B-B14F-4D97-AF65-F5344CB8AC3E}">
        <p14:creationId xmlns:p14="http://schemas.microsoft.com/office/powerpoint/2010/main" val="17394244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31640" y="1484785"/>
            <a:ext cx="7344816" cy="4801314"/>
          </a:xfrm>
          <a:prstGeom prst="rect">
            <a:avLst/>
          </a:prstGeom>
          <a:solidFill>
            <a:schemeClr val="accent1">
              <a:lumMod val="20000"/>
              <a:lumOff val="80000"/>
            </a:schemeClr>
          </a:solidFill>
          <a:ln>
            <a:solidFill>
              <a:schemeClr val="accent1">
                <a:lumMod val="75000"/>
              </a:schemeClr>
            </a:solidFill>
          </a:ln>
          <a:effectLst>
            <a:glow rad="228600">
              <a:schemeClr val="accent1">
                <a:satMod val="175000"/>
                <a:alpha val="40000"/>
              </a:schemeClr>
            </a:glow>
          </a:effectLst>
        </p:spPr>
        <p:txBody>
          <a:bodyPr wrap="square">
            <a:spAutoFit/>
          </a:bodyPr>
          <a:lstStyle/>
          <a:p>
            <a:endParaRPr lang="en-US" dirty="0" smtClean="0"/>
          </a:p>
          <a:p>
            <a:pPr marL="285750" indent="-285750">
              <a:buFontTx/>
              <a:buChar char="-"/>
            </a:pPr>
            <a:r>
              <a:rPr lang="en-US" sz="2400" dirty="0" smtClean="0"/>
              <a:t>What </a:t>
            </a:r>
            <a:r>
              <a:rPr lang="en-US" sz="2400" dirty="0"/>
              <a:t>is the study of </a:t>
            </a:r>
            <a:r>
              <a:rPr lang="en-US" sz="2400" b="1" dirty="0"/>
              <a:t>second language acquisition</a:t>
            </a:r>
            <a:r>
              <a:rPr lang="en-US" sz="2400" dirty="0" smtClean="0"/>
              <a:t>?</a:t>
            </a:r>
          </a:p>
          <a:p>
            <a:r>
              <a:rPr lang="en-US" sz="2400" dirty="0" smtClean="0"/>
              <a:t> </a:t>
            </a:r>
          </a:p>
          <a:p>
            <a:pPr marL="285750" indent="-285750">
              <a:buFontTx/>
              <a:buChar char="-"/>
            </a:pPr>
            <a:r>
              <a:rPr lang="en-US" sz="3200" dirty="0">
                <a:solidFill>
                  <a:srgbClr val="0070C0"/>
                </a:solidFill>
                <a:effectLst>
                  <a:outerShdw blurRad="38100" dist="38100" dir="2700000" algn="tl">
                    <a:srgbClr val="000000">
                      <a:alpha val="43137"/>
                    </a:srgbClr>
                  </a:outerShdw>
                </a:effectLst>
              </a:rPr>
              <a:t>SLA investigates the acquisition of a language acquired after the learner’s mother </a:t>
            </a:r>
            <a:r>
              <a:rPr lang="en-US" sz="3200" dirty="0" smtClean="0">
                <a:solidFill>
                  <a:srgbClr val="0070C0"/>
                </a:solidFill>
                <a:effectLst>
                  <a:outerShdw blurRad="38100" dist="38100" dir="2700000" algn="tl">
                    <a:srgbClr val="000000">
                      <a:alpha val="43137"/>
                    </a:srgbClr>
                  </a:outerShdw>
                </a:effectLst>
              </a:rPr>
              <a:t>tongue.</a:t>
            </a:r>
          </a:p>
          <a:p>
            <a:endParaRPr lang="en-US" sz="3200" dirty="0"/>
          </a:p>
          <a:p>
            <a:pPr marL="285750" indent="-285750">
              <a:buFontTx/>
              <a:buChar char="-"/>
            </a:pPr>
            <a:r>
              <a:rPr lang="en-US" sz="2800" dirty="0" smtClean="0"/>
              <a:t>SLA draws </a:t>
            </a:r>
            <a:r>
              <a:rPr lang="en-US" sz="2800" dirty="0"/>
              <a:t>from</a:t>
            </a:r>
            <a:r>
              <a:rPr lang="en-US" sz="2800" dirty="0" smtClean="0"/>
              <a:t>, the following areas:  </a:t>
            </a:r>
            <a:r>
              <a:rPr lang="en-US" sz="2800" dirty="0"/>
              <a:t>linguistics, psychology, psycholinguistics, sociology, sociolinguistics, discourse analysis, conversation analysis, and </a:t>
            </a:r>
            <a:r>
              <a:rPr lang="en-US" sz="2800" dirty="0" smtClean="0"/>
              <a:t>education.</a:t>
            </a:r>
          </a:p>
        </p:txBody>
      </p:sp>
      <p:sp>
        <p:nvSpPr>
          <p:cNvPr id="5" name="Заголовок 4"/>
          <p:cNvSpPr>
            <a:spLocks noGrp="1"/>
          </p:cNvSpPr>
          <p:nvPr>
            <p:ph type="title"/>
          </p:nvPr>
        </p:nvSpPr>
        <p:spPr/>
        <p:txBody>
          <a:bodyPr>
            <a:noAutofit/>
          </a:bodyPr>
          <a:lstStyle/>
          <a:p>
            <a:pPr algn="ctr"/>
            <a:r>
              <a:rPr lang="en-US" sz="2800" b="1" dirty="0" smtClean="0"/>
              <a:t>2.The </a:t>
            </a:r>
            <a:r>
              <a:rPr lang="en-US" sz="2800" b="1" dirty="0"/>
              <a:t>Study of Second Language Acquisition: general considerations</a:t>
            </a:r>
            <a:br>
              <a:rPr lang="en-US" sz="2800" b="1" dirty="0"/>
            </a:br>
            <a:endParaRPr lang="en-US" sz="2800" dirty="0"/>
          </a:p>
        </p:txBody>
      </p:sp>
    </p:spTree>
    <p:extLst>
      <p:ext uri="{BB962C8B-B14F-4D97-AF65-F5344CB8AC3E}">
        <p14:creationId xmlns:p14="http://schemas.microsoft.com/office/powerpoint/2010/main" val="22552636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1475656" y="764704"/>
            <a:ext cx="6840760" cy="5112568"/>
          </a:xfrm>
        </p:spPr>
        <p:txBody>
          <a:bodyPr>
            <a:normAutofit fontScale="90000"/>
          </a:bodyPr>
          <a:lstStyle/>
          <a:p>
            <a:r>
              <a:rPr lang="en-US" sz="4400" dirty="0" smtClean="0">
                <a:solidFill>
                  <a:srgbClr val="0070C0"/>
                </a:solidFill>
              </a:rPr>
              <a:t>History:</a:t>
            </a:r>
            <a:br>
              <a:rPr lang="en-US" sz="4400" dirty="0" smtClean="0">
                <a:solidFill>
                  <a:srgbClr val="0070C0"/>
                </a:solidFill>
              </a:rPr>
            </a:br>
            <a:r>
              <a:rPr lang="en-US" sz="4400" dirty="0" smtClean="0"/>
              <a:t/>
            </a:r>
            <a:br>
              <a:rPr lang="en-US" sz="4400" dirty="0" smtClean="0"/>
            </a:br>
            <a:r>
              <a:rPr lang="en-US" sz="4400" dirty="0" smtClean="0"/>
              <a:t>The </a:t>
            </a:r>
            <a:r>
              <a:rPr lang="en-US" sz="4400" dirty="0"/>
              <a:t>systematic study of L2 acquisition starts in the 1960s in the works of Chomsky (1959) who investigated language learning as a cognitive enterprise. </a:t>
            </a:r>
            <a:r>
              <a:rPr lang="en-US" sz="4400" dirty="0" smtClean="0"/>
              <a:t/>
            </a:r>
            <a:br>
              <a:rPr lang="en-US" sz="4400" dirty="0" smtClean="0"/>
            </a:br>
            <a:r>
              <a:rPr lang="en-US" sz="4400" dirty="0"/>
              <a:t/>
            </a:r>
            <a:br>
              <a:rPr lang="en-US" sz="4400" dirty="0"/>
            </a:br>
            <a:endParaRPr lang="en-US" dirty="0"/>
          </a:p>
        </p:txBody>
      </p:sp>
    </p:spTree>
    <p:extLst>
      <p:ext uri="{BB962C8B-B14F-4D97-AF65-F5344CB8AC3E}">
        <p14:creationId xmlns:p14="http://schemas.microsoft.com/office/powerpoint/2010/main" val="41020871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2160" y="436595"/>
            <a:ext cx="2748905" cy="40265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Прямоугольник 1"/>
          <p:cNvSpPr/>
          <p:nvPr/>
        </p:nvSpPr>
        <p:spPr>
          <a:xfrm>
            <a:off x="1547664" y="548681"/>
            <a:ext cx="4464496" cy="5078313"/>
          </a:xfrm>
          <a:prstGeom prst="rect">
            <a:avLst/>
          </a:prstGeom>
        </p:spPr>
        <p:txBody>
          <a:bodyPr wrap="square">
            <a:spAutoFit/>
          </a:bodyPr>
          <a:lstStyle/>
          <a:p>
            <a:r>
              <a:rPr lang="en-US" sz="2800" b="1" dirty="0">
                <a:effectLst>
                  <a:outerShdw blurRad="38100" dist="38100" dir="2700000" algn="tl">
                    <a:srgbClr val="000000">
                      <a:alpha val="43137"/>
                    </a:srgbClr>
                  </a:outerShdw>
                </a:effectLst>
              </a:rPr>
              <a:t>Noam Chomsky </a:t>
            </a:r>
            <a:r>
              <a:rPr lang="en-US" dirty="0"/>
              <a:t>(b. Philadelphia), 1928–present </a:t>
            </a:r>
            <a:endParaRPr lang="en-US" dirty="0" smtClean="0"/>
          </a:p>
          <a:p>
            <a:endParaRPr lang="en-US" dirty="0" smtClean="0"/>
          </a:p>
          <a:p>
            <a:r>
              <a:rPr lang="en-US" sz="2000" dirty="0" smtClean="0"/>
              <a:t>Linguistics </a:t>
            </a:r>
            <a:r>
              <a:rPr lang="en-US" sz="2000" dirty="0"/>
              <a:t> </a:t>
            </a:r>
            <a:r>
              <a:rPr lang="en-US" sz="2000" dirty="0" smtClean="0"/>
              <a:t>Professor </a:t>
            </a:r>
            <a:r>
              <a:rPr lang="en-US" sz="2000" dirty="0"/>
              <a:t>Emeritus at the Massachusetts Institute of Technology, </a:t>
            </a:r>
            <a:endParaRPr lang="en-US" sz="2000" dirty="0" smtClean="0"/>
          </a:p>
          <a:p>
            <a:r>
              <a:rPr lang="en-US" sz="2000" dirty="0"/>
              <a:t>Noam Chomsky has had a revolutionary impact on the field of </a:t>
            </a:r>
            <a:r>
              <a:rPr lang="en-US" sz="2000" dirty="0" smtClean="0"/>
              <a:t>linguistics</a:t>
            </a:r>
            <a:r>
              <a:rPr lang="en-US" sz="2000" dirty="0"/>
              <a:t>. </a:t>
            </a:r>
            <a:endParaRPr lang="en-US" sz="2000" dirty="0" smtClean="0"/>
          </a:p>
          <a:p>
            <a:r>
              <a:rPr lang="en-US" sz="2000" dirty="0"/>
              <a:t>the founder of modern linguistics, Noam Chomsky is one of the most cited scholars in modern </a:t>
            </a:r>
            <a:r>
              <a:rPr lang="en-US" sz="2000" dirty="0" smtClean="0"/>
              <a:t>history. </a:t>
            </a:r>
          </a:p>
          <a:p>
            <a:r>
              <a:rPr lang="en-US" sz="2000" dirty="0"/>
              <a:t>Chomsky has not only transformed the field of linguistics, his work has influenced fields such as cognitive science, philosophy, psychology, computer science, mathematics, childhood education, and anthropology.</a:t>
            </a:r>
            <a:endParaRPr lang="en-US" sz="2000" dirty="0" smtClean="0"/>
          </a:p>
        </p:txBody>
      </p:sp>
    </p:spTree>
    <p:extLst>
      <p:ext uri="{BB962C8B-B14F-4D97-AF65-F5344CB8AC3E}">
        <p14:creationId xmlns:p14="http://schemas.microsoft.com/office/powerpoint/2010/main" val="18501283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en-GB" dirty="0" smtClean="0"/>
              <a:t>Areas of SLA interest:</a:t>
            </a:r>
            <a:endParaRPr lang="en-US" dirty="0"/>
          </a:p>
        </p:txBody>
      </p:sp>
      <p:sp>
        <p:nvSpPr>
          <p:cNvPr id="4" name="Объект 3"/>
          <p:cNvSpPr>
            <a:spLocks noGrp="1"/>
          </p:cNvSpPr>
          <p:nvPr>
            <p:ph idx="1"/>
          </p:nvPr>
        </p:nvSpPr>
        <p:spPr/>
        <p:txBody>
          <a:bodyPr>
            <a:normAutofit/>
          </a:bodyPr>
          <a:lstStyle/>
          <a:p>
            <a:r>
              <a:rPr lang="en-US" dirty="0"/>
              <a:t>individual differences in learning </a:t>
            </a:r>
            <a:r>
              <a:rPr lang="en-US" dirty="0" smtClean="0"/>
              <a:t>outcomes</a:t>
            </a:r>
          </a:p>
          <a:p>
            <a:r>
              <a:rPr lang="en-US" dirty="0" smtClean="0"/>
              <a:t>trajectory </a:t>
            </a:r>
            <a:r>
              <a:rPr lang="en-US" dirty="0"/>
              <a:t>of development in an </a:t>
            </a:r>
            <a:r>
              <a:rPr lang="en-US" dirty="0" smtClean="0"/>
              <a:t>L2</a:t>
            </a:r>
          </a:p>
          <a:p>
            <a:r>
              <a:rPr lang="en-US" dirty="0" smtClean="0"/>
              <a:t>variability </a:t>
            </a:r>
            <a:r>
              <a:rPr lang="en-US" dirty="0"/>
              <a:t>in L2 </a:t>
            </a:r>
            <a:r>
              <a:rPr lang="en-US" dirty="0" smtClean="0"/>
              <a:t>systems</a:t>
            </a:r>
          </a:p>
          <a:p>
            <a:r>
              <a:rPr lang="en-US" dirty="0" smtClean="0"/>
              <a:t>L1 transfer</a:t>
            </a:r>
          </a:p>
          <a:p>
            <a:r>
              <a:rPr lang="en-US" dirty="0" smtClean="0"/>
              <a:t>role </a:t>
            </a:r>
            <a:r>
              <a:rPr lang="en-US" dirty="0"/>
              <a:t>of input and </a:t>
            </a:r>
            <a:r>
              <a:rPr lang="en-US" dirty="0" smtClean="0"/>
              <a:t>interaction</a:t>
            </a:r>
          </a:p>
          <a:p>
            <a:r>
              <a:rPr lang="en-US" dirty="0" smtClean="0"/>
              <a:t>cognitive </a:t>
            </a:r>
            <a:r>
              <a:rPr lang="en-US" dirty="0"/>
              <a:t>and social processes involved in L2 learning</a:t>
            </a:r>
          </a:p>
        </p:txBody>
      </p:sp>
    </p:spTree>
    <p:extLst>
      <p:ext uri="{BB962C8B-B14F-4D97-AF65-F5344CB8AC3E}">
        <p14:creationId xmlns:p14="http://schemas.microsoft.com/office/powerpoint/2010/main" val="30808744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GB" dirty="0" smtClean="0"/>
              <a:t>Goals of SLA:</a:t>
            </a:r>
            <a:endParaRPr lang="en-US" dirty="0"/>
          </a:p>
        </p:txBody>
      </p:sp>
      <p:sp>
        <p:nvSpPr>
          <p:cNvPr id="3" name="Объект 2"/>
          <p:cNvSpPr>
            <a:spLocks noGrp="1"/>
          </p:cNvSpPr>
          <p:nvPr>
            <p:ph idx="1"/>
          </p:nvPr>
        </p:nvSpPr>
        <p:spPr/>
        <p:txBody>
          <a:bodyPr>
            <a:normAutofit lnSpcReduction="10000"/>
          </a:bodyPr>
          <a:lstStyle/>
          <a:p>
            <a:r>
              <a:rPr lang="en-GB" dirty="0" smtClean="0"/>
              <a:t>1. </a:t>
            </a:r>
            <a:r>
              <a:rPr lang="en-US" b="1" dirty="0"/>
              <a:t>description and explanation of how people</a:t>
            </a:r>
            <a:r>
              <a:rPr lang="en-US" dirty="0"/>
              <a:t> </a:t>
            </a:r>
            <a:r>
              <a:rPr lang="en-US" b="1" dirty="0"/>
              <a:t>acquire a </a:t>
            </a:r>
            <a:r>
              <a:rPr lang="en-US" b="1" i="1" dirty="0"/>
              <a:t>second </a:t>
            </a:r>
            <a:r>
              <a:rPr lang="en-US" b="1" dirty="0"/>
              <a:t>language</a:t>
            </a:r>
            <a:r>
              <a:rPr lang="en-US" dirty="0"/>
              <a:t>, viewed as separate and distinct from the first </a:t>
            </a:r>
            <a:r>
              <a:rPr lang="en-US" dirty="0" smtClean="0"/>
              <a:t>language;</a:t>
            </a:r>
          </a:p>
          <a:p>
            <a:r>
              <a:rPr lang="en-GB" dirty="0" smtClean="0"/>
              <a:t>2. </a:t>
            </a:r>
            <a:r>
              <a:rPr lang="en-US" dirty="0"/>
              <a:t>study of </a:t>
            </a:r>
            <a:r>
              <a:rPr lang="en-US" b="1" dirty="0" smtClean="0"/>
              <a:t>bi/multilingualism - </a:t>
            </a:r>
            <a:r>
              <a:rPr lang="en-US" dirty="0"/>
              <a:t>bilingual acquisition from </a:t>
            </a:r>
            <a:r>
              <a:rPr lang="en-US" dirty="0" smtClean="0"/>
              <a:t>birth; </a:t>
            </a:r>
            <a:r>
              <a:rPr lang="en-US" b="1" dirty="0" smtClean="0"/>
              <a:t>multicompetence (</a:t>
            </a:r>
            <a:r>
              <a:rPr lang="en-US" dirty="0" smtClean="0"/>
              <a:t>Cook,1991</a:t>
            </a:r>
            <a:r>
              <a:rPr lang="en-US" dirty="0"/>
              <a:t>)</a:t>
            </a:r>
            <a:r>
              <a:rPr lang="en-US" b="1" dirty="0" smtClean="0"/>
              <a:t> - </a:t>
            </a:r>
            <a:r>
              <a:rPr lang="en-US" dirty="0" smtClean="0"/>
              <a:t>L1 </a:t>
            </a:r>
            <a:r>
              <a:rPr lang="en-US" dirty="0"/>
              <a:t>and the L2 should not be treated as separate linguistic systems but as </a:t>
            </a:r>
            <a:r>
              <a:rPr lang="en-US" dirty="0" smtClean="0"/>
              <a:t>intertwined;</a:t>
            </a:r>
          </a:p>
          <a:p>
            <a:endParaRPr lang="en-US" dirty="0" smtClean="0"/>
          </a:p>
          <a:p>
            <a:endParaRPr lang="en-US" b="1" dirty="0" smtClean="0"/>
          </a:p>
          <a:p>
            <a:endParaRPr lang="en-US" dirty="0"/>
          </a:p>
        </p:txBody>
      </p:sp>
    </p:spTree>
    <p:extLst>
      <p:ext uri="{BB962C8B-B14F-4D97-AF65-F5344CB8AC3E}">
        <p14:creationId xmlns:p14="http://schemas.microsoft.com/office/powerpoint/2010/main" val="2633067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GB" dirty="0" smtClean="0"/>
              <a:t>Goals of SLA </a:t>
            </a:r>
            <a:r>
              <a:rPr lang="en-GB" sz="2400" dirty="0" smtClean="0"/>
              <a:t>(continued)</a:t>
            </a:r>
            <a:endParaRPr lang="en-US" sz="2400" dirty="0"/>
          </a:p>
        </p:txBody>
      </p:sp>
      <p:sp>
        <p:nvSpPr>
          <p:cNvPr id="3" name="Объект 2"/>
          <p:cNvSpPr>
            <a:spLocks noGrp="1"/>
          </p:cNvSpPr>
          <p:nvPr>
            <p:ph idx="1"/>
          </p:nvPr>
        </p:nvSpPr>
        <p:spPr/>
        <p:txBody>
          <a:bodyPr>
            <a:normAutofit/>
          </a:bodyPr>
          <a:lstStyle/>
          <a:p>
            <a:r>
              <a:rPr lang="en-GB" dirty="0" smtClean="0"/>
              <a:t>3. </a:t>
            </a:r>
            <a:r>
              <a:rPr lang="en-US" b="1" dirty="0" smtClean="0"/>
              <a:t>ontogeny </a:t>
            </a:r>
            <a:r>
              <a:rPr lang="en-US" b="1" dirty="0"/>
              <a:t>of the human language </a:t>
            </a:r>
            <a:r>
              <a:rPr lang="en-US" b="1" dirty="0" smtClean="0"/>
              <a:t>capacity </a:t>
            </a:r>
            <a:r>
              <a:rPr lang="en-US" dirty="0" smtClean="0"/>
              <a:t>- explanation </a:t>
            </a:r>
            <a:r>
              <a:rPr lang="en-US" dirty="0"/>
              <a:t>of the special human capacity for </a:t>
            </a:r>
            <a:r>
              <a:rPr lang="en-US" dirty="0" smtClean="0"/>
              <a:t>language;</a:t>
            </a:r>
          </a:p>
          <a:p>
            <a:r>
              <a:rPr lang="en-GB" dirty="0" smtClean="0"/>
              <a:t>4. </a:t>
            </a:r>
            <a:r>
              <a:rPr lang="en-US" b="1" dirty="0"/>
              <a:t>provide guidance about how second languages can be most effectively </a:t>
            </a:r>
            <a:r>
              <a:rPr lang="en-US" b="1" dirty="0" smtClean="0"/>
              <a:t>taught</a:t>
            </a:r>
            <a:r>
              <a:rPr lang="en-US" dirty="0"/>
              <a:t> </a:t>
            </a:r>
            <a:r>
              <a:rPr lang="en-US" dirty="0" smtClean="0"/>
              <a:t>- for </a:t>
            </a:r>
            <a:r>
              <a:rPr lang="en-US" dirty="0"/>
              <a:t>language instruction to be effective, it must take account of how learners acquire a language. </a:t>
            </a:r>
          </a:p>
        </p:txBody>
      </p:sp>
    </p:spTree>
    <p:extLst>
      <p:ext uri="{BB962C8B-B14F-4D97-AF65-F5344CB8AC3E}">
        <p14:creationId xmlns:p14="http://schemas.microsoft.com/office/powerpoint/2010/main" val="36933665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en-US" b="1" dirty="0" smtClean="0">
                <a:effectLst/>
              </a:rPr>
              <a:t>Definitions</a:t>
            </a:r>
            <a:r>
              <a:rPr lang="en-US" dirty="0">
                <a:effectLst/>
              </a:rPr>
              <a:t/>
            </a:r>
            <a:br>
              <a:rPr lang="en-US" dirty="0">
                <a:effectLst/>
              </a:rPr>
            </a:br>
            <a:endParaRPr lang="en-US" dirty="0"/>
          </a:p>
        </p:txBody>
      </p:sp>
      <p:sp>
        <p:nvSpPr>
          <p:cNvPr id="3" name="Объект 2"/>
          <p:cNvSpPr>
            <a:spLocks noGrp="1"/>
          </p:cNvSpPr>
          <p:nvPr>
            <p:ph idx="1"/>
          </p:nvPr>
        </p:nvSpPr>
        <p:spPr>
          <a:solidFill>
            <a:schemeClr val="accent1">
              <a:lumMod val="20000"/>
              <a:lumOff val="80000"/>
            </a:schemeClr>
          </a:solidFill>
        </p:spPr>
        <p:txBody>
          <a:bodyPr>
            <a:normAutofit fontScale="92500" lnSpcReduction="20000"/>
          </a:bodyPr>
          <a:lstStyle/>
          <a:p>
            <a:r>
              <a:rPr lang="en-US" b="1" dirty="0"/>
              <a:t>Native language </a:t>
            </a:r>
            <a:r>
              <a:rPr lang="en-US" dirty="0"/>
              <a:t>(NL): </a:t>
            </a:r>
            <a:r>
              <a:rPr lang="en-US" dirty="0" smtClean="0"/>
              <a:t>first language </a:t>
            </a:r>
            <a:r>
              <a:rPr lang="en-US" dirty="0"/>
              <a:t>a child </a:t>
            </a:r>
            <a:r>
              <a:rPr lang="en-US" dirty="0" smtClean="0"/>
              <a:t>learns; also </a:t>
            </a:r>
            <a:r>
              <a:rPr lang="en-US" dirty="0"/>
              <a:t>known as the primary language, the mother tongue, or the </a:t>
            </a:r>
            <a:r>
              <a:rPr lang="en-US" b="1" dirty="0"/>
              <a:t>L1 </a:t>
            </a:r>
            <a:r>
              <a:rPr lang="en-US" dirty="0"/>
              <a:t>(first language). </a:t>
            </a:r>
          </a:p>
          <a:p>
            <a:r>
              <a:rPr lang="en-US" b="1" dirty="0"/>
              <a:t>Target language </a:t>
            </a:r>
            <a:r>
              <a:rPr lang="en-US" dirty="0"/>
              <a:t>(TL): </a:t>
            </a:r>
            <a:r>
              <a:rPr lang="en-US" dirty="0" smtClean="0"/>
              <a:t>language </a:t>
            </a:r>
            <a:r>
              <a:rPr lang="en-US" dirty="0"/>
              <a:t>being learned.</a:t>
            </a:r>
          </a:p>
          <a:p>
            <a:r>
              <a:rPr lang="en-US" b="1" dirty="0"/>
              <a:t>Second language acquisition</a:t>
            </a:r>
            <a:r>
              <a:rPr lang="en-US" dirty="0"/>
              <a:t>: </a:t>
            </a:r>
            <a:r>
              <a:rPr lang="en-US" dirty="0" smtClean="0"/>
              <a:t>name </a:t>
            </a:r>
            <a:r>
              <a:rPr lang="en-US" dirty="0"/>
              <a:t>of the </a:t>
            </a:r>
            <a:r>
              <a:rPr lang="en-US" dirty="0" smtClean="0"/>
              <a:t>discipline</a:t>
            </a:r>
            <a:r>
              <a:rPr lang="en-US" dirty="0"/>
              <a:t> </a:t>
            </a:r>
            <a:r>
              <a:rPr lang="en-US" dirty="0" smtClean="0"/>
              <a:t>and </a:t>
            </a:r>
            <a:r>
              <a:rPr lang="en-US" dirty="0"/>
              <a:t>process of learning another </a:t>
            </a:r>
            <a:r>
              <a:rPr lang="en-US" dirty="0" smtClean="0"/>
              <a:t>language both in instructional and “natural” settings.</a:t>
            </a:r>
          </a:p>
          <a:p>
            <a:r>
              <a:rPr lang="en-US" b="1" dirty="0"/>
              <a:t>Foreign language </a:t>
            </a:r>
            <a:r>
              <a:rPr lang="en-US" b="1" dirty="0" smtClean="0"/>
              <a:t>vs </a:t>
            </a:r>
            <a:r>
              <a:rPr lang="en-US" b="1" dirty="0"/>
              <a:t>second language</a:t>
            </a:r>
          </a:p>
          <a:p>
            <a:r>
              <a:rPr lang="en-US" b="1" dirty="0" smtClean="0"/>
              <a:t>learning</a:t>
            </a:r>
            <a:endParaRPr lang="en-US" dirty="0" smtClean="0"/>
          </a:p>
        </p:txBody>
      </p:sp>
    </p:spTree>
    <p:extLst>
      <p:ext uri="{BB962C8B-B14F-4D97-AF65-F5344CB8AC3E}">
        <p14:creationId xmlns:p14="http://schemas.microsoft.com/office/powerpoint/2010/main" val="31077472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907704" y="908720"/>
            <a:ext cx="6192688" cy="5632311"/>
          </a:xfrm>
          <a:prstGeom prst="rect">
            <a:avLst/>
          </a:prstGeom>
        </p:spPr>
        <p:txBody>
          <a:bodyPr wrap="square">
            <a:spAutoFit/>
          </a:bodyPr>
          <a:lstStyle/>
          <a:p>
            <a:pPr algn="ctr"/>
            <a:r>
              <a:rPr lang="en-US" sz="4000" b="1" i="1" dirty="0"/>
              <a:t>Key terms</a:t>
            </a:r>
            <a:r>
              <a:rPr lang="en-US" sz="4000" i="1" dirty="0"/>
              <a:t>: </a:t>
            </a:r>
            <a:endParaRPr lang="en-US" sz="4000" i="1" dirty="0" smtClean="0"/>
          </a:p>
          <a:p>
            <a:r>
              <a:rPr lang="en-US" sz="4000" i="1" dirty="0" smtClean="0"/>
              <a:t>native </a:t>
            </a:r>
            <a:r>
              <a:rPr lang="en-US" sz="4000" i="1" dirty="0"/>
              <a:t>language, </a:t>
            </a:r>
            <a:endParaRPr lang="en-US" sz="4000" i="1" dirty="0" smtClean="0"/>
          </a:p>
          <a:p>
            <a:r>
              <a:rPr lang="en-US" sz="4000" i="1" dirty="0" smtClean="0"/>
              <a:t>target </a:t>
            </a:r>
            <a:r>
              <a:rPr lang="en-US" sz="4000" i="1" dirty="0"/>
              <a:t>language, </a:t>
            </a:r>
            <a:endParaRPr lang="en-US" sz="4000" i="1" dirty="0" smtClean="0"/>
          </a:p>
          <a:p>
            <a:r>
              <a:rPr lang="en-US" sz="4000" i="1" dirty="0" smtClean="0"/>
              <a:t>second </a:t>
            </a:r>
            <a:r>
              <a:rPr lang="en-US" sz="4000" i="1" dirty="0"/>
              <a:t>language acquisition, foreign language learning, bilingualism, </a:t>
            </a:r>
            <a:endParaRPr lang="en-US" sz="4000" i="1" dirty="0" smtClean="0"/>
          </a:p>
          <a:p>
            <a:r>
              <a:rPr lang="en-US" sz="4000" i="1" dirty="0" smtClean="0"/>
              <a:t>interlanguage</a:t>
            </a:r>
            <a:r>
              <a:rPr lang="en-US" sz="4000" i="1" dirty="0"/>
              <a:t>, </a:t>
            </a:r>
            <a:endParaRPr lang="en-US" sz="4000" i="1" dirty="0" smtClean="0"/>
          </a:p>
          <a:p>
            <a:r>
              <a:rPr lang="en-US" sz="4000" i="1" dirty="0" smtClean="0"/>
              <a:t>fossilisation</a:t>
            </a:r>
            <a:r>
              <a:rPr lang="en-US" sz="4000" i="1" dirty="0"/>
              <a:t>, </a:t>
            </a:r>
            <a:endParaRPr lang="en-US" sz="4000" i="1" dirty="0" smtClean="0"/>
          </a:p>
          <a:p>
            <a:r>
              <a:rPr lang="en-US" sz="4000" i="1" dirty="0" smtClean="0"/>
              <a:t>stabilization</a:t>
            </a:r>
            <a:endParaRPr lang="en-US" sz="4000" dirty="0"/>
          </a:p>
        </p:txBody>
      </p:sp>
    </p:spTree>
    <p:extLst>
      <p:ext uri="{BB962C8B-B14F-4D97-AF65-F5344CB8AC3E}">
        <p14:creationId xmlns:p14="http://schemas.microsoft.com/office/powerpoint/2010/main" val="1095605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down)">
                                      <p:cBhvr>
                                        <p:cTn id="12" dur="1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down)">
                                      <p:cBhvr>
                                        <p:cTn id="17" dur="1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down)">
                                      <p:cBhvr>
                                        <p:cTn id="22" dur="10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down)">
                                      <p:cBhvr>
                                        <p:cTn id="27" dur="10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down)">
                                      <p:cBhvr>
                                        <p:cTn id="32" dur="10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wipe(down)">
                                      <p:cBhvr>
                                        <p:cTn id="37" dur="1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en-US" b="1" dirty="0">
                <a:solidFill>
                  <a:srgbClr val="0070C0"/>
                </a:solidFill>
                <a:effectLst/>
              </a:rPr>
              <a:t>What is ‘acquisition’?</a:t>
            </a:r>
            <a:r>
              <a:rPr lang="en-US" dirty="0">
                <a:solidFill>
                  <a:srgbClr val="0070C0"/>
                </a:solidFill>
                <a:effectLst/>
              </a:rPr>
              <a:t/>
            </a:r>
            <a:br>
              <a:rPr lang="en-US" dirty="0">
                <a:solidFill>
                  <a:srgbClr val="0070C0"/>
                </a:solidFill>
                <a:effectLst/>
              </a:rPr>
            </a:br>
            <a:endParaRPr lang="en-US" dirty="0">
              <a:solidFill>
                <a:srgbClr val="0070C0"/>
              </a:solidFill>
            </a:endParaRPr>
          </a:p>
        </p:txBody>
      </p:sp>
      <p:sp>
        <p:nvSpPr>
          <p:cNvPr id="3" name="Объект 2"/>
          <p:cNvSpPr>
            <a:spLocks noGrp="1"/>
          </p:cNvSpPr>
          <p:nvPr>
            <p:ph idx="1"/>
          </p:nvPr>
        </p:nvSpPr>
        <p:spPr>
          <a:solidFill>
            <a:schemeClr val="accent1">
              <a:lumMod val="20000"/>
              <a:lumOff val="80000"/>
            </a:schemeClr>
          </a:solidFill>
        </p:spPr>
        <p:txBody>
          <a:bodyPr/>
          <a:lstStyle/>
          <a:p>
            <a:r>
              <a:rPr lang="en-US" b="1" dirty="0" smtClean="0">
                <a:effectLst>
                  <a:outerShdw blurRad="38100" dist="38100" dir="2700000" algn="tl">
                    <a:srgbClr val="000000">
                      <a:alpha val="43137"/>
                    </a:srgbClr>
                  </a:outerShdw>
                </a:effectLst>
              </a:rPr>
              <a:t>Acquisition</a:t>
            </a:r>
            <a:r>
              <a:rPr lang="en-US" dirty="0" smtClean="0"/>
              <a:t> </a:t>
            </a:r>
            <a:r>
              <a:rPr lang="en-US" dirty="0"/>
              <a:t>refers to the incidental process where learners ‘pick up’ a language without making any conscious effort to master it; </a:t>
            </a:r>
            <a:endParaRPr lang="en-US" dirty="0" smtClean="0"/>
          </a:p>
          <a:p>
            <a:r>
              <a:rPr lang="en-US" b="1" dirty="0">
                <a:effectLst>
                  <a:outerShdw blurRad="38100" dist="38100" dir="2700000" algn="tl">
                    <a:srgbClr val="000000">
                      <a:alpha val="43137"/>
                    </a:srgbClr>
                  </a:outerShdw>
                </a:effectLst>
              </a:rPr>
              <a:t>L</a:t>
            </a:r>
            <a:r>
              <a:rPr lang="en-US" b="1" dirty="0" smtClean="0">
                <a:effectLst>
                  <a:outerShdw blurRad="38100" dist="38100" dir="2700000" algn="tl">
                    <a:srgbClr val="000000">
                      <a:alpha val="43137"/>
                    </a:srgbClr>
                  </a:outerShdw>
                </a:effectLst>
              </a:rPr>
              <a:t>earning</a:t>
            </a:r>
            <a:r>
              <a:rPr lang="en-US" dirty="0" smtClean="0"/>
              <a:t> </a:t>
            </a:r>
            <a:r>
              <a:rPr lang="en-US" dirty="0"/>
              <a:t>involves intentional effort to study and learn a language</a:t>
            </a:r>
            <a:r>
              <a:rPr lang="en-US" dirty="0" smtClean="0"/>
              <a:t>.</a:t>
            </a:r>
          </a:p>
          <a:p>
            <a:pPr marL="82296" indent="0">
              <a:buNone/>
            </a:pPr>
            <a:r>
              <a:rPr lang="en-US" dirty="0"/>
              <a:t>(</a:t>
            </a:r>
            <a:r>
              <a:rPr lang="en-US" dirty="0" err="1" smtClean="0"/>
              <a:t>Krashen</a:t>
            </a:r>
            <a:r>
              <a:rPr lang="en-US" dirty="0" smtClean="0"/>
              <a:t>, </a:t>
            </a:r>
            <a:r>
              <a:rPr lang="en-US" dirty="0"/>
              <a:t>1981)</a:t>
            </a:r>
          </a:p>
        </p:txBody>
      </p:sp>
    </p:spTree>
    <p:extLst>
      <p:ext uri="{BB962C8B-B14F-4D97-AF65-F5344CB8AC3E}">
        <p14:creationId xmlns:p14="http://schemas.microsoft.com/office/powerpoint/2010/main" val="36528008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a:t>Time to think…</a:t>
            </a:r>
            <a:r>
              <a:rPr lang="en-US" dirty="0"/>
              <a:t/>
            </a:r>
            <a:br>
              <a:rPr lang="en-US" dirty="0"/>
            </a:br>
            <a:endParaRPr lang="en-US" dirty="0"/>
          </a:p>
        </p:txBody>
      </p:sp>
      <p:sp>
        <p:nvSpPr>
          <p:cNvPr id="3" name="Объект 2"/>
          <p:cNvSpPr>
            <a:spLocks noGrp="1"/>
          </p:cNvSpPr>
          <p:nvPr>
            <p:ph idx="1"/>
          </p:nvPr>
        </p:nvSpPr>
        <p:spPr/>
        <p:txBody>
          <a:bodyPr>
            <a:normAutofit fontScale="92500" lnSpcReduction="10000"/>
          </a:bodyPr>
          <a:lstStyle/>
          <a:p>
            <a:r>
              <a:rPr lang="en-US" dirty="0" smtClean="0"/>
              <a:t>Consider </a:t>
            </a:r>
            <a:r>
              <a:rPr lang="en-US" dirty="0"/>
              <a:t>your own language learning experience. Was it second language learning or foreign language learning, or both? </a:t>
            </a:r>
            <a:endParaRPr lang="en-US" dirty="0" smtClean="0"/>
          </a:p>
          <a:p>
            <a:r>
              <a:rPr lang="en-US" dirty="0" smtClean="0"/>
              <a:t>Were </a:t>
            </a:r>
            <a:r>
              <a:rPr lang="en-US" dirty="0"/>
              <a:t>they different experiences? In what ways? Consider differences and similarities in areas of pronunciation, grammar, and vocabulary. Is it easier to learn pronunciation in a second or a foreign language environment? </a:t>
            </a:r>
            <a:endParaRPr lang="en-US" dirty="0" smtClean="0"/>
          </a:p>
          <a:p>
            <a:r>
              <a:rPr lang="en-US" dirty="0" smtClean="0"/>
              <a:t>What </a:t>
            </a:r>
            <a:r>
              <a:rPr lang="en-US" dirty="0"/>
              <a:t>about grammar or vocabulary?</a:t>
            </a:r>
          </a:p>
          <a:p>
            <a:endParaRPr lang="en-US" dirty="0"/>
          </a:p>
        </p:txBody>
      </p:sp>
    </p:spTree>
    <p:extLst>
      <p:ext uri="{BB962C8B-B14F-4D97-AF65-F5344CB8AC3E}">
        <p14:creationId xmlns:p14="http://schemas.microsoft.com/office/powerpoint/2010/main" val="2556485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3648" y="404664"/>
            <a:ext cx="7498080" cy="1143000"/>
          </a:xfrm>
          <a:solidFill>
            <a:schemeClr val="accent2">
              <a:lumMod val="20000"/>
              <a:lumOff val="80000"/>
            </a:schemeClr>
          </a:solidFill>
        </p:spPr>
        <p:txBody>
          <a:bodyPr>
            <a:normAutofit fontScale="90000"/>
          </a:bodyPr>
          <a:lstStyle/>
          <a:p>
            <a:pPr algn="ctr"/>
            <a:r>
              <a:rPr lang="en-US" sz="3600" b="1" dirty="0" smtClean="0">
                <a:effectLst/>
              </a:rPr>
              <a:t>Connection </a:t>
            </a:r>
            <a:r>
              <a:rPr lang="en-US" sz="3600" b="1" dirty="0">
                <a:effectLst/>
              </a:rPr>
              <a:t>of SLA with other </a:t>
            </a:r>
            <a:r>
              <a:rPr lang="en-US" sz="3600" b="1" dirty="0" smtClean="0">
                <a:effectLst/>
              </a:rPr>
              <a:t>disciplines</a:t>
            </a:r>
            <a:endParaRPr lang="en-US" dirty="0"/>
          </a:p>
        </p:txBody>
      </p:sp>
      <p:sp>
        <p:nvSpPr>
          <p:cNvPr id="3" name="Объект 2"/>
          <p:cNvSpPr>
            <a:spLocks noGrp="1"/>
          </p:cNvSpPr>
          <p:nvPr>
            <p:ph idx="1"/>
          </p:nvPr>
        </p:nvSpPr>
        <p:spPr/>
        <p:txBody>
          <a:bodyPr>
            <a:normAutofit/>
          </a:bodyPr>
          <a:lstStyle/>
          <a:p>
            <a:r>
              <a:rPr lang="en-US" dirty="0"/>
              <a:t>SLA -</a:t>
            </a:r>
            <a:r>
              <a:rPr lang="en-US" dirty="0" smtClean="0"/>
              <a:t> </a:t>
            </a:r>
            <a:r>
              <a:rPr lang="en-US" b="1" dirty="0">
                <a:solidFill>
                  <a:srgbClr val="0070C0"/>
                </a:solidFill>
              </a:rPr>
              <a:t>interdisciplinary</a:t>
            </a:r>
            <a:r>
              <a:rPr lang="en-US" b="1" dirty="0"/>
              <a:t> field</a:t>
            </a:r>
            <a:r>
              <a:rPr lang="en-US" dirty="0"/>
              <a:t>. </a:t>
            </a:r>
            <a:endParaRPr lang="en-US" dirty="0" smtClean="0"/>
          </a:p>
          <a:p>
            <a:pPr marL="596646" indent="-514350">
              <a:buAutoNum type="arabicPeriod"/>
            </a:pPr>
            <a:r>
              <a:rPr lang="en-US" b="1" dirty="0" smtClean="0"/>
              <a:t>language pedagogy</a:t>
            </a:r>
            <a:r>
              <a:rPr lang="en-US" dirty="0"/>
              <a:t> </a:t>
            </a:r>
            <a:r>
              <a:rPr lang="en-US" dirty="0" smtClean="0"/>
              <a:t>-</a:t>
            </a:r>
            <a:r>
              <a:rPr lang="en-US" dirty="0"/>
              <a:t> </a:t>
            </a:r>
            <a:r>
              <a:rPr lang="en-US" dirty="0" smtClean="0"/>
              <a:t>those </a:t>
            </a:r>
            <a:r>
              <a:rPr lang="en-US" dirty="0"/>
              <a:t>who are </a:t>
            </a:r>
            <a:r>
              <a:rPr lang="en-US" dirty="0" smtClean="0"/>
              <a:t>interested</a:t>
            </a:r>
            <a:r>
              <a:rPr lang="en-US" dirty="0"/>
              <a:t> </a:t>
            </a:r>
            <a:r>
              <a:rPr lang="en-US" dirty="0" smtClean="0"/>
              <a:t>in language </a:t>
            </a:r>
            <a:r>
              <a:rPr lang="en-US" dirty="0"/>
              <a:t>teaching</a:t>
            </a:r>
            <a:r>
              <a:rPr lang="en-US" dirty="0" smtClean="0"/>
              <a:t> may want to know how </a:t>
            </a:r>
            <a:r>
              <a:rPr lang="en-US" dirty="0"/>
              <a:t>second languages are learned </a:t>
            </a:r>
            <a:r>
              <a:rPr lang="en-US" dirty="0" smtClean="0"/>
              <a:t>best.</a:t>
            </a:r>
          </a:p>
          <a:p>
            <a:pPr marL="596646" indent="-514350">
              <a:buAutoNum type="arabicPeriod"/>
            </a:pPr>
            <a:r>
              <a:rPr lang="en-US" dirty="0" smtClean="0"/>
              <a:t>But it is not </a:t>
            </a:r>
            <a:r>
              <a:rPr lang="en-US" dirty="0"/>
              <a:t>the major reason scholars in the field of SLA conduct their research</a:t>
            </a:r>
            <a:r>
              <a:rPr lang="en-US" dirty="0" smtClean="0"/>
              <a:t>. SLA is NOT about language pedagogy!</a:t>
            </a:r>
            <a:endParaRPr lang="en-US" dirty="0"/>
          </a:p>
          <a:p>
            <a:endParaRPr lang="en-US" dirty="0"/>
          </a:p>
        </p:txBody>
      </p:sp>
    </p:spTree>
    <p:extLst>
      <p:ext uri="{BB962C8B-B14F-4D97-AF65-F5344CB8AC3E}">
        <p14:creationId xmlns:p14="http://schemas.microsoft.com/office/powerpoint/2010/main" val="25966345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GB" dirty="0" smtClean="0"/>
              <a:t>Connection with </a:t>
            </a:r>
            <a:r>
              <a:rPr lang="en-US" b="1" dirty="0">
                <a:effectLst/>
              </a:rPr>
              <a:t>Linguistics</a:t>
            </a:r>
            <a:endParaRPr lang="en-US" dirty="0"/>
          </a:p>
        </p:txBody>
      </p:sp>
      <p:sp>
        <p:nvSpPr>
          <p:cNvPr id="3" name="Объект 2"/>
          <p:cNvSpPr>
            <a:spLocks noGrp="1"/>
          </p:cNvSpPr>
          <p:nvPr>
            <p:ph idx="1"/>
          </p:nvPr>
        </p:nvSpPr>
        <p:spPr/>
        <p:txBody>
          <a:bodyPr>
            <a:normAutofit/>
          </a:bodyPr>
          <a:lstStyle/>
          <a:p>
            <a:r>
              <a:rPr lang="en-US" dirty="0" smtClean="0"/>
              <a:t>The </a:t>
            </a:r>
            <a:r>
              <a:rPr lang="en-US" dirty="0"/>
              <a:t>study of how second languages are learned is part of the broader study of language and language behavior. </a:t>
            </a:r>
            <a:endParaRPr lang="en-US" dirty="0" smtClean="0"/>
          </a:p>
          <a:p>
            <a:r>
              <a:rPr lang="en-US" dirty="0" smtClean="0"/>
              <a:t>SLA aims at the </a:t>
            </a:r>
            <a:r>
              <a:rPr lang="en-US" u="sng" dirty="0"/>
              <a:t>study of the nature of the human mind</a:t>
            </a:r>
            <a:r>
              <a:rPr lang="en-US" dirty="0"/>
              <a:t>. </a:t>
            </a:r>
            <a:endParaRPr lang="en-US" dirty="0" smtClean="0"/>
          </a:p>
          <a:p>
            <a:r>
              <a:rPr lang="en-US" dirty="0" smtClean="0"/>
              <a:t>a </a:t>
            </a:r>
            <a:r>
              <a:rPr lang="en-US" dirty="0"/>
              <a:t>major goal of SLA research is the determination of linguistic constraints on the formation of second language grammars.</a:t>
            </a:r>
          </a:p>
          <a:p>
            <a:endParaRPr lang="en-US" dirty="0"/>
          </a:p>
        </p:txBody>
      </p:sp>
    </p:spTree>
    <p:extLst>
      <p:ext uri="{BB962C8B-B14F-4D97-AF65-F5344CB8AC3E}">
        <p14:creationId xmlns:p14="http://schemas.microsoft.com/office/powerpoint/2010/main" val="6113693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GB" dirty="0"/>
              <a:t>Connection </a:t>
            </a:r>
            <a:r>
              <a:rPr lang="en-GB" dirty="0" smtClean="0"/>
              <a:t>with Language Pedagogy</a:t>
            </a:r>
            <a:endParaRPr lang="en-US" dirty="0"/>
          </a:p>
        </p:txBody>
      </p:sp>
      <p:sp>
        <p:nvSpPr>
          <p:cNvPr id="3" name="Объект 2"/>
          <p:cNvSpPr>
            <a:spLocks noGrp="1"/>
          </p:cNvSpPr>
          <p:nvPr>
            <p:ph idx="1"/>
          </p:nvPr>
        </p:nvSpPr>
        <p:spPr/>
        <p:txBody>
          <a:bodyPr>
            <a:normAutofit/>
          </a:bodyPr>
          <a:lstStyle/>
          <a:p>
            <a:r>
              <a:rPr lang="en-US" dirty="0"/>
              <a:t>Most </a:t>
            </a:r>
            <a:r>
              <a:rPr lang="en-US" dirty="0" smtClean="0"/>
              <a:t>FL teacher education programmes require </a:t>
            </a:r>
            <a:r>
              <a:rPr lang="en-US" dirty="0"/>
              <a:t>course work in SLA. </a:t>
            </a:r>
            <a:endParaRPr lang="en-US" dirty="0" smtClean="0"/>
          </a:p>
          <a:p>
            <a:r>
              <a:rPr lang="en-US" dirty="0" smtClean="0"/>
              <a:t>Why? </a:t>
            </a:r>
          </a:p>
          <a:p>
            <a:r>
              <a:rPr lang="en-US" dirty="0" smtClean="0"/>
              <a:t>To develop methodologies based on an </a:t>
            </a:r>
            <a:r>
              <a:rPr lang="en-US" dirty="0"/>
              <a:t>understanding of how language learning does and does not take place.</a:t>
            </a:r>
          </a:p>
          <a:p>
            <a:endParaRPr lang="en-US" dirty="0"/>
          </a:p>
        </p:txBody>
      </p:sp>
    </p:spTree>
    <p:extLst>
      <p:ext uri="{BB962C8B-B14F-4D97-AF65-F5344CB8AC3E}">
        <p14:creationId xmlns:p14="http://schemas.microsoft.com/office/powerpoint/2010/main" val="36624704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60648"/>
            <a:ext cx="7498080" cy="1143000"/>
          </a:xfrm>
          <a:solidFill>
            <a:schemeClr val="accent1">
              <a:lumMod val="20000"/>
              <a:lumOff val="80000"/>
            </a:schemeClr>
          </a:solidFill>
        </p:spPr>
        <p:txBody>
          <a:bodyPr>
            <a:normAutofit fontScale="90000"/>
          </a:bodyPr>
          <a:lstStyle/>
          <a:p>
            <a:r>
              <a:rPr lang="en-US" b="1" dirty="0" smtClean="0">
                <a:effectLst/>
              </a:rPr>
              <a:t>Connection with Cross-cultural </a:t>
            </a:r>
            <a:r>
              <a:rPr lang="en-US" b="1" dirty="0">
                <a:effectLst/>
              </a:rPr>
              <a:t>communication</a:t>
            </a:r>
            <a:endParaRPr lang="en-US" dirty="0"/>
          </a:p>
        </p:txBody>
      </p:sp>
      <p:sp>
        <p:nvSpPr>
          <p:cNvPr id="3" name="Объект 2"/>
          <p:cNvSpPr>
            <a:spLocks noGrp="1"/>
          </p:cNvSpPr>
          <p:nvPr>
            <p:ph idx="1"/>
          </p:nvPr>
        </p:nvSpPr>
        <p:spPr/>
        <p:txBody>
          <a:bodyPr>
            <a:normAutofit fontScale="92500" lnSpcReduction="20000"/>
          </a:bodyPr>
          <a:lstStyle/>
          <a:p>
            <a:r>
              <a:rPr lang="en-US" dirty="0"/>
              <a:t>In interactions with speakers of another language/culture, we have </a:t>
            </a:r>
            <a:r>
              <a:rPr lang="en-US" dirty="0" smtClean="0"/>
              <a:t>expectations </a:t>
            </a:r>
            <a:r>
              <a:rPr lang="en-US" dirty="0"/>
              <a:t>and </a:t>
            </a:r>
            <a:r>
              <a:rPr lang="en-US" dirty="0" smtClean="0"/>
              <a:t>form stereotypes. </a:t>
            </a:r>
          </a:p>
          <a:p>
            <a:r>
              <a:rPr lang="en-US" dirty="0" smtClean="0"/>
              <a:t>We make </a:t>
            </a:r>
            <a:r>
              <a:rPr lang="en-US" dirty="0"/>
              <a:t>judgments about individuals based on their language. </a:t>
            </a:r>
            <a:endParaRPr lang="en-US" dirty="0" smtClean="0"/>
          </a:p>
          <a:p>
            <a:r>
              <a:rPr lang="en-US" dirty="0" smtClean="0"/>
              <a:t>Stereotypes </a:t>
            </a:r>
            <a:r>
              <a:rPr lang="en-US" dirty="0"/>
              <a:t>of people from other cultures (e.g., rudeness, unassertiveness) are based on patterns of nonnative speech. </a:t>
            </a:r>
            <a:endParaRPr lang="en-US" dirty="0" smtClean="0"/>
          </a:p>
          <a:p>
            <a:r>
              <a:rPr lang="en-US" dirty="0" smtClean="0"/>
              <a:t>These judgments are often not </a:t>
            </a:r>
            <a:r>
              <a:rPr lang="en-US" dirty="0"/>
              <a:t>justified, because </a:t>
            </a:r>
            <a:r>
              <a:rPr lang="en-US" dirty="0" smtClean="0"/>
              <a:t>they reflect speakers’ knowledge of the FL and not their </a:t>
            </a:r>
            <a:r>
              <a:rPr lang="en-US" dirty="0"/>
              <a:t>personality. </a:t>
            </a:r>
          </a:p>
          <a:p>
            <a:endParaRPr lang="en-US" dirty="0"/>
          </a:p>
        </p:txBody>
      </p:sp>
    </p:spTree>
    <p:extLst>
      <p:ext uri="{BB962C8B-B14F-4D97-AF65-F5344CB8AC3E}">
        <p14:creationId xmlns:p14="http://schemas.microsoft.com/office/powerpoint/2010/main" val="9769838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a:effectLst/>
              </a:rPr>
              <a:t>Language policy and language planning</a:t>
            </a:r>
            <a:endParaRPr lang="en-US" dirty="0"/>
          </a:p>
        </p:txBody>
      </p:sp>
      <p:sp>
        <p:nvSpPr>
          <p:cNvPr id="3" name="Объект 2"/>
          <p:cNvSpPr>
            <a:spLocks noGrp="1"/>
          </p:cNvSpPr>
          <p:nvPr>
            <p:ph idx="1"/>
          </p:nvPr>
        </p:nvSpPr>
        <p:spPr/>
        <p:txBody>
          <a:bodyPr>
            <a:normAutofit fontScale="92500" lnSpcReduction="20000"/>
          </a:bodyPr>
          <a:lstStyle/>
          <a:p>
            <a:pPr marL="82296" indent="0">
              <a:buNone/>
            </a:pPr>
            <a:r>
              <a:rPr lang="en-US" dirty="0"/>
              <a:t>Many issues of language policy are dependent on a knowledge of how second languages are learned. </a:t>
            </a:r>
            <a:endParaRPr lang="en-US" dirty="0" smtClean="0"/>
          </a:p>
          <a:p>
            <a:pPr marL="82296" indent="0">
              <a:buNone/>
            </a:pPr>
            <a:r>
              <a:rPr lang="en-US" dirty="0" smtClean="0"/>
              <a:t>National </a:t>
            </a:r>
            <a:r>
              <a:rPr lang="en-US" dirty="0"/>
              <a:t>language programs often involve decision-making that is dependent on </a:t>
            </a:r>
            <a:endParaRPr lang="en-US" dirty="0" smtClean="0"/>
          </a:p>
          <a:p>
            <a:r>
              <a:rPr lang="en-US" dirty="0" smtClean="0"/>
              <a:t>(</a:t>
            </a:r>
            <a:r>
              <a:rPr lang="en-US" dirty="0"/>
              <a:t>a) information about second language learning, </a:t>
            </a:r>
            <a:endParaRPr lang="en-US" dirty="0" smtClean="0"/>
          </a:p>
          <a:p>
            <a:r>
              <a:rPr lang="en-US" dirty="0" smtClean="0"/>
              <a:t>(</a:t>
            </a:r>
            <a:r>
              <a:rPr lang="en-US" dirty="0"/>
              <a:t>b) the kinds of instruction that can be brought to bear on issues of acquisition, and </a:t>
            </a:r>
            <a:endParaRPr lang="en-US" dirty="0" smtClean="0"/>
          </a:p>
          <a:p>
            <a:r>
              <a:rPr lang="en-US" dirty="0" smtClean="0"/>
              <a:t>(</a:t>
            </a:r>
            <a:r>
              <a:rPr lang="en-US" dirty="0"/>
              <a:t>c) the realities and expectations one can have of such programs. </a:t>
            </a:r>
            <a:endParaRPr lang="en-US" dirty="0" smtClean="0"/>
          </a:p>
          <a:p>
            <a:endParaRPr lang="en-US" dirty="0"/>
          </a:p>
        </p:txBody>
      </p:sp>
    </p:spTree>
    <p:extLst>
      <p:ext uri="{BB962C8B-B14F-4D97-AF65-F5344CB8AC3E}">
        <p14:creationId xmlns:p14="http://schemas.microsoft.com/office/powerpoint/2010/main" val="5102041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i="1" dirty="0"/>
              <a:t>Think</a:t>
            </a:r>
            <a:r>
              <a:rPr lang="en-US" b="1" dirty="0"/>
              <a:t> …</a:t>
            </a:r>
            <a:r>
              <a:rPr lang="en-US" dirty="0"/>
              <a:t/>
            </a:r>
            <a:br>
              <a:rPr lang="en-US" dirty="0"/>
            </a:br>
            <a:endParaRPr lang="en-US" dirty="0"/>
          </a:p>
        </p:txBody>
      </p:sp>
      <p:sp>
        <p:nvSpPr>
          <p:cNvPr id="3" name="Объект 2"/>
          <p:cNvSpPr>
            <a:spLocks noGrp="1"/>
          </p:cNvSpPr>
          <p:nvPr>
            <p:ph idx="1"/>
          </p:nvPr>
        </p:nvSpPr>
        <p:spPr/>
        <p:txBody>
          <a:bodyPr>
            <a:normAutofit/>
          </a:bodyPr>
          <a:lstStyle/>
          <a:p>
            <a:r>
              <a:rPr lang="en-US" dirty="0" smtClean="0"/>
              <a:t>1</a:t>
            </a:r>
            <a:r>
              <a:rPr lang="en-US" dirty="0"/>
              <a:t>. What is your motivation for studying SLA? How do you think a knowledge of SLA will help you?</a:t>
            </a:r>
          </a:p>
          <a:p>
            <a:r>
              <a:rPr lang="en-US" dirty="0"/>
              <a:t>2. How would you describe the relationship between SLA and language pedagogy? Do you have to know something about SLA to teach well? Do you have to know something about teaching to understand SLA?</a:t>
            </a:r>
          </a:p>
          <a:p>
            <a:endParaRPr lang="en-US" dirty="0"/>
          </a:p>
        </p:txBody>
      </p:sp>
    </p:spTree>
    <p:extLst>
      <p:ext uri="{BB962C8B-B14F-4D97-AF65-F5344CB8AC3E}">
        <p14:creationId xmlns:p14="http://schemas.microsoft.com/office/powerpoint/2010/main" val="11891345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2">
              <a:lumMod val="20000"/>
              <a:lumOff val="80000"/>
            </a:schemeClr>
          </a:solidFill>
        </p:spPr>
        <p:txBody>
          <a:bodyPr>
            <a:normAutofit fontScale="90000"/>
          </a:bodyPr>
          <a:lstStyle/>
          <a:p>
            <a:pPr algn="ctr"/>
            <a:r>
              <a:rPr lang="en-US" b="1" dirty="0" smtClean="0">
                <a:effectLst/>
              </a:rPr>
              <a:t>The </a:t>
            </a:r>
            <a:r>
              <a:rPr lang="en-US" b="1" dirty="0">
                <a:effectLst/>
              </a:rPr>
              <a:t>Nature of Language</a:t>
            </a:r>
            <a:r>
              <a:rPr lang="en-US" dirty="0">
                <a:effectLst/>
              </a:rPr>
              <a:t/>
            </a:r>
            <a:br>
              <a:rPr lang="en-US" dirty="0">
                <a:effectLst/>
              </a:rPr>
            </a:br>
            <a:endParaRPr lang="en-US" dirty="0"/>
          </a:p>
        </p:txBody>
      </p:sp>
      <p:sp>
        <p:nvSpPr>
          <p:cNvPr id="3" name="Объект 2"/>
          <p:cNvSpPr>
            <a:spLocks noGrp="1"/>
          </p:cNvSpPr>
          <p:nvPr>
            <p:ph idx="1"/>
          </p:nvPr>
        </p:nvSpPr>
        <p:spPr/>
        <p:txBody>
          <a:bodyPr>
            <a:normAutofit/>
          </a:bodyPr>
          <a:lstStyle/>
          <a:p>
            <a:r>
              <a:rPr lang="en-US" dirty="0"/>
              <a:t>How can we characterize the knowledge that humans have of language?</a:t>
            </a:r>
          </a:p>
          <a:p>
            <a:pPr marL="82296" indent="0" algn="ctr">
              <a:buNone/>
            </a:pPr>
            <a:r>
              <a:rPr lang="en-US" b="1" dirty="0" smtClean="0"/>
              <a:t>Aspects </a:t>
            </a:r>
            <a:r>
              <a:rPr lang="en-US" b="1" dirty="0"/>
              <a:t>of </a:t>
            </a:r>
            <a:r>
              <a:rPr lang="en-US" b="1" dirty="0" smtClean="0"/>
              <a:t>language </a:t>
            </a:r>
          </a:p>
          <a:p>
            <a:r>
              <a:rPr lang="en-GB" b="1" dirty="0" smtClean="0"/>
              <a:t>1. </a:t>
            </a:r>
            <a:r>
              <a:rPr lang="en-US" b="1" dirty="0"/>
              <a:t>Sound </a:t>
            </a:r>
            <a:r>
              <a:rPr lang="en-US" b="1" dirty="0" smtClean="0"/>
              <a:t>Systems</a:t>
            </a:r>
            <a:r>
              <a:rPr lang="en-US" dirty="0"/>
              <a:t> </a:t>
            </a:r>
            <a:r>
              <a:rPr lang="en-GB" dirty="0" smtClean="0"/>
              <a:t>- e</a:t>
            </a:r>
            <a:r>
              <a:rPr lang="en-US" dirty="0" err="1" smtClean="0"/>
              <a:t>ntails</a:t>
            </a:r>
            <a:r>
              <a:rPr lang="en-US" dirty="0" smtClean="0"/>
              <a:t> knowing </a:t>
            </a:r>
            <a:r>
              <a:rPr lang="en-US" dirty="0"/>
              <a:t>what sounds are possible and what </a:t>
            </a:r>
            <a:r>
              <a:rPr lang="en-US" dirty="0" smtClean="0"/>
              <a:t>sounds </a:t>
            </a:r>
            <a:r>
              <a:rPr lang="en-US" dirty="0"/>
              <a:t>are not possible in the language</a:t>
            </a:r>
            <a:r>
              <a:rPr lang="en-US" dirty="0" smtClean="0"/>
              <a:t>.</a:t>
            </a:r>
          </a:p>
          <a:p>
            <a:endParaRPr lang="en-US" b="1" dirty="0"/>
          </a:p>
        </p:txBody>
      </p:sp>
    </p:spTree>
    <p:extLst>
      <p:ext uri="{BB962C8B-B14F-4D97-AF65-F5344CB8AC3E}">
        <p14:creationId xmlns:p14="http://schemas.microsoft.com/office/powerpoint/2010/main" val="177848580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GB" b="1" dirty="0"/>
              <a:t>2. Syntax</a:t>
            </a:r>
            <a:endParaRPr lang="en-US" dirty="0"/>
          </a:p>
        </p:txBody>
      </p:sp>
      <p:sp>
        <p:nvSpPr>
          <p:cNvPr id="3" name="Объект 2"/>
          <p:cNvSpPr>
            <a:spLocks noGrp="1"/>
          </p:cNvSpPr>
          <p:nvPr>
            <p:ph idx="1"/>
          </p:nvPr>
        </p:nvSpPr>
        <p:spPr/>
        <p:txBody>
          <a:bodyPr/>
          <a:lstStyle/>
          <a:p>
            <a:r>
              <a:rPr lang="en-GB" b="1" dirty="0" smtClean="0"/>
              <a:t>Syntax - </a:t>
            </a:r>
            <a:r>
              <a:rPr lang="en-US" dirty="0"/>
              <a:t>knowledge we have of the order of elements in a sentence.</a:t>
            </a:r>
          </a:p>
          <a:p>
            <a:r>
              <a:rPr lang="en-US" dirty="0" smtClean="0"/>
              <a:t>Kinds </a:t>
            </a:r>
            <a:r>
              <a:rPr lang="en-US" dirty="0"/>
              <a:t>of </a:t>
            </a:r>
            <a:r>
              <a:rPr lang="en-US" dirty="0" smtClean="0"/>
              <a:t>grammars:</a:t>
            </a:r>
          </a:p>
          <a:p>
            <a:r>
              <a:rPr lang="en-US" dirty="0" smtClean="0"/>
              <a:t>(a</a:t>
            </a:r>
            <a:r>
              <a:rPr lang="en-US" dirty="0"/>
              <a:t>) </a:t>
            </a:r>
            <a:r>
              <a:rPr lang="en-US" u="sng" dirty="0"/>
              <a:t>prescriptive </a:t>
            </a:r>
            <a:r>
              <a:rPr lang="en-US" u="sng" dirty="0" smtClean="0"/>
              <a:t>grammar-</a:t>
            </a:r>
            <a:r>
              <a:rPr lang="en-US" dirty="0"/>
              <a:t> rules </a:t>
            </a:r>
            <a:r>
              <a:rPr lang="en-US" dirty="0" smtClean="0"/>
              <a:t>taught </a:t>
            </a:r>
            <a:r>
              <a:rPr lang="en-US" dirty="0"/>
              <a:t>in school</a:t>
            </a:r>
            <a:endParaRPr lang="en-US" dirty="0" smtClean="0"/>
          </a:p>
          <a:p>
            <a:r>
              <a:rPr lang="en-US" dirty="0" smtClean="0"/>
              <a:t>(</a:t>
            </a:r>
            <a:r>
              <a:rPr lang="en-US" dirty="0"/>
              <a:t>b) </a:t>
            </a:r>
            <a:r>
              <a:rPr lang="en-US" u="sng" dirty="0"/>
              <a:t>descriptive </a:t>
            </a:r>
            <a:r>
              <a:rPr lang="en-US" u="sng" dirty="0" smtClean="0"/>
              <a:t>grammar - </a:t>
            </a:r>
            <a:r>
              <a:rPr lang="en-US" dirty="0"/>
              <a:t>describe languages as they are </a:t>
            </a:r>
            <a:r>
              <a:rPr lang="en-US" dirty="0" smtClean="0"/>
              <a:t>used</a:t>
            </a:r>
            <a:endParaRPr lang="en-US" u="sng" dirty="0" smtClean="0"/>
          </a:p>
          <a:p>
            <a:pPr marL="82296" indent="0">
              <a:buNone/>
            </a:pPr>
            <a:endParaRPr lang="en-US" dirty="0"/>
          </a:p>
          <a:p>
            <a:endParaRPr lang="en-US" dirty="0"/>
          </a:p>
        </p:txBody>
      </p:sp>
    </p:spTree>
    <p:extLst>
      <p:ext uri="{BB962C8B-B14F-4D97-AF65-F5344CB8AC3E}">
        <p14:creationId xmlns:p14="http://schemas.microsoft.com/office/powerpoint/2010/main" val="23095787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What is Linguistics?</a:t>
            </a:r>
            <a:endParaRPr lang="en-GB" dirty="0"/>
          </a:p>
        </p:txBody>
      </p:sp>
      <p:sp>
        <p:nvSpPr>
          <p:cNvPr id="3" name="Θέση περιεχομένου 2"/>
          <p:cNvSpPr>
            <a:spLocks noGrp="1"/>
          </p:cNvSpPr>
          <p:nvPr>
            <p:ph idx="1"/>
          </p:nvPr>
        </p:nvSpPr>
        <p:spPr>
          <a:xfrm>
            <a:off x="1043608" y="1447800"/>
            <a:ext cx="7890080" cy="5293568"/>
          </a:xfrm>
        </p:spPr>
        <p:txBody>
          <a:bodyPr>
            <a:noAutofit/>
          </a:bodyPr>
          <a:lstStyle/>
          <a:p>
            <a:pPr>
              <a:lnSpc>
                <a:spcPct val="110000"/>
              </a:lnSpc>
            </a:pPr>
            <a:r>
              <a:rPr lang="en-GB" sz="2400" b="1" dirty="0"/>
              <a:t>Linguistics</a:t>
            </a:r>
            <a:r>
              <a:rPr lang="en-GB" sz="2400" dirty="0"/>
              <a:t> is the scientific study </a:t>
            </a:r>
            <a:r>
              <a:rPr lang="en-GB" sz="2400" dirty="0" smtClean="0"/>
              <a:t>of language. </a:t>
            </a:r>
            <a:r>
              <a:rPr lang="en-GB" sz="2400" b="1" dirty="0" smtClean="0"/>
              <a:t>Linguists</a:t>
            </a:r>
            <a:r>
              <a:rPr lang="en-GB" sz="2400" dirty="0" smtClean="0"/>
              <a:t> </a:t>
            </a:r>
            <a:r>
              <a:rPr lang="en-GB" sz="2400" dirty="0"/>
              <a:t>do work on specific languages, but their primary goal is to understand the nature of Language in general.</a:t>
            </a:r>
          </a:p>
          <a:p>
            <a:pPr>
              <a:lnSpc>
                <a:spcPct val="110000"/>
              </a:lnSpc>
            </a:pPr>
            <a:r>
              <a:rPr lang="en-GB" sz="2400" dirty="0" smtClean="0"/>
              <a:t>Linguistics is primarily concerned with the nature of language and communication. There are broadly three aspects to the study, including language </a:t>
            </a:r>
            <a:r>
              <a:rPr lang="en-GB" sz="2400" b="1" dirty="0" smtClean="0"/>
              <a:t>form</a:t>
            </a:r>
            <a:r>
              <a:rPr lang="en-GB" sz="2400" dirty="0" smtClean="0"/>
              <a:t>, language </a:t>
            </a:r>
            <a:r>
              <a:rPr lang="en-GB" sz="2400" b="1" dirty="0" smtClean="0"/>
              <a:t>meaning</a:t>
            </a:r>
            <a:r>
              <a:rPr lang="en-GB" sz="2400" dirty="0" smtClean="0"/>
              <a:t>, and language use in discursive and communicative contexts.</a:t>
            </a:r>
          </a:p>
          <a:p>
            <a:pPr>
              <a:lnSpc>
                <a:spcPct val="110000"/>
              </a:lnSpc>
            </a:pPr>
            <a:r>
              <a:rPr lang="en-GB" sz="2400" dirty="0"/>
              <a:t>Linguistics deals with the study of particular languages, and the search for general properties common to all languages or large groups of languages.</a:t>
            </a:r>
          </a:p>
          <a:p>
            <a:pPr>
              <a:lnSpc>
                <a:spcPct val="110000"/>
              </a:lnSpc>
            </a:pPr>
            <a:endParaRPr lang="en-GB" sz="2800" dirty="0" smtClean="0"/>
          </a:p>
          <a:p>
            <a:pPr marL="0" indent="0">
              <a:lnSpc>
                <a:spcPct val="110000"/>
              </a:lnSpc>
              <a:buNone/>
            </a:pPr>
            <a:endParaRPr lang="en-GB" sz="2800" dirty="0"/>
          </a:p>
        </p:txBody>
      </p:sp>
    </p:spTree>
    <p:custDataLst>
      <p:tags r:id="rId1"/>
    </p:custDataLst>
    <p:extLst>
      <p:ext uri="{BB962C8B-B14F-4D97-AF65-F5344CB8AC3E}">
        <p14:creationId xmlns:p14="http://schemas.microsoft.com/office/powerpoint/2010/main" val="191806174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GB" dirty="0" smtClean="0"/>
              <a:t>Which of these sentences are possible and ungrammatical?</a:t>
            </a:r>
            <a:endParaRPr lang="en-US" dirty="0"/>
          </a:p>
        </p:txBody>
      </p:sp>
      <p:sp>
        <p:nvSpPr>
          <p:cNvPr id="3" name="Объект 2"/>
          <p:cNvSpPr>
            <a:spLocks noGrp="1"/>
          </p:cNvSpPr>
          <p:nvPr>
            <p:ph idx="1"/>
          </p:nvPr>
        </p:nvSpPr>
        <p:spPr/>
        <p:txBody>
          <a:bodyPr>
            <a:normAutofit fontScale="92500" lnSpcReduction="10000"/>
          </a:bodyPr>
          <a:lstStyle/>
          <a:p>
            <a:r>
              <a:rPr lang="en-US" dirty="0" smtClean="0"/>
              <a:t>(</a:t>
            </a:r>
            <a:r>
              <a:rPr lang="en-US" dirty="0"/>
              <a:t>1–5) The big book is on the brown table.</a:t>
            </a:r>
          </a:p>
          <a:p>
            <a:r>
              <a:rPr lang="en-US" dirty="0"/>
              <a:t>(1–6) The woman whom I met yesterday is reading the same book that I read last night</a:t>
            </a:r>
            <a:r>
              <a:rPr lang="en-US" dirty="0" smtClean="0"/>
              <a:t>.</a:t>
            </a:r>
          </a:p>
          <a:p>
            <a:endParaRPr lang="en-US" dirty="0"/>
          </a:p>
          <a:p>
            <a:r>
              <a:rPr lang="en-US" dirty="0"/>
              <a:t>(1–7) *The book big brown table the on is.</a:t>
            </a:r>
          </a:p>
          <a:p>
            <a:r>
              <a:rPr lang="en-US" dirty="0"/>
              <a:t>(1–8) *Canceling what’s but general how then the two actually</a:t>
            </a:r>
            <a:r>
              <a:rPr lang="en-US" dirty="0" smtClean="0"/>
              <a:t>.</a:t>
            </a:r>
          </a:p>
          <a:p>
            <a:endParaRPr lang="en-US" dirty="0" smtClean="0"/>
          </a:p>
          <a:p>
            <a:r>
              <a:rPr lang="en-US" dirty="0"/>
              <a:t>(1–9) Have him to call me back.</a:t>
            </a:r>
          </a:p>
          <a:p>
            <a:r>
              <a:rPr lang="en-US" dirty="0"/>
              <a:t>(1–10) That’s the man that I am taller than.</a:t>
            </a:r>
          </a:p>
          <a:p>
            <a:endParaRPr lang="en-US" dirty="0"/>
          </a:p>
          <a:p>
            <a:endParaRPr lang="en-GB" dirty="0" smtClean="0"/>
          </a:p>
          <a:p>
            <a:endParaRPr lang="en-US" dirty="0"/>
          </a:p>
        </p:txBody>
      </p:sp>
    </p:spTree>
    <p:extLst>
      <p:ext uri="{BB962C8B-B14F-4D97-AF65-F5344CB8AC3E}">
        <p14:creationId xmlns:p14="http://schemas.microsoft.com/office/powerpoint/2010/main" val="190067237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smtClean="0">
                <a:effectLst/>
              </a:rPr>
              <a:t>3.Morphology </a:t>
            </a:r>
            <a:r>
              <a:rPr lang="en-US" b="1" dirty="0">
                <a:effectLst/>
              </a:rPr>
              <a:t>and the Lexicon</a:t>
            </a:r>
            <a:r>
              <a:rPr lang="en-US" dirty="0">
                <a:effectLst/>
              </a:rPr>
              <a:t/>
            </a:r>
            <a:br>
              <a:rPr lang="en-US" dirty="0">
                <a:effectLst/>
              </a:rPr>
            </a:br>
            <a:endParaRPr lang="en-US" dirty="0"/>
          </a:p>
        </p:txBody>
      </p:sp>
      <p:sp>
        <p:nvSpPr>
          <p:cNvPr id="3" name="Объект 2"/>
          <p:cNvSpPr>
            <a:spLocks noGrp="1"/>
          </p:cNvSpPr>
          <p:nvPr>
            <p:ph idx="1"/>
          </p:nvPr>
        </p:nvSpPr>
        <p:spPr/>
        <p:txBody>
          <a:bodyPr>
            <a:normAutofit lnSpcReduction="10000"/>
          </a:bodyPr>
          <a:lstStyle/>
          <a:p>
            <a:r>
              <a:rPr lang="en-US" dirty="0"/>
              <a:t>The study of morphology is the study of word formation. </a:t>
            </a:r>
          </a:p>
          <a:p>
            <a:r>
              <a:rPr lang="en-US" b="1" dirty="0" smtClean="0"/>
              <a:t>Morpheme</a:t>
            </a:r>
            <a:r>
              <a:rPr lang="en-US" dirty="0" smtClean="0"/>
              <a:t> - </a:t>
            </a:r>
            <a:r>
              <a:rPr lang="en-US" dirty="0"/>
              <a:t>minimal unit of meaning.</a:t>
            </a:r>
          </a:p>
          <a:p>
            <a:r>
              <a:rPr lang="en-US" dirty="0"/>
              <a:t>C</a:t>
            </a:r>
            <a:r>
              <a:rPr lang="en-US" dirty="0" smtClean="0"/>
              <a:t>lasses </a:t>
            </a:r>
            <a:r>
              <a:rPr lang="en-US" dirty="0"/>
              <a:t>of </a:t>
            </a:r>
            <a:r>
              <a:rPr lang="en-US" dirty="0" smtClean="0"/>
              <a:t>morphemes: </a:t>
            </a:r>
            <a:r>
              <a:rPr lang="en-US" dirty="0"/>
              <a:t>bound and free. </a:t>
            </a:r>
            <a:endParaRPr lang="en-US" dirty="0" smtClean="0"/>
          </a:p>
          <a:p>
            <a:r>
              <a:rPr lang="en-US" dirty="0" smtClean="0"/>
              <a:t>We </a:t>
            </a:r>
            <a:r>
              <a:rPr lang="en-US" dirty="0"/>
              <a:t>also know what words can go with other </a:t>
            </a:r>
            <a:r>
              <a:rPr lang="en-US" dirty="0" smtClean="0"/>
              <a:t>words</a:t>
            </a:r>
            <a:r>
              <a:rPr lang="en-US" dirty="0"/>
              <a:t>:</a:t>
            </a:r>
            <a:endParaRPr lang="en-US" dirty="0" smtClean="0"/>
          </a:p>
          <a:p>
            <a:r>
              <a:rPr lang="en-US" i="1" dirty="0"/>
              <a:t>e</a:t>
            </a:r>
            <a:r>
              <a:rPr lang="en-US" i="1" dirty="0" smtClean="0"/>
              <a:t>.g. Mt</a:t>
            </a:r>
            <a:r>
              <a:rPr lang="en-US" i="1" dirty="0"/>
              <a:t>. Everest is a high </a:t>
            </a:r>
            <a:r>
              <a:rPr lang="en-US" i="1" dirty="0" smtClean="0"/>
              <a:t>mountain</a:t>
            </a:r>
            <a:r>
              <a:rPr lang="en-US" dirty="0"/>
              <a:t>.</a:t>
            </a:r>
            <a:endParaRPr lang="en-US" dirty="0" smtClean="0"/>
          </a:p>
          <a:p>
            <a:r>
              <a:rPr lang="en-US" dirty="0" smtClean="0"/>
              <a:t>but </a:t>
            </a:r>
            <a:r>
              <a:rPr lang="en-US" dirty="0">
                <a:solidFill>
                  <a:srgbClr val="FF0000"/>
                </a:solidFill>
              </a:rPr>
              <a:t>not</a:t>
            </a:r>
            <a:r>
              <a:rPr lang="en-US" dirty="0"/>
              <a:t> </a:t>
            </a:r>
            <a:r>
              <a:rPr lang="en-US" i="1" dirty="0"/>
              <a:t>*The Empire State Building is a </a:t>
            </a:r>
            <a:r>
              <a:rPr lang="en-US" i="1" dirty="0">
                <a:solidFill>
                  <a:srgbClr val="FF0000"/>
                </a:solidFill>
              </a:rPr>
              <a:t>high</a:t>
            </a:r>
            <a:r>
              <a:rPr lang="en-US" dirty="0"/>
              <a:t> </a:t>
            </a:r>
            <a:r>
              <a:rPr lang="en-US" i="1" dirty="0" smtClean="0"/>
              <a:t>building</a:t>
            </a:r>
            <a:r>
              <a:rPr lang="en-US" dirty="0"/>
              <a:t> </a:t>
            </a:r>
            <a:r>
              <a:rPr lang="en-US" dirty="0" smtClean="0"/>
              <a:t>(tall).</a:t>
            </a:r>
          </a:p>
          <a:p>
            <a:endParaRPr lang="en-US" dirty="0"/>
          </a:p>
        </p:txBody>
      </p:sp>
    </p:spTree>
    <p:extLst>
      <p:ext uri="{BB962C8B-B14F-4D97-AF65-F5344CB8AC3E}">
        <p14:creationId xmlns:p14="http://schemas.microsoft.com/office/powerpoint/2010/main" val="90571367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smtClean="0"/>
              <a:t>4.Semantics</a:t>
            </a:r>
            <a:r>
              <a:rPr lang="en-US" dirty="0"/>
              <a:t/>
            </a:r>
            <a:br>
              <a:rPr lang="en-US" dirty="0"/>
            </a:br>
            <a:endParaRPr lang="en-US" dirty="0"/>
          </a:p>
        </p:txBody>
      </p:sp>
      <p:sp>
        <p:nvSpPr>
          <p:cNvPr id="3" name="Объект 2"/>
          <p:cNvSpPr>
            <a:spLocks noGrp="1"/>
          </p:cNvSpPr>
          <p:nvPr>
            <p:ph idx="1"/>
          </p:nvPr>
        </p:nvSpPr>
        <p:spPr/>
        <p:txBody>
          <a:bodyPr>
            <a:normAutofit/>
          </a:bodyPr>
          <a:lstStyle/>
          <a:p>
            <a:r>
              <a:rPr lang="en-US" dirty="0" smtClean="0"/>
              <a:t>Semantics – the study </a:t>
            </a:r>
            <a:r>
              <a:rPr lang="en-US" dirty="0"/>
              <a:t>of meaning. </a:t>
            </a:r>
            <a:endParaRPr lang="en-US" dirty="0" smtClean="0"/>
          </a:p>
          <a:p>
            <a:r>
              <a:rPr lang="en-US" dirty="0" smtClean="0"/>
              <a:t>This does not </a:t>
            </a:r>
            <a:r>
              <a:rPr lang="en-US" dirty="0"/>
              <a:t>correspond to grammaticality, because many ungrammatical sentences are </a:t>
            </a:r>
            <a:r>
              <a:rPr lang="en-US" dirty="0" smtClean="0"/>
              <a:t>meaningful:</a:t>
            </a:r>
            <a:endParaRPr lang="en-US" dirty="0"/>
          </a:p>
          <a:p>
            <a:r>
              <a:rPr lang="en-US" dirty="0"/>
              <a:t>(1–18) *That woman beautiful is my mother.</a:t>
            </a:r>
          </a:p>
          <a:p>
            <a:r>
              <a:rPr lang="en-US" dirty="0"/>
              <a:t>(1–19) *I’ll happy if I can get your paper</a:t>
            </a:r>
            <a:r>
              <a:rPr lang="en-US" dirty="0" smtClean="0"/>
              <a:t>.</a:t>
            </a:r>
          </a:p>
          <a:p>
            <a:endParaRPr lang="en-US" dirty="0"/>
          </a:p>
        </p:txBody>
      </p:sp>
    </p:spTree>
    <p:extLst>
      <p:ext uri="{BB962C8B-B14F-4D97-AF65-F5344CB8AC3E}">
        <p14:creationId xmlns:p14="http://schemas.microsoft.com/office/powerpoint/2010/main" val="181025627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GB" dirty="0" smtClean="0"/>
              <a:t>5. </a:t>
            </a:r>
            <a:r>
              <a:rPr lang="en-US" b="1" dirty="0" smtClean="0"/>
              <a:t>Pragmatics</a:t>
            </a:r>
            <a:endParaRPr lang="en-US" dirty="0"/>
          </a:p>
        </p:txBody>
      </p:sp>
      <p:sp>
        <p:nvSpPr>
          <p:cNvPr id="3" name="Объект 2"/>
          <p:cNvSpPr>
            <a:spLocks noGrp="1"/>
          </p:cNvSpPr>
          <p:nvPr>
            <p:ph idx="1"/>
          </p:nvPr>
        </p:nvSpPr>
        <p:spPr/>
        <p:txBody>
          <a:bodyPr>
            <a:normAutofit/>
          </a:bodyPr>
          <a:lstStyle/>
          <a:p>
            <a:r>
              <a:rPr lang="en-US" sz="4000" dirty="0" smtClean="0"/>
              <a:t>Pragmatics - </a:t>
            </a:r>
            <a:r>
              <a:rPr lang="en-US" sz="4000" dirty="0"/>
              <a:t>the way in which we use language in context. </a:t>
            </a:r>
          </a:p>
          <a:p>
            <a:pPr marL="82296" indent="0">
              <a:buNone/>
            </a:pPr>
            <a:endParaRPr lang="en-US" sz="4000" dirty="0"/>
          </a:p>
        </p:txBody>
      </p:sp>
    </p:spTree>
    <p:extLst>
      <p:ext uri="{BB962C8B-B14F-4D97-AF65-F5344CB8AC3E}">
        <p14:creationId xmlns:p14="http://schemas.microsoft.com/office/powerpoint/2010/main" val="4889083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31640" y="116632"/>
            <a:ext cx="7602048" cy="1301006"/>
          </a:xfrm>
        </p:spPr>
        <p:txBody>
          <a:bodyPr>
            <a:noAutofit/>
          </a:bodyPr>
          <a:lstStyle/>
          <a:p>
            <a:pPr algn="ctr"/>
            <a:r>
              <a:rPr lang="en-US" sz="3200" b="1" dirty="0" smtClean="0">
                <a:solidFill>
                  <a:schemeClr val="accent1">
                    <a:lumMod val="75000"/>
                  </a:schemeClr>
                </a:solidFill>
                <a:effectLst/>
              </a:rPr>
              <a:t>The </a:t>
            </a:r>
            <a:r>
              <a:rPr lang="en-US" sz="3200" b="1" dirty="0">
                <a:solidFill>
                  <a:schemeClr val="accent1">
                    <a:lumMod val="75000"/>
                  </a:schemeClr>
                </a:solidFill>
                <a:effectLst/>
              </a:rPr>
              <a:t>Nature of Nonnative Speaker Knowledge</a:t>
            </a:r>
            <a:r>
              <a:rPr lang="en-US" sz="3200" dirty="0">
                <a:solidFill>
                  <a:schemeClr val="accent1">
                    <a:lumMod val="75000"/>
                  </a:schemeClr>
                </a:solidFill>
                <a:effectLst/>
              </a:rPr>
              <a:t/>
            </a:r>
            <a:br>
              <a:rPr lang="en-US" sz="3200" dirty="0">
                <a:solidFill>
                  <a:schemeClr val="accent1">
                    <a:lumMod val="75000"/>
                  </a:schemeClr>
                </a:solidFill>
                <a:effectLst/>
              </a:rPr>
            </a:br>
            <a:endParaRPr lang="en-US" sz="3200" dirty="0">
              <a:solidFill>
                <a:schemeClr val="accent1">
                  <a:lumMod val="75000"/>
                </a:schemeClr>
              </a:solidFill>
            </a:endParaRPr>
          </a:p>
        </p:txBody>
      </p:sp>
      <p:sp>
        <p:nvSpPr>
          <p:cNvPr id="3" name="Объект 2"/>
          <p:cNvSpPr>
            <a:spLocks noGrp="1"/>
          </p:cNvSpPr>
          <p:nvPr>
            <p:ph idx="1"/>
          </p:nvPr>
        </p:nvSpPr>
        <p:spPr/>
        <p:txBody>
          <a:bodyPr>
            <a:normAutofit fontScale="70000" lnSpcReduction="20000"/>
          </a:bodyPr>
          <a:lstStyle/>
          <a:p>
            <a:r>
              <a:rPr lang="en-US" sz="4000" b="1" dirty="0"/>
              <a:t>I</a:t>
            </a:r>
            <a:r>
              <a:rPr lang="en-US" sz="4000" b="1" dirty="0" smtClean="0"/>
              <a:t>nterlanguage </a:t>
            </a:r>
            <a:r>
              <a:rPr lang="en-US" sz="4000" dirty="0"/>
              <a:t>(IL</a:t>
            </a:r>
            <a:r>
              <a:rPr lang="en-US" sz="4000" dirty="0" smtClean="0"/>
              <a:t>) - </a:t>
            </a:r>
            <a:r>
              <a:rPr lang="en-US" sz="4000" dirty="0"/>
              <a:t>language </a:t>
            </a:r>
            <a:r>
              <a:rPr lang="en-US" sz="4000" dirty="0" smtClean="0"/>
              <a:t>system created by learners. </a:t>
            </a:r>
          </a:p>
          <a:p>
            <a:r>
              <a:rPr lang="en-US" sz="4000" dirty="0" smtClean="0"/>
              <a:t>It is composed of </a:t>
            </a:r>
            <a:r>
              <a:rPr lang="en-US" sz="4000" dirty="0"/>
              <a:t>elements from the NL and the </a:t>
            </a:r>
            <a:r>
              <a:rPr lang="en-US" sz="4000" dirty="0" smtClean="0"/>
              <a:t>TL and other elements which do </a:t>
            </a:r>
            <a:r>
              <a:rPr lang="en-US" sz="4000" dirty="0"/>
              <a:t>not have their origin in either the NL or the TL. </a:t>
            </a:r>
            <a:endParaRPr lang="en-US" sz="4000" dirty="0" smtClean="0"/>
          </a:p>
          <a:p>
            <a:r>
              <a:rPr lang="en-US" sz="4000" dirty="0"/>
              <a:t>L</a:t>
            </a:r>
            <a:r>
              <a:rPr lang="en-US" sz="4000" dirty="0" smtClean="0"/>
              <a:t>earners </a:t>
            </a:r>
            <a:r>
              <a:rPr lang="en-US" sz="4000" dirty="0"/>
              <a:t>themselves impose structure on the available linguistic data and formulate an internalized system (IL).</a:t>
            </a:r>
          </a:p>
          <a:p>
            <a:r>
              <a:rPr lang="en-US" i="1" dirty="0" smtClean="0"/>
              <a:t>What </a:t>
            </a:r>
            <a:r>
              <a:rPr lang="en-US" i="1" dirty="0"/>
              <a:t>is</a:t>
            </a:r>
            <a:r>
              <a:rPr lang="en-US" b="1" i="1" dirty="0"/>
              <a:t> </a:t>
            </a:r>
            <a:r>
              <a:rPr lang="en-US" i="1" dirty="0"/>
              <a:t>the nature of the IL system, how does it come to be, and why does it generally fail to be the same as a system</a:t>
            </a:r>
            <a:r>
              <a:rPr lang="en-US" b="1" i="1" dirty="0"/>
              <a:t> </a:t>
            </a:r>
            <a:r>
              <a:rPr lang="en-US" i="1" dirty="0"/>
              <a:t>underlying native speaker </a:t>
            </a:r>
            <a:r>
              <a:rPr lang="en-US" i="1" dirty="0" smtClean="0"/>
              <a:t>knowledge</a:t>
            </a:r>
            <a:r>
              <a:rPr lang="en-US" i="1" dirty="0">
                <a:solidFill>
                  <a:srgbClr val="FF0000"/>
                </a:solidFill>
              </a:rPr>
              <a:t>?</a:t>
            </a:r>
            <a:endParaRPr lang="en-US" i="1" dirty="0" smtClean="0">
              <a:solidFill>
                <a:srgbClr val="FF0000"/>
              </a:solidFill>
            </a:endParaRPr>
          </a:p>
          <a:p>
            <a:r>
              <a:rPr lang="en-US" i="1" dirty="0" smtClean="0"/>
              <a:t>Why </a:t>
            </a:r>
            <a:r>
              <a:rPr lang="en-US" i="1" dirty="0"/>
              <a:t>are learners</a:t>
            </a:r>
            <a:r>
              <a:rPr lang="en-US" b="1" i="1" dirty="0"/>
              <a:t> </a:t>
            </a:r>
            <a:r>
              <a:rPr lang="en-US" i="1" dirty="0"/>
              <a:t>exposed to something (often many times) but still remain unable to reproduce it in a way that matches that of</a:t>
            </a:r>
            <a:r>
              <a:rPr lang="en-US" b="1" i="1" dirty="0"/>
              <a:t> </a:t>
            </a:r>
            <a:r>
              <a:rPr lang="en-US" i="1" dirty="0"/>
              <a:t>native speakers</a:t>
            </a:r>
            <a:r>
              <a:rPr lang="en-US" i="1" dirty="0">
                <a:solidFill>
                  <a:srgbClr val="FF0000"/>
                </a:solidFill>
              </a:rPr>
              <a:t>?</a:t>
            </a:r>
          </a:p>
          <a:p>
            <a:endParaRPr lang="en-US" dirty="0"/>
          </a:p>
        </p:txBody>
      </p:sp>
    </p:spTree>
    <p:extLst>
      <p:ext uri="{BB962C8B-B14F-4D97-AF65-F5344CB8AC3E}">
        <p14:creationId xmlns:p14="http://schemas.microsoft.com/office/powerpoint/2010/main" val="10852204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Fossilization</a:t>
            </a:r>
            <a:endParaRPr lang="en-US" dirty="0"/>
          </a:p>
        </p:txBody>
      </p:sp>
      <p:sp>
        <p:nvSpPr>
          <p:cNvPr id="3" name="Объект 2"/>
          <p:cNvSpPr>
            <a:spLocks noGrp="1"/>
          </p:cNvSpPr>
          <p:nvPr>
            <p:ph idx="1"/>
          </p:nvPr>
        </p:nvSpPr>
        <p:spPr/>
        <p:txBody>
          <a:bodyPr>
            <a:normAutofit/>
          </a:bodyPr>
          <a:lstStyle/>
          <a:p>
            <a:r>
              <a:rPr lang="en-US" b="1" dirty="0" smtClean="0"/>
              <a:t>Fossilization </a:t>
            </a:r>
            <a:r>
              <a:rPr lang="en-US" dirty="0" smtClean="0"/>
              <a:t>- </a:t>
            </a:r>
            <a:r>
              <a:rPr lang="en-US" dirty="0"/>
              <a:t>cessation of learning. </a:t>
            </a:r>
            <a:endParaRPr lang="en-US" dirty="0" smtClean="0"/>
          </a:p>
          <a:p>
            <a:r>
              <a:rPr lang="en-US" dirty="0" smtClean="0"/>
              <a:t>The </a:t>
            </a:r>
            <a:r>
              <a:rPr lang="en-US" i="1" dirty="0"/>
              <a:t>Random House Dictionary of the English </a:t>
            </a:r>
            <a:r>
              <a:rPr lang="en-US" i="1" dirty="0" smtClean="0"/>
              <a:t>Language</a:t>
            </a:r>
            <a:r>
              <a:rPr lang="en-US" dirty="0" smtClean="0"/>
              <a:t> </a:t>
            </a:r>
            <a:r>
              <a:rPr lang="en-US" dirty="0"/>
              <a:t>defines </a:t>
            </a:r>
            <a:r>
              <a:rPr lang="en-US" dirty="0" smtClean="0"/>
              <a:t>fossilization: </a:t>
            </a:r>
          </a:p>
          <a:p>
            <a:r>
              <a:rPr lang="en-US" dirty="0" smtClean="0"/>
              <a:t>“</a:t>
            </a:r>
            <a:r>
              <a:rPr lang="en-US" i="1" dirty="0"/>
              <a:t>to become permanently established in the </a:t>
            </a:r>
            <a:r>
              <a:rPr lang="en-US" i="1" dirty="0" smtClean="0"/>
              <a:t>interlanguage </a:t>
            </a:r>
            <a:r>
              <a:rPr lang="en-US" i="1" dirty="0"/>
              <a:t>of a second language learner in a form that is deviant from the </a:t>
            </a:r>
            <a:r>
              <a:rPr lang="en-US" i="1" dirty="0" smtClean="0"/>
              <a:t>target-language </a:t>
            </a:r>
            <a:r>
              <a:rPr lang="en-US" i="1" dirty="0"/>
              <a:t>norm and that continues to appear in performance regardless of further exposure to the target language</a:t>
            </a:r>
            <a:r>
              <a:rPr lang="en-US" dirty="0"/>
              <a:t>.”</a:t>
            </a:r>
          </a:p>
          <a:p>
            <a:endParaRPr lang="en-US" dirty="0"/>
          </a:p>
        </p:txBody>
      </p:sp>
    </p:spTree>
    <p:extLst>
      <p:ext uri="{BB962C8B-B14F-4D97-AF65-F5344CB8AC3E}">
        <p14:creationId xmlns:p14="http://schemas.microsoft.com/office/powerpoint/2010/main" val="196714724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Stabilization</a:t>
            </a:r>
            <a:endParaRPr lang="en-US" dirty="0"/>
          </a:p>
        </p:txBody>
      </p:sp>
      <p:sp>
        <p:nvSpPr>
          <p:cNvPr id="3" name="Объект 2"/>
          <p:cNvSpPr>
            <a:spLocks noGrp="1"/>
          </p:cNvSpPr>
          <p:nvPr>
            <p:ph idx="1"/>
          </p:nvPr>
        </p:nvSpPr>
        <p:spPr/>
        <p:txBody>
          <a:bodyPr>
            <a:normAutofit fontScale="92500" lnSpcReduction="10000"/>
          </a:bodyPr>
          <a:lstStyle/>
          <a:p>
            <a:r>
              <a:rPr lang="en-US" dirty="0"/>
              <a:t>Because of the difficulty in determining when learning has ceased, one frequently refers to </a:t>
            </a:r>
            <a:r>
              <a:rPr lang="en-US" b="1" dirty="0"/>
              <a:t>stabilization </a:t>
            </a:r>
            <a:r>
              <a:rPr lang="en-US" dirty="0"/>
              <a:t>of linguistic forms, rather than fossilization or cessation of learning. </a:t>
            </a:r>
            <a:endParaRPr lang="en-US" dirty="0" smtClean="0"/>
          </a:p>
          <a:p>
            <a:r>
              <a:rPr lang="en-US" dirty="0" smtClean="0"/>
              <a:t>In </a:t>
            </a:r>
            <a:r>
              <a:rPr lang="en-US" dirty="0"/>
              <a:t>SLA, one often notes that IL plateaus are far from the TL norms. </a:t>
            </a:r>
            <a:endParaRPr lang="en-US" dirty="0" smtClean="0"/>
          </a:p>
          <a:p>
            <a:r>
              <a:rPr lang="en-US" dirty="0" smtClean="0"/>
              <a:t>fossilized </a:t>
            </a:r>
            <a:r>
              <a:rPr lang="en-US" dirty="0"/>
              <a:t>or stabilized ILs exist, no matter what learners </a:t>
            </a:r>
            <a:r>
              <a:rPr lang="en-US" dirty="0" smtClean="0"/>
              <a:t>do. </a:t>
            </a:r>
          </a:p>
          <a:p>
            <a:r>
              <a:rPr lang="en-US" dirty="0" smtClean="0"/>
              <a:t>explanation </a:t>
            </a:r>
            <a:r>
              <a:rPr lang="en-US" dirty="0"/>
              <a:t>of permanent or temporary learning plateaus is lacking at </a:t>
            </a:r>
            <a:r>
              <a:rPr lang="en-US" dirty="0" smtClean="0"/>
              <a:t>present.</a:t>
            </a:r>
            <a:endParaRPr lang="en-US" dirty="0"/>
          </a:p>
          <a:p>
            <a:endParaRPr lang="en-US" dirty="0"/>
          </a:p>
        </p:txBody>
      </p:sp>
    </p:spTree>
    <p:extLst>
      <p:ext uri="{BB962C8B-B14F-4D97-AF65-F5344CB8AC3E}">
        <p14:creationId xmlns:p14="http://schemas.microsoft.com/office/powerpoint/2010/main" val="88669879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19672" y="274638"/>
            <a:ext cx="7314016" cy="778098"/>
          </a:xfrm>
        </p:spPr>
        <p:txBody>
          <a:bodyPr>
            <a:normAutofit fontScale="90000"/>
          </a:bodyPr>
          <a:lstStyle/>
          <a:p>
            <a:pPr algn="ctr"/>
            <a:r>
              <a:rPr lang="en-US" b="1" dirty="0"/>
              <a:t>Conclusion</a:t>
            </a:r>
            <a:r>
              <a:rPr lang="en-US" dirty="0"/>
              <a:t/>
            </a:r>
            <a:br>
              <a:rPr lang="en-US" dirty="0"/>
            </a:br>
            <a:endParaRPr lang="en-US" dirty="0"/>
          </a:p>
        </p:txBody>
      </p:sp>
      <p:sp>
        <p:nvSpPr>
          <p:cNvPr id="3" name="Объект 2"/>
          <p:cNvSpPr>
            <a:spLocks noGrp="1"/>
          </p:cNvSpPr>
          <p:nvPr>
            <p:ph idx="1"/>
          </p:nvPr>
        </p:nvSpPr>
        <p:spPr/>
        <p:txBody>
          <a:bodyPr>
            <a:normAutofit/>
          </a:bodyPr>
          <a:lstStyle/>
          <a:p>
            <a:r>
              <a:rPr lang="en-US" dirty="0" smtClean="0"/>
              <a:t>SLA </a:t>
            </a:r>
            <a:r>
              <a:rPr lang="en-US" dirty="0"/>
              <a:t>as an interdisciplinary </a:t>
            </a:r>
            <a:r>
              <a:rPr lang="en-US" dirty="0" smtClean="0"/>
              <a:t>discipline</a:t>
            </a:r>
            <a:r>
              <a:rPr lang="en-GB" dirty="0" smtClean="0"/>
              <a:t>: </a:t>
            </a:r>
            <a:r>
              <a:rPr lang="en-US" dirty="0" smtClean="0"/>
              <a:t>linguistics</a:t>
            </a:r>
            <a:r>
              <a:rPr lang="en-US" dirty="0"/>
              <a:t>, </a:t>
            </a:r>
            <a:r>
              <a:rPr lang="en-US" dirty="0" smtClean="0"/>
              <a:t>language pedagogy, education</a:t>
            </a:r>
            <a:r>
              <a:rPr lang="en-US" dirty="0"/>
              <a:t>, </a:t>
            </a:r>
            <a:r>
              <a:rPr lang="en-US" dirty="0" smtClean="0"/>
              <a:t>psychology</a:t>
            </a:r>
            <a:r>
              <a:rPr lang="en-US" dirty="0"/>
              <a:t> </a:t>
            </a:r>
            <a:r>
              <a:rPr lang="en-US" dirty="0" smtClean="0"/>
              <a:t>etc. </a:t>
            </a:r>
            <a:endParaRPr lang="en-US" dirty="0"/>
          </a:p>
          <a:p>
            <a:endParaRPr lang="en-US" dirty="0"/>
          </a:p>
          <a:p>
            <a:r>
              <a:rPr lang="en-US" dirty="0" smtClean="0"/>
              <a:t>Purposes: </a:t>
            </a:r>
            <a:r>
              <a:rPr lang="en-US" dirty="0"/>
              <a:t>f</a:t>
            </a:r>
            <a:r>
              <a:rPr lang="en-US" dirty="0" smtClean="0"/>
              <a:t>indings </a:t>
            </a:r>
            <a:r>
              <a:rPr lang="en-US" dirty="0"/>
              <a:t>from SLA research are used to inform the practices and decisions made by language teachers and educational </a:t>
            </a:r>
            <a:r>
              <a:rPr lang="en-US" dirty="0" smtClean="0"/>
              <a:t>policymakers.</a:t>
            </a:r>
            <a:endParaRPr lang="en-US" dirty="0"/>
          </a:p>
          <a:p>
            <a:endParaRPr lang="en-US" dirty="0"/>
          </a:p>
        </p:txBody>
      </p:sp>
    </p:spTree>
    <p:extLst>
      <p:ext uri="{BB962C8B-B14F-4D97-AF65-F5344CB8AC3E}">
        <p14:creationId xmlns:p14="http://schemas.microsoft.com/office/powerpoint/2010/main" val="34336667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a:t>Time to Think …</a:t>
            </a:r>
            <a:r>
              <a:rPr lang="en-US" dirty="0"/>
              <a:t/>
            </a:r>
            <a:br>
              <a:rPr lang="en-US" dirty="0"/>
            </a:br>
            <a:endParaRPr lang="en-US" dirty="0"/>
          </a:p>
        </p:txBody>
      </p:sp>
      <p:sp>
        <p:nvSpPr>
          <p:cNvPr id="3" name="Объект 2"/>
          <p:cNvSpPr>
            <a:spLocks noGrp="1"/>
          </p:cNvSpPr>
          <p:nvPr>
            <p:ph idx="1"/>
          </p:nvPr>
        </p:nvSpPr>
        <p:spPr/>
        <p:txBody>
          <a:bodyPr>
            <a:normAutofit fontScale="77500" lnSpcReduction="20000"/>
          </a:bodyPr>
          <a:lstStyle/>
          <a:p>
            <a:r>
              <a:rPr lang="en-US" dirty="0" smtClean="0"/>
              <a:t>1</a:t>
            </a:r>
            <a:r>
              <a:rPr lang="en-US" dirty="0"/>
              <a:t>. In what ways is your knowledge of a second language similar or different from your L1 knowledge?</a:t>
            </a:r>
          </a:p>
          <a:p>
            <a:r>
              <a:rPr lang="en-US" dirty="0"/>
              <a:t>2. The following sentences were produced by native speakers of Arabic:</a:t>
            </a:r>
          </a:p>
          <a:p>
            <a:pPr marL="82296" indent="0">
              <a:buNone/>
            </a:pPr>
            <a:r>
              <a:rPr lang="en-US" dirty="0"/>
              <a:t>a. I bought a couple of towel.</a:t>
            </a:r>
          </a:p>
          <a:p>
            <a:pPr marL="82296" indent="0">
              <a:buNone/>
            </a:pPr>
            <a:r>
              <a:rPr lang="en-US" dirty="0"/>
              <a:t>b. There is many kind of way you make baklawa.</a:t>
            </a:r>
          </a:p>
          <a:p>
            <a:pPr marL="82296" indent="0">
              <a:buNone/>
            </a:pPr>
            <a:r>
              <a:rPr lang="en-US" dirty="0"/>
              <a:t>c. There are about one and half-million inhabitant in Jeddah.</a:t>
            </a:r>
          </a:p>
          <a:p>
            <a:pPr marL="82296" indent="0">
              <a:buNone/>
            </a:pPr>
            <a:r>
              <a:rPr lang="en-US" dirty="0"/>
              <a:t>Which linguistic items (and arrangements of items) do you think come from the target language, which come from the native language, and which are autonomous? As a way to begin, think about whether learners of English of languages other than Arabic are likely to utter similar sentences.</a:t>
            </a:r>
          </a:p>
          <a:p>
            <a:endParaRPr lang="en-US" dirty="0"/>
          </a:p>
        </p:txBody>
      </p:sp>
    </p:spTree>
    <p:extLst>
      <p:ext uri="{BB962C8B-B14F-4D97-AF65-F5344CB8AC3E}">
        <p14:creationId xmlns:p14="http://schemas.microsoft.com/office/powerpoint/2010/main" val="711075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n-GB" dirty="0" smtClean="0"/>
              <a:t>Applied Linguistics:</a:t>
            </a:r>
            <a:br>
              <a:rPr lang="en-GB" dirty="0" smtClean="0"/>
            </a:br>
            <a:r>
              <a:rPr lang="en-GB" dirty="0" smtClean="0"/>
              <a:t>When did it all begin?</a:t>
            </a:r>
            <a:endParaRPr lang="en-GB" dirty="0"/>
          </a:p>
        </p:txBody>
      </p:sp>
      <p:sp>
        <p:nvSpPr>
          <p:cNvPr id="5" name="Θέση περιεχομένου 4"/>
          <p:cNvSpPr>
            <a:spLocks noGrp="1"/>
          </p:cNvSpPr>
          <p:nvPr>
            <p:ph idx="1"/>
          </p:nvPr>
        </p:nvSpPr>
        <p:spPr/>
        <p:txBody>
          <a:bodyPr/>
          <a:lstStyle/>
          <a:p>
            <a:r>
              <a:rPr lang="en-GB" dirty="0"/>
              <a:t>The term Applied Linguistics (AL) is an </a:t>
            </a:r>
            <a:r>
              <a:rPr lang="en-GB" b="1" dirty="0"/>
              <a:t>Anglo-American coinage</a:t>
            </a:r>
            <a:r>
              <a:rPr lang="en-GB" dirty="0"/>
              <a:t>.</a:t>
            </a:r>
          </a:p>
          <a:p>
            <a:r>
              <a:rPr lang="en-GB" dirty="0"/>
              <a:t>It was founded first at the </a:t>
            </a:r>
            <a:r>
              <a:rPr lang="en-GB" b="1" dirty="0"/>
              <a:t>University of Edinburgh School of Applied Linguistics </a:t>
            </a:r>
            <a:r>
              <a:rPr lang="en-GB" dirty="0"/>
              <a:t>in </a:t>
            </a:r>
            <a:r>
              <a:rPr lang="en-GB" b="1" dirty="0"/>
              <a:t>1956</a:t>
            </a:r>
            <a:r>
              <a:rPr lang="en-GB" dirty="0"/>
              <a:t>.</a:t>
            </a:r>
          </a:p>
          <a:p>
            <a:r>
              <a:rPr lang="en-GB" dirty="0"/>
              <a:t>Then at the </a:t>
            </a:r>
            <a:r>
              <a:rPr lang="en-GB" b="1" dirty="0" err="1"/>
              <a:t>Center</a:t>
            </a:r>
            <a:r>
              <a:rPr lang="en-GB" b="1" dirty="0"/>
              <a:t> of Applied Linguistics in Washington D.C</a:t>
            </a:r>
            <a:r>
              <a:rPr lang="en-GB" dirty="0"/>
              <a:t>. in </a:t>
            </a:r>
            <a:r>
              <a:rPr lang="en-GB" b="1" dirty="0"/>
              <a:t>1957</a:t>
            </a:r>
            <a:r>
              <a:rPr lang="en-GB" dirty="0"/>
              <a:t>.</a:t>
            </a:r>
          </a:p>
        </p:txBody>
      </p:sp>
    </p:spTree>
    <p:custDataLst>
      <p:tags r:id="rId1"/>
    </p:custDataLst>
    <p:extLst>
      <p:ext uri="{BB962C8B-B14F-4D97-AF65-F5344CB8AC3E}">
        <p14:creationId xmlns:p14="http://schemas.microsoft.com/office/powerpoint/2010/main" val="4049540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dirty="0" smtClean="0"/>
              <a:t>Applied Linguistics:</a:t>
            </a:r>
            <a:r>
              <a:rPr lang="en-GB" dirty="0"/>
              <a:t> </a:t>
            </a:r>
            <a:r>
              <a:rPr lang="en-GB" dirty="0" smtClean="0"/>
              <a:t>development</a:t>
            </a:r>
            <a:endParaRPr lang="en-GB" dirty="0"/>
          </a:p>
        </p:txBody>
      </p:sp>
      <p:sp>
        <p:nvSpPr>
          <p:cNvPr id="5" name="Θέση περιεχομένου 4"/>
          <p:cNvSpPr>
            <a:spLocks noGrp="1"/>
          </p:cNvSpPr>
          <p:nvPr>
            <p:ph idx="1"/>
          </p:nvPr>
        </p:nvSpPr>
        <p:spPr/>
        <p:txBody>
          <a:bodyPr>
            <a:noAutofit/>
          </a:bodyPr>
          <a:lstStyle/>
          <a:p>
            <a:r>
              <a:rPr lang="en-GB" sz="2800" dirty="0"/>
              <a:t>The British Association of Applied Linguistics (BAAL) was formally established in 1967, with the following aims: “the advancement of education by fostering and promoting, by any lawful charitable means, the study of language use, language acquisition and language teaching and the fostering of inter-disciplinary collaboration in this study” (BAAL, 1994). </a:t>
            </a:r>
          </a:p>
          <a:p>
            <a:r>
              <a:rPr lang="en-GB" sz="2800" dirty="0"/>
              <a:t>It was largely taken for granted in the 1960s and 1970s that applied linguistics was about language teaching.</a:t>
            </a:r>
          </a:p>
          <a:p>
            <a:endParaRPr lang="en-GB" sz="2800" dirty="0"/>
          </a:p>
        </p:txBody>
      </p:sp>
    </p:spTree>
    <p:custDataLst>
      <p:tags r:id="rId1"/>
    </p:custDataLst>
    <p:extLst>
      <p:ext uri="{BB962C8B-B14F-4D97-AF65-F5344CB8AC3E}">
        <p14:creationId xmlns:p14="http://schemas.microsoft.com/office/powerpoint/2010/main" val="35360060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n-GB" dirty="0" smtClean="0"/>
              <a:t>What is Applied Linguistics?</a:t>
            </a:r>
            <a:endParaRPr lang="en-GB" dirty="0"/>
          </a:p>
        </p:txBody>
      </p:sp>
      <p:sp>
        <p:nvSpPr>
          <p:cNvPr id="3" name="Θέση περιεχομένου 2"/>
          <p:cNvSpPr>
            <a:spLocks noGrp="1"/>
          </p:cNvSpPr>
          <p:nvPr>
            <p:ph idx="1"/>
          </p:nvPr>
        </p:nvSpPr>
        <p:spPr/>
        <p:txBody>
          <a:bodyPr>
            <a:noAutofit/>
          </a:bodyPr>
          <a:lstStyle/>
          <a:p>
            <a:r>
              <a:rPr lang="en-GB" sz="2800" dirty="0" smtClean="0"/>
              <a:t>Applied Linguistics entails using what we know about  language, about how it is used, and about how it is learned in order to solve some problem in the real world.</a:t>
            </a:r>
          </a:p>
          <a:p>
            <a:r>
              <a:rPr lang="en-GB" sz="2800" dirty="0" smtClean="0"/>
              <a:t>Applied Linguistics uses language-related research in a wide variety of fields (e.g. language acquisition, language teaching, literacy, gender studies, language policy, speech therapy, discourse analysis, censorship, workplace communication, media studies, translation, lexicography, forensic linguistics).</a:t>
            </a:r>
          </a:p>
          <a:p>
            <a:endParaRPr lang="en-GB" sz="2800" dirty="0"/>
          </a:p>
        </p:txBody>
      </p:sp>
    </p:spTree>
    <p:custDataLst>
      <p:tags r:id="rId1"/>
    </p:custDataLst>
    <p:extLst>
      <p:ext uri="{BB962C8B-B14F-4D97-AF65-F5344CB8AC3E}">
        <p14:creationId xmlns:p14="http://schemas.microsoft.com/office/powerpoint/2010/main" val="32559024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n-GB" dirty="0" smtClean="0"/>
              <a:t>What is Applied Linguistics? </a:t>
            </a:r>
            <a:r>
              <a:rPr lang="en-GB" sz="3100" dirty="0" smtClean="0"/>
              <a:t>(continued)</a:t>
            </a:r>
            <a:endParaRPr lang="en-GB" sz="3100" dirty="0"/>
          </a:p>
        </p:txBody>
      </p:sp>
      <p:sp>
        <p:nvSpPr>
          <p:cNvPr id="3" name="Θέση περιεχομένου 2"/>
          <p:cNvSpPr>
            <a:spLocks noGrp="1"/>
          </p:cNvSpPr>
          <p:nvPr>
            <p:ph idx="1"/>
          </p:nvPr>
        </p:nvSpPr>
        <p:spPr/>
        <p:txBody>
          <a:bodyPr>
            <a:normAutofit fontScale="92500"/>
          </a:bodyPr>
          <a:lstStyle/>
          <a:p>
            <a:pPr marL="0" indent="0">
              <a:buNone/>
            </a:pPr>
            <a:r>
              <a:rPr lang="en-GB" dirty="0" smtClean="0"/>
              <a:t>“AL is the utilisation of the knowledge about the nature of language achieved by linguistic research for the improvement of the efficiency of some practical task in which language is a central component.” (</a:t>
            </a:r>
            <a:r>
              <a:rPr lang="en-GB" dirty="0" err="1" smtClean="0"/>
              <a:t>Corder</a:t>
            </a:r>
            <a:r>
              <a:rPr lang="en-GB" dirty="0" smtClean="0"/>
              <a:t>, 1974, p. 24)</a:t>
            </a:r>
          </a:p>
          <a:p>
            <a:pPr marL="0" indent="0">
              <a:buNone/>
            </a:pPr>
            <a:r>
              <a:rPr lang="en-GB" dirty="0"/>
              <a:t>“Applied Linguistics is using what we know about (a) language, (b) how it is learned, and (c) how it is used, in order to achieve some purpose or solve some problem in the real world” (Schmitt &amp; </a:t>
            </a:r>
            <a:r>
              <a:rPr lang="en-GB" dirty="0" err="1"/>
              <a:t>Celce</a:t>
            </a:r>
            <a:r>
              <a:rPr lang="en-GB" dirty="0"/>
              <a:t>-Murcia, 2002, p. 1).</a:t>
            </a:r>
          </a:p>
          <a:p>
            <a:pPr marL="0" indent="0">
              <a:buNone/>
            </a:pPr>
            <a:endParaRPr lang="en-GB" dirty="0" smtClean="0"/>
          </a:p>
          <a:p>
            <a:endParaRPr lang="en-GB" dirty="0"/>
          </a:p>
        </p:txBody>
      </p:sp>
    </p:spTree>
    <p:custDataLst>
      <p:tags r:id="rId1"/>
    </p:custDataLst>
    <p:extLst>
      <p:ext uri="{BB962C8B-B14F-4D97-AF65-F5344CB8AC3E}">
        <p14:creationId xmlns:p14="http://schemas.microsoft.com/office/powerpoint/2010/main" val="10400709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n-GB" dirty="0" smtClean="0"/>
              <a:t>What is Applied Linguistics? </a:t>
            </a:r>
            <a:r>
              <a:rPr lang="en-GB" sz="3600" dirty="0"/>
              <a:t>(continued)</a:t>
            </a:r>
            <a:r>
              <a:rPr lang="en-GB" sz="3600" dirty="0" smtClean="0"/>
              <a:t> </a:t>
            </a:r>
            <a:endParaRPr lang="en-GB" sz="3600" dirty="0"/>
          </a:p>
        </p:txBody>
      </p:sp>
      <p:sp>
        <p:nvSpPr>
          <p:cNvPr id="3" name="Θέση περιεχομένου 2"/>
          <p:cNvSpPr>
            <a:spLocks noGrp="1"/>
          </p:cNvSpPr>
          <p:nvPr>
            <p:ph idx="1"/>
          </p:nvPr>
        </p:nvSpPr>
        <p:spPr/>
        <p:txBody>
          <a:bodyPr/>
          <a:lstStyle/>
          <a:p>
            <a:pPr marL="0" indent="0" algn="just">
              <a:buNone/>
            </a:pPr>
            <a:r>
              <a:rPr lang="en-GB" dirty="0" smtClean="0"/>
              <a:t>“The focus of applied linguistics is on trying to resolve language-based problems that people encounter in the real world, whether they be learners, teachers, supervisors, academics, lawyers, service providers, those who need social services, test takers, policy developers, dictionary makers, translators, or a whole range of business clients.” (</a:t>
            </a:r>
            <a:r>
              <a:rPr lang="en-GB" dirty="0" err="1" smtClean="0"/>
              <a:t>Grabe</a:t>
            </a:r>
            <a:r>
              <a:rPr lang="en-GB" dirty="0" smtClean="0"/>
              <a:t>, 2002, p. 9).</a:t>
            </a:r>
          </a:p>
          <a:p>
            <a:endParaRPr lang="en-GB" dirty="0"/>
          </a:p>
        </p:txBody>
      </p:sp>
    </p:spTree>
    <p:custDataLst>
      <p:tags r:id="rId1"/>
    </p:custDataLst>
    <p:extLst>
      <p:ext uri="{BB962C8B-B14F-4D97-AF65-F5344CB8AC3E}">
        <p14:creationId xmlns:p14="http://schemas.microsoft.com/office/powerpoint/2010/main" val="33587455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Defining characteristics of Applied Linguistics</a:t>
            </a:r>
            <a:endParaRPr lang="en-GB" dirty="0"/>
          </a:p>
        </p:txBody>
      </p:sp>
      <p:sp>
        <p:nvSpPr>
          <p:cNvPr id="3" name="Θέση περιεχομένου 2"/>
          <p:cNvSpPr>
            <a:spLocks noGrp="1"/>
          </p:cNvSpPr>
          <p:nvPr>
            <p:ph idx="1"/>
          </p:nvPr>
        </p:nvSpPr>
        <p:spPr/>
        <p:txBody>
          <a:bodyPr>
            <a:noAutofit/>
          </a:bodyPr>
          <a:lstStyle/>
          <a:p>
            <a:pPr>
              <a:spcBef>
                <a:spcPts val="1000"/>
              </a:spcBef>
              <a:defRPr/>
            </a:pPr>
            <a:r>
              <a:rPr lang="en-GB" sz="2800" b="1" dirty="0" smtClean="0"/>
              <a:t>Autonomous, multidisciplinary and problem solving</a:t>
            </a:r>
            <a:r>
              <a:rPr lang="en-GB" sz="2800" dirty="0" smtClean="0"/>
              <a:t>: uses and draws on theory from other related fields concerned with language and generates its own theory  in order to find solutions to language related problems and issues in the real world.</a:t>
            </a:r>
          </a:p>
          <a:p>
            <a:pPr>
              <a:spcBef>
                <a:spcPts val="1000"/>
              </a:spcBef>
              <a:defRPr/>
            </a:pPr>
            <a:r>
              <a:rPr lang="en-GB" sz="2800" dirty="0" smtClean="0"/>
              <a:t>Practical concerns have an important role in shaping the questions that AL will address.</a:t>
            </a:r>
          </a:p>
          <a:p>
            <a:pPr>
              <a:spcBef>
                <a:spcPts val="1000"/>
              </a:spcBef>
              <a:defRPr/>
            </a:pPr>
            <a:r>
              <a:rPr lang="en-GB" sz="2800" dirty="0" smtClean="0"/>
              <a:t>Language related problems concern learners, teachers, academics, lawyers, translators, test takers, service providers, etc. </a:t>
            </a:r>
          </a:p>
          <a:p>
            <a:pPr>
              <a:spcBef>
                <a:spcPts val="1000"/>
              </a:spcBef>
            </a:pPr>
            <a:endParaRPr lang="en-GB" sz="2800" dirty="0"/>
          </a:p>
        </p:txBody>
      </p:sp>
    </p:spTree>
    <p:custDataLst>
      <p:tags r:id="rId1"/>
    </p:custDataLst>
    <p:extLst>
      <p:ext uri="{BB962C8B-B14F-4D97-AF65-F5344CB8AC3E}">
        <p14:creationId xmlns:p14="http://schemas.microsoft.com/office/powerpoint/2010/main" val="403610441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162</TotalTime>
  <Words>2362</Words>
  <Application>Microsoft Office PowerPoint</Application>
  <PresentationFormat>Экран (4:3)</PresentationFormat>
  <Paragraphs>199</Paragraphs>
  <Slides>38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38</vt:i4>
      </vt:variant>
    </vt:vector>
  </HeadingPairs>
  <TitlesOfParts>
    <vt:vector size="39" baseType="lpstr">
      <vt:lpstr>Солнцестояние</vt:lpstr>
      <vt:lpstr>    THEME 1. APPLIED LINGUISTICS AS A FIELD OF STUDY AND SECOND LANGUAGE ACQUISITION </vt:lpstr>
      <vt:lpstr>Презентация PowerPoint</vt:lpstr>
      <vt:lpstr>What is Linguistics?</vt:lpstr>
      <vt:lpstr>Applied Linguistics: When did it all begin?</vt:lpstr>
      <vt:lpstr>Applied Linguistics: development</vt:lpstr>
      <vt:lpstr>What is Applied Linguistics?</vt:lpstr>
      <vt:lpstr>What is Applied Linguistics? (continued)</vt:lpstr>
      <vt:lpstr>What is Applied Linguistics? (continued) </vt:lpstr>
      <vt:lpstr>Defining characteristics of Applied Linguistics</vt:lpstr>
      <vt:lpstr>What problems are related to language?</vt:lpstr>
      <vt:lpstr>What is the relationship between AL and other language related disciplines? </vt:lpstr>
      <vt:lpstr>Theoretical, Interdisciplinary and Applied Linguistics</vt:lpstr>
      <vt:lpstr>2.The Study of Second Language Acquisition: general considerations </vt:lpstr>
      <vt:lpstr>History:  The systematic study of L2 acquisition starts in the 1960s in the works of Chomsky (1959) who investigated language learning as a cognitive enterprise.   </vt:lpstr>
      <vt:lpstr>Презентация PowerPoint</vt:lpstr>
      <vt:lpstr>Areas of SLA interest:</vt:lpstr>
      <vt:lpstr>Goals of SLA:</vt:lpstr>
      <vt:lpstr>Goals of SLA (continued)</vt:lpstr>
      <vt:lpstr>Definitions </vt:lpstr>
      <vt:lpstr>What is ‘acquisition’? </vt:lpstr>
      <vt:lpstr>Time to think… </vt:lpstr>
      <vt:lpstr>Connection of SLA with other disciplines</vt:lpstr>
      <vt:lpstr>Connection with Linguistics</vt:lpstr>
      <vt:lpstr>Connection with Language Pedagogy</vt:lpstr>
      <vt:lpstr>Connection with Cross-cultural communication</vt:lpstr>
      <vt:lpstr>Language policy and language planning</vt:lpstr>
      <vt:lpstr>Think … </vt:lpstr>
      <vt:lpstr>The Nature of Language </vt:lpstr>
      <vt:lpstr>2. Syntax</vt:lpstr>
      <vt:lpstr>Which of these sentences are possible and ungrammatical?</vt:lpstr>
      <vt:lpstr>3.Morphology and the Lexicon </vt:lpstr>
      <vt:lpstr>4.Semantics </vt:lpstr>
      <vt:lpstr>5. Pragmatics</vt:lpstr>
      <vt:lpstr>The Nature of Nonnative Speaker Knowledge </vt:lpstr>
      <vt:lpstr>Fossilization</vt:lpstr>
      <vt:lpstr>Stabilization</vt:lpstr>
      <vt:lpstr>Conclusion </vt:lpstr>
      <vt:lpstr>Time to Think …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THEME 1. SECOND LANGUAGE ACQUISITION AS A FIELD OF STUDY</dc:title>
  <dc:creator>марианна</dc:creator>
  <cp:lastModifiedBy>марианна</cp:lastModifiedBy>
  <cp:revision>34</cp:revision>
  <dcterms:created xsi:type="dcterms:W3CDTF">2021-01-20T13:02:13Z</dcterms:created>
  <dcterms:modified xsi:type="dcterms:W3CDTF">2021-12-28T13:57:12Z</dcterms:modified>
</cp:coreProperties>
</file>