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20" name="Нижний колонтитул 19"/>
          <p:cNvSpPr>
            <a:spLocks noGrp="1"/>
          </p:cNvSpPr>
          <p:nvPr>
            <p:ph type="ftr" sz="quarter" idx="11"/>
          </p:nvPr>
        </p:nvSpPr>
        <p:spPr/>
        <p:txBody>
          <a:bodyPr/>
          <a:lstStyle>
            <a:extLst/>
          </a:lstStyle>
          <a:p>
            <a:endParaRPr kumimoji="0" lang="en-US"/>
          </a:p>
        </p:txBody>
      </p:sp>
      <p:sp>
        <p:nvSpPr>
          <p:cNvPr id="10" name="Номер слайда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5" name="Нижний колонтитул 4"/>
          <p:cNvSpPr>
            <a:spLocks noGrp="1"/>
          </p:cNvSpPr>
          <p:nvPr>
            <p:ph type="ftr" sz="quarter" idx="11"/>
          </p:nvPr>
        </p:nvSpPr>
        <p:spPr/>
        <p:txBody>
          <a:bodyPr/>
          <a:lstStyle>
            <a:extLst/>
          </a:lstStyle>
          <a:p>
            <a:endParaRPr kumimoji="0" lang="en-US"/>
          </a:p>
        </p:txBody>
      </p:sp>
      <p:sp>
        <p:nvSpPr>
          <p:cNvPr id="6" name="Номер слайда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8" name="Нижний колонтитул 7"/>
          <p:cNvSpPr>
            <a:spLocks noGrp="1"/>
          </p:cNvSpPr>
          <p:nvPr>
            <p:ph type="ftr" sz="quarter" idx="11"/>
          </p:nvPr>
        </p:nvSpPr>
        <p:spPr/>
        <p:txBody>
          <a:bodyPr/>
          <a:lstStyle>
            <a:extLst/>
          </a:lstStyle>
          <a:p>
            <a:endParaRPr kumimoji="0" lang="en-US"/>
          </a:p>
        </p:txBody>
      </p:sp>
      <p:sp>
        <p:nvSpPr>
          <p:cNvPr id="9" name="Номер слайда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4" name="Нижний колонтитул 3"/>
          <p:cNvSpPr>
            <a:spLocks noGrp="1"/>
          </p:cNvSpPr>
          <p:nvPr>
            <p:ph type="ftr" sz="quarter" idx="11"/>
          </p:nvPr>
        </p:nvSpPr>
        <p:spPr/>
        <p:txBody>
          <a:bodyPr/>
          <a:lstStyle>
            <a:extLst/>
          </a:lstStyle>
          <a:p>
            <a:endParaRPr kumimoji="0" lang="en-US"/>
          </a:p>
        </p:txBody>
      </p:sp>
      <p:sp>
        <p:nvSpPr>
          <p:cNvPr id="5" name="Номер слайда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3" name="Нижний колонтитул 2"/>
          <p:cNvSpPr>
            <a:spLocks noGrp="1"/>
          </p:cNvSpPr>
          <p:nvPr>
            <p:ph type="ftr" sz="quarter" idx="11"/>
          </p:nvPr>
        </p:nvSpPr>
        <p:spPr/>
        <p:txBody>
          <a:bodyPr/>
          <a:lstStyle>
            <a:extLst/>
          </a:lstStyle>
          <a:p>
            <a:endParaRPr kumimoji="0" lang="en-US"/>
          </a:p>
        </p:txBody>
      </p:sp>
      <p:sp>
        <p:nvSpPr>
          <p:cNvPr id="4" name="Номер слайда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4AB02A5-4FE5-49D9-9E24-09F23B90C450}" type="datetimeFigureOut">
              <a:rPr lang="en-US" smtClean="0"/>
              <a:t>1/23/2021</a:t>
            </a:fld>
            <a:endParaRPr lang="en-US"/>
          </a:p>
        </p:txBody>
      </p:sp>
      <p:sp>
        <p:nvSpPr>
          <p:cNvPr id="6" name="Нижний колонтитул 5"/>
          <p:cNvSpPr>
            <a:spLocks noGrp="1"/>
          </p:cNvSpPr>
          <p:nvPr>
            <p:ph type="ftr" sz="quarter" idx="11"/>
          </p:nvPr>
        </p:nvSpPr>
        <p:spPr/>
        <p:txBody>
          <a:bodyPr/>
          <a:lstStyle>
            <a:extLst/>
          </a:lstStyle>
          <a:p>
            <a:endParaRPr kumimoji="0" lang="en-US"/>
          </a:p>
        </p:txBody>
      </p:sp>
      <p:sp>
        <p:nvSpPr>
          <p:cNvPr id="7" name="Номер слайда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1/23/2021</a:t>
            </a:fld>
            <a:endParaRPr lang="en-US" sz="1200">
              <a:solidFill>
                <a:schemeClr val="bg2">
                  <a:shade val="50000"/>
                </a:schemeClr>
              </a:solidFill>
            </a:endParaRPr>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englishpost.org/language-acquisition/"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solidFill>
            <a:schemeClr val="bg2"/>
          </a:solidFill>
        </p:spPr>
        <p:txBody>
          <a:bodyPr>
            <a:normAutofit fontScale="90000"/>
          </a:bodyPr>
          <a:lstStyle/>
          <a:p>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smtClean="0"/>
              <a:t>THEME </a:t>
            </a:r>
            <a:r>
              <a:rPr lang="en-US" sz="3600" b="1" dirty="0"/>
              <a:t>4: SECOND LANGUAGE ACQUISITION </a:t>
            </a:r>
            <a:r>
              <a:rPr lang="en-US" sz="3600" b="1" dirty="0" smtClean="0"/>
              <a:t>THEORIES</a:t>
            </a:r>
            <a:endParaRPr lang="en-US" dirty="0"/>
          </a:p>
        </p:txBody>
      </p:sp>
      <p:sp>
        <p:nvSpPr>
          <p:cNvPr id="3" name="Подзаголовок 2"/>
          <p:cNvSpPr>
            <a:spLocks noGrp="1"/>
          </p:cNvSpPr>
          <p:nvPr>
            <p:ph type="subTitle" idx="1"/>
          </p:nvPr>
        </p:nvSpPr>
        <p:spPr>
          <a:xfrm>
            <a:off x="1432560" y="2276872"/>
            <a:ext cx="7406640" cy="3600400"/>
          </a:xfrm>
        </p:spPr>
        <p:txBody>
          <a:bodyPr>
            <a:normAutofit/>
          </a:bodyPr>
          <a:lstStyle/>
          <a:p>
            <a:endParaRPr lang="en-US" dirty="0" smtClean="0"/>
          </a:p>
          <a:p>
            <a:r>
              <a:rPr lang="en-US" dirty="0" smtClean="0"/>
              <a:t>1</a:t>
            </a:r>
            <a:r>
              <a:rPr lang="en-US" dirty="0"/>
              <a:t>. Behaviorist perspective in SLA.</a:t>
            </a:r>
          </a:p>
          <a:p>
            <a:r>
              <a:rPr lang="en-US" dirty="0"/>
              <a:t>2. </a:t>
            </a:r>
            <a:r>
              <a:rPr lang="en-US" dirty="0" err="1"/>
              <a:t>Innatist</a:t>
            </a:r>
            <a:r>
              <a:rPr lang="en-US" dirty="0"/>
              <a:t> perspective in SLA.</a:t>
            </a:r>
          </a:p>
          <a:p>
            <a:r>
              <a:rPr lang="en-US" dirty="0"/>
              <a:t>3. </a:t>
            </a:r>
            <a:r>
              <a:rPr lang="en-US" dirty="0" err="1"/>
              <a:t>Krashen’s</a:t>
            </a:r>
            <a:r>
              <a:rPr lang="en-US" dirty="0"/>
              <a:t> Five Hypotheses.</a:t>
            </a:r>
          </a:p>
          <a:p>
            <a:r>
              <a:rPr lang="en-US" dirty="0"/>
              <a:t>4. Interactionist perspective in SLA.</a:t>
            </a:r>
          </a:p>
          <a:p>
            <a:endParaRPr lang="en-US" dirty="0"/>
          </a:p>
        </p:txBody>
      </p:sp>
    </p:spTree>
    <p:extLst>
      <p:ext uri="{BB962C8B-B14F-4D97-AF65-F5344CB8AC3E}">
        <p14:creationId xmlns:p14="http://schemas.microsoft.com/office/powerpoint/2010/main" val="925936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a:bodyPr>
          <a:lstStyle/>
          <a:p>
            <a:pPr algn="ctr"/>
            <a:r>
              <a:rPr lang="en-US" sz="3200" b="1" dirty="0"/>
              <a:t>3. </a:t>
            </a:r>
            <a:r>
              <a:rPr lang="en-US" sz="3200" b="1" dirty="0" err="1"/>
              <a:t>Krashen’s</a:t>
            </a:r>
            <a:r>
              <a:rPr lang="en-US" sz="3200" b="1" dirty="0"/>
              <a:t> Five Hypotheses</a:t>
            </a:r>
            <a:r>
              <a:rPr lang="en-US" sz="3200" dirty="0"/>
              <a:t/>
            </a:r>
            <a:br>
              <a:rPr lang="en-US" sz="3200" dirty="0"/>
            </a:br>
            <a:endParaRPr lang="en-US" sz="3200" dirty="0"/>
          </a:p>
        </p:txBody>
      </p:sp>
      <p:sp>
        <p:nvSpPr>
          <p:cNvPr id="3" name="Объект 2"/>
          <p:cNvSpPr>
            <a:spLocks noGrp="1"/>
          </p:cNvSpPr>
          <p:nvPr>
            <p:ph idx="1"/>
          </p:nvPr>
        </p:nvSpPr>
        <p:spPr>
          <a:xfrm>
            <a:off x="1435608" y="1196752"/>
            <a:ext cx="7498080" cy="5051648"/>
          </a:xfrm>
        </p:spPr>
        <p:txBody>
          <a:bodyPr>
            <a:normAutofit lnSpcReduction="10000"/>
          </a:bodyPr>
          <a:lstStyle/>
          <a:p>
            <a:pPr marL="82296" indent="0">
              <a:buNone/>
            </a:pPr>
            <a:endParaRPr lang="en-US" dirty="0"/>
          </a:p>
          <a:p>
            <a:r>
              <a:rPr lang="en-US" dirty="0" smtClean="0"/>
              <a:t>(</a:t>
            </a:r>
            <a:r>
              <a:rPr lang="en-US" dirty="0"/>
              <a:t>1) </a:t>
            </a:r>
            <a:r>
              <a:rPr lang="en-US" dirty="0">
                <a:solidFill>
                  <a:srgbClr val="FF0000"/>
                </a:solidFill>
              </a:rPr>
              <a:t>the acquisition-learning </a:t>
            </a:r>
            <a:r>
              <a:rPr lang="en-US" dirty="0" smtClean="0">
                <a:solidFill>
                  <a:srgbClr val="FF0000"/>
                </a:solidFill>
              </a:rPr>
              <a:t>hypothesis</a:t>
            </a:r>
          </a:p>
          <a:p>
            <a:r>
              <a:rPr lang="en-US" dirty="0" smtClean="0"/>
              <a:t>Acquisition - a </a:t>
            </a:r>
            <a:r>
              <a:rPr lang="en-US" dirty="0"/>
              <a:t>natural language development </a:t>
            </a:r>
            <a:r>
              <a:rPr lang="en-US" dirty="0" smtClean="0"/>
              <a:t>process</a:t>
            </a:r>
          </a:p>
          <a:p>
            <a:r>
              <a:rPr lang="en-US" dirty="0" smtClean="0"/>
              <a:t>Learning - </a:t>
            </a:r>
            <a:r>
              <a:rPr lang="en-US" dirty="0"/>
              <a:t>formal and conscious study of </a:t>
            </a:r>
            <a:r>
              <a:rPr lang="en-US" dirty="0" smtClean="0"/>
              <a:t>language</a:t>
            </a:r>
          </a:p>
          <a:p>
            <a:r>
              <a:rPr lang="en-US" dirty="0"/>
              <a:t>claims </a:t>
            </a:r>
            <a:r>
              <a:rPr lang="en-US" dirty="0" smtClean="0"/>
              <a:t>: </a:t>
            </a:r>
            <a:r>
              <a:rPr lang="en-US" dirty="0"/>
              <a:t>(1) </a:t>
            </a:r>
            <a:r>
              <a:rPr lang="en-US" dirty="0" smtClean="0"/>
              <a:t>learning </a:t>
            </a:r>
            <a:r>
              <a:rPr lang="en-US" dirty="0"/>
              <a:t>cannot turn into </a:t>
            </a:r>
            <a:r>
              <a:rPr lang="en-US" dirty="0" smtClean="0"/>
              <a:t>acquisition</a:t>
            </a:r>
            <a:endParaRPr lang="en-US" dirty="0"/>
          </a:p>
          <a:p>
            <a:r>
              <a:rPr lang="en-US" dirty="0" smtClean="0"/>
              <a:t>(2</a:t>
            </a:r>
            <a:r>
              <a:rPr lang="en-US" dirty="0"/>
              <a:t>) </a:t>
            </a:r>
            <a:r>
              <a:rPr lang="en-US" dirty="0" smtClean="0"/>
              <a:t>only </a:t>
            </a:r>
            <a:r>
              <a:rPr lang="en-US" dirty="0"/>
              <a:t>acquired </a:t>
            </a:r>
            <a:r>
              <a:rPr lang="en-US" dirty="0" smtClean="0"/>
              <a:t>language </a:t>
            </a:r>
            <a:r>
              <a:rPr lang="en-US" dirty="0"/>
              <a:t>is available for natural, fluent communication.</a:t>
            </a:r>
            <a:endParaRPr lang="en-US" dirty="0" smtClean="0"/>
          </a:p>
          <a:p>
            <a:endParaRPr lang="en-GB" dirty="0"/>
          </a:p>
          <a:p>
            <a:endParaRPr lang="en-US" dirty="0" smtClean="0"/>
          </a:p>
          <a:p>
            <a:endParaRPr lang="en-US" dirty="0"/>
          </a:p>
        </p:txBody>
      </p:sp>
    </p:spTree>
    <p:extLst>
      <p:ext uri="{BB962C8B-B14F-4D97-AF65-F5344CB8AC3E}">
        <p14:creationId xmlns:p14="http://schemas.microsoft.com/office/powerpoint/2010/main" val="1949276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a:t>(2) the monitor </a:t>
            </a:r>
            <a:r>
              <a:rPr lang="en-US" dirty="0" smtClean="0"/>
              <a:t>hypothesis</a:t>
            </a:r>
            <a:endParaRPr lang="en-US" dirty="0"/>
          </a:p>
        </p:txBody>
      </p:sp>
      <p:sp>
        <p:nvSpPr>
          <p:cNvPr id="3" name="Объект 2"/>
          <p:cNvSpPr>
            <a:spLocks noGrp="1"/>
          </p:cNvSpPr>
          <p:nvPr>
            <p:ph idx="1"/>
          </p:nvPr>
        </p:nvSpPr>
        <p:spPr/>
        <p:txBody>
          <a:bodyPr>
            <a:normAutofit lnSpcReduction="10000"/>
          </a:bodyPr>
          <a:lstStyle/>
          <a:p>
            <a:r>
              <a:rPr lang="en-US" dirty="0" smtClean="0"/>
              <a:t>Monitor - internal </a:t>
            </a:r>
            <a:r>
              <a:rPr lang="en-US" dirty="0"/>
              <a:t>grammar editor </a:t>
            </a:r>
            <a:endParaRPr lang="en-US" dirty="0" smtClean="0"/>
          </a:p>
          <a:p>
            <a:r>
              <a:rPr lang="en-US" dirty="0" smtClean="0"/>
              <a:t>monitor </a:t>
            </a:r>
            <a:r>
              <a:rPr lang="en-US" dirty="0"/>
              <a:t>“watches” the output to ensure correct usage. </a:t>
            </a:r>
            <a:endParaRPr lang="en-US" dirty="0" smtClean="0"/>
          </a:p>
          <a:p>
            <a:r>
              <a:rPr lang="en-US" dirty="0" smtClean="0"/>
              <a:t>Conditions for monitor: </a:t>
            </a:r>
            <a:r>
              <a:rPr lang="en-US" dirty="0"/>
              <a:t>sufficient time, focus on grammatical form, and explicit knowledge of the rules. </a:t>
            </a:r>
            <a:endParaRPr lang="en-US" dirty="0" smtClean="0"/>
          </a:p>
          <a:p>
            <a:r>
              <a:rPr lang="en-US" dirty="0"/>
              <a:t>true base of </a:t>
            </a:r>
            <a:r>
              <a:rPr lang="en-US" dirty="0" smtClean="0"/>
              <a:t>language </a:t>
            </a:r>
            <a:r>
              <a:rPr lang="en-US" dirty="0"/>
              <a:t>knowledge is only </a:t>
            </a:r>
            <a:r>
              <a:rPr lang="en-US" dirty="0" smtClean="0"/>
              <a:t>the acquired</a:t>
            </a:r>
          </a:p>
          <a:p>
            <a:r>
              <a:rPr lang="en-US" dirty="0"/>
              <a:t>focus of language teaching </a:t>
            </a:r>
            <a:r>
              <a:rPr lang="en-US" dirty="0" smtClean="0"/>
              <a:t>-communication</a:t>
            </a:r>
            <a:r>
              <a:rPr lang="en-US" dirty="0"/>
              <a:t>, not rote rule learning</a:t>
            </a:r>
            <a:endParaRPr lang="en-US" dirty="0" smtClean="0"/>
          </a:p>
          <a:p>
            <a:endParaRPr lang="en-US" dirty="0"/>
          </a:p>
        </p:txBody>
      </p:sp>
    </p:spTree>
    <p:extLst>
      <p:ext uri="{BB962C8B-B14F-4D97-AF65-F5344CB8AC3E}">
        <p14:creationId xmlns:p14="http://schemas.microsoft.com/office/powerpoint/2010/main" val="1062832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(3) the natural order hypothesis</a:t>
            </a:r>
            <a:br>
              <a:rPr lang="en-US" dirty="0"/>
            </a:br>
            <a:endParaRPr lang="en-US" dirty="0"/>
          </a:p>
        </p:txBody>
      </p:sp>
      <p:sp>
        <p:nvSpPr>
          <p:cNvPr id="3" name="Объект 2"/>
          <p:cNvSpPr>
            <a:spLocks noGrp="1"/>
          </p:cNvSpPr>
          <p:nvPr>
            <p:ph idx="1"/>
          </p:nvPr>
        </p:nvSpPr>
        <p:spPr/>
        <p:txBody>
          <a:bodyPr>
            <a:normAutofit/>
          </a:bodyPr>
          <a:lstStyle/>
          <a:p>
            <a:r>
              <a:rPr lang="en-US" dirty="0" smtClean="0"/>
              <a:t>language </a:t>
            </a:r>
            <a:r>
              <a:rPr lang="en-US" dirty="0"/>
              <a:t>learners </a:t>
            </a:r>
            <a:r>
              <a:rPr lang="en-US" dirty="0" smtClean="0"/>
              <a:t>acquire </a:t>
            </a:r>
            <a:r>
              <a:rPr lang="en-US" dirty="0"/>
              <a:t>the rules of a language in a predictable sequence. </a:t>
            </a:r>
            <a:endParaRPr lang="en-US" dirty="0" smtClean="0"/>
          </a:p>
          <a:p>
            <a:r>
              <a:rPr lang="en-US" dirty="0" smtClean="0"/>
              <a:t>Some morphemes are </a:t>
            </a:r>
            <a:r>
              <a:rPr lang="en-US" dirty="0"/>
              <a:t>acquired early, </a:t>
            </a:r>
            <a:r>
              <a:rPr lang="en-US" dirty="0" smtClean="0"/>
              <a:t>others - </a:t>
            </a:r>
            <a:r>
              <a:rPr lang="en-US" dirty="0"/>
              <a:t>late. </a:t>
            </a:r>
          </a:p>
          <a:p>
            <a:r>
              <a:rPr lang="en-US" dirty="0" smtClean="0"/>
              <a:t>morpheme </a:t>
            </a:r>
            <a:r>
              <a:rPr lang="en-US" dirty="0"/>
              <a:t>studies support the </a:t>
            </a:r>
            <a:r>
              <a:rPr lang="en-US" dirty="0" smtClean="0"/>
              <a:t>existence </a:t>
            </a:r>
            <a:r>
              <a:rPr lang="en-US" dirty="0"/>
              <a:t>of a natural order of acquisition of </a:t>
            </a:r>
            <a:r>
              <a:rPr lang="en-US" dirty="0" smtClean="0"/>
              <a:t>grammatical features. </a:t>
            </a:r>
            <a:endParaRPr lang="en-US" dirty="0"/>
          </a:p>
        </p:txBody>
      </p:sp>
    </p:spTree>
    <p:extLst>
      <p:ext uri="{BB962C8B-B14F-4D97-AF65-F5344CB8AC3E}">
        <p14:creationId xmlns:p14="http://schemas.microsoft.com/office/powerpoint/2010/main" val="1357559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1512906995"/>
              </p:ext>
            </p:extLst>
          </p:nvPr>
        </p:nvGraphicFramePr>
        <p:xfrm>
          <a:off x="1259632" y="1340765"/>
          <a:ext cx="7272809" cy="5039970"/>
        </p:xfrm>
        <a:graphic>
          <a:graphicData uri="http://schemas.openxmlformats.org/drawingml/2006/table">
            <a:tbl>
              <a:tblPr firstRow="1" firstCol="1" bandRow="1">
                <a:tableStyleId>{5C22544A-7EE6-4342-B048-85BDC9FD1C3A}</a:tableStyleId>
              </a:tblPr>
              <a:tblGrid>
                <a:gridCol w="7272809"/>
              </a:tblGrid>
              <a:tr h="839995">
                <a:tc>
                  <a:txBody>
                    <a:bodyPr/>
                    <a:lstStyle/>
                    <a:p>
                      <a:pPr algn="just">
                        <a:lnSpc>
                          <a:spcPct val="150000"/>
                        </a:lnSpc>
                        <a:spcAft>
                          <a:spcPts val="0"/>
                        </a:spcAft>
                      </a:pPr>
                      <a:r>
                        <a:rPr lang="en-US" sz="1400" kern="0" dirty="0">
                          <a:effectLst/>
                        </a:rPr>
                        <a:t>English morphemes acquired early:</a:t>
                      </a:r>
                      <a:endParaRPr lang="en-US" sz="1050" kern="100" dirty="0">
                        <a:effectLst/>
                        <a:latin typeface="Calibri"/>
                        <a:ea typeface="SimSun"/>
                        <a:cs typeface="Times New Roman"/>
                      </a:endParaRPr>
                    </a:p>
                  </a:txBody>
                  <a:tcPr marL="68580" marR="68580" marT="0" marB="0"/>
                </a:tc>
              </a:tr>
              <a:tr h="839995">
                <a:tc>
                  <a:txBody>
                    <a:bodyPr/>
                    <a:lstStyle/>
                    <a:p>
                      <a:pPr algn="just">
                        <a:lnSpc>
                          <a:spcPct val="150000"/>
                        </a:lnSpc>
                        <a:spcAft>
                          <a:spcPts val="0"/>
                        </a:spcAft>
                      </a:pPr>
                      <a:r>
                        <a:rPr lang="en-US" sz="1400" kern="0">
                          <a:effectLst/>
                        </a:rPr>
                        <a:t>-ing: Verb ending John is going to work.</a:t>
                      </a:r>
                      <a:endParaRPr lang="en-US" sz="1050" kern="100">
                        <a:effectLst/>
                        <a:latin typeface="Calibri"/>
                        <a:ea typeface="SimSun"/>
                        <a:cs typeface="Times New Roman"/>
                      </a:endParaRPr>
                    </a:p>
                  </a:txBody>
                  <a:tcPr marL="68580" marR="68580" marT="0" marB="0"/>
                </a:tc>
              </a:tr>
              <a:tr h="839995">
                <a:tc>
                  <a:txBody>
                    <a:bodyPr/>
                    <a:lstStyle/>
                    <a:p>
                      <a:pPr algn="just">
                        <a:lnSpc>
                          <a:spcPct val="150000"/>
                        </a:lnSpc>
                        <a:spcAft>
                          <a:spcPts val="0"/>
                        </a:spcAft>
                      </a:pPr>
                      <a:r>
                        <a:rPr lang="en-US" sz="1400" kern="0" dirty="0">
                          <a:effectLst/>
                        </a:rPr>
                        <a:t>-/s/: Plural Two cats are fighting.</a:t>
                      </a:r>
                      <a:endParaRPr lang="en-US" sz="1050" kern="100" dirty="0">
                        <a:effectLst/>
                        <a:latin typeface="Calibri"/>
                        <a:ea typeface="SimSun"/>
                        <a:cs typeface="Times New Roman"/>
                      </a:endParaRPr>
                    </a:p>
                  </a:txBody>
                  <a:tcPr marL="68580" marR="68580" marT="0" marB="0"/>
                </a:tc>
              </a:tr>
              <a:tr h="839995">
                <a:tc>
                  <a:txBody>
                    <a:bodyPr/>
                    <a:lstStyle/>
                    <a:p>
                      <a:pPr algn="just">
                        <a:lnSpc>
                          <a:spcPct val="150000"/>
                        </a:lnSpc>
                        <a:spcAft>
                          <a:spcPts val="0"/>
                        </a:spcAft>
                      </a:pPr>
                      <a:r>
                        <a:rPr lang="en-US" sz="1400" kern="0">
                          <a:effectLst/>
                        </a:rPr>
                        <a:t>English morphemes acquired late:</a:t>
                      </a:r>
                      <a:endParaRPr lang="en-US" sz="1050" kern="100">
                        <a:effectLst/>
                        <a:latin typeface="Calibri"/>
                        <a:ea typeface="SimSun"/>
                        <a:cs typeface="Times New Roman"/>
                      </a:endParaRPr>
                    </a:p>
                  </a:txBody>
                  <a:tcPr marL="68580" marR="68580" marT="0" marB="0"/>
                </a:tc>
              </a:tr>
              <a:tr h="839995">
                <a:tc>
                  <a:txBody>
                    <a:bodyPr/>
                    <a:lstStyle/>
                    <a:p>
                      <a:pPr algn="just">
                        <a:lnSpc>
                          <a:spcPct val="150000"/>
                        </a:lnSpc>
                        <a:spcAft>
                          <a:spcPts val="0"/>
                        </a:spcAft>
                      </a:pPr>
                      <a:r>
                        <a:rPr lang="en-US" sz="1400" kern="0">
                          <a:effectLst/>
                        </a:rPr>
                        <a:t>-/s/: Possessive We saw Jane’s house.</a:t>
                      </a:r>
                      <a:endParaRPr lang="en-US" sz="1050" kern="100">
                        <a:effectLst/>
                        <a:latin typeface="Calibri"/>
                        <a:ea typeface="SimSun"/>
                        <a:cs typeface="Times New Roman"/>
                      </a:endParaRPr>
                    </a:p>
                  </a:txBody>
                  <a:tcPr marL="68580" marR="68580" marT="0" marB="0"/>
                </a:tc>
              </a:tr>
              <a:tr h="839995">
                <a:tc>
                  <a:txBody>
                    <a:bodyPr/>
                    <a:lstStyle/>
                    <a:p>
                      <a:pPr algn="just">
                        <a:lnSpc>
                          <a:spcPct val="150000"/>
                        </a:lnSpc>
                        <a:spcAft>
                          <a:spcPts val="0"/>
                        </a:spcAft>
                      </a:pPr>
                      <a:r>
                        <a:rPr lang="en-US" sz="1400" kern="0" dirty="0">
                          <a:effectLst/>
                        </a:rPr>
                        <a:t>-/s/: Third person singular Roy rides Trigger.</a:t>
                      </a:r>
                      <a:endParaRPr lang="en-US" sz="1050" kern="100" dirty="0">
                        <a:effectLst/>
                        <a:latin typeface="Calibri"/>
                        <a:ea typeface="SimSun"/>
                        <a:cs typeface="Times New Roman"/>
                      </a:endParaRPr>
                    </a:p>
                  </a:txBody>
                  <a:tcPr marL="68580" marR="68580" marT="0" marB="0"/>
                </a:tc>
              </a:tr>
            </a:tbl>
          </a:graphicData>
        </a:graphic>
      </p:graphicFrame>
      <p:sp>
        <p:nvSpPr>
          <p:cNvPr id="5" name="Rectangle 1"/>
          <p:cNvSpPr>
            <a:spLocks noChangeArrowheads="1"/>
          </p:cNvSpPr>
          <p:nvPr/>
        </p:nvSpPr>
        <p:spPr bwMode="auto">
          <a:xfrm>
            <a:off x="1619672" y="645264"/>
            <a:ext cx="691276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240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Table.</a:t>
            </a:r>
            <a:r>
              <a:rPr kumimoji="0" lang="en-US" altLang="en-US" sz="2400" i="0" u="none" strike="noStrike" cap="none" normalizeH="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 </a:t>
            </a:r>
            <a:r>
              <a:rPr kumimoji="0" lang="en-US" altLang="en-US" sz="2400" i="0" u="none" strike="noStrike" cap="none" normalizeH="0" baseline="0" dirty="0" smtClean="0">
                <a:ln>
                  <a:noFill/>
                </a:ln>
                <a:solidFill>
                  <a:schemeClr val="tx1"/>
                </a:solidFill>
                <a:effectLst>
                  <a:outerShdw blurRad="38100" dist="38100" dir="2700000" algn="tl">
                    <a:srgbClr val="000000">
                      <a:alpha val="43137"/>
                    </a:srgbClr>
                  </a:outerShdw>
                </a:effectLst>
                <a:latin typeface="Calibri" pitchFamily="34" charset="0"/>
                <a:ea typeface="Calibri" pitchFamily="34" charset="0"/>
                <a:cs typeface="Times New Roman" pitchFamily="18" charset="0"/>
              </a:rPr>
              <a:t>ACQUISITION OF ENGLISH MORPHEMES</a:t>
            </a:r>
            <a:endParaRPr kumimoji="0" lang="en-US" altLang="en-US" sz="240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4168616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(4) the input hypothesis</a:t>
            </a:r>
            <a:br>
              <a:rPr lang="en-US" dirty="0"/>
            </a:br>
            <a:endParaRPr lang="en-US" dirty="0"/>
          </a:p>
        </p:txBody>
      </p:sp>
      <p:sp>
        <p:nvSpPr>
          <p:cNvPr id="3" name="Объект 2"/>
          <p:cNvSpPr>
            <a:spLocks noGrp="1"/>
          </p:cNvSpPr>
          <p:nvPr>
            <p:ph idx="1"/>
          </p:nvPr>
        </p:nvSpPr>
        <p:spPr/>
        <p:txBody>
          <a:bodyPr>
            <a:normAutofit/>
          </a:bodyPr>
          <a:lstStyle/>
          <a:p>
            <a:r>
              <a:rPr lang="en-US" dirty="0" smtClean="0"/>
              <a:t>SLA requires understanding </a:t>
            </a:r>
            <a:r>
              <a:rPr lang="en-US" dirty="0"/>
              <a:t>the target </a:t>
            </a:r>
            <a:r>
              <a:rPr lang="en-US" dirty="0" smtClean="0"/>
              <a:t>language. </a:t>
            </a:r>
          </a:p>
          <a:p>
            <a:r>
              <a:rPr lang="en-US" b="1" dirty="0" smtClean="0"/>
              <a:t>comprehensible input</a:t>
            </a:r>
            <a:r>
              <a:rPr lang="en-US" dirty="0"/>
              <a:t> </a:t>
            </a:r>
            <a:r>
              <a:rPr lang="en-US" dirty="0" smtClean="0"/>
              <a:t>- contains </a:t>
            </a:r>
            <a:r>
              <a:rPr lang="en-US" dirty="0"/>
              <a:t>grammatical structures that are just a bit beyond the acquirer’s current level of second language development </a:t>
            </a:r>
            <a:endParaRPr lang="en-US" dirty="0" smtClean="0"/>
          </a:p>
          <a:p>
            <a:r>
              <a:rPr lang="en-US" i="1" dirty="0" err="1" smtClean="0"/>
              <a:t>i</a:t>
            </a:r>
            <a:r>
              <a:rPr lang="en-US" i="1" dirty="0" smtClean="0"/>
              <a:t> </a:t>
            </a:r>
            <a:r>
              <a:rPr lang="en-US" dirty="0"/>
              <a:t>+ </a:t>
            </a:r>
            <a:r>
              <a:rPr lang="en-US" dirty="0"/>
              <a:t>L</a:t>
            </a:r>
          </a:p>
        </p:txBody>
      </p:sp>
    </p:spTree>
    <p:extLst>
      <p:ext uri="{BB962C8B-B14F-4D97-AF65-F5344CB8AC3E}">
        <p14:creationId xmlns:p14="http://schemas.microsoft.com/office/powerpoint/2010/main" val="3949338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(5) the affective filter hypothesis</a:t>
            </a:r>
            <a:br>
              <a:rPr lang="en-US" dirty="0"/>
            </a:br>
            <a:endParaRPr lang="en-US" dirty="0"/>
          </a:p>
        </p:txBody>
      </p:sp>
      <p:sp>
        <p:nvSpPr>
          <p:cNvPr id="3" name="Объект 2"/>
          <p:cNvSpPr>
            <a:spLocks noGrp="1"/>
          </p:cNvSpPr>
          <p:nvPr>
            <p:ph idx="1"/>
          </p:nvPr>
        </p:nvSpPr>
        <p:spPr/>
        <p:txBody>
          <a:bodyPr/>
          <a:lstStyle/>
          <a:p>
            <a:pPr marL="82296" indent="0">
              <a:buNone/>
            </a:pPr>
            <a:r>
              <a:rPr lang="en-US" dirty="0"/>
              <a:t>A</a:t>
            </a:r>
            <a:r>
              <a:rPr lang="en-US" dirty="0" smtClean="0"/>
              <a:t>ffective </a:t>
            </a:r>
            <a:r>
              <a:rPr lang="en-US" dirty="0"/>
              <a:t>variables favoring second language </a:t>
            </a:r>
            <a:r>
              <a:rPr lang="en-US" dirty="0" smtClean="0"/>
              <a:t>acquisition:</a:t>
            </a:r>
          </a:p>
          <a:p>
            <a:r>
              <a:rPr lang="en-US" dirty="0" smtClean="0"/>
              <a:t>low-anxiety </a:t>
            </a:r>
            <a:r>
              <a:rPr lang="en-US" dirty="0"/>
              <a:t>learning environment, </a:t>
            </a:r>
            <a:endParaRPr lang="en-US" dirty="0" smtClean="0"/>
          </a:p>
          <a:p>
            <a:r>
              <a:rPr lang="en-US" dirty="0" smtClean="0"/>
              <a:t>student </a:t>
            </a:r>
            <a:r>
              <a:rPr lang="en-US" dirty="0"/>
              <a:t>motivation to learn the </a:t>
            </a:r>
            <a:r>
              <a:rPr lang="en-US" dirty="0" smtClean="0"/>
              <a:t>language,</a:t>
            </a:r>
          </a:p>
          <a:p>
            <a:r>
              <a:rPr lang="en-US" dirty="0" smtClean="0"/>
              <a:t>self-confidence</a:t>
            </a:r>
            <a:r>
              <a:rPr lang="en-US" dirty="0"/>
              <a:t>, and self-esteem.</a:t>
            </a:r>
          </a:p>
          <a:p>
            <a:endParaRPr lang="en-US" dirty="0"/>
          </a:p>
        </p:txBody>
      </p:sp>
    </p:spTree>
    <p:extLst>
      <p:ext uri="{BB962C8B-B14F-4D97-AF65-F5344CB8AC3E}">
        <p14:creationId xmlns:p14="http://schemas.microsoft.com/office/powerpoint/2010/main" val="314652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smtClean="0"/>
              <a:t>Influence of </a:t>
            </a:r>
            <a:r>
              <a:rPr lang="en-US" dirty="0" err="1"/>
              <a:t>Krashen’s</a:t>
            </a:r>
            <a:r>
              <a:rPr lang="en-US" dirty="0"/>
              <a:t> </a:t>
            </a:r>
            <a:r>
              <a:rPr lang="en-US" dirty="0" smtClean="0"/>
              <a:t>SLA theories </a:t>
            </a:r>
            <a:endParaRPr lang="en-US" dirty="0"/>
          </a:p>
        </p:txBody>
      </p:sp>
      <p:sp>
        <p:nvSpPr>
          <p:cNvPr id="3" name="Объект 2"/>
          <p:cNvSpPr>
            <a:spLocks noGrp="1"/>
          </p:cNvSpPr>
          <p:nvPr>
            <p:ph idx="1"/>
          </p:nvPr>
        </p:nvSpPr>
        <p:spPr/>
        <p:txBody>
          <a:bodyPr>
            <a:normAutofit/>
          </a:bodyPr>
          <a:lstStyle/>
          <a:p>
            <a:r>
              <a:rPr lang="en-US" dirty="0" smtClean="0"/>
              <a:t>(</a:t>
            </a:r>
            <a:r>
              <a:rPr lang="en-US" dirty="0"/>
              <a:t>1) focus on communication, not grammatical form; </a:t>
            </a:r>
            <a:endParaRPr lang="en-US" dirty="0" smtClean="0"/>
          </a:p>
          <a:p>
            <a:r>
              <a:rPr lang="en-US" dirty="0" smtClean="0"/>
              <a:t>(</a:t>
            </a:r>
            <a:r>
              <a:rPr lang="en-US" dirty="0"/>
              <a:t>2) allow students a silent period, rather than forcing immediate speech production</a:t>
            </a:r>
            <a:r>
              <a:rPr lang="en-US" dirty="0" smtClean="0"/>
              <a:t>; </a:t>
            </a:r>
          </a:p>
          <a:p>
            <a:r>
              <a:rPr lang="en-US" dirty="0" smtClean="0"/>
              <a:t>(</a:t>
            </a:r>
            <a:r>
              <a:rPr lang="en-US" dirty="0"/>
              <a:t>3) create a low-anxiety environment. </a:t>
            </a:r>
            <a:endParaRPr lang="en-US" dirty="0" smtClean="0"/>
          </a:p>
          <a:p>
            <a:r>
              <a:rPr lang="en-US" dirty="0" smtClean="0"/>
              <a:t>Content-based language teaching, sheltered </a:t>
            </a:r>
            <a:r>
              <a:rPr lang="en-US" dirty="0"/>
              <a:t>instruction, </a:t>
            </a:r>
            <a:r>
              <a:rPr lang="en-US" dirty="0" smtClean="0"/>
              <a:t>ESP</a:t>
            </a:r>
            <a:endParaRPr lang="en-US" dirty="0"/>
          </a:p>
        </p:txBody>
      </p:sp>
    </p:spTree>
    <p:extLst>
      <p:ext uri="{BB962C8B-B14F-4D97-AF65-F5344CB8AC3E}">
        <p14:creationId xmlns:p14="http://schemas.microsoft.com/office/powerpoint/2010/main" val="820873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a:bodyPr>
          <a:lstStyle/>
          <a:p>
            <a:pPr algn="ctr"/>
            <a:r>
              <a:rPr lang="en-US" sz="3200" b="1" dirty="0">
                <a:effectLst/>
              </a:rPr>
              <a:t>4.Interactionist perspective in SLA</a:t>
            </a:r>
            <a:r>
              <a:rPr lang="en-US" sz="3200" dirty="0">
                <a:effectLst/>
              </a:rPr>
              <a:t/>
            </a:r>
            <a:br>
              <a:rPr lang="en-US" sz="3200" dirty="0">
                <a:effectLst/>
              </a:rPr>
            </a:br>
            <a:endParaRPr lang="en-US" sz="3200" dirty="0"/>
          </a:p>
        </p:txBody>
      </p:sp>
      <p:sp>
        <p:nvSpPr>
          <p:cNvPr id="3" name="Объект 2"/>
          <p:cNvSpPr>
            <a:spLocks noGrp="1"/>
          </p:cNvSpPr>
          <p:nvPr>
            <p:ph idx="1"/>
          </p:nvPr>
        </p:nvSpPr>
        <p:spPr/>
        <p:txBody>
          <a:bodyPr>
            <a:normAutofit fontScale="92500" lnSpcReduction="20000"/>
          </a:bodyPr>
          <a:lstStyle/>
          <a:p>
            <a:r>
              <a:rPr lang="en-US" dirty="0"/>
              <a:t>crucial element of the language acquisition process </a:t>
            </a:r>
            <a:r>
              <a:rPr lang="en-US" dirty="0" smtClean="0"/>
              <a:t>- conversations </a:t>
            </a:r>
            <a:r>
              <a:rPr lang="en-US" dirty="0"/>
              <a:t>between native and non-native </a:t>
            </a:r>
            <a:r>
              <a:rPr lang="en-US" dirty="0" smtClean="0"/>
              <a:t>speakers. </a:t>
            </a:r>
          </a:p>
          <a:p>
            <a:r>
              <a:rPr lang="en-US" dirty="0" smtClean="0"/>
              <a:t>Focus: (a)how native </a:t>
            </a:r>
            <a:r>
              <a:rPr lang="en-US" dirty="0"/>
              <a:t>speakers modify their speech </a:t>
            </a:r>
            <a:r>
              <a:rPr lang="en-US" dirty="0" smtClean="0"/>
              <a:t>to </a:t>
            </a:r>
            <a:r>
              <a:rPr lang="en-US" dirty="0"/>
              <a:t>make themselves understood by </a:t>
            </a:r>
            <a:r>
              <a:rPr lang="en-US" dirty="0" smtClean="0"/>
              <a:t>learners.</a:t>
            </a:r>
          </a:p>
          <a:p>
            <a:r>
              <a:rPr lang="en-US" dirty="0" smtClean="0"/>
              <a:t>(b)how </a:t>
            </a:r>
            <a:r>
              <a:rPr lang="en-US" dirty="0"/>
              <a:t>non-native speakers use their knowledge of the new language to get their ideas </a:t>
            </a:r>
            <a:r>
              <a:rPr lang="en-US" dirty="0" smtClean="0"/>
              <a:t>across. </a:t>
            </a:r>
          </a:p>
          <a:p>
            <a:r>
              <a:rPr lang="en-US" b="1" dirty="0"/>
              <a:t>negotiation of meaning </a:t>
            </a:r>
            <a:r>
              <a:rPr lang="en-US" b="1" dirty="0" smtClean="0"/>
              <a:t>-</a:t>
            </a:r>
            <a:r>
              <a:rPr lang="en-US" dirty="0" smtClean="0"/>
              <a:t>process </a:t>
            </a:r>
            <a:r>
              <a:rPr lang="en-US" dirty="0"/>
              <a:t>of </a:t>
            </a:r>
            <a:r>
              <a:rPr lang="en-US" dirty="0" smtClean="0"/>
              <a:t>communication </a:t>
            </a:r>
            <a:r>
              <a:rPr lang="en-US" dirty="0"/>
              <a:t>as people try to understand and be </a:t>
            </a:r>
            <a:r>
              <a:rPr lang="en-US" dirty="0" smtClean="0"/>
              <a:t>understood.</a:t>
            </a:r>
            <a:endParaRPr lang="en-US" dirty="0"/>
          </a:p>
        </p:txBody>
      </p:sp>
    </p:spTree>
    <p:extLst>
      <p:ext uri="{BB962C8B-B14F-4D97-AF65-F5344CB8AC3E}">
        <p14:creationId xmlns:p14="http://schemas.microsoft.com/office/powerpoint/2010/main" val="3539765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Foreigner talk</a:t>
            </a:r>
            <a:endParaRPr lang="en-US" dirty="0"/>
          </a:p>
        </p:txBody>
      </p:sp>
      <p:sp>
        <p:nvSpPr>
          <p:cNvPr id="3" name="Объект 2"/>
          <p:cNvSpPr>
            <a:spLocks noGrp="1"/>
          </p:cNvSpPr>
          <p:nvPr>
            <p:ph idx="1"/>
          </p:nvPr>
        </p:nvSpPr>
        <p:spPr/>
        <p:txBody>
          <a:bodyPr>
            <a:normAutofit/>
          </a:bodyPr>
          <a:lstStyle/>
          <a:p>
            <a:r>
              <a:rPr lang="en-US" dirty="0" smtClean="0"/>
              <a:t>non-native </a:t>
            </a:r>
            <a:r>
              <a:rPr lang="en-US" dirty="0"/>
              <a:t>speakers </a:t>
            </a:r>
            <a:r>
              <a:rPr lang="en-US" dirty="0" smtClean="0"/>
              <a:t>cause </a:t>
            </a:r>
            <a:r>
              <a:rPr lang="en-US" dirty="0"/>
              <a:t>their partners to provide </a:t>
            </a:r>
            <a:r>
              <a:rPr lang="en-US" dirty="0"/>
              <a:t>comprehensible </a:t>
            </a:r>
            <a:r>
              <a:rPr lang="en-US" dirty="0" smtClean="0"/>
              <a:t>input. </a:t>
            </a:r>
          </a:p>
          <a:p>
            <a:r>
              <a:rPr lang="en-US" dirty="0" smtClean="0"/>
              <a:t>ask </a:t>
            </a:r>
            <a:r>
              <a:rPr lang="en-US" dirty="0"/>
              <a:t>for repetitions, </a:t>
            </a:r>
            <a:r>
              <a:rPr lang="en-US" dirty="0" smtClean="0"/>
              <a:t>indicate </a:t>
            </a:r>
            <a:r>
              <a:rPr lang="en-US" dirty="0"/>
              <a:t>they don’t </a:t>
            </a:r>
            <a:r>
              <a:rPr lang="en-US" dirty="0" smtClean="0"/>
              <a:t>understand. </a:t>
            </a:r>
          </a:p>
          <a:p>
            <a:r>
              <a:rPr lang="en-US" dirty="0"/>
              <a:t>“</a:t>
            </a:r>
            <a:r>
              <a:rPr lang="en-US" b="1" dirty="0"/>
              <a:t>foreigner </a:t>
            </a:r>
            <a:r>
              <a:rPr lang="en-US" b="1" dirty="0" smtClean="0"/>
              <a:t>talk</a:t>
            </a:r>
            <a:r>
              <a:rPr lang="en-US" dirty="0" smtClean="0"/>
              <a:t>” – modified, paraphrased speech of native speakers</a:t>
            </a:r>
            <a:endParaRPr lang="en-US" dirty="0"/>
          </a:p>
        </p:txBody>
      </p:sp>
    </p:spTree>
    <p:extLst>
      <p:ext uri="{BB962C8B-B14F-4D97-AF65-F5344CB8AC3E}">
        <p14:creationId xmlns:p14="http://schemas.microsoft.com/office/powerpoint/2010/main" val="316658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en-US" sz="2800" b="1" dirty="0">
                <a:effectLst/>
              </a:rPr>
              <a:t>Beyond Social Interaction in Second Language Acquisition Theory</a:t>
            </a:r>
            <a:r>
              <a:rPr lang="en-US" sz="2800" dirty="0">
                <a:effectLst/>
              </a:rPr>
              <a:t/>
            </a:r>
            <a:br>
              <a:rPr lang="en-US" sz="2800" dirty="0">
                <a:effectLst/>
              </a:rPr>
            </a:br>
            <a:endParaRPr lang="en-US" sz="2800" dirty="0"/>
          </a:p>
        </p:txBody>
      </p:sp>
      <p:sp>
        <p:nvSpPr>
          <p:cNvPr id="3" name="Объект 2"/>
          <p:cNvSpPr>
            <a:spLocks noGrp="1"/>
          </p:cNvSpPr>
          <p:nvPr>
            <p:ph idx="1"/>
          </p:nvPr>
        </p:nvSpPr>
        <p:spPr/>
        <p:txBody>
          <a:bodyPr>
            <a:normAutofit/>
          </a:bodyPr>
          <a:lstStyle/>
          <a:p>
            <a:r>
              <a:rPr lang="en-US" dirty="0"/>
              <a:t>larger social and political </a:t>
            </a:r>
            <a:r>
              <a:rPr lang="en-US" dirty="0" smtClean="0"/>
              <a:t>contexts </a:t>
            </a:r>
            <a:r>
              <a:rPr lang="en-US" dirty="0"/>
              <a:t>affect relationships between native speakers </a:t>
            </a:r>
            <a:r>
              <a:rPr lang="en-US" dirty="0" smtClean="0"/>
              <a:t>and learners</a:t>
            </a:r>
          </a:p>
          <a:p>
            <a:r>
              <a:rPr lang="en-US" dirty="0"/>
              <a:t>s</a:t>
            </a:r>
            <a:r>
              <a:rPr lang="en-US" dirty="0" smtClean="0"/>
              <a:t>tereotypes</a:t>
            </a:r>
            <a:r>
              <a:rPr lang="en-US" dirty="0"/>
              <a:t>, prejudices</a:t>
            </a:r>
            <a:r>
              <a:rPr lang="en-US" dirty="0" smtClean="0"/>
              <a:t>, </a:t>
            </a:r>
            <a:r>
              <a:rPr lang="en-US" dirty="0"/>
              <a:t>status and power </a:t>
            </a:r>
            <a:r>
              <a:rPr lang="en-US" dirty="0" smtClean="0"/>
              <a:t>differences hinder SLA</a:t>
            </a:r>
          </a:p>
          <a:p>
            <a:r>
              <a:rPr lang="en-US" dirty="0"/>
              <a:t>t</a:t>
            </a:r>
            <a:r>
              <a:rPr lang="en-US" dirty="0" smtClean="0"/>
              <a:t>wo-way </a:t>
            </a:r>
            <a:r>
              <a:rPr lang="en-US" dirty="0"/>
              <a:t>immersion </a:t>
            </a:r>
            <a:r>
              <a:rPr lang="en-US" dirty="0" smtClean="0"/>
              <a:t>programmes, full bilingualism</a:t>
            </a:r>
          </a:p>
          <a:p>
            <a:endParaRPr lang="en-US" dirty="0"/>
          </a:p>
        </p:txBody>
      </p:sp>
    </p:spTree>
    <p:extLst>
      <p:ext uri="{BB962C8B-B14F-4D97-AF65-F5344CB8AC3E}">
        <p14:creationId xmlns:p14="http://schemas.microsoft.com/office/powerpoint/2010/main" val="178916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Key terms:</a:t>
            </a:r>
            <a:endParaRPr lang="en-US" dirty="0"/>
          </a:p>
        </p:txBody>
      </p:sp>
      <p:sp>
        <p:nvSpPr>
          <p:cNvPr id="3" name="Объект 2"/>
          <p:cNvSpPr>
            <a:spLocks noGrp="1"/>
          </p:cNvSpPr>
          <p:nvPr>
            <p:ph idx="1"/>
          </p:nvPr>
        </p:nvSpPr>
        <p:spPr/>
        <p:txBody>
          <a:bodyPr/>
          <a:lstStyle/>
          <a:p>
            <a:r>
              <a:rPr lang="en-GB" dirty="0" smtClean="0"/>
              <a:t>Acquisition vs learning</a:t>
            </a:r>
          </a:p>
          <a:p>
            <a:r>
              <a:rPr lang="en-GB" dirty="0" smtClean="0"/>
              <a:t>Monitor hypothesis</a:t>
            </a:r>
          </a:p>
          <a:p>
            <a:r>
              <a:rPr lang="en-GB" dirty="0" smtClean="0"/>
              <a:t>Natural order hypothesis</a:t>
            </a:r>
          </a:p>
          <a:p>
            <a:r>
              <a:rPr lang="en-GB" dirty="0" smtClean="0"/>
              <a:t>Affective filter hypothesis</a:t>
            </a:r>
          </a:p>
          <a:p>
            <a:r>
              <a:rPr lang="en-GB" dirty="0" smtClean="0"/>
              <a:t>Comprehensible input</a:t>
            </a:r>
          </a:p>
          <a:p>
            <a:r>
              <a:rPr lang="en-GB" dirty="0" smtClean="0"/>
              <a:t>Creative construction theory</a:t>
            </a:r>
          </a:p>
          <a:p>
            <a:r>
              <a:rPr lang="en-GB" dirty="0" smtClean="0"/>
              <a:t>Contrastive analysis</a:t>
            </a:r>
          </a:p>
          <a:p>
            <a:r>
              <a:rPr lang="en-GB" dirty="0" smtClean="0"/>
              <a:t>Foreigner talk</a:t>
            </a:r>
            <a:endParaRPr lang="en-US" dirty="0"/>
          </a:p>
        </p:txBody>
      </p:sp>
    </p:spTree>
    <p:extLst>
      <p:ext uri="{BB962C8B-B14F-4D97-AF65-F5344CB8AC3E}">
        <p14:creationId xmlns:p14="http://schemas.microsoft.com/office/powerpoint/2010/main" val="2779660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86000" y="3105835"/>
            <a:ext cx="4572000" cy="1384995"/>
          </a:xfrm>
          <a:prstGeom prst="rect">
            <a:avLst/>
          </a:prstGeom>
        </p:spPr>
        <p:txBody>
          <a:bodyPr>
            <a:spAutoFit/>
          </a:bodyPr>
          <a:lstStyle/>
          <a:p>
            <a:r>
              <a:rPr lang="en-US" sz="2800" dirty="0"/>
              <a:t>Video by S. </a:t>
            </a:r>
            <a:r>
              <a:rPr lang="en-US" sz="2800" dirty="0" err="1"/>
              <a:t>Kraschen</a:t>
            </a:r>
            <a:r>
              <a:rPr lang="en-US" sz="2800" dirty="0"/>
              <a:t> </a:t>
            </a:r>
            <a:r>
              <a:rPr lang="en-US" sz="2800" u="sng" dirty="0">
                <a:hlinkClick r:id="rId2"/>
              </a:rPr>
              <a:t>https://englishpost.org/language-acquisition/</a:t>
            </a:r>
            <a:endParaRPr lang="en-US" sz="2800" dirty="0"/>
          </a:p>
        </p:txBody>
      </p:sp>
    </p:spTree>
    <p:extLst>
      <p:ext uri="{BB962C8B-B14F-4D97-AF65-F5344CB8AC3E}">
        <p14:creationId xmlns:p14="http://schemas.microsoft.com/office/powerpoint/2010/main" val="3698307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lstStyle/>
          <a:p>
            <a:pPr algn="ctr"/>
            <a:r>
              <a:rPr lang="en-GB" dirty="0" smtClean="0"/>
              <a:t>1.Theories of SLA</a:t>
            </a:r>
            <a:endParaRPr lang="en-US" dirty="0"/>
          </a:p>
        </p:txBody>
      </p:sp>
      <p:sp>
        <p:nvSpPr>
          <p:cNvPr id="3" name="Объект 2"/>
          <p:cNvSpPr>
            <a:spLocks noGrp="1"/>
          </p:cNvSpPr>
          <p:nvPr>
            <p:ph idx="1"/>
          </p:nvPr>
        </p:nvSpPr>
        <p:spPr/>
        <p:txBody>
          <a:bodyPr>
            <a:normAutofit/>
          </a:bodyPr>
          <a:lstStyle/>
          <a:p>
            <a:r>
              <a:rPr lang="en-US" dirty="0"/>
              <a:t>Theories </a:t>
            </a:r>
            <a:r>
              <a:rPr lang="en-US" dirty="0" smtClean="0"/>
              <a:t>of SLA are </a:t>
            </a:r>
            <a:r>
              <a:rPr lang="en-US" dirty="0"/>
              <a:t>related to the first language acquisition </a:t>
            </a:r>
            <a:r>
              <a:rPr lang="en-US" dirty="0" smtClean="0"/>
              <a:t>theories.</a:t>
            </a:r>
          </a:p>
          <a:p>
            <a:r>
              <a:rPr lang="en-US" i="1" dirty="0" smtClean="0">
                <a:solidFill>
                  <a:srgbClr val="00B0F0"/>
                </a:solidFill>
              </a:rPr>
              <a:t>Reasons</a:t>
            </a:r>
            <a:r>
              <a:rPr lang="en-US" dirty="0" smtClean="0"/>
              <a:t>:</a:t>
            </a:r>
          </a:p>
          <a:p>
            <a:pPr marL="82296" indent="0">
              <a:buNone/>
            </a:pPr>
            <a:r>
              <a:rPr lang="en-GB" dirty="0" smtClean="0"/>
              <a:t>1. all children are capable of acquiring a language</a:t>
            </a:r>
            <a:endParaRPr lang="en-US" dirty="0" smtClean="0"/>
          </a:p>
          <a:p>
            <a:pPr marL="82296" indent="0">
              <a:buNone/>
            </a:pPr>
            <a:r>
              <a:rPr lang="en-US" dirty="0" smtClean="0"/>
              <a:t>2. belief - first </a:t>
            </a:r>
            <a:r>
              <a:rPr lang="en-US" dirty="0"/>
              <a:t>language acquisition </a:t>
            </a:r>
            <a:r>
              <a:rPr lang="en-US" dirty="0" smtClean="0"/>
              <a:t>is an </a:t>
            </a:r>
            <a:r>
              <a:rPr lang="en-US" dirty="0"/>
              <a:t>ideal </a:t>
            </a:r>
            <a:r>
              <a:rPr lang="en-US" dirty="0" smtClean="0"/>
              <a:t>model of </a:t>
            </a:r>
            <a:r>
              <a:rPr lang="en-US" dirty="0"/>
              <a:t>how a </a:t>
            </a:r>
            <a:r>
              <a:rPr lang="en-US" dirty="0" smtClean="0"/>
              <a:t>FL can be </a:t>
            </a:r>
            <a:r>
              <a:rPr lang="en-US" dirty="0"/>
              <a:t>taught. </a:t>
            </a:r>
          </a:p>
          <a:p>
            <a:endParaRPr lang="en-US" dirty="0"/>
          </a:p>
        </p:txBody>
      </p:sp>
    </p:spTree>
    <p:extLst>
      <p:ext uri="{BB962C8B-B14F-4D97-AF65-F5344CB8AC3E}">
        <p14:creationId xmlns:p14="http://schemas.microsoft.com/office/powerpoint/2010/main" val="2757616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644650" y="692150"/>
            <a:ext cx="7499350" cy="5556250"/>
          </a:xfrm>
        </p:spPr>
        <p:txBody>
          <a:bodyPr>
            <a:normAutofit fontScale="92500" lnSpcReduction="20000"/>
          </a:bodyPr>
          <a:lstStyle/>
          <a:p>
            <a:r>
              <a:rPr lang="en-GB" dirty="0" smtClean="0"/>
              <a:t>Interest in first language acquisition inspired researchers to analyse speech of infants.</a:t>
            </a:r>
          </a:p>
          <a:p>
            <a:r>
              <a:rPr lang="en-GB" dirty="0" smtClean="0">
                <a:solidFill>
                  <a:srgbClr val="00B0F0"/>
                </a:solidFill>
              </a:rPr>
              <a:t>Focus of research</a:t>
            </a:r>
            <a:r>
              <a:rPr lang="en-GB" dirty="0" smtClean="0"/>
              <a:t>: grammatical development of children (inspired by Chomsky’s research of syntax).</a:t>
            </a:r>
          </a:p>
          <a:p>
            <a:pPr marL="82296" indent="0" algn="ctr">
              <a:buNone/>
            </a:pPr>
            <a:r>
              <a:rPr lang="en-GB" i="1" dirty="0" smtClean="0">
                <a:solidFill>
                  <a:srgbClr val="00B0F0"/>
                </a:solidFill>
                <a:effectLst>
                  <a:outerShdw blurRad="38100" dist="38100" dir="2700000" algn="tl">
                    <a:srgbClr val="000000">
                      <a:alpha val="43137"/>
                    </a:srgbClr>
                  </a:outerShdw>
                </a:effectLst>
              </a:rPr>
              <a:t>Research questions:</a:t>
            </a:r>
          </a:p>
          <a:p>
            <a:r>
              <a:rPr lang="en-US" i="1" dirty="0"/>
              <a:t>Is a second language acquired in the same way as the first? If so, what are the implications for classroom instruction</a:t>
            </a:r>
            <a:r>
              <a:rPr lang="en-US" dirty="0"/>
              <a:t>?</a:t>
            </a:r>
          </a:p>
          <a:p>
            <a:r>
              <a:rPr lang="en-US" i="1" dirty="0"/>
              <a:t>Because first language acquisition is so successfully accomplished, should teachers replicate its conditions to promote second language acquisition? If so, how?</a:t>
            </a:r>
            <a:r>
              <a:rPr lang="en-US" dirty="0"/>
              <a:t> </a:t>
            </a:r>
            <a:endParaRPr lang="en-US" dirty="0"/>
          </a:p>
        </p:txBody>
      </p:sp>
    </p:spTree>
    <p:extLst>
      <p:ext uri="{BB962C8B-B14F-4D97-AF65-F5344CB8AC3E}">
        <p14:creationId xmlns:p14="http://schemas.microsoft.com/office/powerpoint/2010/main" val="2958346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19672" y="692695"/>
            <a:ext cx="6912768" cy="5170646"/>
          </a:xfrm>
          <a:prstGeom prst="rect">
            <a:avLst/>
          </a:prstGeom>
        </p:spPr>
        <p:txBody>
          <a:bodyPr wrap="square">
            <a:spAutoFit/>
          </a:bodyPr>
          <a:lstStyle/>
          <a:p>
            <a:endParaRPr lang="en-US" dirty="0" smtClean="0"/>
          </a:p>
          <a:p>
            <a:r>
              <a:rPr lang="en-GB" sz="2400" b="1" dirty="0" smtClean="0">
                <a:solidFill>
                  <a:srgbClr val="00B0F0"/>
                </a:solidFill>
                <a:effectLst>
                  <a:outerShdw blurRad="38100" dist="38100" dir="2700000" algn="tl">
                    <a:srgbClr val="000000">
                      <a:alpha val="43137"/>
                    </a:srgbClr>
                  </a:outerShdw>
                </a:effectLst>
              </a:rPr>
              <a:t>Behaviourism dominates:</a:t>
            </a:r>
          </a:p>
          <a:p>
            <a:r>
              <a:rPr lang="en-GB" sz="2400" dirty="0" smtClean="0"/>
              <a:t>Despite the information </a:t>
            </a:r>
            <a:r>
              <a:rPr lang="en-US" sz="2400" dirty="0" smtClean="0"/>
              <a:t> accumulated from </a:t>
            </a:r>
            <a:r>
              <a:rPr lang="en-US" sz="2400" dirty="0"/>
              <a:t>the study of child language, </a:t>
            </a:r>
            <a:r>
              <a:rPr lang="en-US" sz="2400" dirty="0" smtClean="0"/>
              <a:t>behaviorism predominated </a:t>
            </a:r>
            <a:r>
              <a:rPr lang="en-US" sz="2400" dirty="0"/>
              <a:t>in educational practice, </a:t>
            </a:r>
            <a:r>
              <a:rPr lang="en-US" sz="2400" dirty="0" smtClean="0"/>
              <a:t> </a:t>
            </a:r>
            <a:r>
              <a:rPr lang="en-US" sz="2400" dirty="0"/>
              <a:t>influencing methods </a:t>
            </a:r>
            <a:r>
              <a:rPr lang="en-US" sz="2400" dirty="0" smtClean="0"/>
              <a:t>of FLT, </a:t>
            </a:r>
            <a:r>
              <a:rPr lang="en-US" sz="2400" dirty="0"/>
              <a:t>emphasizing drill </a:t>
            </a:r>
            <a:r>
              <a:rPr lang="en-US" sz="2400" dirty="0" smtClean="0"/>
              <a:t>of </a:t>
            </a:r>
            <a:r>
              <a:rPr lang="en-US" sz="2400" dirty="0"/>
              <a:t>grammatical forms and sentence structures. </a:t>
            </a:r>
            <a:endParaRPr lang="en-US" sz="2400" dirty="0" smtClean="0"/>
          </a:p>
          <a:p>
            <a:endParaRPr lang="en-GB" sz="2400" dirty="0" smtClean="0"/>
          </a:p>
          <a:p>
            <a:r>
              <a:rPr lang="en-GB" sz="2400" b="1" dirty="0" smtClean="0">
                <a:solidFill>
                  <a:srgbClr val="00B0F0"/>
                </a:solidFill>
                <a:effectLst>
                  <a:outerShdw blurRad="38100" dist="38100" dir="2700000" algn="tl">
                    <a:srgbClr val="000000">
                      <a:alpha val="43137"/>
                    </a:srgbClr>
                  </a:outerShdw>
                </a:effectLst>
              </a:rPr>
              <a:t>Social turn in SLA:</a:t>
            </a:r>
            <a:endParaRPr lang="en-US" sz="2400" b="1" dirty="0">
              <a:solidFill>
                <a:srgbClr val="00B0F0"/>
              </a:solidFill>
              <a:effectLst>
                <a:outerShdw blurRad="38100" dist="38100" dir="2700000" algn="tl">
                  <a:srgbClr val="000000">
                    <a:alpha val="43137"/>
                  </a:srgbClr>
                </a:outerShdw>
              </a:effectLst>
            </a:endParaRPr>
          </a:p>
          <a:p>
            <a:pPr marL="342900" indent="-342900">
              <a:buFont typeface="Arial" panose="020B0604020202020204" pitchFamily="34" charset="0"/>
              <a:buChar char="•"/>
            </a:pPr>
            <a:r>
              <a:rPr lang="en-US" sz="2400" b="1" dirty="0">
                <a:effectLst>
                  <a:outerShdw blurRad="38100" dist="38100" dir="2700000" algn="tl">
                    <a:srgbClr val="000000">
                      <a:alpha val="43137"/>
                    </a:srgbClr>
                  </a:outerShdw>
                </a:effectLst>
              </a:rPr>
              <a:t>I</a:t>
            </a:r>
            <a:r>
              <a:rPr lang="en-US" sz="2400" b="1" dirty="0" smtClean="0">
                <a:effectLst>
                  <a:outerShdw blurRad="38100" dist="38100" dir="2700000" algn="tl">
                    <a:srgbClr val="000000">
                      <a:alpha val="43137"/>
                    </a:srgbClr>
                  </a:outerShdw>
                </a:effectLst>
              </a:rPr>
              <a:t>mpact </a:t>
            </a:r>
            <a:r>
              <a:rPr lang="en-US" sz="2400" b="1" dirty="0">
                <a:effectLst>
                  <a:outerShdw blurRad="38100" dist="38100" dir="2700000" algn="tl">
                    <a:srgbClr val="000000">
                      <a:alpha val="43137"/>
                    </a:srgbClr>
                  </a:outerShdw>
                </a:effectLst>
              </a:rPr>
              <a:t>of the social environment </a:t>
            </a:r>
            <a:r>
              <a:rPr lang="en-US" sz="2400" dirty="0"/>
              <a:t>in various cultural milieus </a:t>
            </a:r>
            <a:r>
              <a:rPr lang="en-US" sz="2400" dirty="0" smtClean="0"/>
              <a:t>on language </a:t>
            </a:r>
            <a:r>
              <a:rPr lang="en-US" sz="2400" dirty="0"/>
              <a:t>acquisition and use. </a:t>
            </a:r>
            <a:endParaRPr lang="en-US" sz="2400" dirty="0" smtClean="0"/>
          </a:p>
          <a:p>
            <a:pPr marL="342900" indent="-342900">
              <a:buFont typeface="Arial" panose="020B0604020202020204" pitchFamily="34" charset="0"/>
              <a:buChar char="•"/>
            </a:pPr>
            <a:r>
              <a:rPr lang="en-US" sz="2400" dirty="0" smtClean="0"/>
              <a:t>Interactionist viewpoint on language acquisition – interrelation of culture and language in </a:t>
            </a:r>
            <a:r>
              <a:rPr lang="en-US" sz="2400" dirty="0"/>
              <a:t>investigating how a second language is </a:t>
            </a:r>
            <a:r>
              <a:rPr lang="en-US" sz="2400" dirty="0" smtClean="0"/>
              <a:t>learned</a:t>
            </a:r>
            <a:r>
              <a:rPr lang="en-US" sz="2400" dirty="0"/>
              <a:t>.</a:t>
            </a:r>
            <a:endParaRPr lang="en-US" sz="2400" dirty="0"/>
          </a:p>
        </p:txBody>
      </p:sp>
    </p:spTree>
    <p:extLst>
      <p:ext uri="{BB962C8B-B14F-4D97-AF65-F5344CB8AC3E}">
        <p14:creationId xmlns:p14="http://schemas.microsoft.com/office/powerpoint/2010/main" val="658476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a:bodyPr>
          <a:lstStyle/>
          <a:p>
            <a:pPr algn="ctr"/>
            <a:r>
              <a:rPr lang="en-US" sz="3200" b="1" dirty="0"/>
              <a:t>2.Behaviorist perspective in SLA</a:t>
            </a:r>
            <a:r>
              <a:rPr lang="en-US" sz="3200" dirty="0"/>
              <a:t/>
            </a:r>
            <a:br>
              <a:rPr lang="en-US" sz="3200" dirty="0"/>
            </a:br>
            <a:endParaRPr lang="en-US" sz="3200" dirty="0"/>
          </a:p>
        </p:txBody>
      </p:sp>
      <p:sp>
        <p:nvSpPr>
          <p:cNvPr id="3" name="Объект 2"/>
          <p:cNvSpPr>
            <a:spLocks noGrp="1"/>
          </p:cNvSpPr>
          <p:nvPr>
            <p:ph idx="1"/>
          </p:nvPr>
        </p:nvSpPr>
        <p:spPr/>
        <p:txBody>
          <a:bodyPr>
            <a:normAutofit fontScale="70000" lnSpcReduction="20000"/>
          </a:bodyPr>
          <a:lstStyle/>
          <a:p>
            <a:pPr marL="82296" indent="0">
              <a:buNone/>
            </a:pPr>
            <a:r>
              <a:rPr lang="en-US" b="1" dirty="0"/>
              <a:t> </a:t>
            </a:r>
            <a:endParaRPr lang="en-US" dirty="0"/>
          </a:p>
          <a:p>
            <a:r>
              <a:rPr lang="en-US" sz="3400" dirty="0"/>
              <a:t>i</a:t>
            </a:r>
            <a:r>
              <a:rPr lang="en-US" sz="3400" dirty="0" smtClean="0"/>
              <a:t>nfluence of Behaviorist </a:t>
            </a:r>
            <a:r>
              <a:rPr lang="en-US" sz="3400" dirty="0"/>
              <a:t>theories </a:t>
            </a:r>
            <a:r>
              <a:rPr lang="en-US" sz="3400" dirty="0" smtClean="0"/>
              <a:t>on FLT</a:t>
            </a:r>
            <a:endParaRPr lang="en-US" sz="3400" dirty="0"/>
          </a:p>
          <a:p>
            <a:r>
              <a:rPr lang="en-US" sz="3400" dirty="0"/>
              <a:t>A</a:t>
            </a:r>
            <a:r>
              <a:rPr lang="en-US" sz="3400" dirty="0" smtClean="0"/>
              <a:t>udiolingual approach</a:t>
            </a:r>
          </a:p>
          <a:p>
            <a:r>
              <a:rPr lang="en-GB" sz="3400" dirty="0"/>
              <a:t>h</a:t>
            </a:r>
            <a:r>
              <a:rPr lang="en-GB" sz="3400" dirty="0" smtClean="0"/>
              <a:t>abit formation</a:t>
            </a:r>
            <a:endParaRPr lang="en-US" sz="3400" dirty="0" smtClean="0"/>
          </a:p>
          <a:p>
            <a:r>
              <a:rPr lang="en-US" sz="3400" dirty="0" smtClean="0"/>
              <a:t>dialogues </a:t>
            </a:r>
            <a:r>
              <a:rPr lang="en-US" sz="3400" dirty="0"/>
              <a:t>are presented on tape for students to </a:t>
            </a:r>
            <a:r>
              <a:rPr lang="en-US" sz="3400" dirty="0" smtClean="0"/>
              <a:t>memorize</a:t>
            </a:r>
          </a:p>
          <a:p>
            <a:r>
              <a:rPr lang="en-US" sz="3400" dirty="0" smtClean="0"/>
              <a:t>pattern </a:t>
            </a:r>
            <a:r>
              <a:rPr lang="en-US" sz="3400" dirty="0"/>
              <a:t>drills for practicing verb forms and sentence structures</a:t>
            </a:r>
            <a:r>
              <a:rPr lang="en-US" sz="3400" dirty="0" smtClean="0"/>
              <a:t>.</a:t>
            </a:r>
          </a:p>
          <a:p>
            <a:r>
              <a:rPr lang="en-US" sz="3400" dirty="0"/>
              <a:t>s</a:t>
            </a:r>
            <a:r>
              <a:rPr lang="en-US" sz="3400" dirty="0" smtClean="0"/>
              <a:t>tudents first </a:t>
            </a:r>
            <a:r>
              <a:rPr lang="en-US" sz="3400" dirty="0"/>
              <a:t>listen and </a:t>
            </a:r>
            <a:r>
              <a:rPr lang="en-US" sz="3400" dirty="0" smtClean="0"/>
              <a:t>speak, before reading </a:t>
            </a:r>
            <a:r>
              <a:rPr lang="en-US" sz="3400" dirty="0"/>
              <a:t>and </a:t>
            </a:r>
            <a:r>
              <a:rPr lang="en-US" sz="3400" dirty="0" smtClean="0"/>
              <a:t>writing</a:t>
            </a:r>
          </a:p>
          <a:p>
            <a:r>
              <a:rPr lang="en-US" sz="3400" dirty="0" smtClean="0"/>
              <a:t>imitation</a:t>
            </a:r>
            <a:r>
              <a:rPr lang="en-US" sz="3400" dirty="0"/>
              <a:t>, repetition, and reinforcement of grammatical </a:t>
            </a:r>
            <a:r>
              <a:rPr lang="en-US" sz="3400" dirty="0" smtClean="0"/>
              <a:t>structures.</a:t>
            </a:r>
          </a:p>
          <a:p>
            <a:r>
              <a:rPr lang="en-US" sz="3400" dirty="0"/>
              <a:t>e</a:t>
            </a:r>
            <a:r>
              <a:rPr lang="en-US" sz="3400" dirty="0" smtClean="0"/>
              <a:t>rrors corrected </a:t>
            </a:r>
            <a:r>
              <a:rPr lang="en-US" sz="3400" dirty="0"/>
              <a:t>immediately to avoid forming bad </a:t>
            </a:r>
            <a:r>
              <a:rPr lang="en-US" sz="3400" dirty="0" smtClean="0"/>
              <a:t>habits.</a:t>
            </a:r>
            <a:endParaRPr lang="en-US" sz="3400" dirty="0"/>
          </a:p>
        </p:txBody>
      </p:sp>
    </p:spTree>
    <p:extLst>
      <p:ext uri="{BB962C8B-B14F-4D97-AF65-F5344CB8AC3E}">
        <p14:creationId xmlns:p14="http://schemas.microsoft.com/office/powerpoint/2010/main" val="3877333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bg2"/>
          </a:solidFill>
        </p:spPr>
        <p:txBody>
          <a:bodyPr>
            <a:normAutofit fontScale="90000"/>
          </a:bodyPr>
          <a:lstStyle/>
          <a:p>
            <a:r>
              <a:rPr lang="en-US" b="1" dirty="0">
                <a:effectLst/>
              </a:rPr>
              <a:t>2.Innatist perspective in SLA</a:t>
            </a:r>
            <a:r>
              <a:rPr lang="en-US" dirty="0">
                <a:effectLst/>
              </a:rPr>
              <a:t/>
            </a:r>
            <a:br>
              <a:rPr lang="en-US" dirty="0">
                <a:effectLst/>
              </a:rPr>
            </a:br>
            <a:endParaRPr lang="en-US" dirty="0"/>
          </a:p>
        </p:txBody>
      </p:sp>
      <p:sp>
        <p:nvSpPr>
          <p:cNvPr id="3" name="Объект 2"/>
          <p:cNvSpPr>
            <a:spLocks noGrp="1"/>
          </p:cNvSpPr>
          <p:nvPr>
            <p:ph idx="1"/>
          </p:nvPr>
        </p:nvSpPr>
        <p:spPr/>
        <p:txBody>
          <a:bodyPr>
            <a:normAutofit/>
          </a:bodyPr>
          <a:lstStyle/>
          <a:p>
            <a:r>
              <a:rPr lang="en-US" b="1" dirty="0" smtClean="0"/>
              <a:t>Creative </a:t>
            </a:r>
            <a:r>
              <a:rPr lang="en-US" b="1" dirty="0"/>
              <a:t>construction theory </a:t>
            </a:r>
            <a:r>
              <a:rPr lang="en-US" b="1" dirty="0" smtClean="0"/>
              <a:t>- </a:t>
            </a:r>
            <a:r>
              <a:rPr lang="en-US" dirty="0" smtClean="0"/>
              <a:t>theory to </a:t>
            </a:r>
            <a:r>
              <a:rPr lang="en-US" dirty="0"/>
              <a:t>account for second language development was the </a:t>
            </a:r>
            <a:r>
              <a:rPr lang="en-US" dirty="0" smtClean="0"/>
              <a:t>(</a:t>
            </a:r>
            <a:r>
              <a:rPr lang="en-US" dirty="0" err="1"/>
              <a:t>Dulay</a:t>
            </a:r>
            <a:r>
              <a:rPr lang="en-US" dirty="0"/>
              <a:t>, Burt, &amp; </a:t>
            </a:r>
            <a:r>
              <a:rPr lang="en-US" dirty="0" err="1"/>
              <a:t>Krashen</a:t>
            </a:r>
            <a:r>
              <a:rPr lang="en-US" dirty="0"/>
              <a:t>, 1982). </a:t>
            </a:r>
            <a:endParaRPr lang="en-US" dirty="0" smtClean="0"/>
          </a:p>
          <a:p>
            <a:r>
              <a:rPr lang="en-US" dirty="0"/>
              <a:t>learners creatively construct the rules of </a:t>
            </a:r>
            <a:r>
              <a:rPr lang="en-US" dirty="0" smtClean="0"/>
              <a:t>FL in </a:t>
            </a:r>
            <a:r>
              <a:rPr lang="en-US" dirty="0"/>
              <a:t>a manner similar to that observed in first language acquisition. </a:t>
            </a:r>
            <a:endParaRPr lang="en-US" dirty="0" smtClean="0"/>
          </a:p>
          <a:p>
            <a:r>
              <a:rPr lang="en-US" dirty="0" err="1" smtClean="0"/>
              <a:t>Dulay</a:t>
            </a:r>
            <a:r>
              <a:rPr lang="en-US" dirty="0" smtClean="0"/>
              <a:t> </a:t>
            </a:r>
            <a:r>
              <a:rPr lang="en-US" dirty="0"/>
              <a:t>and Burt </a:t>
            </a:r>
            <a:r>
              <a:rPr lang="en-US" dirty="0" smtClean="0"/>
              <a:t>conclude: SLA is </a:t>
            </a:r>
            <a:r>
              <a:rPr lang="en-US" dirty="0"/>
              <a:t>similar to first language acquisition.</a:t>
            </a:r>
          </a:p>
          <a:p>
            <a:endParaRPr lang="en-US" dirty="0"/>
          </a:p>
          <a:p>
            <a:endParaRPr lang="en-US" dirty="0"/>
          </a:p>
        </p:txBody>
      </p:sp>
    </p:spTree>
    <p:extLst>
      <p:ext uri="{BB962C8B-B14F-4D97-AF65-F5344CB8AC3E}">
        <p14:creationId xmlns:p14="http://schemas.microsoft.com/office/powerpoint/2010/main" val="3749653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Study by </a:t>
            </a:r>
            <a:r>
              <a:rPr lang="en-US" dirty="0" err="1" smtClean="0"/>
              <a:t>Dulay</a:t>
            </a:r>
            <a:r>
              <a:rPr lang="en-US" dirty="0" smtClean="0"/>
              <a:t> </a:t>
            </a:r>
            <a:r>
              <a:rPr lang="en-US" dirty="0"/>
              <a:t>&amp; Burt, </a:t>
            </a:r>
            <a:r>
              <a:rPr lang="en-US" dirty="0" smtClean="0"/>
              <a:t>1974</a:t>
            </a:r>
            <a:endParaRPr lang="en-US" dirty="0"/>
          </a:p>
        </p:txBody>
      </p:sp>
      <p:sp>
        <p:nvSpPr>
          <p:cNvPr id="3" name="Объект 2"/>
          <p:cNvSpPr>
            <a:spLocks noGrp="1"/>
          </p:cNvSpPr>
          <p:nvPr>
            <p:ph idx="1"/>
          </p:nvPr>
        </p:nvSpPr>
        <p:spPr/>
        <p:txBody>
          <a:bodyPr>
            <a:normAutofit fontScale="77500" lnSpcReduction="20000"/>
          </a:bodyPr>
          <a:lstStyle/>
          <a:p>
            <a:pPr marL="82296" indent="0" algn="just">
              <a:buNone/>
            </a:pPr>
            <a:r>
              <a:rPr lang="en-US" dirty="0"/>
              <a:t>In a largescale study of Spanish-speaking and Chinese-speaking children learning English in </a:t>
            </a:r>
            <a:r>
              <a:rPr lang="en-US" dirty="0" smtClean="0"/>
              <a:t>school, </a:t>
            </a:r>
            <a:r>
              <a:rPr lang="en-US" dirty="0"/>
              <a:t>English language samples were collected using a structured interview based on colorful cartoon pictures. Children were asked questions about the pictures in ways that elicited the use of certain grammatical structures. Children’s grammatical errors were then examined to determine whether they could be attributed to influence from the first language or whether they were similar to the types of errors young, native English-speaking children make. Data analysis showed that the </a:t>
            </a:r>
            <a:r>
              <a:rPr lang="en-US" dirty="0">
                <a:solidFill>
                  <a:srgbClr val="00B050"/>
                </a:solidFill>
              </a:rPr>
              <a:t>majority of errors were similar to those made by native English-speaking youngsters as they acquire their mother </a:t>
            </a:r>
            <a:r>
              <a:rPr lang="en-US" dirty="0" smtClean="0">
                <a:solidFill>
                  <a:srgbClr val="00B050"/>
                </a:solidFill>
              </a:rPr>
              <a:t>tongue</a:t>
            </a:r>
            <a:r>
              <a:rPr lang="en-US" dirty="0"/>
              <a:t> </a:t>
            </a:r>
            <a:r>
              <a:rPr lang="en-US" dirty="0" smtClean="0"/>
              <a:t>!!!</a:t>
            </a:r>
            <a:endParaRPr lang="en-US" dirty="0"/>
          </a:p>
          <a:p>
            <a:endParaRPr lang="en-US" dirty="0"/>
          </a:p>
        </p:txBody>
      </p:sp>
    </p:spTree>
    <p:extLst>
      <p:ext uri="{BB962C8B-B14F-4D97-AF65-F5344CB8AC3E}">
        <p14:creationId xmlns:p14="http://schemas.microsoft.com/office/powerpoint/2010/main" val="2901833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GB" dirty="0" smtClean="0"/>
              <a:t>Implications of the study</a:t>
            </a:r>
            <a:endParaRPr lang="en-US" dirty="0"/>
          </a:p>
        </p:txBody>
      </p:sp>
      <p:sp>
        <p:nvSpPr>
          <p:cNvPr id="3" name="Объект 2"/>
          <p:cNvSpPr>
            <a:spLocks noGrp="1"/>
          </p:cNvSpPr>
          <p:nvPr>
            <p:ph idx="1"/>
          </p:nvPr>
        </p:nvSpPr>
        <p:spPr/>
        <p:txBody>
          <a:bodyPr>
            <a:normAutofit fontScale="92500" lnSpcReduction="20000"/>
          </a:bodyPr>
          <a:lstStyle/>
          <a:p>
            <a:r>
              <a:rPr lang="en-US" dirty="0" err="1"/>
              <a:t>Dulay</a:t>
            </a:r>
            <a:r>
              <a:rPr lang="en-US" dirty="0"/>
              <a:t> and Burt (1974) </a:t>
            </a:r>
            <a:r>
              <a:rPr lang="en-US" dirty="0" smtClean="0"/>
              <a:t>refute </a:t>
            </a:r>
            <a:r>
              <a:rPr lang="en-US" dirty="0"/>
              <a:t>the hypothesis that learner errors </a:t>
            </a:r>
            <a:r>
              <a:rPr lang="en-US" dirty="0" smtClean="0"/>
              <a:t>are be </a:t>
            </a:r>
            <a:r>
              <a:rPr lang="en-US" dirty="0"/>
              <a:t>predictable from a contrastive </a:t>
            </a:r>
            <a:r>
              <a:rPr lang="en-US" dirty="0" smtClean="0"/>
              <a:t>analysis. </a:t>
            </a:r>
          </a:p>
          <a:p>
            <a:r>
              <a:rPr lang="en-US" dirty="0" smtClean="0">
                <a:solidFill>
                  <a:srgbClr val="FF0000"/>
                </a:solidFill>
              </a:rPr>
              <a:t>Contrastive </a:t>
            </a:r>
            <a:r>
              <a:rPr lang="en-US" dirty="0">
                <a:solidFill>
                  <a:srgbClr val="FF0000"/>
                </a:solidFill>
              </a:rPr>
              <a:t>analysis </a:t>
            </a:r>
            <a:r>
              <a:rPr lang="en-US" dirty="0"/>
              <a:t>is a procedure for comparing phonological, morphological, and syntactic rules of two languages (the learner’s mother tongue </a:t>
            </a:r>
            <a:r>
              <a:rPr lang="en-US" dirty="0" smtClean="0"/>
              <a:t>and TL) </a:t>
            </a:r>
            <a:r>
              <a:rPr lang="en-US" dirty="0"/>
              <a:t>to predict areas of difficulty in second language development. </a:t>
            </a:r>
            <a:endParaRPr lang="en-US" dirty="0" smtClean="0"/>
          </a:p>
          <a:p>
            <a:r>
              <a:rPr lang="en-US" dirty="0" smtClean="0"/>
              <a:t>When </a:t>
            </a:r>
            <a:r>
              <a:rPr lang="en-US" dirty="0"/>
              <a:t>the rules of two languages are quite different, contrastive analysis predicts learner difficulty.</a:t>
            </a:r>
          </a:p>
          <a:p>
            <a:endParaRPr lang="en-US" dirty="0"/>
          </a:p>
        </p:txBody>
      </p:sp>
    </p:spTree>
    <p:extLst>
      <p:ext uri="{BB962C8B-B14F-4D97-AF65-F5344CB8AC3E}">
        <p14:creationId xmlns:p14="http://schemas.microsoft.com/office/powerpoint/2010/main" val="3741442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183</TotalTime>
  <Words>974</Words>
  <Application>Microsoft Office PowerPoint</Application>
  <PresentationFormat>Экран (4:3)</PresentationFormat>
  <Paragraphs>105</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Solstice</vt:lpstr>
      <vt:lpstr>                THEME 4: SECOND LANGUAGE ACQUISITION THEORIES</vt:lpstr>
      <vt:lpstr>Key terms:</vt:lpstr>
      <vt:lpstr>1.Theories of SLA</vt:lpstr>
      <vt:lpstr>Презентация PowerPoint</vt:lpstr>
      <vt:lpstr>Презентация PowerPoint</vt:lpstr>
      <vt:lpstr>2.Behaviorist perspective in SLA </vt:lpstr>
      <vt:lpstr>2.Innatist perspective in SLA </vt:lpstr>
      <vt:lpstr>Study by Dulay &amp; Burt, 1974</vt:lpstr>
      <vt:lpstr>Implications of the study</vt:lpstr>
      <vt:lpstr>3. Krashen’s Five Hypotheses </vt:lpstr>
      <vt:lpstr>(2) the monitor hypothesis</vt:lpstr>
      <vt:lpstr>(3) the natural order hypothesis </vt:lpstr>
      <vt:lpstr>Презентация PowerPoint</vt:lpstr>
      <vt:lpstr>(4) the input hypothesis </vt:lpstr>
      <vt:lpstr>(5) the affective filter hypothesis </vt:lpstr>
      <vt:lpstr>Influence of Krashen’s SLA theories </vt:lpstr>
      <vt:lpstr>4.Interactionist perspective in SLA </vt:lpstr>
      <vt:lpstr>Foreigner talk</vt:lpstr>
      <vt:lpstr>Beyond Social Interaction in Second Language Acquisition Theory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4: SECOND LANGUAGE ACQUISITION THEORIES</dc:title>
  <dc:creator>марианна</dc:creator>
  <cp:lastModifiedBy>марианна</cp:lastModifiedBy>
  <cp:revision>23</cp:revision>
  <dcterms:created xsi:type="dcterms:W3CDTF">2021-01-23T09:02:55Z</dcterms:created>
  <dcterms:modified xsi:type="dcterms:W3CDTF">2021-01-23T12:06:32Z</dcterms:modified>
</cp:coreProperties>
</file>