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72" r:id="rId9"/>
    <p:sldId id="262" r:id="rId10"/>
    <p:sldId id="263" r:id="rId11"/>
    <p:sldId id="264" r:id="rId12"/>
    <p:sldId id="274" r:id="rId13"/>
    <p:sldId id="265" r:id="rId14"/>
    <p:sldId id="266" r:id="rId15"/>
    <p:sldId id="267" r:id="rId16"/>
    <p:sldId id="268" r:id="rId17"/>
    <p:sldId id="269" r:id="rId18"/>
    <p:sldId id="270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1/3/2022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609601"/>
            <a:ext cx="6910536" cy="2819399"/>
          </a:xfrm>
        </p:spPr>
        <p:txBody>
          <a:bodyPr/>
          <a:lstStyle/>
          <a:p>
            <a:r>
              <a:rPr lang="uk-UA" sz="3200" b="1" dirty="0">
                <a:effectLst/>
              </a:rPr>
              <a:t>THEME: </a:t>
            </a:r>
            <a:r>
              <a:rPr lang="uk-UA" sz="3200" b="1" dirty="0" smtClean="0">
                <a:effectLst/>
              </a:rPr>
              <a:t>SPEC</a:t>
            </a:r>
            <a:r>
              <a:rPr lang="en-GB" sz="3200" b="1" dirty="0" smtClean="0">
                <a:effectLst/>
              </a:rPr>
              <a:t>I</a:t>
            </a:r>
            <a:r>
              <a:rPr lang="uk-UA" sz="3200" b="1" dirty="0" smtClean="0">
                <a:effectLst/>
              </a:rPr>
              <a:t>FIC </a:t>
            </a:r>
            <a:r>
              <a:rPr lang="uk-UA" sz="3200" b="1" dirty="0">
                <a:effectLst/>
              </a:rPr>
              <a:t>PURPOSE </a:t>
            </a:r>
            <a:r>
              <a:rPr lang="uk-UA" sz="3200" b="1" dirty="0" smtClean="0">
                <a:effectLst/>
              </a:rPr>
              <a:t>PROGRAM</a:t>
            </a:r>
            <a:r>
              <a:rPr lang="en-GB" sz="3200" b="1" dirty="0" smtClean="0">
                <a:effectLst/>
              </a:rPr>
              <a:t>ME</a:t>
            </a:r>
            <a:r>
              <a:rPr lang="uk-UA" sz="3200" b="1" dirty="0" smtClean="0">
                <a:effectLst/>
              </a:rPr>
              <a:t>S</a:t>
            </a:r>
            <a:r>
              <a:rPr lang="en-US" sz="3200" dirty="0">
                <a:effectLst/>
              </a:rPr>
              <a:t/>
            </a:r>
            <a:br>
              <a:rPr lang="en-US" sz="3200" dirty="0">
                <a:effectLst/>
              </a:rPr>
            </a:br>
            <a:endParaRPr lang="en-US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872808" cy="3103240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uk-UA" dirty="0" err="1" smtClean="0">
                <a:solidFill>
                  <a:schemeClr val="tx1"/>
                </a:solidFill>
              </a:rPr>
              <a:t>The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Concept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of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Speciﬁc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Purposes</a:t>
            </a:r>
            <a:r>
              <a:rPr lang="uk-UA" dirty="0" smtClean="0">
                <a:solidFill>
                  <a:schemeClr val="tx1"/>
                </a:solidFill>
              </a:rPr>
              <a:t>.</a:t>
            </a:r>
            <a:endParaRPr lang="en-GB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uk-UA" dirty="0" smtClean="0">
                <a:solidFill>
                  <a:schemeClr val="tx1"/>
                </a:solidFill>
              </a:rPr>
              <a:t>2. </a:t>
            </a:r>
            <a:r>
              <a:rPr lang="uk-UA" dirty="0" err="1" smtClean="0">
                <a:solidFill>
                  <a:schemeClr val="tx1"/>
                </a:solidFill>
              </a:rPr>
              <a:t>The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Case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for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Speciﬁc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Purposes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Program</a:t>
            </a:r>
            <a:r>
              <a:rPr lang="en-GB" dirty="0" smtClean="0">
                <a:solidFill>
                  <a:schemeClr val="tx1"/>
                </a:solidFill>
              </a:rPr>
              <a:t>me</a:t>
            </a:r>
            <a:r>
              <a:rPr lang="uk-UA" dirty="0" smtClean="0">
                <a:solidFill>
                  <a:schemeClr val="tx1"/>
                </a:solidFill>
              </a:rPr>
              <a:t>s. </a:t>
            </a:r>
            <a:r>
              <a:rPr lang="uk-UA" dirty="0" err="1" smtClean="0">
                <a:solidFill>
                  <a:schemeClr val="tx1"/>
                </a:solidFill>
              </a:rPr>
              <a:t>Needs</a:t>
            </a:r>
            <a:r>
              <a:rPr lang="uk-UA" dirty="0" smtClean="0">
                <a:solidFill>
                  <a:schemeClr val="tx1"/>
                </a:solidFill>
              </a:rPr>
              <a:t>, </a:t>
            </a:r>
            <a:r>
              <a:rPr lang="uk-UA" dirty="0" err="1" smtClean="0">
                <a:solidFill>
                  <a:schemeClr val="tx1"/>
                </a:solidFill>
              </a:rPr>
              <a:t>Contexts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and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Genres</a:t>
            </a:r>
            <a:r>
              <a:rPr lang="uk-UA" dirty="0" smtClean="0">
                <a:solidFill>
                  <a:schemeClr val="tx1"/>
                </a:solidFill>
              </a:rPr>
              <a:t>.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uk-UA" dirty="0" smtClean="0">
                <a:solidFill>
                  <a:schemeClr val="tx1"/>
                </a:solidFill>
              </a:rPr>
              <a:t>3. </a:t>
            </a:r>
            <a:r>
              <a:rPr lang="uk-UA" dirty="0" err="1" smtClean="0">
                <a:solidFill>
                  <a:schemeClr val="tx1"/>
                </a:solidFill>
              </a:rPr>
              <a:t>Organizing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Speciﬁc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Language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Instruction</a:t>
            </a:r>
            <a:r>
              <a:rPr lang="en-GB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1/3/2022</a:t>
            </a:fld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219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003232" cy="93610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2800" dirty="0" smtClean="0"/>
              <a:t>Learning needs: </a:t>
            </a:r>
            <a:r>
              <a:rPr lang="uk-UA" sz="2800" dirty="0" err="1">
                <a:solidFill>
                  <a:schemeClr val="tx1"/>
                </a:solidFill>
              </a:rPr>
              <a:t>what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students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need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to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en-GB" sz="2800" dirty="0" smtClean="0">
                <a:solidFill>
                  <a:schemeClr val="tx1"/>
                </a:solidFill>
              </a:rPr>
              <a:t>be able to </a:t>
            </a:r>
            <a:r>
              <a:rPr lang="uk-UA" sz="2800" dirty="0" err="1" smtClean="0">
                <a:solidFill>
                  <a:schemeClr val="tx1"/>
                </a:solidFill>
              </a:rPr>
              <a:t>do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with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 smtClean="0">
                <a:solidFill>
                  <a:schemeClr val="tx1"/>
                </a:solidFill>
              </a:rPr>
              <a:t>language</a:t>
            </a:r>
            <a:endParaRPr lang="en-US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12776"/>
            <a:ext cx="8075240" cy="4713387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Identification of </a:t>
            </a:r>
            <a:r>
              <a:rPr lang="uk-UA" dirty="0" err="1" smtClean="0">
                <a:solidFill>
                  <a:schemeClr val="tx1"/>
                </a:solidFill>
              </a:rPr>
              <a:t>learning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needs</a:t>
            </a:r>
            <a:r>
              <a:rPr lang="en-GB" dirty="0" smtClean="0">
                <a:solidFill>
                  <a:schemeClr val="tx1"/>
                </a:solidFill>
              </a:rPr>
              <a:t>: </a:t>
            </a:r>
            <a:r>
              <a:rPr lang="uk-UA" dirty="0" err="1" smtClean="0">
                <a:solidFill>
                  <a:schemeClr val="tx1"/>
                </a:solidFill>
              </a:rPr>
              <a:t>identifying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the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contexts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of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language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use</a:t>
            </a:r>
            <a:r>
              <a:rPr lang="uk-UA" dirty="0">
                <a:solidFill>
                  <a:schemeClr val="tx1"/>
                </a:solidFill>
              </a:rPr>
              <a:t>, </a:t>
            </a:r>
            <a:r>
              <a:rPr lang="uk-UA" dirty="0" err="1">
                <a:solidFill>
                  <a:schemeClr val="tx1"/>
                </a:solidFill>
              </a:rPr>
              <a:t>observing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the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language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events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in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these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contexts</a:t>
            </a:r>
            <a:r>
              <a:rPr lang="uk-UA" dirty="0">
                <a:solidFill>
                  <a:schemeClr val="tx1"/>
                </a:solidFill>
              </a:rPr>
              <a:t>, </a:t>
            </a:r>
            <a:r>
              <a:rPr lang="uk-UA" dirty="0" err="1">
                <a:solidFill>
                  <a:schemeClr val="tx1"/>
                </a:solidFill>
              </a:rPr>
              <a:t>and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collecting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and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analyzing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target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genres</a:t>
            </a:r>
            <a:r>
              <a:rPr lang="uk-UA" dirty="0">
                <a:solidFill>
                  <a:schemeClr val="tx1"/>
                </a:solidFill>
              </a:rPr>
              <a:t>. </a:t>
            </a:r>
            <a:endParaRPr lang="en-GB" dirty="0" smtClean="0">
              <a:solidFill>
                <a:schemeClr val="tx1"/>
              </a:solidFill>
            </a:endParaRPr>
          </a:p>
          <a:p>
            <a:r>
              <a:rPr lang="uk-UA" dirty="0" err="1" smtClean="0">
                <a:solidFill>
                  <a:schemeClr val="tx1"/>
                </a:solidFill>
              </a:rPr>
              <a:t>Analysis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of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the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spoken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and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written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genres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commonly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used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in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the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target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context</a:t>
            </a:r>
            <a:r>
              <a:rPr lang="en-GB" dirty="0" smtClean="0">
                <a:solidFill>
                  <a:schemeClr val="tx1"/>
                </a:solidFill>
              </a:rPr>
              <a:t>.</a:t>
            </a:r>
          </a:p>
          <a:p>
            <a:r>
              <a:rPr lang="uk-UA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Genre</a:t>
            </a: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analysis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- </a:t>
            </a:r>
            <a:r>
              <a:rPr lang="uk-UA" dirty="0" err="1" smtClean="0">
                <a:solidFill>
                  <a:schemeClr val="tx1"/>
                </a:solidFill>
              </a:rPr>
              <a:t>text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analyses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from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learners</a:t>
            </a:r>
            <a:r>
              <a:rPr lang="uk-UA" dirty="0">
                <a:solidFill>
                  <a:schemeClr val="tx1"/>
                </a:solidFill>
              </a:rPr>
              <a:t>’ </a:t>
            </a:r>
            <a:r>
              <a:rPr lang="uk-UA" dirty="0" err="1">
                <a:solidFill>
                  <a:schemeClr val="tx1"/>
                </a:solidFill>
              </a:rPr>
              <a:t>ﬁelds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of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study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or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work</a:t>
            </a:r>
            <a:r>
              <a:rPr lang="uk-UA" dirty="0" smtClean="0">
                <a:solidFill>
                  <a:schemeClr val="tx1"/>
                </a:solidFill>
              </a:rPr>
              <a:t>. </a:t>
            </a:r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G</a:t>
            </a:r>
            <a:r>
              <a:rPr lang="uk-UA" dirty="0" err="1" smtClean="0">
                <a:solidFill>
                  <a:schemeClr val="tx1"/>
                </a:solidFill>
              </a:rPr>
              <a:t>enre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- </a:t>
            </a:r>
            <a:r>
              <a:rPr lang="uk-UA" dirty="0" err="1" smtClean="0">
                <a:solidFill>
                  <a:schemeClr val="tx1"/>
                </a:solidFill>
              </a:rPr>
              <a:t>grouping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texts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according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to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their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similarities</a:t>
            </a:r>
            <a:r>
              <a:rPr lang="uk-UA" dirty="0">
                <a:solidFill>
                  <a:schemeClr val="tx1"/>
                </a:solidFill>
              </a:rPr>
              <a:t>, </a:t>
            </a:r>
            <a:r>
              <a:rPr lang="uk-UA" dirty="0" err="1">
                <a:solidFill>
                  <a:schemeClr val="tx1"/>
                </a:solidFill>
              </a:rPr>
              <a:t>representing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how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writers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typically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use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language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to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respond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to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recurring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situations</a:t>
            </a:r>
            <a:r>
              <a:rPr lang="uk-UA" dirty="0" smtClean="0">
                <a:solidFill>
                  <a:schemeClr val="tx1"/>
                </a:solidFill>
              </a:rPr>
              <a:t>. 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461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79512"/>
          </a:xfrm>
        </p:spPr>
        <p:txBody>
          <a:bodyPr/>
          <a:lstStyle/>
          <a:p>
            <a:r>
              <a:rPr lang="en-GB" sz="3200" dirty="0" err="1"/>
              <a:t>L</a:t>
            </a:r>
            <a:r>
              <a:rPr lang="uk-UA" sz="3200" dirty="0" err="1" smtClean="0"/>
              <a:t>earning</a:t>
            </a:r>
            <a:r>
              <a:rPr lang="uk-UA" sz="3200" dirty="0" smtClean="0"/>
              <a:t> </a:t>
            </a:r>
            <a:r>
              <a:rPr lang="uk-UA" sz="3200" dirty="0" err="1" smtClean="0"/>
              <a:t>context</a:t>
            </a:r>
            <a:endParaRPr lang="en-US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sz="3200" b="1" dirty="0" err="1" smtClean="0">
                <a:solidFill>
                  <a:schemeClr val="tx1"/>
                </a:solidFill>
              </a:rPr>
              <a:t>means</a:t>
            </a:r>
            <a:r>
              <a:rPr lang="uk-UA" sz="3200" b="1" dirty="0" smtClean="0">
                <a:solidFill>
                  <a:schemeClr val="tx1"/>
                </a:solidFill>
              </a:rPr>
              <a:t> </a:t>
            </a:r>
            <a:r>
              <a:rPr lang="uk-UA" sz="3200" b="1" dirty="0" err="1" smtClean="0">
                <a:solidFill>
                  <a:schemeClr val="tx1"/>
                </a:solidFill>
              </a:rPr>
              <a:t>analysis</a:t>
            </a:r>
            <a:r>
              <a:rPr lang="en-GB" sz="3200" b="1" dirty="0">
                <a:solidFill>
                  <a:schemeClr val="tx1"/>
                </a:solidFill>
              </a:rPr>
              <a:t> </a:t>
            </a:r>
            <a:r>
              <a:rPr lang="en-GB" sz="3200" dirty="0" smtClean="0">
                <a:solidFill>
                  <a:schemeClr val="tx1"/>
                </a:solidFill>
              </a:rPr>
              <a:t>-</a:t>
            </a:r>
            <a:r>
              <a:rPr lang="uk-UA" sz="3200" dirty="0" smtClean="0">
                <a:solidFill>
                  <a:schemeClr val="tx1"/>
                </a:solidFill>
              </a:rPr>
              <a:t> </a:t>
            </a:r>
            <a:r>
              <a:rPr lang="uk-UA" sz="3200" dirty="0" err="1">
                <a:solidFill>
                  <a:schemeClr val="tx1"/>
                </a:solidFill>
              </a:rPr>
              <a:t>what</a:t>
            </a:r>
            <a:r>
              <a:rPr lang="uk-UA" sz="3200" dirty="0">
                <a:solidFill>
                  <a:schemeClr val="tx1"/>
                </a:solidFill>
              </a:rPr>
              <a:t> </a:t>
            </a:r>
            <a:r>
              <a:rPr lang="uk-UA" sz="3200" dirty="0" err="1">
                <a:solidFill>
                  <a:schemeClr val="tx1"/>
                </a:solidFill>
              </a:rPr>
              <a:t>can</a:t>
            </a:r>
            <a:r>
              <a:rPr lang="uk-UA" sz="3200" dirty="0">
                <a:solidFill>
                  <a:schemeClr val="tx1"/>
                </a:solidFill>
              </a:rPr>
              <a:t> </a:t>
            </a:r>
            <a:r>
              <a:rPr lang="uk-UA" sz="3200" dirty="0" err="1" smtClean="0">
                <a:solidFill>
                  <a:schemeClr val="tx1"/>
                </a:solidFill>
              </a:rPr>
              <a:t>be</a:t>
            </a:r>
            <a:r>
              <a:rPr lang="uk-UA" sz="3200" dirty="0" smtClean="0">
                <a:solidFill>
                  <a:schemeClr val="tx1"/>
                </a:solidFill>
              </a:rPr>
              <a:t> </a:t>
            </a:r>
            <a:r>
              <a:rPr lang="uk-UA" sz="3200" dirty="0" err="1">
                <a:solidFill>
                  <a:schemeClr val="tx1"/>
                </a:solidFill>
              </a:rPr>
              <a:t>achieved</a:t>
            </a:r>
            <a:r>
              <a:rPr lang="uk-UA" sz="3200" dirty="0">
                <a:solidFill>
                  <a:schemeClr val="tx1"/>
                </a:solidFill>
              </a:rPr>
              <a:t> </a:t>
            </a:r>
            <a:r>
              <a:rPr lang="uk-UA" sz="3200" dirty="0" err="1">
                <a:solidFill>
                  <a:schemeClr val="tx1"/>
                </a:solidFill>
              </a:rPr>
              <a:t>within</a:t>
            </a:r>
            <a:r>
              <a:rPr lang="uk-UA" sz="3200" dirty="0">
                <a:solidFill>
                  <a:schemeClr val="tx1"/>
                </a:solidFill>
              </a:rPr>
              <a:t> a </a:t>
            </a:r>
            <a:r>
              <a:rPr lang="uk-UA" sz="3200" dirty="0" err="1">
                <a:solidFill>
                  <a:schemeClr val="tx1"/>
                </a:solidFill>
              </a:rPr>
              <a:t>course</a:t>
            </a:r>
            <a:r>
              <a:rPr lang="uk-UA" sz="3200" dirty="0">
                <a:solidFill>
                  <a:schemeClr val="tx1"/>
                </a:solidFill>
              </a:rPr>
              <a:t>, </a:t>
            </a:r>
            <a:r>
              <a:rPr lang="uk-UA" sz="3200" dirty="0" err="1">
                <a:solidFill>
                  <a:schemeClr val="tx1"/>
                </a:solidFill>
              </a:rPr>
              <a:t>given</a:t>
            </a:r>
            <a:r>
              <a:rPr lang="uk-UA" sz="3200" dirty="0">
                <a:solidFill>
                  <a:schemeClr val="tx1"/>
                </a:solidFill>
              </a:rPr>
              <a:t> </a:t>
            </a:r>
            <a:r>
              <a:rPr lang="uk-UA" sz="3200" dirty="0" err="1">
                <a:solidFill>
                  <a:schemeClr val="tx1"/>
                </a:solidFill>
              </a:rPr>
              <a:t>institutional</a:t>
            </a:r>
            <a:r>
              <a:rPr lang="uk-UA" sz="3200" dirty="0">
                <a:solidFill>
                  <a:schemeClr val="tx1"/>
                </a:solidFill>
              </a:rPr>
              <a:t> </a:t>
            </a:r>
            <a:r>
              <a:rPr lang="uk-UA" sz="3200" dirty="0" err="1">
                <a:solidFill>
                  <a:schemeClr val="tx1"/>
                </a:solidFill>
              </a:rPr>
              <a:t>constraints</a:t>
            </a:r>
            <a:r>
              <a:rPr lang="uk-UA" sz="3200" dirty="0">
                <a:solidFill>
                  <a:schemeClr val="tx1"/>
                </a:solidFill>
              </a:rPr>
              <a:t> </a:t>
            </a:r>
            <a:r>
              <a:rPr lang="uk-UA" sz="3200" dirty="0" err="1">
                <a:solidFill>
                  <a:schemeClr val="tx1"/>
                </a:solidFill>
              </a:rPr>
              <a:t>and</a:t>
            </a:r>
            <a:r>
              <a:rPr lang="uk-UA" sz="3200" dirty="0">
                <a:solidFill>
                  <a:schemeClr val="tx1"/>
                </a:solidFill>
              </a:rPr>
              <a:t> </a:t>
            </a:r>
            <a:r>
              <a:rPr lang="uk-UA" sz="3200" dirty="0" err="1">
                <a:solidFill>
                  <a:schemeClr val="tx1"/>
                </a:solidFill>
              </a:rPr>
              <a:t>resources</a:t>
            </a:r>
            <a:r>
              <a:rPr lang="uk-UA" sz="3200" dirty="0">
                <a:solidFill>
                  <a:schemeClr val="tx1"/>
                </a:solidFill>
              </a:rPr>
              <a:t> </a:t>
            </a:r>
            <a:r>
              <a:rPr lang="uk-UA" sz="3200" dirty="0" err="1">
                <a:solidFill>
                  <a:schemeClr val="tx1"/>
                </a:solidFill>
              </a:rPr>
              <a:t>of</a:t>
            </a:r>
            <a:r>
              <a:rPr lang="uk-UA" sz="3200" dirty="0">
                <a:solidFill>
                  <a:schemeClr val="tx1"/>
                </a:solidFill>
              </a:rPr>
              <a:t> </a:t>
            </a:r>
            <a:r>
              <a:rPr lang="uk-UA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</a:t>
            </a:r>
            <a:r>
              <a:rPr lang="uk-UA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uk-UA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materials</a:t>
            </a:r>
            <a:r>
              <a:rPr lang="uk-UA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uk-UA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technological</a:t>
            </a:r>
            <a:r>
              <a:rPr lang="uk-UA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support</a:t>
            </a:r>
            <a:r>
              <a:rPr lang="uk-UA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uk-UA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teacher</a:t>
            </a:r>
            <a:r>
              <a:rPr lang="uk-UA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expertise</a:t>
            </a:r>
            <a:r>
              <a:rPr lang="uk-UA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uk-UA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motivation</a:t>
            </a:r>
            <a:r>
              <a:rPr lang="uk-UA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uk-UA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teachers’</a:t>
            </a:r>
            <a:r>
              <a:rPr lang="uk-UA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attitudes</a:t>
            </a:r>
            <a:r>
              <a:rPr lang="uk-UA" sz="3200" dirty="0">
                <a:solidFill>
                  <a:schemeClr val="tx1"/>
                </a:solidFill>
              </a:rPr>
              <a:t> </a:t>
            </a:r>
            <a:r>
              <a:rPr lang="uk-UA" sz="3200" dirty="0" err="1" smtClean="0">
                <a:solidFill>
                  <a:schemeClr val="tx1"/>
                </a:solidFill>
              </a:rPr>
              <a:t>toward</a:t>
            </a:r>
            <a:r>
              <a:rPr lang="uk-UA" sz="3200" dirty="0" smtClean="0">
                <a:solidFill>
                  <a:schemeClr val="tx1"/>
                </a:solidFill>
              </a:rPr>
              <a:t> </a:t>
            </a:r>
            <a:r>
              <a:rPr lang="uk-UA" sz="3200" dirty="0" err="1" smtClean="0">
                <a:solidFill>
                  <a:schemeClr val="tx1"/>
                </a:solidFill>
              </a:rPr>
              <a:t>the</a:t>
            </a:r>
            <a:r>
              <a:rPr lang="uk-UA" sz="3200" dirty="0" smtClean="0">
                <a:solidFill>
                  <a:schemeClr val="tx1"/>
                </a:solidFill>
              </a:rPr>
              <a:t> </a:t>
            </a:r>
            <a:r>
              <a:rPr lang="uk-UA" sz="3200" dirty="0" err="1" smtClean="0">
                <a:solidFill>
                  <a:schemeClr val="tx1"/>
                </a:solidFill>
              </a:rPr>
              <a:t>course</a:t>
            </a:r>
            <a:r>
              <a:rPr lang="uk-UA" sz="3200" dirty="0" smtClean="0">
                <a:solidFill>
                  <a:schemeClr val="tx1"/>
                </a:solidFill>
              </a:rPr>
              <a:t>. </a:t>
            </a:r>
            <a:endParaRPr lang="en-US" sz="32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259632" y="6356351"/>
            <a:ext cx="2247508" cy="96986"/>
          </a:xfrm>
        </p:spPr>
        <p:txBody>
          <a:bodyPr/>
          <a:lstStyle/>
          <a:p>
            <a:r>
              <a:rPr lang="en-US" dirty="0" smtClean="0"/>
              <a:t>Footer Text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04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/>
              <a:t>Task 4</a:t>
            </a:r>
            <a:r>
              <a:rPr lang="en-GB" b="1" i="1" dirty="0" smtClean="0"/>
              <a:t>.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GB" sz="3200" dirty="0" smtClean="0"/>
          </a:p>
          <a:p>
            <a:pPr marL="0" indent="0">
              <a:buNone/>
            </a:pPr>
            <a:r>
              <a:rPr lang="en-GB" sz="3200" dirty="0" smtClean="0"/>
              <a:t>1</a:t>
            </a:r>
            <a:r>
              <a:rPr lang="en-GB" sz="3200" dirty="0"/>
              <a:t>. What does needs analysis in the context of LSP refer to?</a:t>
            </a:r>
            <a:endParaRPr lang="en-US" sz="3200" dirty="0"/>
          </a:p>
          <a:p>
            <a:pPr marL="0" indent="0">
              <a:buNone/>
            </a:pPr>
            <a:r>
              <a:rPr lang="en-GB" sz="3200" dirty="0"/>
              <a:t>2. What does the notion of “needs” embrace?</a:t>
            </a:r>
            <a:endParaRPr lang="en-US" sz="3200" dirty="0"/>
          </a:p>
          <a:p>
            <a:pPr marL="0" indent="0">
              <a:buNone/>
            </a:pPr>
            <a:r>
              <a:rPr lang="en-GB" sz="3200" dirty="0"/>
              <a:t>3. What is “Genre” in terms of LSP?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5640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931224" cy="1411560"/>
          </a:xfrm>
        </p:spPr>
        <p:txBody>
          <a:bodyPr/>
          <a:lstStyle/>
          <a:p>
            <a:r>
              <a:rPr lang="uk-UA" sz="2800" b="1" dirty="0">
                <a:effectLst/>
              </a:rPr>
              <a:t>3. </a:t>
            </a:r>
            <a:r>
              <a:rPr lang="uk-UA" sz="2800" b="1" dirty="0" err="1">
                <a:effectLst/>
              </a:rPr>
              <a:t>Organizing</a:t>
            </a:r>
            <a:r>
              <a:rPr lang="uk-UA" sz="2800" b="1" dirty="0">
                <a:effectLst/>
              </a:rPr>
              <a:t> </a:t>
            </a:r>
            <a:r>
              <a:rPr lang="uk-UA" sz="2800" b="1" dirty="0" err="1">
                <a:effectLst/>
              </a:rPr>
              <a:t>Speciﬁc</a:t>
            </a:r>
            <a:r>
              <a:rPr lang="uk-UA" sz="2800" b="1" dirty="0">
                <a:effectLst/>
              </a:rPr>
              <a:t> </a:t>
            </a:r>
            <a:r>
              <a:rPr lang="uk-UA" sz="2800" b="1" dirty="0" err="1">
                <a:effectLst/>
              </a:rPr>
              <a:t>Language</a:t>
            </a:r>
            <a:r>
              <a:rPr lang="uk-UA" sz="2800" b="1" dirty="0">
                <a:effectLst/>
              </a:rPr>
              <a:t> </a:t>
            </a:r>
            <a:r>
              <a:rPr lang="uk-UA" sz="2800" b="1" dirty="0" err="1" smtClean="0">
                <a:effectLst/>
              </a:rPr>
              <a:t>Instruction</a:t>
            </a:r>
            <a:endParaRPr lang="en-US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tx1"/>
                </a:solidFill>
              </a:rPr>
              <a:t>LSP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focus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 smtClean="0">
                <a:solidFill>
                  <a:schemeClr val="tx1"/>
                </a:solidFill>
              </a:rPr>
              <a:t>on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purposes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en-GB" sz="2800" dirty="0" smtClean="0">
                <a:solidFill>
                  <a:schemeClr val="tx1"/>
                </a:solidFill>
              </a:rPr>
              <a:t>of FL </a:t>
            </a:r>
            <a:r>
              <a:rPr lang="uk-UA" sz="2800" dirty="0" err="1" smtClean="0">
                <a:solidFill>
                  <a:schemeClr val="tx1"/>
                </a:solidFill>
              </a:rPr>
              <a:t>learning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 err="1" smtClean="0">
                <a:solidFill>
                  <a:schemeClr val="tx1"/>
                </a:solidFill>
              </a:rPr>
              <a:t>and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 err="1" smtClean="0">
                <a:solidFill>
                  <a:schemeClr val="tx1"/>
                </a:solidFill>
              </a:rPr>
              <a:t>language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 err="1" smtClean="0">
                <a:solidFill>
                  <a:schemeClr val="tx1"/>
                </a:solidFill>
              </a:rPr>
              <a:t>performance</a:t>
            </a:r>
            <a:r>
              <a:rPr lang="uk-UA" sz="2800" dirty="0" smtClean="0">
                <a:solidFill>
                  <a:schemeClr val="tx1"/>
                </a:solidFill>
              </a:rPr>
              <a:t>. </a:t>
            </a:r>
            <a:endParaRPr lang="en-GB" sz="2800" dirty="0" smtClean="0">
              <a:solidFill>
                <a:schemeClr val="tx1"/>
              </a:solidFill>
            </a:endParaRPr>
          </a:p>
          <a:p>
            <a:r>
              <a:rPr lang="uk-UA" sz="2800" b="1" dirty="0" err="1" smtClean="0">
                <a:solidFill>
                  <a:schemeClr val="tx1"/>
                </a:solidFill>
              </a:rPr>
              <a:t>process</a:t>
            </a:r>
            <a:r>
              <a:rPr lang="uk-UA" sz="2800" b="1" dirty="0" smtClean="0">
                <a:solidFill>
                  <a:schemeClr val="tx1"/>
                </a:solidFill>
              </a:rPr>
              <a:t> </a:t>
            </a:r>
            <a:r>
              <a:rPr lang="uk-UA" sz="2800" b="1" dirty="0" err="1" smtClean="0">
                <a:solidFill>
                  <a:schemeClr val="tx1"/>
                </a:solidFill>
              </a:rPr>
              <a:t>syllabus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smtClean="0">
                <a:solidFill>
                  <a:schemeClr val="tx1"/>
                </a:solidFill>
              </a:rPr>
              <a:t>- </a:t>
            </a:r>
            <a:r>
              <a:rPr lang="uk-UA" sz="2800" dirty="0" err="1" smtClean="0">
                <a:solidFill>
                  <a:schemeClr val="tx1"/>
                </a:solidFill>
              </a:rPr>
              <a:t>learner-led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smtClean="0">
                <a:solidFill>
                  <a:schemeClr val="tx1"/>
                </a:solidFill>
              </a:rPr>
              <a:t>instruction; </a:t>
            </a:r>
            <a:r>
              <a:rPr lang="uk-UA" sz="2800" dirty="0" err="1" smtClean="0">
                <a:solidFill>
                  <a:schemeClr val="tx1"/>
                </a:solidFill>
              </a:rPr>
              <a:t>teaching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and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learning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are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negotiated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between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teachers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and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 smtClean="0">
                <a:solidFill>
                  <a:schemeClr val="tx1"/>
                </a:solidFill>
              </a:rPr>
              <a:t>students</a:t>
            </a:r>
            <a:r>
              <a:rPr lang="uk-UA" sz="2800" dirty="0" smtClean="0">
                <a:solidFill>
                  <a:schemeClr val="tx1"/>
                </a:solidFill>
              </a:rPr>
              <a:t>. </a:t>
            </a:r>
            <a:endParaRPr lang="en-GB" sz="2800" dirty="0" smtClean="0">
              <a:solidFill>
                <a:schemeClr val="tx1"/>
              </a:solidFill>
            </a:endParaRPr>
          </a:p>
          <a:p>
            <a:r>
              <a:rPr lang="uk-UA" sz="2800" dirty="0" err="1">
                <a:solidFill>
                  <a:schemeClr val="tx1"/>
                </a:solidFill>
              </a:rPr>
              <a:t>students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manage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their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 smtClean="0">
                <a:solidFill>
                  <a:schemeClr val="tx1"/>
                </a:solidFill>
              </a:rPr>
              <a:t>learning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 smtClean="0">
                <a:solidFill>
                  <a:schemeClr val="tx1"/>
                </a:solidFill>
              </a:rPr>
              <a:t>–</a:t>
            </a:r>
            <a:r>
              <a:rPr lang="en-GB" sz="2800" dirty="0" smtClean="0">
                <a:solidFill>
                  <a:schemeClr val="tx1"/>
                </a:solidFill>
              </a:rPr>
              <a:t> select </a:t>
            </a:r>
            <a:r>
              <a:rPr lang="uk-UA" sz="2800" dirty="0" err="1" smtClean="0">
                <a:solidFill>
                  <a:schemeClr val="tx1"/>
                </a:solidFill>
              </a:rPr>
              <a:t>purposes</a:t>
            </a:r>
            <a:r>
              <a:rPr lang="uk-UA" sz="2800" dirty="0">
                <a:solidFill>
                  <a:schemeClr val="tx1"/>
                </a:solidFill>
              </a:rPr>
              <a:t>, </a:t>
            </a:r>
            <a:r>
              <a:rPr lang="uk-UA" sz="2800" dirty="0" err="1">
                <a:solidFill>
                  <a:schemeClr val="tx1"/>
                </a:solidFill>
              </a:rPr>
              <a:t>content</a:t>
            </a:r>
            <a:r>
              <a:rPr lang="uk-UA" sz="2800" dirty="0" smtClean="0">
                <a:solidFill>
                  <a:schemeClr val="tx1"/>
                </a:solidFill>
              </a:rPr>
              <a:t>, </a:t>
            </a:r>
            <a:r>
              <a:rPr lang="en-GB" sz="2800" dirty="0" smtClean="0">
                <a:solidFill>
                  <a:schemeClr val="tx1"/>
                </a:solidFill>
              </a:rPr>
              <a:t>tasks in </a:t>
            </a:r>
            <a:r>
              <a:rPr lang="uk-UA" sz="2800" dirty="0" err="1" smtClean="0">
                <a:solidFill>
                  <a:schemeClr val="tx1"/>
                </a:solidFill>
              </a:rPr>
              <a:t>collaboration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smtClean="0">
                <a:solidFill>
                  <a:schemeClr val="tx1"/>
                </a:solidFill>
              </a:rPr>
              <a:t>with teacher.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107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715200" cy="792088"/>
          </a:xfrm>
        </p:spPr>
        <p:txBody>
          <a:bodyPr/>
          <a:lstStyle/>
          <a:p>
            <a:r>
              <a:rPr lang="uk-UA" sz="3200" dirty="0" err="1"/>
              <a:t>Text-based</a:t>
            </a:r>
            <a:r>
              <a:rPr lang="uk-UA" sz="3200" dirty="0"/>
              <a:t> </a:t>
            </a:r>
            <a:r>
              <a:rPr lang="uk-UA" sz="3200" dirty="0" err="1"/>
              <a:t>syllabuses</a:t>
            </a:r>
            <a:endParaRPr lang="en-US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uk-UA" dirty="0" err="1">
                <a:solidFill>
                  <a:schemeClr val="tx1"/>
                </a:solidFill>
              </a:rPr>
              <a:t>Text-based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syllabuses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organize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instruction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around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the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genres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that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learners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need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and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the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social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contexts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in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which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they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will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operate</a:t>
            </a:r>
            <a:r>
              <a:rPr lang="uk-UA" dirty="0" smtClean="0">
                <a:solidFill>
                  <a:schemeClr val="tx1"/>
                </a:solidFill>
              </a:rPr>
              <a:t>. </a:t>
            </a:r>
            <a:endParaRPr lang="en-GB" dirty="0" smtClean="0">
              <a:solidFill>
                <a:schemeClr val="tx1"/>
              </a:solidFill>
            </a:endParaRPr>
          </a:p>
          <a:p>
            <a:r>
              <a:rPr lang="uk-UA" dirty="0" err="1" smtClean="0">
                <a:solidFill>
                  <a:schemeClr val="tx1"/>
                </a:solidFill>
              </a:rPr>
              <a:t>involves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adopting</a:t>
            </a:r>
            <a:r>
              <a:rPr lang="uk-UA" dirty="0">
                <a:solidFill>
                  <a:schemeClr val="tx1"/>
                </a:solidFill>
              </a:rPr>
              <a:t> a scaffolded </a:t>
            </a:r>
            <a:r>
              <a:rPr lang="uk-UA" dirty="0" err="1">
                <a:solidFill>
                  <a:schemeClr val="tx1"/>
                </a:solidFill>
              </a:rPr>
              <a:t>pedagogy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– mastering </a:t>
            </a:r>
            <a:r>
              <a:rPr lang="uk-UA" dirty="0" err="1" smtClean="0">
                <a:solidFill>
                  <a:schemeClr val="tx1"/>
                </a:solidFill>
              </a:rPr>
              <a:t>key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genres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based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on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texts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selected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in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relation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to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learner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needs</a:t>
            </a:r>
            <a:r>
              <a:rPr lang="uk-UA" dirty="0">
                <a:solidFill>
                  <a:schemeClr val="tx1"/>
                </a:solidFill>
              </a:rPr>
              <a:t>. </a:t>
            </a:r>
            <a:endParaRPr lang="en-GB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tx1"/>
                </a:solidFill>
              </a:rPr>
              <a:t>Principles of texts and tasks selection:</a:t>
            </a:r>
          </a:p>
          <a:p>
            <a:pPr marL="0" indent="0">
              <a:buNone/>
            </a:pPr>
            <a:r>
              <a:rPr lang="uk-UA" dirty="0">
                <a:solidFill>
                  <a:schemeClr val="tx1"/>
                </a:solidFill>
              </a:rPr>
              <a:t>• </a:t>
            </a:r>
            <a:r>
              <a:rPr lang="uk-UA" dirty="0" err="1">
                <a:solidFill>
                  <a:schemeClr val="tx1"/>
                </a:solidFill>
              </a:rPr>
              <a:t>by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following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their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use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in</a:t>
            </a:r>
            <a:r>
              <a:rPr lang="uk-UA" dirty="0">
                <a:solidFill>
                  <a:schemeClr val="tx1"/>
                </a:solidFill>
              </a:rPr>
              <a:t> a </a:t>
            </a:r>
            <a:r>
              <a:rPr lang="uk-UA" dirty="0" err="1">
                <a:solidFill>
                  <a:schemeClr val="tx1"/>
                </a:solidFill>
              </a:rPr>
              <a:t>real-world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series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of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interactions</a:t>
            </a:r>
            <a:r>
              <a:rPr lang="uk-UA" dirty="0">
                <a:solidFill>
                  <a:schemeClr val="tx1"/>
                </a:solidFill>
              </a:rPr>
              <a:t> (</a:t>
            </a:r>
            <a:r>
              <a:rPr lang="uk-UA" dirty="0" err="1">
                <a:solidFill>
                  <a:schemeClr val="tx1"/>
                </a:solidFill>
              </a:rPr>
              <a:t>such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as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taking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notes</a:t>
            </a:r>
            <a:r>
              <a:rPr lang="uk-UA" dirty="0">
                <a:solidFill>
                  <a:schemeClr val="tx1"/>
                </a:solidFill>
              </a:rPr>
              <a:t>, </a:t>
            </a:r>
            <a:r>
              <a:rPr lang="uk-UA" dirty="0" err="1">
                <a:solidFill>
                  <a:schemeClr val="tx1"/>
                </a:solidFill>
              </a:rPr>
              <a:t>assembling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data</a:t>
            </a:r>
            <a:r>
              <a:rPr lang="uk-UA" dirty="0">
                <a:solidFill>
                  <a:schemeClr val="tx1"/>
                </a:solidFill>
              </a:rPr>
              <a:t>, </a:t>
            </a:r>
            <a:r>
              <a:rPr lang="uk-UA" dirty="0" err="1">
                <a:solidFill>
                  <a:schemeClr val="tx1"/>
                </a:solidFill>
              </a:rPr>
              <a:t>and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drafting</a:t>
            </a:r>
            <a:r>
              <a:rPr lang="uk-UA" dirty="0">
                <a:solidFill>
                  <a:schemeClr val="tx1"/>
                </a:solidFill>
              </a:rPr>
              <a:t> a </a:t>
            </a:r>
            <a:r>
              <a:rPr lang="uk-UA" dirty="0" err="1">
                <a:solidFill>
                  <a:schemeClr val="tx1"/>
                </a:solidFill>
              </a:rPr>
              <a:t>research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report</a:t>
            </a:r>
            <a:r>
              <a:rPr lang="uk-UA" dirty="0">
                <a:solidFill>
                  <a:schemeClr val="tx1"/>
                </a:solidFill>
              </a:rPr>
              <a:t>);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dirty="0">
                <a:solidFill>
                  <a:schemeClr val="tx1"/>
                </a:solidFill>
              </a:rPr>
              <a:t>• </a:t>
            </a:r>
            <a:r>
              <a:rPr lang="uk-UA" dirty="0" err="1">
                <a:solidFill>
                  <a:schemeClr val="tx1"/>
                </a:solidFill>
              </a:rPr>
              <a:t>by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perceived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increasing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levels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of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difﬁculty</a:t>
            </a:r>
            <a:r>
              <a:rPr lang="uk-UA" dirty="0">
                <a:solidFill>
                  <a:schemeClr val="tx1"/>
                </a:solidFill>
              </a:rPr>
              <a:t>, </a:t>
            </a:r>
            <a:r>
              <a:rPr lang="uk-UA" dirty="0" err="1">
                <a:solidFill>
                  <a:schemeClr val="tx1"/>
                </a:solidFill>
              </a:rPr>
              <a:t>from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easiest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to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most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complex</a:t>
            </a:r>
            <a:r>
              <a:rPr lang="uk-UA" dirty="0" smtClean="0">
                <a:solidFill>
                  <a:schemeClr val="tx1"/>
                </a:solidFill>
              </a:rPr>
              <a:t>;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dirty="0">
                <a:solidFill>
                  <a:schemeClr val="tx1"/>
                </a:solidFill>
              </a:rPr>
              <a:t>• </a:t>
            </a:r>
            <a:r>
              <a:rPr lang="uk-UA" dirty="0" err="1">
                <a:solidFill>
                  <a:schemeClr val="tx1"/>
                </a:solidFill>
              </a:rPr>
              <a:t>by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determining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the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key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skills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or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functions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relevant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to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students</a:t>
            </a:r>
            <a:r>
              <a:rPr lang="uk-UA" dirty="0" smtClean="0">
                <a:solidFill>
                  <a:schemeClr val="tx1"/>
                </a:solidFill>
              </a:rPr>
              <a:t>’ </a:t>
            </a:r>
            <a:r>
              <a:rPr lang="en-GB" dirty="0" smtClean="0">
                <a:solidFill>
                  <a:schemeClr val="tx1"/>
                </a:solidFill>
              </a:rPr>
              <a:t>immediate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needs</a:t>
            </a:r>
            <a:r>
              <a:rPr lang="uk-UA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932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sz="3200" dirty="0">
                <a:solidFill>
                  <a:schemeClr val="tx1"/>
                </a:solidFill>
              </a:rPr>
              <a:t>P</a:t>
            </a:r>
            <a:r>
              <a:rPr lang="uk-UA" sz="3200" dirty="0" err="1" smtClean="0">
                <a:solidFill>
                  <a:schemeClr val="tx1"/>
                </a:solidFill>
              </a:rPr>
              <a:t>lanning</a:t>
            </a:r>
            <a:r>
              <a:rPr lang="uk-UA" sz="3200" dirty="0" smtClean="0">
                <a:solidFill>
                  <a:schemeClr val="tx1"/>
                </a:solidFill>
              </a:rPr>
              <a:t> </a:t>
            </a:r>
            <a:r>
              <a:rPr lang="uk-UA" sz="3200" dirty="0" err="1">
                <a:solidFill>
                  <a:schemeClr val="tx1"/>
                </a:solidFill>
              </a:rPr>
              <a:t>of</a:t>
            </a:r>
            <a:r>
              <a:rPr lang="uk-UA" sz="3200" dirty="0">
                <a:solidFill>
                  <a:schemeClr val="tx1"/>
                </a:solidFill>
              </a:rPr>
              <a:t> </a:t>
            </a:r>
            <a:r>
              <a:rPr lang="uk-UA" sz="3200" dirty="0" err="1">
                <a:solidFill>
                  <a:schemeClr val="tx1"/>
                </a:solidFill>
              </a:rPr>
              <a:t>classroom</a:t>
            </a:r>
            <a:r>
              <a:rPr lang="uk-UA" sz="3200" dirty="0">
                <a:solidFill>
                  <a:schemeClr val="tx1"/>
                </a:solidFill>
              </a:rPr>
              <a:t> </a:t>
            </a:r>
            <a:r>
              <a:rPr lang="uk-UA" sz="3200" dirty="0" err="1">
                <a:solidFill>
                  <a:schemeClr val="tx1"/>
                </a:solidFill>
              </a:rPr>
              <a:t>activities</a:t>
            </a:r>
            <a:r>
              <a:rPr lang="uk-UA" sz="3200" dirty="0">
                <a:solidFill>
                  <a:schemeClr val="tx1"/>
                </a:solidFill>
              </a:rPr>
              <a:t> </a:t>
            </a:r>
            <a:r>
              <a:rPr lang="uk-UA" sz="3200" dirty="0" err="1">
                <a:solidFill>
                  <a:schemeClr val="tx1"/>
                </a:solidFill>
              </a:rPr>
              <a:t>in</a:t>
            </a:r>
            <a:r>
              <a:rPr lang="uk-UA" sz="3200" dirty="0">
                <a:solidFill>
                  <a:schemeClr val="tx1"/>
                </a:solidFill>
              </a:rPr>
              <a:t> a </a:t>
            </a:r>
            <a:r>
              <a:rPr lang="uk-UA" sz="3200" dirty="0" err="1">
                <a:solidFill>
                  <a:schemeClr val="tx1"/>
                </a:solidFill>
              </a:rPr>
              <a:t>text-based</a:t>
            </a:r>
            <a:r>
              <a:rPr lang="uk-UA" sz="3200" dirty="0">
                <a:solidFill>
                  <a:schemeClr val="tx1"/>
                </a:solidFill>
              </a:rPr>
              <a:t> </a:t>
            </a:r>
            <a:r>
              <a:rPr lang="uk-UA" sz="3200" dirty="0" err="1">
                <a:solidFill>
                  <a:schemeClr val="tx1"/>
                </a:solidFill>
              </a:rPr>
              <a:t>syllabus</a:t>
            </a:r>
            <a:endParaRPr lang="en-US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>
                <a:solidFill>
                  <a:schemeClr val="tx1"/>
                </a:solidFill>
              </a:rPr>
              <a:t>1</a:t>
            </a:r>
            <a:r>
              <a:rPr lang="uk-UA" dirty="0">
                <a:solidFill>
                  <a:schemeClr val="tx1"/>
                </a:solidFill>
              </a:rPr>
              <a:t>. </a:t>
            </a:r>
            <a:r>
              <a:rPr lang="uk-UA" dirty="0" err="1">
                <a:solidFill>
                  <a:srgbClr val="FF0000"/>
                </a:solidFill>
              </a:rPr>
              <a:t>setting</a:t>
            </a:r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dirty="0" err="1">
                <a:solidFill>
                  <a:srgbClr val="FF0000"/>
                </a:solidFill>
              </a:rPr>
              <a:t>the</a:t>
            </a:r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dirty="0" err="1">
                <a:solidFill>
                  <a:srgbClr val="FF0000"/>
                </a:solidFill>
              </a:rPr>
              <a:t>context</a:t>
            </a:r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dirty="0">
                <a:solidFill>
                  <a:schemeClr val="tx1"/>
                </a:solidFill>
              </a:rPr>
              <a:t>– </a:t>
            </a:r>
            <a:r>
              <a:rPr lang="uk-UA" dirty="0" err="1">
                <a:solidFill>
                  <a:schemeClr val="tx1"/>
                </a:solidFill>
              </a:rPr>
              <a:t>to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reveal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the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main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rgbClr val="00B0F0"/>
                </a:solidFill>
              </a:rPr>
              <a:t>purposes</a:t>
            </a:r>
            <a:r>
              <a:rPr lang="uk-UA" dirty="0">
                <a:solidFill>
                  <a:srgbClr val="00B0F0"/>
                </a:solidFill>
              </a:rPr>
              <a:t> </a:t>
            </a:r>
            <a:r>
              <a:rPr lang="uk-UA" dirty="0" err="1">
                <a:solidFill>
                  <a:srgbClr val="00B0F0"/>
                </a:solidFill>
              </a:rPr>
              <a:t>of</a:t>
            </a:r>
            <a:r>
              <a:rPr lang="uk-UA" dirty="0">
                <a:solidFill>
                  <a:srgbClr val="00B0F0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the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rgbClr val="00B0F0"/>
                </a:solidFill>
              </a:rPr>
              <a:t>genre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and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the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settings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in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which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it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is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used</a:t>
            </a:r>
            <a:r>
              <a:rPr lang="uk-UA" dirty="0">
                <a:solidFill>
                  <a:schemeClr val="tx1"/>
                </a:solidFill>
              </a:rPr>
              <a:t>;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dirty="0">
                <a:solidFill>
                  <a:schemeClr val="tx1"/>
                </a:solidFill>
              </a:rPr>
              <a:t>2. </a:t>
            </a:r>
            <a:r>
              <a:rPr lang="uk-UA" dirty="0" err="1">
                <a:solidFill>
                  <a:srgbClr val="FF0000"/>
                </a:solidFill>
              </a:rPr>
              <a:t>modeling</a:t>
            </a:r>
            <a:r>
              <a:rPr lang="uk-UA" dirty="0">
                <a:solidFill>
                  <a:schemeClr val="tx1"/>
                </a:solidFill>
              </a:rPr>
              <a:t> – </a:t>
            </a:r>
            <a:r>
              <a:rPr lang="uk-UA" dirty="0" err="1">
                <a:solidFill>
                  <a:schemeClr val="tx1"/>
                </a:solidFill>
              </a:rPr>
              <a:t>to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rgbClr val="00B0F0"/>
                </a:solidFill>
              </a:rPr>
              <a:t>analyze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the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genre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to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reveal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its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stages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and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rgbClr val="00B0F0"/>
                </a:solidFill>
              </a:rPr>
              <a:t>key</a:t>
            </a:r>
            <a:r>
              <a:rPr lang="uk-UA" dirty="0">
                <a:solidFill>
                  <a:srgbClr val="00B0F0"/>
                </a:solidFill>
              </a:rPr>
              <a:t> </a:t>
            </a:r>
            <a:r>
              <a:rPr lang="uk-UA" dirty="0" err="1">
                <a:solidFill>
                  <a:srgbClr val="00B0F0"/>
                </a:solidFill>
              </a:rPr>
              <a:t>features</a:t>
            </a:r>
            <a:r>
              <a:rPr lang="uk-UA" dirty="0">
                <a:solidFill>
                  <a:schemeClr val="tx1"/>
                </a:solidFill>
              </a:rPr>
              <a:t>;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dirty="0">
                <a:solidFill>
                  <a:schemeClr val="tx1"/>
                </a:solidFill>
              </a:rPr>
              <a:t>3. </a:t>
            </a:r>
            <a:r>
              <a:rPr lang="uk-UA" dirty="0" err="1">
                <a:solidFill>
                  <a:srgbClr val="FF0000"/>
                </a:solidFill>
              </a:rPr>
              <a:t>joint</a:t>
            </a:r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dirty="0" err="1">
                <a:solidFill>
                  <a:srgbClr val="FF0000"/>
                </a:solidFill>
              </a:rPr>
              <a:t>construction</a:t>
            </a:r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dirty="0">
                <a:solidFill>
                  <a:schemeClr val="tx1"/>
                </a:solidFill>
              </a:rPr>
              <a:t>– </a:t>
            </a:r>
            <a:r>
              <a:rPr lang="uk-UA" dirty="0" err="1">
                <a:solidFill>
                  <a:schemeClr val="tx1"/>
                </a:solidFill>
              </a:rPr>
              <a:t>to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provide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guided</a:t>
            </a:r>
            <a:r>
              <a:rPr lang="uk-UA" dirty="0">
                <a:solidFill>
                  <a:schemeClr val="tx1"/>
                </a:solidFill>
              </a:rPr>
              <a:t>, </a:t>
            </a:r>
            <a:r>
              <a:rPr lang="uk-UA" dirty="0" err="1">
                <a:solidFill>
                  <a:srgbClr val="00B0F0"/>
                </a:solidFill>
              </a:rPr>
              <a:t>teacher-supported</a:t>
            </a:r>
            <a:r>
              <a:rPr lang="uk-UA" dirty="0">
                <a:solidFill>
                  <a:srgbClr val="00B0F0"/>
                </a:solidFill>
              </a:rPr>
              <a:t> </a:t>
            </a:r>
            <a:r>
              <a:rPr lang="uk-UA" dirty="0" err="1">
                <a:solidFill>
                  <a:srgbClr val="00B0F0"/>
                </a:solidFill>
              </a:rPr>
              <a:t>practice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in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the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genre</a:t>
            </a:r>
            <a:r>
              <a:rPr lang="uk-UA" dirty="0">
                <a:solidFill>
                  <a:schemeClr val="tx1"/>
                </a:solidFill>
              </a:rPr>
              <a:t>; 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dirty="0">
                <a:solidFill>
                  <a:schemeClr val="tx1"/>
                </a:solidFill>
              </a:rPr>
              <a:t>4. </a:t>
            </a:r>
            <a:r>
              <a:rPr lang="uk-UA" dirty="0" err="1">
                <a:solidFill>
                  <a:srgbClr val="FF0000"/>
                </a:solidFill>
              </a:rPr>
              <a:t>independent</a:t>
            </a:r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dirty="0" err="1">
                <a:solidFill>
                  <a:srgbClr val="FF0000"/>
                </a:solidFill>
              </a:rPr>
              <a:t>construction</a:t>
            </a:r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dirty="0">
                <a:solidFill>
                  <a:schemeClr val="tx1"/>
                </a:solidFill>
              </a:rPr>
              <a:t>– </a:t>
            </a:r>
            <a:r>
              <a:rPr lang="uk-UA" dirty="0" err="1">
                <a:solidFill>
                  <a:schemeClr val="tx1"/>
                </a:solidFill>
              </a:rPr>
              <a:t>to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give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learners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opportunities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for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rgbClr val="00B0F0"/>
                </a:solidFill>
              </a:rPr>
              <a:t>independent</a:t>
            </a:r>
            <a:r>
              <a:rPr lang="uk-UA" dirty="0">
                <a:solidFill>
                  <a:srgbClr val="00B0F0"/>
                </a:solidFill>
              </a:rPr>
              <a:t> </a:t>
            </a:r>
            <a:r>
              <a:rPr lang="uk-UA" dirty="0" err="1">
                <a:solidFill>
                  <a:srgbClr val="00B0F0"/>
                </a:solidFill>
              </a:rPr>
              <a:t>use</a:t>
            </a:r>
            <a:r>
              <a:rPr lang="uk-UA" dirty="0">
                <a:solidFill>
                  <a:srgbClr val="00B0F0"/>
                </a:solidFill>
              </a:rPr>
              <a:t> </a:t>
            </a:r>
            <a:r>
              <a:rPr lang="uk-UA" dirty="0" err="1">
                <a:solidFill>
                  <a:srgbClr val="00B0F0"/>
                </a:solidFill>
              </a:rPr>
              <a:t>of</a:t>
            </a:r>
            <a:r>
              <a:rPr lang="uk-UA" dirty="0">
                <a:solidFill>
                  <a:srgbClr val="00B0F0"/>
                </a:solidFill>
              </a:rPr>
              <a:t> </a:t>
            </a:r>
            <a:r>
              <a:rPr lang="uk-UA" dirty="0" err="1">
                <a:solidFill>
                  <a:srgbClr val="00B0F0"/>
                </a:solidFill>
              </a:rPr>
              <a:t>the</a:t>
            </a:r>
            <a:r>
              <a:rPr lang="uk-UA" dirty="0">
                <a:solidFill>
                  <a:srgbClr val="00B0F0"/>
                </a:solidFill>
              </a:rPr>
              <a:t> </a:t>
            </a:r>
            <a:r>
              <a:rPr lang="uk-UA" dirty="0" err="1">
                <a:solidFill>
                  <a:srgbClr val="00B0F0"/>
                </a:solidFill>
              </a:rPr>
              <a:t>language</a:t>
            </a:r>
            <a:r>
              <a:rPr lang="uk-UA" dirty="0">
                <a:solidFill>
                  <a:srgbClr val="00B0F0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monitored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by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the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teacher</a:t>
            </a:r>
            <a:r>
              <a:rPr lang="uk-UA" dirty="0">
                <a:solidFill>
                  <a:schemeClr val="tx1"/>
                </a:solidFill>
              </a:rPr>
              <a:t>;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dirty="0">
                <a:solidFill>
                  <a:schemeClr val="tx1"/>
                </a:solidFill>
              </a:rPr>
              <a:t>5. </a:t>
            </a:r>
            <a:r>
              <a:rPr lang="uk-UA" dirty="0" err="1">
                <a:solidFill>
                  <a:srgbClr val="FF0000"/>
                </a:solidFill>
              </a:rPr>
              <a:t>comparing</a:t>
            </a:r>
            <a:r>
              <a:rPr lang="uk-UA" dirty="0">
                <a:solidFill>
                  <a:schemeClr val="tx1"/>
                </a:solidFill>
              </a:rPr>
              <a:t> – </a:t>
            </a:r>
            <a:r>
              <a:rPr lang="uk-UA" dirty="0" err="1">
                <a:solidFill>
                  <a:schemeClr val="tx1"/>
                </a:solidFill>
              </a:rPr>
              <a:t>to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assist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learners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to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relate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what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has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been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learnt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to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other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genres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and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contexts</a:t>
            </a:r>
            <a:r>
              <a:rPr lang="uk-UA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130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571184" cy="864096"/>
          </a:xfrm>
        </p:spPr>
        <p:txBody>
          <a:bodyPr/>
          <a:lstStyle/>
          <a:p>
            <a:r>
              <a:rPr lang="uk-UA" sz="2800" b="1" dirty="0" err="1">
                <a:solidFill>
                  <a:schemeClr val="tx1"/>
                </a:solidFill>
              </a:rPr>
              <a:t>Content</a:t>
            </a:r>
            <a:r>
              <a:rPr lang="uk-UA" sz="2800" b="1" dirty="0">
                <a:solidFill>
                  <a:schemeClr val="tx1"/>
                </a:solidFill>
              </a:rPr>
              <a:t> </a:t>
            </a:r>
            <a:r>
              <a:rPr lang="uk-UA" sz="2800" b="1" dirty="0" err="1">
                <a:solidFill>
                  <a:schemeClr val="tx1"/>
                </a:solidFill>
              </a:rPr>
              <a:t>Based</a:t>
            </a:r>
            <a:r>
              <a:rPr lang="uk-UA" sz="2800" b="1" dirty="0">
                <a:solidFill>
                  <a:schemeClr val="tx1"/>
                </a:solidFill>
              </a:rPr>
              <a:t> </a:t>
            </a:r>
            <a:r>
              <a:rPr lang="uk-UA" sz="2800" b="1" dirty="0" err="1">
                <a:solidFill>
                  <a:schemeClr val="tx1"/>
                </a:solidFill>
              </a:rPr>
              <a:t>Instruction</a:t>
            </a:r>
            <a:r>
              <a:rPr lang="uk-UA" sz="2800" dirty="0">
                <a:solidFill>
                  <a:schemeClr val="tx1"/>
                </a:solidFill>
              </a:rPr>
              <a:t> (CBI)</a:t>
            </a:r>
            <a:endParaRPr lang="en-US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err="1" smtClean="0">
                <a:solidFill>
                  <a:schemeClr val="tx1"/>
                </a:solidFill>
              </a:rPr>
              <a:t>content-based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syllabus</a:t>
            </a:r>
            <a:r>
              <a:rPr lang="uk-UA" sz="2800" dirty="0" smtClean="0">
                <a:solidFill>
                  <a:schemeClr val="tx1"/>
                </a:solidFill>
              </a:rPr>
              <a:t>.</a:t>
            </a:r>
            <a:endParaRPr lang="en-GB" sz="2800" dirty="0" smtClean="0">
              <a:solidFill>
                <a:schemeClr val="tx1"/>
              </a:solidFill>
            </a:endParaRPr>
          </a:p>
          <a:p>
            <a:r>
              <a:rPr lang="uk-U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CBI</a:t>
            </a:r>
            <a:r>
              <a:rPr lang="en-GB" sz="2800" dirty="0" smtClean="0">
                <a:solidFill>
                  <a:schemeClr val="tx1"/>
                </a:solidFill>
              </a:rPr>
              <a:t> - </a:t>
            </a:r>
            <a:r>
              <a:rPr lang="uk-UA" sz="2800" dirty="0" err="1" smtClean="0">
                <a:solidFill>
                  <a:schemeClr val="tx1"/>
                </a:solidFill>
              </a:rPr>
              <a:t>focus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on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subject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content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as</a:t>
            </a:r>
            <a:r>
              <a:rPr lang="uk-UA" sz="2800" dirty="0">
                <a:solidFill>
                  <a:schemeClr val="tx1"/>
                </a:solidFill>
              </a:rPr>
              <a:t> a </a:t>
            </a:r>
            <a:r>
              <a:rPr lang="uk-UA" sz="2800" dirty="0" err="1">
                <a:solidFill>
                  <a:schemeClr val="tx1"/>
                </a:solidFill>
              </a:rPr>
              <a:t>carrier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of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language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rather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than</a:t>
            </a:r>
            <a:r>
              <a:rPr lang="uk-UA" sz="2800" dirty="0">
                <a:solidFill>
                  <a:schemeClr val="tx1"/>
                </a:solidFill>
              </a:rPr>
              <a:t> a </a:t>
            </a:r>
            <a:r>
              <a:rPr lang="uk-UA" sz="2800" dirty="0" err="1">
                <a:solidFill>
                  <a:schemeClr val="tx1"/>
                </a:solidFill>
              </a:rPr>
              <a:t>focus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on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language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itself</a:t>
            </a:r>
            <a:r>
              <a:rPr lang="uk-UA" sz="2800" dirty="0">
                <a:solidFill>
                  <a:schemeClr val="tx1"/>
                </a:solidFill>
              </a:rPr>
              <a:t>. </a:t>
            </a:r>
            <a:endParaRPr lang="en-GB" sz="2800" dirty="0" smtClean="0">
              <a:solidFill>
                <a:schemeClr val="tx1"/>
              </a:solidFill>
            </a:endParaRPr>
          </a:p>
          <a:p>
            <a:r>
              <a:rPr lang="uk-UA" sz="2800" dirty="0" err="1" smtClean="0">
                <a:solidFill>
                  <a:schemeClr val="tx1"/>
                </a:solidFill>
              </a:rPr>
              <a:t>For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some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smtClean="0">
                <a:solidFill>
                  <a:schemeClr val="tx1"/>
                </a:solidFill>
              </a:rPr>
              <a:t>CBI </a:t>
            </a:r>
            <a:r>
              <a:rPr lang="uk-UA" sz="2800" dirty="0" err="1" smtClean="0">
                <a:solidFill>
                  <a:schemeClr val="tx1"/>
                </a:solidFill>
              </a:rPr>
              <a:t>means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adopting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 smtClean="0">
                <a:solidFill>
                  <a:schemeClr val="tx1"/>
                </a:solidFill>
              </a:rPr>
              <a:t>relevant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themes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from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the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students</a:t>
            </a:r>
            <a:r>
              <a:rPr lang="uk-UA" sz="2800" dirty="0">
                <a:solidFill>
                  <a:schemeClr val="tx1"/>
                </a:solidFill>
              </a:rPr>
              <a:t>’ </a:t>
            </a:r>
            <a:r>
              <a:rPr lang="uk-UA" sz="2800" dirty="0" err="1" smtClean="0">
                <a:solidFill>
                  <a:schemeClr val="tx1"/>
                </a:solidFill>
              </a:rPr>
              <a:t>ﬁeld</a:t>
            </a:r>
            <a:r>
              <a:rPr lang="uk-UA" sz="2800" dirty="0" smtClean="0">
                <a:solidFill>
                  <a:schemeClr val="tx1"/>
                </a:solidFill>
              </a:rPr>
              <a:t>. </a:t>
            </a:r>
            <a:endParaRPr lang="en-GB" sz="2800" dirty="0" smtClean="0">
              <a:solidFill>
                <a:schemeClr val="tx1"/>
              </a:solidFill>
            </a:endParaRPr>
          </a:p>
          <a:p>
            <a:pPr algn="just"/>
            <a:r>
              <a:rPr lang="en-GB" sz="2800" dirty="0">
                <a:solidFill>
                  <a:schemeClr val="tx1"/>
                </a:solidFill>
              </a:rPr>
              <a:t>e</a:t>
            </a:r>
            <a:r>
              <a:rPr lang="en-GB" sz="2800" dirty="0" smtClean="0">
                <a:solidFill>
                  <a:schemeClr val="tx1"/>
                </a:solidFill>
              </a:rPr>
              <a:t>.g. </a:t>
            </a:r>
            <a:r>
              <a:rPr lang="uk-UA" sz="2800" dirty="0" err="1" smtClean="0">
                <a:solidFill>
                  <a:schemeClr val="tx1"/>
                </a:solidFill>
              </a:rPr>
              <a:t>adapting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material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from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popular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 smtClean="0">
                <a:solidFill>
                  <a:schemeClr val="tx1"/>
                </a:solidFill>
              </a:rPr>
              <a:t>periodicals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rather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 smtClean="0">
                <a:solidFill>
                  <a:schemeClr val="tx1"/>
                </a:solidFill>
              </a:rPr>
              <a:t>than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texts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 smtClean="0">
                <a:solidFill>
                  <a:schemeClr val="tx1"/>
                </a:solidFill>
              </a:rPr>
              <a:t>students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 err="1" smtClean="0">
                <a:solidFill>
                  <a:schemeClr val="tx1"/>
                </a:solidFill>
              </a:rPr>
              <a:t>us</a:t>
            </a:r>
            <a:r>
              <a:rPr lang="en-GB" sz="2800" dirty="0" smtClean="0">
                <a:solidFill>
                  <a:schemeClr val="tx1"/>
                </a:solidFill>
              </a:rPr>
              <a:t>e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in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 smtClean="0">
                <a:solidFill>
                  <a:schemeClr val="tx1"/>
                </a:solidFill>
              </a:rPr>
              <a:t>thei</a:t>
            </a:r>
            <a:r>
              <a:rPr lang="en-GB" sz="2800" dirty="0" smtClean="0">
                <a:solidFill>
                  <a:schemeClr val="tx1"/>
                </a:solidFill>
              </a:rPr>
              <a:t>r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subject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course</a:t>
            </a:r>
            <a:r>
              <a:rPr lang="uk-UA" sz="2800" dirty="0">
                <a:solidFill>
                  <a:schemeClr val="tx1"/>
                </a:solidFill>
              </a:rPr>
              <a:t>. 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66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715200" cy="936104"/>
          </a:xfrm>
        </p:spPr>
        <p:txBody>
          <a:bodyPr/>
          <a:lstStyle/>
          <a:p>
            <a:r>
              <a:rPr lang="en-GB" sz="3200" dirty="0" smtClean="0"/>
              <a:t>CBI - in cooperation with subject teachers</a:t>
            </a:r>
            <a:endParaRPr lang="en-US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2800" dirty="0"/>
              <a:t>• </a:t>
            </a:r>
            <a:r>
              <a:rPr lang="uk-UA" sz="2800" b="1" dirty="0" err="1">
                <a:solidFill>
                  <a:schemeClr val="tx1"/>
                </a:solidFill>
              </a:rPr>
              <a:t>Cooperation</a:t>
            </a:r>
            <a:r>
              <a:rPr lang="uk-UA" sz="2800" dirty="0">
                <a:solidFill>
                  <a:schemeClr val="tx1"/>
                </a:solidFill>
              </a:rPr>
              <a:t>: </a:t>
            </a:r>
            <a:r>
              <a:rPr lang="uk-UA" sz="2800" dirty="0" err="1" smtClean="0">
                <a:solidFill>
                  <a:schemeClr val="tx1"/>
                </a:solidFill>
              </a:rPr>
              <a:t>subject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teachers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 smtClean="0">
                <a:solidFill>
                  <a:schemeClr val="tx1"/>
                </a:solidFill>
              </a:rPr>
              <a:t>provide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information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about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texts</a:t>
            </a:r>
            <a:r>
              <a:rPr lang="uk-UA" sz="2800" dirty="0">
                <a:solidFill>
                  <a:schemeClr val="tx1"/>
                </a:solidFill>
              </a:rPr>
              <a:t>, </a:t>
            </a:r>
            <a:r>
              <a:rPr lang="uk-UA" sz="2800" dirty="0" err="1">
                <a:solidFill>
                  <a:schemeClr val="tx1"/>
                </a:solidFill>
              </a:rPr>
              <a:t>course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 smtClean="0">
                <a:solidFill>
                  <a:schemeClr val="tx1"/>
                </a:solidFill>
              </a:rPr>
              <a:t>assignments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 err="1" smtClean="0">
                <a:solidFill>
                  <a:schemeClr val="tx1"/>
                </a:solidFill>
              </a:rPr>
              <a:t>and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 err="1" smtClean="0">
                <a:solidFill>
                  <a:schemeClr val="tx1"/>
                </a:solidFill>
              </a:rPr>
              <a:t>discours</a:t>
            </a:r>
            <a:r>
              <a:rPr lang="en-GB" sz="2800" dirty="0" smtClean="0">
                <a:solidFill>
                  <a:schemeClr val="tx1"/>
                </a:solidFill>
              </a:rPr>
              <a:t>e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of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the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discipline</a:t>
            </a:r>
            <a:r>
              <a:rPr lang="uk-UA" sz="2800" dirty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sz="2800" dirty="0">
                <a:solidFill>
                  <a:schemeClr val="tx1"/>
                </a:solidFill>
              </a:rPr>
              <a:t>• </a:t>
            </a:r>
            <a:r>
              <a:rPr lang="uk-UA" sz="2800" b="1" dirty="0" err="1">
                <a:solidFill>
                  <a:schemeClr val="tx1"/>
                </a:solidFill>
              </a:rPr>
              <a:t>Collaboration</a:t>
            </a:r>
            <a:r>
              <a:rPr lang="uk-UA" sz="2800" dirty="0">
                <a:solidFill>
                  <a:schemeClr val="tx1"/>
                </a:solidFill>
              </a:rPr>
              <a:t>: </a:t>
            </a:r>
            <a:r>
              <a:rPr lang="uk-UA" sz="2800" dirty="0" err="1" smtClean="0">
                <a:solidFill>
                  <a:schemeClr val="tx1"/>
                </a:solidFill>
              </a:rPr>
              <a:t>language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and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subject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teacher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work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together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outside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the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class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with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the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subject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tutor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offering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advice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en-GB" sz="2800" dirty="0" smtClean="0">
                <a:solidFill>
                  <a:schemeClr val="tx1"/>
                </a:solidFill>
              </a:rPr>
              <a:t>on </a:t>
            </a:r>
            <a:r>
              <a:rPr lang="uk-UA" sz="2800" dirty="0" err="1" smtClean="0">
                <a:solidFill>
                  <a:schemeClr val="tx1"/>
                </a:solidFill>
              </a:rPr>
              <a:t>teaching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materials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or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directly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linking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two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courses</a:t>
            </a:r>
            <a:r>
              <a:rPr lang="uk-UA" sz="2800" dirty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sz="2800" dirty="0">
                <a:solidFill>
                  <a:schemeClr val="tx1"/>
                </a:solidFill>
              </a:rPr>
              <a:t>• </a:t>
            </a:r>
            <a:r>
              <a:rPr lang="uk-UA" sz="2800" b="1" dirty="0" err="1">
                <a:solidFill>
                  <a:schemeClr val="tx1"/>
                </a:solidFill>
              </a:rPr>
              <a:t>Team</a:t>
            </a:r>
            <a:r>
              <a:rPr lang="uk-UA" sz="2800" b="1" dirty="0">
                <a:solidFill>
                  <a:schemeClr val="tx1"/>
                </a:solidFill>
              </a:rPr>
              <a:t> </a:t>
            </a:r>
            <a:r>
              <a:rPr lang="uk-UA" sz="2800" b="1" dirty="0" err="1">
                <a:solidFill>
                  <a:schemeClr val="tx1"/>
                </a:solidFill>
              </a:rPr>
              <a:t>teaching</a:t>
            </a:r>
            <a:r>
              <a:rPr lang="uk-UA" sz="2800" dirty="0">
                <a:solidFill>
                  <a:schemeClr val="tx1"/>
                </a:solidFill>
              </a:rPr>
              <a:t>: </a:t>
            </a:r>
            <a:r>
              <a:rPr lang="uk-UA" sz="2800" dirty="0" err="1" smtClean="0">
                <a:solidFill>
                  <a:schemeClr val="tx1"/>
                </a:solidFill>
              </a:rPr>
              <a:t>subject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tutor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and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en-GB" sz="2800" dirty="0" smtClean="0">
                <a:solidFill>
                  <a:schemeClr val="tx1"/>
                </a:solidFill>
              </a:rPr>
              <a:t>FL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teacher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 smtClean="0">
                <a:solidFill>
                  <a:schemeClr val="tx1"/>
                </a:solidFill>
              </a:rPr>
              <a:t>both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 err="1" smtClean="0">
                <a:solidFill>
                  <a:schemeClr val="tx1"/>
                </a:solidFill>
              </a:rPr>
              <a:t>work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together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in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the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same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classroom</a:t>
            </a:r>
            <a:r>
              <a:rPr lang="uk-UA" sz="2800" dirty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054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83568" y="620688"/>
            <a:ext cx="7546032" cy="5505475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92500" lnSpcReduction="10000"/>
          </a:bodyPr>
          <a:lstStyle/>
          <a:p>
            <a:r>
              <a:rPr lang="en-GB" sz="2800" b="1" dirty="0">
                <a:solidFill>
                  <a:schemeClr val="tx1"/>
                </a:solidFill>
              </a:rPr>
              <a:t>A</a:t>
            </a:r>
            <a:r>
              <a:rPr lang="uk-UA" sz="2800" b="1" dirty="0" err="1" smtClean="0">
                <a:solidFill>
                  <a:schemeClr val="tx1"/>
                </a:solidFill>
              </a:rPr>
              <a:t>djunct</a:t>
            </a:r>
            <a:r>
              <a:rPr lang="uk-UA" sz="2800" b="1" dirty="0" smtClean="0">
                <a:solidFill>
                  <a:schemeClr val="tx1"/>
                </a:solidFill>
              </a:rPr>
              <a:t> </a:t>
            </a:r>
            <a:r>
              <a:rPr lang="uk-UA" sz="2800" b="1" dirty="0" err="1">
                <a:solidFill>
                  <a:schemeClr val="tx1"/>
                </a:solidFill>
              </a:rPr>
              <a:t>model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en-GB" sz="2800" dirty="0" smtClean="0">
                <a:solidFill>
                  <a:schemeClr val="tx1"/>
                </a:solidFill>
              </a:rPr>
              <a:t>- </a:t>
            </a:r>
            <a:r>
              <a:rPr lang="uk-UA" sz="2800" dirty="0" err="1" smtClean="0">
                <a:solidFill>
                  <a:schemeClr val="tx1"/>
                </a:solidFill>
              </a:rPr>
              <a:t>language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course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is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linked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with</a:t>
            </a:r>
            <a:r>
              <a:rPr lang="uk-UA" sz="2800" dirty="0">
                <a:solidFill>
                  <a:schemeClr val="tx1"/>
                </a:solidFill>
              </a:rPr>
              <a:t> a </a:t>
            </a:r>
            <a:r>
              <a:rPr lang="uk-UA" sz="2800" dirty="0" err="1">
                <a:solidFill>
                  <a:schemeClr val="tx1"/>
                </a:solidFill>
              </a:rPr>
              <a:t>content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course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which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shares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the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same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content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base</a:t>
            </a:r>
            <a:r>
              <a:rPr lang="uk-UA" sz="2800" dirty="0">
                <a:solidFill>
                  <a:schemeClr val="tx1"/>
                </a:solidFill>
              </a:rPr>
              <a:t>; </a:t>
            </a:r>
            <a:endParaRPr lang="en-GB" sz="2800" dirty="0">
              <a:solidFill>
                <a:schemeClr val="tx1"/>
              </a:solidFill>
            </a:endParaRPr>
          </a:p>
          <a:p>
            <a:r>
              <a:rPr lang="uk-UA" sz="2800" dirty="0" err="1" smtClean="0">
                <a:solidFill>
                  <a:schemeClr val="tx1"/>
                </a:solidFill>
              </a:rPr>
              <a:t>rationale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smtClean="0">
                <a:solidFill>
                  <a:schemeClr val="tx1"/>
                </a:solidFill>
              </a:rPr>
              <a:t>- </a:t>
            </a:r>
            <a:r>
              <a:rPr lang="uk-UA" sz="2800" dirty="0" err="1" smtClean="0">
                <a:solidFill>
                  <a:schemeClr val="tx1"/>
                </a:solidFill>
              </a:rPr>
              <a:t>students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will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develop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 smtClean="0">
                <a:solidFill>
                  <a:schemeClr val="tx1"/>
                </a:solidFill>
              </a:rPr>
              <a:t>skills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which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will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transfer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from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one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course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to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the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 smtClean="0">
                <a:solidFill>
                  <a:schemeClr val="tx1"/>
                </a:solidFill>
              </a:rPr>
              <a:t>other</a:t>
            </a:r>
            <a:r>
              <a:rPr lang="en-GB" sz="2800" dirty="0" smtClean="0">
                <a:solidFill>
                  <a:schemeClr val="tx1"/>
                </a:solidFill>
              </a:rPr>
              <a:t>.</a:t>
            </a:r>
          </a:p>
          <a:p>
            <a:r>
              <a:rPr lang="uk-UA" sz="2800" dirty="0" err="1">
                <a:solidFill>
                  <a:schemeClr val="tx1"/>
                </a:solidFill>
              </a:rPr>
              <a:t>language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teachers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are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outsiders</a:t>
            </a:r>
            <a:r>
              <a:rPr lang="uk-UA" sz="2800" dirty="0">
                <a:solidFill>
                  <a:schemeClr val="tx1"/>
                </a:solidFill>
              </a:rPr>
              <a:t>, </a:t>
            </a:r>
            <a:r>
              <a:rPr lang="uk-UA" sz="2800" dirty="0" err="1">
                <a:solidFill>
                  <a:schemeClr val="tx1"/>
                </a:solidFill>
              </a:rPr>
              <a:t>who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can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only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approximate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the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knowledge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and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skills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of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subject-area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insiders</a:t>
            </a:r>
            <a:r>
              <a:rPr lang="uk-UA" sz="2800" dirty="0">
                <a:solidFill>
                  <a:schemeClr val="tx1"/>
                </a:solidFill>
              </a:rPr>
              <a:t>. </a:t>
            </a:r>
            <a:endParaRPr lang="en-GB" sz="2800" dirty="0" smtClean="0">
              <a:solidFill>
                <a:schemeClr val="tx1"/>
              </a:solidFill>
            </a:endParaRPr>
          </a:p>
          <a:p>
            <a:r>
              <a:rPr lang="en-GB" sz="2800" dirty="0" smtClean="0">
                <a:solidFill>
                  <a:schemeClr val="tx1"/>
                </a:solidFill>
              </a:rPr>
              <a:t>FL teachers and subject teachers </a:t>
            </a:r>
            <a:r>
              <a:rPr lang="uk-UA" sz="2800" dirty="0" err="1" smtClean="0">
                <a:solidFill>
                  <a:schemeClr val="tx1"/>
                </a:solidFill>
              </a:rPr>
              <a:t>may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be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b="1" dirty="0" err="1" smtClean="0">
                <a:solidFill>
                  <a:schemeClr val="tx1"/>
                </a:solidFill>
              </a:rPr>
              <a:t>critical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of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each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other</a:t>
            </a:r>
            <a:r>
              <a:rPr lang="uk-UA" sz="2800" dirty="0">
                <a:solidFill>
                  <a:schemeClr val="tx1"/>
                </a:solidFill>
              </a:rPr>
              <a:t>.</a:t>
            </a:r>
            <a:endParaRPr lang="en-GB" sz="2800" dirty="0" smtClean="0">
              <a:solidFill>
                <a:schemeClr val="tx1"/>
              </a:solidFill>
            </a:endParaRPr>
          </a:p>
          <a:p>
            <a:r>
              <a:rPr lang="uk-UA" sz="2800" dirty="0" err="1">
                <a:solidFill>
                  <a:schemeClr val="tx1"/>
                </a:solidFill>
              </a:rPr>
              <a:t>many</a:t>
            </a:r>
            <a:r>
              <a:rPr lang="uk-UA" sz="2800" dirty="0">
                <a:solidFill>
                  <a:schemeClr val="tx1"/>
                </a:solidFill>
              </a:rPr>
              <a:t> LSP </a:t>
            </a:r>
            <a:r>
              <a:rPr lang="uk-UA" sz="2800" dirty="0" err="1">
                <a:solidFill>
                  <a:schemeClr val="tx1"/>
                </a:solidFill>
              </a:rPr>
              <a:t>syllabuses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are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b="1" dirty="0" err="1">
                <a:solidFill>
                  <a:schemeClr val="tx1"/>
                </a:solidFill>
              </a:rPr>
              <a:t>hybrid</a:t>
            </a:r>
            <a:r>
              <a:rPr lang="uk-UA" sz="2800" dirty="0">
                <a:solidFill>
                  <a:schemeClr val="tx1"/>
                </a:solidFill>
              </a:rPr>
              <a:t>, </a:t>
            </a:r>
            <a:r>
              <a:rPr lang="uk-UA" sz="2800" dirty="0" err="1">
                <a:solidFill>
                  <a:schemeClr val="tx1"/>
                </a:solidFill>
              </a:rPr>
              <a:t>drawing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on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aspects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of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two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or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three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different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syllabus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 smtClean="0">
                <a:solidFill>
                  <a:schemeClr val="tx1"/>
                </a:solidFill>
              </a:rPr>
              <a:t>types</a:t>
            </a:r>
            <a:r>
              <a:rPr lang="en-GB" sz="2800" dirty="0" smtClean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8330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11560" y="188640"/>
            <a:ext cx="8075240" cy="1411560"/>
          </a:xfrm>
        </p:spPr>
        <p:txBody>
          <a:bodyPr/>
          <a:lstStyle/>
          <a:p>
            <a:r>
              <a:rPr lang="en-GB" b="1" i="1" dirty="0"/>
              <a:t>Task 4</a:t>
            </a:r>
            <a:r>
              <a:rPr lang="en-GB" b="1" i="1" dirty="0" smtClean="0"/>
              <a:t>.</a:t>
            </a:r>
            <a:endParaRPr lang="en-US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GB" sz="3200" dirty="0" smtClean="0"/>
              <a:t>1</a:t>
            </a:r>
            <a:r>
              <a:rPr lang="en-GB" sz="3200" dirty="0"/>
              <a:t>. What syllabus types are adopted in the LSP programmes?</a:t>
            </a:r>
            <a:endParaRPr lang="en-US" sz="3200" dirty="0"/>
          </a:p>
          <a:p>
            <a:pPr marL="0" indent="0">
              <a:buNone/>
            </a:pPr>
            <a:r>
              <a:rPr lang="en-GB" sz="3200" dirty="0"/>
              <a:t>2. How is the instructional material selected?</a:t>
            </a:r>
            <a:endParaRPr lang="en-US" sz="3200" dirty="0"/>
          </a:p>
          <a:p>
            <a:pPr marL="0" indent="0">
              <a:buNone/>
            </a:pPr>
            <a:r>
              <a:rPr lang="en-GB" sz="3200" dirty="0"/>
              <a:t>3. Work out principles of content selection for an LSP programme.</a:t>
            </a:r>
            <a:endParaRPr lang="en-US" sz="3200" dirty="0"/>
          </a:p>
          <a:p>
            <a:endParaRPr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1/3/2022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4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47248" cy="1195536"/>
          </a:xfrm>
        </p:spPr>
        <p:txBody>
          <a:bodyPr/>
          <a:lstStyle/>
          <a:p>
            <a:r>
              <a:rPr lang="uk-UA" sz="3200" b="1" dirty="0">
                <a:effectLst/>
              </a:rPr>
              <a:t>1. </a:t>
            </a:r>
            <a:r>
              <a:rPr lang="uk-UA" sz="3200" b="1" dirty="0" err="1">
                <a:effectLst/>
              </a:rPr>
              <a:t>The</a:t>
            </a:r>
            <a:r>
              <a:rPr lang="uk-UA" sz="3200" b="1" dirty="0">
                <a:effectLst/>
              </a:rPr>
              <a:t> </a:t>
            </a:r>
            <a:r>
              <a:rPr lang="uk-UA" sz="3200" b="1" dirty="0" err="1">
                <a:effectLst/>
              </a:rPr>
              <a:t>Concept</a:t>
            </a:r>
            <a:r>
              <a:rPr lang="uk-UA" sz="3200" b="1" dirty="0">
                <a:effectLst/>
              </a:rPr>
              <a:t> </a:t>
            </a:r>
            <a:r>
              <a:rPr lang="uk-UA" sz="3200" b="1" dirty="0" err="1">
                <a:effectLst/>
              </a:rPr>
              <a:t>of</a:t>
            </a:r>
            <a:r>
              <a:rPr lang="uk-UA" sz="3200" b="1" dirty="0">
                <a:effectLst/>
              </a:rPr>
              <a:t> </a:t>
            </a:r>
            <a:r>
              <a:rPr lang="uk-UA" sz="3200" b="1" dirty="0" err="1">
                <a:effectLst/>
              </a:rPr>
              <a:t>Speciﬁc</a:t>
            </a:r>
            <a:r>
              <a:rPr lang="uk-UA" sz="3200" b="1" dirty="0">
                <a:effectLst/>
              </a:rPr>
              <a:t> </a:t>
            </a:r>
            <a:r>
              <a:rPr lang="uk-UA" sz="3200" b="1" dirty="0" err="1">
                <a:effectLst/>
              </a:rPr>
              <a:t>Purposes</a:t>
            </a:r>
            <a:endParaRPr lang="en-US" sz="32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Speciﬁc</a:t>
            </a:r>
            <a:r>
              <a:rPr lang="uk-U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purposes</a:t>
            </a:r>
            <a:r>
              <a:rPr lang="uk-U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teaching</a:t>
            </a:r>
            <a:r>
              <a:rPr lang="uk-UA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refers</a:t>
            </a:r>
            <a:r>
              <a:rPr lang="uk-UA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uk-UA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GB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</a:t>
            </a:r>
            <a:r>
              <a:rPr lang="uk-UA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approach</a:t>
            </a:r>
            <a:r>
              <a:rPr lang="uk-U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uk-UA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</a:t>
            </a:r>
            <a:r>
              <a:rPr lang="uk-UA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</a:t>
            </a:r>
            <a:r>
              <a:rPr lang="uk-UA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based</a:t>
            </a:r>
            <a:r>
              <a:rPr lang="uk-UA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</a:t>
            </a:r>
            <a:r>
              <a:rPr lang="uk-UA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identiﬁcation</a:t>
            </a:r>
            <a:r>
              <a:rPr lang="uk-UA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uk-UA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uk-UA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speciﬁc</a:t>
            </a:r>
            <a:r>
              <a:rPr lang="uk-UA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</a:t>
            </a:r>
            <a:r>
              <a:rPr lang="uk-UA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features</a:t>
            </a:r>
            <a:r>
              <a:rPr lang="uk-UA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uk-UA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discourse</a:t>
            </a:r>
            <a:r>
              <a:rPr lang="uk-UA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practices</a:t>
            </a:r>
            <a:r>
              <a:rPr lang="uk-UA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uk-UA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uk-UA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communicative</a:t>
            </a:r>
            <a:r>
              <a:rPr lang="uk-UA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skills</a:t>
            </a:r>
            <a:r>
              <a:rPr lang="uk-UA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uk-UA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target</a:t>
            </a:r>
            <a:r>
              <a:rPr lang="uk-UA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groups</a:t>
            </a:r>
            <a:r>
              <a:rPr lang="uk-UA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uk-UA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uk-UA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</a:t>
            </a:r>
            <a:r>
              <a:rPr lang="uk-UA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teaching</a:t>
            </a:r>
            <a:r>
              <a:rPr lang="uk-UA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practices</a:t>
            </a:r>
            <a:r>
              <a:rPr lang="uk-UA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</a:t>
            </a:r>
            <a:r>
              <a:rPr lang="uk-UA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recognize</a:t>
            </a:r>
            <a:r>
              <a:rPr lang="uk-UA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uk-UA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particular</a:t>
            </a:r>
            <a:r>
              <a:rPr lang="uk-UA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subject-matter</a:t>
            </a:r>
            <a:r>
              <a:rPr lang="uk-UA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needs</a:t>
            </a:r>
            <a:r>
              <a:rPr lang="uk-UA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uk-UA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expertise</a:t>
            </a:r>
            <a:r>
              <a:rPr lang="uk-UA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uk-UA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learners</a:t>
            </a:r>
            <a:r>
              <a:rPr lang="uk-UA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>
                <a:solidFill>
                  <a:schemeClr val="tx1"/>
                </a:solidFill>
              </a:rPr>
              <a:t>(</a:t>
            </a:r>
            <a:r>
              <a:rPr lang="uk-UA" dirty="0" err="1">
                <a:solidFill>
                  <a:schemeClr val="tx1"/>
                </a:solidFill>
              </a:rPr>
              <a:t>Hyland</a:t>
            </a:r>
            <a:r>
              <a:rPr lang="uk-UA" dirty="0">
                <a:solidFill>
                  <a:schemeClr val="tx1"/>
                </a:solidFill>
              </a:rPr>
              <a:t>, 2006</a:t>
            </a:r>
            <a:r>
              <a:rPr lang="uk-UA" dirty="0" smtClean="0">
                <a:solidFill>
                  <a:schemeClr val="tx1"/>
                </a:solidFill>
              </a:rPr>
              <a:t>).</a:t>
            </a:r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Growth of </a:t>
            </a:r>
            <a:r>
              <a:rPr lang="uk-UA" dirty="0" err="1">
                <a:solidFill>
                  <a:schemeClr val="tx1"/>
                </a:solidFill>
              </a:rPr>
              <a:t>Language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for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Speciﬁc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Purposes</a:t>
            </a:r>
            <a:r>
              <a:rPr lang="uk-UA" dirty="0">
                <a:solidFill>
                  <a:schemeClr val="tx1"/>
                </a:solidFill>
              </a:rPr>
              <a:t> (LSP) </a:t>
            </a:r>
            <a:r>
              <a:rPr lang="uk-UA" dirty="0" err="1" smtClean="0">
                <a:solidFill>
                  <a:schemeClr val="tx1"/>
                </a:solidFill>
              </a:rPr>
              <a:t>program</a:t>
            </a:r>
            <a:r>
              <a:rPr lang="en-GB" dirty="0" err="1" smtClean="0">
                <a:solidFill>
                  <a:schemeClr val="tx1"/>
                </a:solidFill>
              </a:rPr>
              <a:t>mes</a:t>
            </a:r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English as lingua franca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Globalisation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71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931224" cy="1195536"/>
          </a:xfrm>
        </p:spPr>
        <p:txBody>
          <a:bodyPr/>
          <a:lstStyle/>
          <a:p>
            <a:r>
              <a:rPr lang="en-GB" dirty="0" smtClean="0"/>
              <a:t>Traditions in LSP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1. </a:t>
            </a:r>
            <a:r>
              <a:rPr lang="uk-UA" dirty="0" err="1" smtClean="0">
                <a:solidFill>
                  <a:schemeClr val="tx1"/>
                </a:solidFill>
              </a:rPr>
              <a:t>European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- </a:t>
            </a:r>
            <a:r>
              <a:rPr lang="uk-UA" dirty="0" err="1" smtClean="0">
                <a:solidFill>
                  <a:schemeClr val="tx1"/>
                </a:solidFill>
              </a:rPr>
              <a:t>focus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on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translation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of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documents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in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various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languages</a:t>
            </a:r>
            <a:r>
              <a:rPr lang="uk-UA" dirty="0">
                <a:solidFill>
                  <a:schemeClr val="tx1"/>
                </a:solidFill>
              </a:rPr>
              <a:t>, </a:t>
            </a:r>
            <a:r>
              <a:rPr lang="uk-UA" dirty="0" err="1" smtClean="0">
                <a:solidFill>
                  <a:schemeClr val="tx1"/>
                </a:solidFill>
              </a:rPr>
              <a:t>and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international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cooperation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on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common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terminology</a:t>
            </a:r>
            <a:r>
              <a:rPr lang="uk-UA" dirty="0" smtClean="0">
                <a:solidFill>
                  <a:schemeClr val="tx1"/>
                </a:solidFill>
              </a:rPr>
              <a:t>. 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2. </a:t>
            </a:r>
            <a:r>
              <a:rPr lang="uk-UA" dirty="0" err="1" smtClean="0">
                <a:solidFill>
                  <a:schemeClr val="tx1"/>
                </a:solidFill>
              </a:rPr>
              <a:t>Anglo-American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English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Speciﬁc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Purposes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(ESP) </a:t>
            </a:r>
            <a:r>
              <a:rPr lang="uk-UA" dirty="0" err="1" smtClean="0">
                <a:solidFill>
                  <a:schemeClr val="tx1"/>
                </a:solidFill>
              </a:rPr>
              <a:t>tradition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- </a:t>
            </a:r>
            <a:r>
              <a:rPr lang="uk-UA" dirty="0" err="1" smtClean="0">
                <a:solidFill>
                  <a:schemeClr val="tx1"/>
                </a:solidFill>
              </a:rPr>
              <a:t>interest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in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the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description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of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patterns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in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academic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and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workplace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discourses</a:t>
            </a:r>
            <a:r>
              <a:rPr lang="uk-UA" dirty="0" smtClean="0">
                <a:solidFill>
                  <a:schemeClr val="tx1"/>
                </a:solidFill>
              </a:rPr>
              <a:t>.</a:t>
            </a:r>
            <a:endParaRPr 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dirty="0" smtClean="0">
                <a:solidFill>
                  <a:schemeClr val="tx1"/>
                </a:solidFill>
              </a:rPr>
              <a:t>LSP </a:t>
            </a:r>
            <a:r>
              <a:rPr lang="uk-UA" dirty="0" err="1">
                <a:solidFill>
                  <a:schemeClr val="tx1"/>
                </a:solidFill>
              </a:rPr>
              <a:t>was</a:t>
            </a:r>
            <a:r>
              <a:rPr lang="uk-UA" dirty="0">
                <a:solidFill>
                  <a:schemeClr val="tx1"/>
                </a:solidFill>
              </a:rPr>
              <a:t> a </a:t>
            </a:r>
            <a:r>
              <a:rPr lang="uk-UA" dirty="0" err="1">
                <a:solidFill>
                  <a:schemeClr val="tx1"/>
                </a:solidFill>
              </a:rPr>
              <a:t>materials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and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teaching-led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movement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focusing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on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texts</a:t>
            </a:r>
            <a:r>
              <a:rPr lang="en-GB" dirty="0" smtClean="0">
                <a:solidFill>
                  <a:schemeClr val="tx1"/>
                </a:solidFill>
              </a:rPr>
              <a:t>; </a:t>
            </a:r>
            <a:r>
              <a:rPr lang="en-GB" dirty="0" err="1" smtClean="0">
                <a:solidFill>
                  <a:schemeClr val="tx1"/>
                </a:solidFill>
              </a:rPr>
              <a:t>widespred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in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university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courses</a:t>
            </a:r>
            <a:r>
              <a:rPr lang="uk-UA" dirty="0">
                <a:solidFill>
                  <a:schemeClr val="tx1"/>
                </a:solidFill>
              </a:rPr>
              <a:t>. </a:t>
            </a:r>
            <a:endParaRPr 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Now </a:t>
            </a:r>
            <a:r>
              <a:rPr lang="uk-UA" dirty="0" err="1" smtClean="0">
                <a:solidFill>
                  <a:schemeClr val="tx1"/>
                </a:solidFill>
              </a:rPr>
              <a:t>the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diversity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of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texts</a:t>
            </a:r>
            <a:r>
              <a:rPr lang="uk-UA" dirty="0">
                <a:solidFill>
                  <a:schemeClr val="tx1"/>
                </a:solidFill>
              </a:rPr>
              <a:t>, </a:t>
            </a:r>
            <a:r>
              <a:rPr lang="uk-UA" dirty="0" err="1">
                <a:solidFill>
                  <a:schemeClr val="tx1"/>
                </a:solidFill>
              </a:rPr>
              <a:t>contexts</a:t>
            </a:r>
            <a:r>
              <a:rPr lang="uk-UA" dirty="0">
                <a:solidFill>
                  <a:schemeClr val="tx1"/>
                </a:solidFill>
              </a:rPr>
              <a:t>, </a:t>
            </a:r>
            <a:r>
              <a:rPr lang="uk-UA" dirty="0" err="1">
                <a:solidFill>
                  <a:schemeClr val="tx1"/>
                </a:solidFill>
              </a:rPr>
              <a:t>and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practices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in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which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students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operate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in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the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modern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university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and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workplace</a:t>
            </a:r>
            <a:r>
              <a:rPr lang="en-GB" dirty="0" smtClean="0">
                <a:solidFill>
                  <a:schemeClr val="tx1"/>
                </a:solidFill>
              </a:rPr>
              <a:t> is </a:t>
            </a:r>
            <a:r>
              <a:rPr lang="uk-UA" dirty="0" err="1" smtClean="0">
                <a:solidFill>
                  <a:schemeClr val="tx1"/>
                </a:solidFill>
              </a:rPr>
              <a:t>emphasize</a:t>
            </a:r>
            <a:r>
              <a:rPr lang="en-GB" dirty="0" smtClean="0">
                <a:solidFill>
                  <a:schemeClr val="tx1"/>
                </a:solidFill>
              </a:rPr>
              <a:t>d</a:t>
            </a:r>
            <a:r>
              <a:rPr lang="uk-UA" dirty="0" smtClean="0">
                <a:solidFill>
                  <a:schemeClr val="tx1"/>
                </a:solidFill>
              </a:rPr>
              <a:t>. 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09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075240" cy="1267544"/>
          </a:xfrm>
        </p:spPr>
        <p:txBody>
          <a:bodyPr/>
          <a:lstStyle/>
          <a:p>
            <a:r>
              <a:rPr lang="en-US" b="1" i="1" dirty="0"/>
              <a:t>Task 2.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</a:t>
            </a:r>
            <a:r>
              <a:rPr lang="en-US" b="1" dirty="0"/>
              <a:t> </a:t>
            </a:r>
            <a:r>
              <a:rPr lang="en-US" dirty="0"/>
              <a:t>What factors necessitate the development of LSP?</a:t>
            </a:r>
          </a:p>
          <a:p>
            <a:pPr marL="0" indent="0">
              <a:buNone/>
            </a:pPr>
            <a:r>
              <a:rPr lang="en-US" dirty="0"/>
              <a:t>2. What is the role of English in today’s world?</a:t>
            </a:r>
          </a:p>
          <a:p>
            <a:pPr marL="0" indent="0">
              <a:buNone/>
            </a:pPr>
            <a:r>
              <a:rPr lang="en-US" dirty="0"/>
              <a:t>3. </a:t>
            </a:r>
            <a:r>
              <a:rPr lang="en-GB" dirty="0"/>
              <a:t>What language teaching approaches accommodate the LSP needs?</a:t>
            </a:r>
            <a:endParaRPr lang="en-US" dirty="0"/>
          </a:p>
          <a:p>
            <a:pPr marL="0" indent="0">
              <a:buNone/>
            </a:pPr>
            <a:r>
              <a:rPr lang="en-GB" dirty="0"/>
              <a:t>4. What traditions are distinguishable in LSP programmes? </a:t>
            </a:r>
            <a:endParaRPr lang="en-US" dirty="0"/>
          </a:p>
          <a:p>
            <a:pPr marL="0" indent="0">
              <a:buNone/>
            </a:pPr>
            <a:r>
              <a:rPr lang="en-GB" dirty="0"/>
              <a:t>5. Describe the dominant tradition in LSP.</a:t>
            </a:r>
            <a:endParaRPr lang="en-US" dirty="0"/>
          </a:p>
          <a:p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7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859216" cy="1152128"/>
          </a:xfrm>
        </p:spPr>
        <p:txBody>
          <a:bodyPr/>
          <a:lstStyle/>
          <a:p>
            <a:r>
              <a:rPr lang="en-GB" sz="2800" b="1" dirty="0" smtClean="0"/>
              <a:t/>
            </a:r>
            <a:br>
              <a:rPr lang="en-GB" sz="2800" b="1" dirty="0" smtClean="0"/>
            </a:br>
            <a:r>
              <a:rPr lang="en-GB" sz="2800" b="1" dirty="0" smtClean="0"/>
              <a:t/>
            </a:r>
            <a:br>
              <a:rPr lang="en-GB" sz="2800" b="1" dirty="0" smtClean="0"/>
            </a:br>
            <a:r>
              <a:rPr lang="en-GB" sz="2800" b="1" dirty="0"/>
              <a:t/>
            </a:r>
            <a:br>
              <a:rPr lang="en-GB" sz="2800" b="1" dirty="0"/>
            </a:br>
            <a:r>
              <a:rPr lang="en-GB" sz="2800" b="1" dirty="0" smtClean="0"/>
              <a:t/>
            </a:r>
            <a:br>
              <a:rPr lang="en-GB" sz="2800" b="1" dirty="0" smtClean="0"/>
            </a:br>
            <a:r>
              <a:rPr lang="en-GB" sz="2800" b="1" dirty="0"/>
              <a:t/>
            </a:r>
            <a:br>
              <a:rPr lang="en-GB" sz="2800" b="1" dirty="0"/>
            </a:br>
            <a:r>
              <a:rPr lang="uk-UA" sz="2800" b="1" dirty="0" smtClean="0"/>
              <a:t>2</a:t>
            </a:r>
            <a:r>
              <a:rPr lang="uk-UA" sz="2800" b="1" dirty="0"/>
              <a:t>. </a:t>
            </a:r>
            <a:r>
              <a:rPr lang="uk-UA" sz="2800" b="1" dirty="0" err="1"/>
              <a:t>The</a:t>
            </a:r>
            <a:r>
              <a:rPr lang="uk-UA" sz="2800" b="1" dirty="0"/>
              <a:t> </a:t>
            </a:r>
            <a:r>
              <a:rPr lang="uk-UA" sz="2800" b="1" dirty="0" err="1"/>
              <a:t>Case</a:t>
            </a:r>
            <a:r>
              <a:rPr lang="uk-UA" sz="2800" b="1" dirty="0"/>
              <a:t> </a:t>
            </a:r>
            <a:r>
              <a:rPr lang="uk-UA" sz="2800" b="1" dirty="0" err="1"/>
              <a:t>for</a:t>
            </a:r>
            <a:r>
              <a:rPr lang="uk-UA" sz="2800" b="1" dirty="0"/>
              <a:t> </a:t>
            </a:r>
            <a:r>
              <a:rPr lang="uk-UA" sz="2800" b="1" dirty="0" err="1"/>
              <a:t>Speciﬁc</a:t>
            </a:r>
            <a:r>
              <a:rPr lang="uk-UA" sz="2800" b="1" dirty="0"/>
              <a:t> </a:t>
            </a:r>
            <a:r>
              <a:rPr lang="uk-UA" sz="2800" b="1" dirty="0" err="1"/>
              <a:t>Purposes</a:t>
            </a:r>
            <a:r>
              <a:rPr lang="uk-UA" sz="2800" b="1" dirty="0"/>
              <a:t> </a:t>
            </a:r>
            <a:r>
              <a:rPr lang="uk-UA" sz="2800" b="1" dirty="0" err="1" smtClean="0"/>
              <a:t>Programs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smtClean="0">
                <a:solidFill>
                  <a:schemeClr val="tx1"/>
                </a:solidFill>
              </a:rPr>
              <a:t>LSP: </a:t>
            </a:r>
            <a:r>
              <a:rPr lang="uk-UA" sz="2800" dirty="0" err="1" smtClean="0">
                <a:solidFill>
                  <a:schemeClr val="tx1"/>
                </a:solidFill>
              </a:rPr>
              <a:t>language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teaching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is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not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simply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 smtClean="0">
                <a:solidFill>
                  <a:schemeClr val="tx1"/>
                </a:solidFill>
              </a:rPr>
              <a:t>teaching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words</a:t>
            </a:r>
            <a:r>
              <a:rPr lang="uk-UA" sz="2800" dirty="0">
                <a:solidFill>
                  <a:schemeClr val="tx1"/>
                </a:solidFill>
              </a:rPr>
              <a:t>, </a:t>
            </a:r>
            <a:r>
              <a:rPr lang="uk-UA" sz="2800" dirty="0" err="1" smtClean="0">
                <a:solidFill>
                  <a:schemeClr val="tx1"/>
                </a:solidFill>
              </a:rPr>
              <a:t>structures</a:t>
            </a:r>
            <a:r>
              <a:rPr lang="en-GB" sz="2800" dirty="0" smtClean="0">
                <a:solidFill>
                  <a:schemeClr val="tx1"/>
                </a:solidFill>
              </a:rPr>
              <a:t> etc. without </a:t>
            </a:r>
            <a:r>
              <a:rPr lang="uk-UA" sz="2800" dirty="0" err="1" smtClean="0">
                <a:solidFill>
                  <a:schemeClr val="tx1"/>
                </a:solidFill>
              </a:rPr>
              <a:t>real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context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of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 smtClean="0">
                <a:solidFill>
                  <a:schemeClr val="tx1"/>
                </a:solidFill>
              </a:rPr>
              <a:t>use</a:t>
            </a:r>
            <a:r>
              <a:rPr lang="uk-UA" sz="2800" dirty="0" smtClean="0">
                <a:solidFill>
                  <a:schemeClr val="tx1"/>
                </a:solidFill>
              </a:rPr>
              <a:t>.</a:t>
            </a:r>
            <a:endParaRPr lang="en-GB" sz="2800" dirty="0" smtClean="0">
              <a:solidFill>
                <a:schemeClr val="tx1"/>
              </a:solidFill>
            </a:endParaRPr>
          </a:p>
          <a:p>
            <a:r>
              <a:rPr lang="uk-UA" sz="2800" dirty="0" err="1" smtClean="0">
                <a:solidFill>
                  <a:schemeClr val="tx1"/>
                </a:solidFill>
              </a:rPr>
              <a:t>language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smtClean="0">
                <a:solidFill>
                  <a:schemeClr val="tx1"/>
                </a:solidFill>
              </a:rPr>
              <a:t>viewed </a:t>
            </a:r>
            <a:r>
              <a:rPr lang="uk-UA" sz="2800" dirty="0" err="1" smtClean="0">
                <a:solidFill>
                  <a:schemeClr val="tx1"/>
                </a:solidFill>
              </a:rPr>
              <a:t>as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>
                <a:solidFill>
                  <a:schemeClr val="tx1"/>
                </a:solidFill>
              </a:rPr>
              <a:t>a </a:t>
            </a:r>
            <a:r>
              <a:rPr lang="uk-UA" sz="2800" dirty="0" err="1">
                <a:solidFill>
                  <a:schemeClr val="tx1"/>
                </a:solidFill>
              </a:rPr>
              <a:t>carrier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of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disciplinary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and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professional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en-GB" sz="2800" dirty="0" smtClean="0">
                <a:solidFill>
                  <a:schemeClr val="tx1"/>
                </a:solidFill>
              </a:rPr>
              <a:t>knowledge </a:t>
            </a:r>
            <a:r>
              <a:rPr lang="uk-UA" sz="2800" dirty="0" err="1" smtClean="0">
                <a:solidFill>
                  <a:schemeClr val="tx1"/>
                </a:solidFill>
              </a:rPr>
              <a:t>as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>
                <a:solidFill>
                  <a:schemeClr val="tx1"/>
                </a:solidFill>
              </a:rPr>
              <a:t>a </a:t>
            </a:r>
            <a:r>
              <a:rPr lang="uk-UA" sz="2800" dirty="0" err="1">
                <a:solidFill>
                  <a:schemeClr val="tx1"/>
                </a:solidFill>
              </a:rPr>
              <a:t>result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of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the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frequency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and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importance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of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 smtClean="0">
                <a:solidFill>
                  <a:schemeClr val="tx1"/>
                </a:solidFill>
              </a:rPr>
              <a:t>structures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and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 smtClean="0">
                <a:solidFill>
                  <a:schemeClr val="tx1"/>
                </a:solidFill>
              </a:rPr>
              <a:t>phrases</a:t>
            </a:r>
            <a:r>
              <a:rPr lang="uk-UA" sz="2800" dirty="0" smtClean="0">
                <a:solidFill>
                  <a:schemeClr val="tx1"/>
                </a:solidFill>
              </a:rPr>
              <a:t>. 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uk-UA" sz="2800" dirty="0" err="1">
                <a:solidFill>
                  <a:schemeClr val="tx1"/>
                </a:solidFill>
              </a:rPr>
              <a:t>In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the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classroom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en-GB" sz="2800" dirty="0" smtClean="0">
                <a:solidFill>
                  <a:schemeClr val="tx1"/>
                </a:solidFill>
              </a:rPr>
              <a:t>: </a:t>
            </a:r>
            <a:r>
              <a:rPr lang="uk-UA" sz="2800" dirty="0" smtClean="0">
                <a:solidFill>
                  <a:schemeClr val="tx1"/>
                </a:solidFill>
              </a:rPr>
              <a:t>a </a:t>
            </a:r>
            <a:r>
              <a:rPr lang="uk-UA" sz="2800" u="sng" dirty="0" err="1">
                <a:solidFill>
                  <a:schemeClr val="tx1"/>
                </a:solidFill>
              </a:rPr>
              <a:t>shift</a:t>
            </a:r>
            <a:r>
              <a:rPr lang="uk-UA" sz="2800" u="sng" dirty="0">
                <a:solidFill>
                  <a:schemeClr val="tx1"/>
                </a:solidFill>
              </a:rPr>
              <a:t> </a:t>
            </a:r>
            <a:r>
              <a:rPr lang="uk-UA" sz="2800" u="sng" dirty="0" err="1">
                <a:solidFill>
                  <a:schemeClr val="tx1"/>
                </a:solidFill>
              </a:rPr>
              <a:t>from</a:t>
            </a:r>
            <a:r>
              <a:rPr lang="uk-UA" sz="2800" u="sng" dirty="0">
                <a:solidFill>
                  <a:schemeClr val="tx1"/>
                </a:solidFill>
              </a:rPr>
              <a:t> </a:t>
            </a:r>
            <a:r>
              <a:rPr lang="uk-UA" sz="2800" u="sng" dirty="0" err="1">
                <a:solidFill>
                  <a:schemeClr val="tx1"/>
                </a:solidFill>
              </a:rPr>
              <a:t>how</a:t>
            </a:r>
            <a:r>
              <a:rPr lang="uk-UA" sz="2800" u="sng" dirty="0">
                <a:solidFill>
                  <a:schemeClr val="tx1"/>
                </a:solidFill>
              </a:rPr>
              <a:t> </a:t>
            </a:r>
            <a:r>
              <a:rPr lang="uk-UA" sz="2800" u="sng" dirty="0" err="1">
                <a:solidFill>
                  <a:schemeClr val="tx1"/>
                </a:solidFill>
              </a:rPr>
              <a:t>language</a:t>
            </a:r>
            <a:r>
              <a:rPr lang="uk-UA" sz="2800" u="sng" dirty="0">
                <a:solidFill>
                  <a:schemeClr val="tx1"/>
                </a:solidFill>
              </a:rPr>
              <a:t> </a:t>
            </a:r>
            <a:r>
              <a:rPr lang="uk-UA" sz="2800" u="sng" dirty="0" err="1">
                <a:solidFill>
                  <a:schemeClr val="tx1"/>
                </a:solidFill>
              </a:rPr>
              <a:t>is</a:t>
            </a:r>
            <a:r>
              <a:rPr lang="uk-UA" sz="2800" u="sng" dirty="0">
                <a:solidFill>
                  <a:schemeClr val="tx1"/>
                </a:solidFill>
              </a:rPr>
              <a:t> </a:t>
            </a:r>
            <a:r>
              <a:rPr lang="uk-UA" sz="2800" u="sng" dirty="0" err="1">
                <a:solidFill>
                  <a:schemeClr val="tx1"/>
                </a:solidFill>
              </a:rPr>
              <a:t>used</a:t>
            </a:r>
            <a:r>
              <a:rPr lang="uk-UA" sz="2800" u="sng" dirty="0">
                <a:solidFill>
                  <a:schemeClr val="tx1"/>
                </a:solidFill>
              </a:rPr>
              <a:t> </a:t>
            </a:r>
            <a:r>
              <a:rPr lang="uk-UA" sz="2800" u="sng" dirty="0" err="1">
                <a:solidFill>
                  <a:schemeClr val="tx1"/>
                </a:solidFill>
              </a:rPr>
              <a:t>in</a:t>
            </a:r>
            <a:r>
              <a:rPr lang="uk-UA" sz="2800" u="sng" dirty="0">
                <a:solidFill>
                  <a:schemeClr val="tx1"/>
                </a:solidFill>
              </a:rPr>
              <a:t> </a:t>
            </a:r>
            <a:r>
              <a:rPr lang="uk-UA" sz="2800" u="sng" dirty="0" err="1">
                <a:solidFill>
                  <a:schemeClr val="tx1"/>
                </a:solidFill>
              </a:rPr>
              <a:t>isolated</a:t>
            </a:r>
            <a:r>
              <a:rPr lang="uk-UA" sz="2800" u="sng" dirty="0">
                <a:solidFill>
                  <a:schemeClr val="tx1"/>
                </a:solidFill>
              </a:rPr>
              <a:t> </a:t>
            </a:r>
            <a:r>
              <a:rPr lang="uk-UA" sz="2800" u="sng" dirty="0" err="1">
                <a:solidFill>
                  <a:schemeClr val="tx1"/>
                </a:solidFill>
              </a:rPr>
              <a:t>written</a:t>
            </a:r>
            <a:r>
              <a:rPr lang="uk-UA" sz="2800" u="sng" dirty="0">
                <a:solidFill>
                  <a:schemeClr val="tx1"/>
                </a:solidFill>
              </a:rPr>
              <a:t> </a:t>
            </a:r>
            <a:r>
              <a:rPr lang="uk-UA" sz="2800" u="sng" dirty="0" err="1">
                <a:solidFill>
                  <a:schemeClr val="tx1"/>
                </a:solidFill>
              </a:rPr>
              <a:t>or</a:t>
            </a:r>
            <a:r>
              <a:rPr lang="uk-UA" sz="2800" u="sng" dirty="0">
                <a:solidFill>
                  <a:schemeClr val="tx1"/>
                </a:solidFill>
              </a:rPr>
              <a:t> </a:t>
            </a:r>
            <a:r>
              <a:rPr lang="uk-UA" sz="2800" u="sng" dirty="0" err="1">
                <a:solidFill>
                  <a:schemeClr val="tx1"/>
                </a:solidFill>
              </a:rPr>
              <a:t>spoken</a:t>
            </a:r>
            <a:r>
              <a:rPr lang="uk-UA" sz="2800" u="sng" dirty="0">
                <a:solidFill>
                  <a:schemeClr val="tx1"/>
                </a:solidFill>
              </a:rPr>
              <a:t> </a:t>
            </a:r>
            <a:r>
              <a:rPr lang="uk-UA" sz="2800" u="sng" dirty="0" err="1">
                <a:solidFill>
                  <a:schemeClr val="tx1"/>
                </a:solidFill>
              </a:rPr>
              <a:t>texts</a:t>
            </a:r>
            <a:r>
              <a:rPr lang="uk-UA" sz="2800" u="sng" dirty="0">
                <a:solidFill>
                  <a:schemeClr val="tx1"/>
                </a:solidFill>
              </a:rPr>
              <a:t> </a:t>
            </a:r>
            <a:r>
              <a:rPr lang="uk-UA" sz="2800" u="sng" dirty="0" err="1">
                <a:solidFill>
                  <a:schemeClr val="tx1"/>
                </a:solidFill>
              </a:rPr>
              <a:t>toward</a:t>
            </a:r>
            <a:r>
              <a:rPr lang="uk-UA" sz="2800" u="sng" dirty="0">
                <a:solidFill>
                  <a:schemeClr val="tx1"/>
                </a:solidFill>
              </a:rPr>
              <a:t> </a:t>
            </a:r>
            <a:r>
              <a:rPr lang="uk-UA" sz="2800" u="sng" dirty="0" err="1">
                <a:solidFill>
                  <a:schemeClr val="tx1"/>
                </a:solidFill>
              </a:rPr>
              <a:t>contextualized</a:t>
            </a:r>
            <a:r>
              <a:rPr lang="uk-UA" sz="2800" u="sng" dirty="0">
                <a:solidFill>
                  <a:schemeClr val="tx1"/>
                </a:solidFill>
              </a:rPr>
              <a:t> </a:t>
            </a:r>
            <a:r>
              <a:rPr lang="uk-UA" sz="2800" u="sng" dirty="0" err="1">
                <a:solidFill>
                  <a:schemeClr val="tx1"/>
                </a:solidFill>
              </a:rPr>
              <a:t>communicative</a:t>
            </a:r>
            <a:r>
              <a:rPr lang="uk-UA" sz="2800" u="sng" dirty="0">
                <a:solidFill>
                  <a:schemeClr val="tx1"/>
                </a:solidFill>
              </a:rPr>
              <a:t> </a:t>
            </a:r>
            <a:r>
              <a:rPr lang="uk-UA" sz="2800" u="sng" dirty="0" err="1" smtClean="0">
                <a:solidFill>
                  <a:schemeClr val="tx1"/>
                </a:solidFill>
              </a:rPr>
              <a:t>genres</a:t>
            </a:r>
            <a:r>
              <a:rPr lang="uk-UA" sz="2800" dirty="0" smtClean="0">
                <a:solidFill>
                  <a:schemeClr val="tx1"/>
                </a:solidFill>
              </a:rPr>
              <a:t>.</a:t>
            </a:r>
            <a:endParaRPr lang="en-GB" sz="2800" dirty="0" smtClean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51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643192" cy="12961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smtClean="0"/>
              <a:t>When to introduce specific language features?</a:t>
            </a:r>
            <a:endParaRPr lang="en-US" sz="3200" dirty="0"/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Autofit/>
          </a:bodyPr>
          <a:lstStyle/>
          <a:p>
            <a:r>
              <a:rPr lang="uk-UA" sz="3000" dirty="0" smtClean="0">
                <a:solidFill>
                  <a:schemeClr val="tx1"/>
                </a:solidFill>
              </a:rPr>
              <a:t>SLA </a:t>
            </a:r>
            <a:r>
              <a:rPr lang="uk-UA" sz="3000" dirty="0" err="1">
                <a:solidFill>
                  <a:schemeClr val="tx1"/>
                </a:solidFill>
              </a:rPr>
              <a:t>undermines</a:t>
            </a:r>
            <a:r>
              <a:rPr lang="uk-UA" sz="3000" dirty="0">
                <a:solidFill>
                  <a:schemeClr val="tx1"/>
                </a:solidFill>
              </a:rPr>
              <a:t> </a:t>
            </a:r>
            <a:r>
              <a:rPr lang="uk-UA" sz="3000" dirty="0" err="1">
                <a:solidFill>
                  <a:schemeClr val="tx1"/>
                </a:solidFill>
              </a:rPr>
              <a:t>the</a:t>
            </a:r>
            <a:r>
              <a:rPr lang="uk-UA" sz="3000" dirty="0">
                <a:solidFill>
                  <a:schemeClr val="tx1"/>
                </a:solidFill>
              </a:rPr>
              <a:t> </a:t>
            </a:r>
            <a:r>
              <a:rPr lang="uk-UA" sz="3000" dirty="0" err="1">
                <a:solidFill>
                  <a:schemeClr val="tx1"/>
                </a:solidFill>
              </a:rPr>
              <a:t>idea</a:t>
            </a:r>
            <a:r>
              <a:rPr lang="uk-UA" sz="3000" dirty="0">
                <a:solidFill>
                  <a:schemeClr val="tx1"/>
                </a:solidFill>
              </a:rPr>
              <a:t> </a:t>
            </a:r>
            <a:r>
              <a:rPr lang="uk-UA" sz="3000" dirty="0" err="1">
                <a:solidFill>
                  <a:schemeClr val="tx1"/>
                </a:solidFill>
              </a:rPr>
              <a:t>that</a:t>
            </a:r>
            <a:r>
              <a:rPr lang="uk-UA" sz="3000" dirty="0">
                <a:solidFill>
                  <a:schemeClr val="tx1"/>
                </a:solidFill>
              </a:rPr>
              <a:t> </a:t>
            </a:r>
            <a:r>
              <a:rPr lang="uk-UA" sz="3000" dirty="0" err="1">
                <a:solidFill>
                  <a:schemeClr val="tx1"/>
                </a:solidFill>
              </a:rPr>
              <a:t>low-proﬁciency</a:t>
            </a:r>
            <a:r>
              <a:rPr lang="uk-UA" sz="3000" dirty="0">
                <a:solidFill>
                  <a:schemeClr val="tx1"/>
                </a:solidFill>
              </a:rPr>
              <a:t> </a:t>
            </a:r>
            <a:r>
              <a:rPr lang="uk-UA" sz="3000" dirty="0" err="1">
                <a:solidFill>
                  <a:schemeClr val="tx1"/>
                </a:solidFill>
              </a:rPr>
              <a:t>students</a:t>
            </a:r>
            <a:r>
              <a:rPr lang="uk-UA" sz="3000" dirty="0">
                <a:solidFill>
                  <a:schemeClr val="tx1"/>
                </a:solidFill>
              </a:rPr>
              <a:t> </a:t>
            </a:r>
            <a:r>
              <a:rPr lang="uk-UA" sz="3000" dirty="0" err="1">
                <a:solidFill>
                  <a:schemeClr val="tx1"/>
                </a:solidFill>
              </a:rPr>
              <a:t>need</a:t>
            </a:r>
            <a:r>
              <a:rPr lang="uk-UA" sz="3000" dirty="0">
                <a:solidFill>
                  <a:schemeClr val="tx1"/>
                </a:solidFill>
              </a:rPr>
              <a:t> </a:t>
            </a:r>
            <a:r>
              <a:rPr lang="uk-UA" sz="3000" dirty="0" err="1">
                <a:solidFill>
                  <a:schemeClr val="tx1"/>
                </a:solidFill>
              </a:rPr>
              <a:t>to</a:t>
            </a:r>
            <a:r>
              <a:rPr lang="uk-UA" sz="3000" dirty="0">
                <a:solidFill>
                  <a:schemeClr val="tx1"/>
                </a:solidFill>
              </a:rPr>
              <a:t> </a:t>
            </a:r>
            <a:r>
              <a:rPr lang="uk-UA" sz="3000" dirty="0" err="1">
                <a:solidFill>
                  <a:schemeClr val="tx1"/>
                </a:solidFill>
              </a:rPr>
              <a:t>control</a:t>
            </a:r>
            <a:r>
              <a:rPr lang="uk-UA" sz="3000" dirty="0">
                <a:solidFill>
                  <a:schemeClr val="tx1"/>
                </a:solidFill>
              </a:rPr>
              <a:t> </a:t>
            </a:r>
            <a:r>
              <a:rPr lang="uk-UA" sz="3000" dirty="0" err="1">
                <a:solidFill>
                  <a:schemeClr val="tx1"/>
                </a:solidFill>
              </a:rPr>
              <a:t>core</a:t>
            </a:r>
            <a:r>
              <a:rPr lang="uk-UA" sz="3000" dirty="0">
                <a:solidFill>
                  <a:schemeClr val="tx1"/>
                </a:solidFill>
              </a:rPr>
              <a:t> </a:t>
            </a:r>
            <a:r>
              <a:rPr lang="uk-UA" sz="3000" dirty="0" err="1">
                <a:solidFill>
                  <a:schemeClr val="tx1"/>
                </a:solidFill>
              </a:rPr>
              <a:t>forms</a:t>
            </a:r>
            <a:r>
              <a:rPr lang="uk-UA" sz="3000" dirty="0">
                <a:solidFill>
                  <a:schemeClr val="tx1"/>
                </a:solidFill>
              </a:rPr>
              <a:t> </a:t>
            </a:r>
            <a:r>
              <a:rPr lang="uk-UA" sz="3000" dirty="0" err="1">
                <a:solidFill>
                  <a:schemeClr val="tx1"/>
                </a:solidFill>
              </a:rPr>
              <a:t>before</a:t>
            </a:r>
            <a:r>
              <a:rPr lang="uk-UA" sz="3000" dirty="0">
                <a:solidFill>
                  <a:schemeClr val="tx1"/>
                </a:solidFill>
              </a:rPr>
              <a:t> </a:t>
            </a:r>
            <a:r>
              <a:rPr lang="uk-UA" sz="3000" dirty="0" err="1">
                <a:solidFill>
                  <a:schemeClr val="tx1"/>
                </a:solidFill>
              </a:rPr>
              <a:t>getting</a:t>
            </a:r>
            <a:r>
              <a:rPr lang="uk-UA" sz="3000" dirty="0">
                <a:solidFill>
                  <a:schemeClr val="tx1"/>
                </a:solidFill>
              </a:rPr>
              <a:t> </a:t>
            </a:r>
            <a:r>
              <a:rPr lang="uk-UA" sz="3000" dirty="0" err="1">
                <a:solidFill>
                  <a:schemeClr val="tx1"/>
                </a:solidFill>
              </a:rPr>
              <a:t>on</a:t>
            </a:r>
            <a:r>
              <a:rPr lang="uk-UA" sz="3000" dirty="0">
                <a:solidFill>
                  <a:schemeClr val="tx1"/>
                </a:solidFill>
              </a:rPr>
              <a:t> </a:t>
            </a:r>
            <a:r>
              <a:rPr lang="uk-UA" sz="3000" dirty="0" err="1">
                <a:solidFill>
                  <a:schemeClr val="tx1"/>
                </a:solidFill>
              </a:rPr>
              <a:t>to</a:t>
            </a:r>
            <a:r>
              <a:rPr lang="uk-UA" sz="3000" dirty="0">
                <a:solidFill>
                  <a:schemeClr val="tx1"/>
                </a:solidFill>
              </a:rPr>
              <a:t> </a:t>
            </a:r>
            <a:r>
              <a:rPr lang="uk-UA" sz="3000" dirty="0" err="1">
                <a:solidFill>
                  <a:schemeClr val="tx1"/>
                </a:solidFill>
              </a:rPr>
              <a:t>speciﬁc</a:t>
            </a:r>
            <a:r>
              <a:rPr lang="en-GB" sz="3000" dirty="0">
                <a:solidFill>
                  <a:schemeClr val="tx1"/>
                </a:solidFill>
              </a:rPr>
              <a:t> and </a:t>
            </a:r>
            <a:r>
              <a:rPr lang="uk-UA" sz="3000" dirty="0" err="1">
                <a:solidFill>
                  <a:schemeClr val="tx1"/>
                </a:solidFill>
              </a:rPr>
              <a:t>more</a:t>
            </a:r>
            <a:r>
              <a:rPr lang="uk-UA" sz="3000" dirty="0">
                <a:solidFill>
                  <a:schemeClr val="tx1"/>
                </a:solidFill>
              </a:rPr>
              <a:t> </a:t>
            </a:r>
            <a:r>
              <a:rPr lang="uk-UA" sz="3000" dirty="0" err="1">
                <a:solidFill>
                  <a:schemeClr val="tx1"/>
                </a:solidFill>
              </a:rPr>
              <a:t>difﬁcult</a:t>
            </a:r>
            <a:r>
              <a:rPr lang="uk-UA" sz="3000" dirty="0">
                <a:solidFill>
                  <a:schemeClr val="tx1"/>
                </a:solidFill>
              </a:rPr>
              <a:t> </a:t>
            </a:r>
            <a:r>
              <a:rPr lang="uk-UA" sz="3000" dirty="0" err="1">
                <a:solidFill>
                  <a:schemeClr val="tx1"/>
                </a:solidFill>
              </a:rPr>
              <a:t>features</a:t>
            </a:r>
            <a:r>
              <a:rPr lang="uk-UA" sz="3000" dirty="0">
                <a:solidFill>
                  <a:schemeClr val="tx1"/>
                </a:solidFill>
              </a:rPr>
              <a:t> </a:t>
            </a:r>
            <a:r>
              <a:rPr lang="uk-UA" sz="3000" dirty="0" err="1">
                <a:solidFill>
                  <a:schemeClr val="tx1"/>
                </a:solidFill>
              </a:rPr>
              <a:t>of</a:t>
            </a:r>
            <a:r>
              <a:rPr lang="uk-UA" sz="3000" dirty="0">
                <a:solidFill>
                  <a:schemeClr val="tx1"/>
                </a:solidFill>
              </a:rPr>
              <a:t> </a:t>
            </a:r>
            <a:r>
              <a:rPr lang="uk-UA" sz="3000" dirty="0" err="1">
                <a:solidFill>
                  <a:schemeClr val="tx1"/>
                </a:solidFill>
              </a:rPr>
              <a:t>language</a:t>
            </a:r>
            <a:r>
              <a:rPr lang="uk-UA" sz="3000" dirty="0">
                <a:solidFill>
                  <a:schemeClr val="tx1"/>
                </a:solidFill>
              </a:rPr>
              <a:t>. </a:t>
            </a:r>
            <a:endParaRPr lang="en-GB" sz="3000" dirty="0">
              <a:solidFill>
                <a:schemeClr val="tx1"/>
              </a:solidFill>
            </a:endParaRPr>
          </a:p>
          <a:p>
            <a:r>
              <a:rPr lang="uk-UA" sz="3000" dirty="0" err="1">
                <a:solidFill>
                  <a:schemeClr val="tx1"/>
                </a:solidFill>
              </a:rPr>
              <a:t>there</a:t>
            </a:r>
            <a:r>
              <a:rPr lang="uk-UA" sz="3000" dirty="0">
                <a:solidFill>
                  <a:schemeClr val="tx1"/>
                </a:solidFill>
              </a:rPr>
              <a:t> </a:t>
            </a:r>
            <a:r>
              <a:rPr lang="uk-UA" sz="3000" dirty="0" err="1">
                <a:solidFill>
                  <a:schemeClr val="tx1"/>
                </a:solidFill>
              </a:rPr>
              <a:t>is</a:t>
            </a:r>
            <a:r>
              <a:rPr lang="uk-UA" sz="3000" dirty="0">
                <a:solidFill>
                  <a:schemeClr val="tx1"/>
                </a:solidFill>
              </a:rPr>
              <a:t> </a:t>
            </a:r>
            <a:r>
              <a:rPr lang="uk-UA" sz="3000" dirty="0" err="1">
                <a:solidFill>
                  <a:schemeClr val="tx1"/>
                </a:solidFill>
              </a:rPr>
              <a:t>no</a:t>
            </a:r>
            <a:r>
              <a:rPr lang="uk-UA" sz="3000" dirty="0">
                <a:solidFill>
                  <a:schemeClr val="tx1"/>
                </a:solidFill>
              </a:rPr>
              <a:t> </a:t>
            </a:r>
            <a:r>
              <a:rPr lang="uk-UA" sz="3000" dirty="0" err="1">
                <a:solidFill>
                  <a:schemeClr val="tx1"/>
                </a:solidFill>
              </a:rPr>
              <a:t>need</a:t>
            </a:r>
            <a:r>
              <a:rPr lang="uk-UA" sz="3000" dirty="0">
                <a:solidFill>
                  <a:schemeClr val="tx1"/>
                </a:solidFill>
              </a:rPr>
              <a:t> </a:t>
            </a:r>
            <a:r>
              <a:rPr lang="uk-UA" sz="3000" dirty="0" err="1">
                <a:solidFill>
                  <a:schemeClr val="tx1"/>
                </a:solidFill>
              </a:rPr>
              <a:t>to</a:t>
            </a:r>
            <a:r>
              <a:rPr lang="uk-UA" sz="3000" dirty="0">
                <a:solidFill>
                  <a:schemeClr val="tx1"/>
                </a:solidFill>
              </a:rPr>
              <a:t> </a:t>
            </a:r>
            <a:r>
              <a:rPr lang="uk-UA" sz="3000" dirty="0" err="1">
                <a:solidFill>
                  <a:schemeClr val="tx1"/>
                </a:solidFill>
              </a:rPr>
              <a:t>ignore</a:t>
            </a:r>
            <a:r>
              <a:rPr lang="uk-UA" sz="3000" dirty="0">
                <a:solidFill>
                  <a:schemeClr val="tx1"/>
                </a:solidFill>
              </a:rPr>
              <a:t> </a:t>
            </a:r>
            <a:r>
              <a:rPr lang="uk-UA" sz="3000" dirty="0" err="1">
                <a:solidFill>
                  <a:schemeClr val="tx1"/>
                </a:solidFill>
              </a:rPr>
              <a:t>speciﬁc</a:t>
            </a:r>
            <a:r>
              <a:rPr lang="uk-UA" sz="3000" dirty="0">
                <a:solidFill>
                  <a:schemeClr val="tx1"/>
                </a:solidFill>
              </a:rPr>
              <a:t> </a:t>
            </a:r>
            <a:r>
              <a:rPr lang="uk-UA" sz="3000" dirty="0" err="1">
                <a:solidFill>
                  <a:schemeClr val="tx1"/>
                </a:solidFill>
              </a:rPr>
              <a:t>language</a:t>
            </a:r>
            <a:r>
              <a:rPr lang="uk-UA" sz="3000" dirty="0">
                <a:solidFill>
                  <a:schemeClr val="tx1"/>
                </a:solidFill>
              </a:rPr>
              <a:t> </a:t>
            </a:r>
            <a:r>
              <a:rPr lang="uk-UA" sz="3000" dirty="0" err="1">
                <a:solidFill>
                  <a:schemeClr val="tx1"/>
                </a:solidFill>
              </a:rPr>
              <a:t>uses</a:t>
            </a:r>
            <a:r>
              <a:rPr lang="uk-UA" sz="3000" dirty="0">
                <a:solidFill>
                  <a:schemeClr val="tx1"/>
                </a:solidFill>
              </a:rPr>
              <a:t> </a:t>
            </a:r>
            <a:r>
              <a:rPr lang="uk-UA" sz="3000" dirty="0" err="1">
                <a:solidFill>
                  <a:schemeClr val="tx1"/>
                </a:solidFill>
              </a:rPr>
              <a:t>at</a:t>
            </a:r>
            <a:r>
              <a:rPr lang="uk-UA" sz="3000" dirty="0">
                <a:solidFill>
                  <a:schemeClr val="tx1"/>
                </a:solidFill>
              </a:rPr>
              <a:t> </a:t>
            </a:r>
            <a:r>
              <a:rPr lang="uk-UA" sz="3000" dirty="0" err="1">
                <a:solidFill>
                  <a:schemeClr val="tx1"/>
                </a:solidFill>
              </a:rPr>
              <a:t>any</a:t>
            </a:r>
            <a:r>
              <a:rPr lang="uk-UA" sz="3000" dirty="0">
                <a:solidFill>
                  <a:schemeClr val="tx1"/>
                </a:solidFill>
              </a:rPr>
              <a:t> </a:t>
            </a:r>
            <a:r>
              <a:rPr lang="uk-UA" sz="3000" dirty="0" err="1">
                <a:solidFill>
                  <a:schemeClr val="tx1"/>
                </a:solidFill>
              </a:rPr>
              <a:t>stage</a:t>
            </a:r>
            <a:r>
              <a:rPr lang="uk-UA" sz="3000" dirty="0">
                <a:solidFill>
                  <a:schemeClr val="tx1"/>
                </a:solidFill>
              </a:rPr>
              <a:t> </a:t>
            </a:r>
            <a:r>
              <a:rPr lang="uk-UA" sz="3000" dirty="0" err="1">
                <a:solidFill>
                  <a:schemeClr val="tx1"/>
                </a:solidFill>
              </a:rPr>
              <a:t>as</a:t>
            </a:r>
            <a:r>
              <a:rPr lang="uk-UA" sz="3000" dirty="0">
                <a:solidFill>
                  <a:schemeClr val="tx1"/>
                </a:solidFill>
              </a:rPr>
              <a:t> </a:t>
            </a:r>
            <a:r>
              <a:rPr lang="uk-UA" sz="3000" dirty="0" err="1">
                <a:solidFill>
                  <a:schemeClr val="tx1"/>
                </a:solidFill>
              </a:rPr>
              <a:t>students</a:t>
            </a:r>
            <a:r>
              <a:rPr lang="uk-UA" sz="3000" dirty="0">
                <a:solidFill>
                  <a:schemeClr val="tx1"/>
                </a:solidFill>
              </a:rPr>
              <a:t> </a:t>
            </a:r>
            <a:r>
              <a:rPr lang="uk-UA" sz="3000" dirty="0" err="1">
                <a:solidFill>
                  <a:schemeClr val="tx1"/>
                </a:solidFill>
              </a:rPr>
              <a:t>are</a:t>
            </a:r>
            <a:r>
              <a:rPr lang="uk-UA" sz="3000" dirty="0">
                <a:solidFill>
                  <a:schemeClr val="tx1"/>
                </a:solidFill>
              </a:rPr>
              <a:t> </a:t>
            </a:r>
            <a:r>
              <a:rPr lang="uk-UA" sz="3000" dirty="0" err="1">
                <a:solidFill>
                  <a:schemeClr val="tx1"/>
                </a:solidFill>
              </a:rPr>
              <a:t>likely</a:t>
            </a:r>
            <a:r>
              <a:rPr lang="uk-UA" sz="3000" dirty="0">
                <a:solidFill>
                  <a:schemeClr val="tx1"/>
                </a:solidFill>
              </a:rPr>
              <a:t> </a:t>
            </a:r>
            <a:r>
              <a:rPr lang="uk-UA" sz="3000" dirty="0" err="1">
                <a:solidFill>
                  <a:schemeClr val="tx1"/>
                </a:solidFill>
              </a:rPr>
              <a:t>to</a:t>
            </a:r>
            <a:r>
              <a:rPr lang="uk-UA" sz="3000" dirty="0">
                <a:solidFill>
                  <a:schemeClr val="tx1"/>
                </a:solidFill>
              </a:rPr>
              <a:t> </a:t>
            </a:r>
            <a:r>
              <a:rPr lang="uk-UA" sz="3000" dirty="0" err="1">
                <a:solidFill>
                  <a:schemeClr val="tx1"/>
                </a:solidFill>
              </a:rPr>
              <a:t>notice</a:t>
            </a:r>
            <a:r>
              <a:rPr lang="uk-UA" sz="3000" dirty="0">
                <a:solidFill>
                  <a:schemeClr val="tx1"/>
                </a:solidFill>
              </a:rPr>
              <a:t>, </a:t>
            </a:r>
            <a:r>
              <a:rPr lang="uk-UA" sz="3000" dirty="0" err="1">
                <a:solidFill>
                  <a:schemeClr val="tx1"/>
                </a:solidFill>
              </a:rPr>
              <a:t>understand</a:t>
            </a:r>
            <a:r>
              <a:rPr lang="uk-UA" sz="3000" dirty="0">
                <a:solidFill>
                  <a:schemeClr val="tx1"/>
                </a:solidFill>
              </a:rPr>
              <a:t>, </a:t>
            </a:r>
            <a:r>
              <a:rPr lang="uk-UA" sz="3000" dirty="0" err="1">
                <a:solidFill>
                  <a:schemeClr val="tx1"/>
                </a:solidFill>
              </a:rPr>
              <a:t>and</a:t>
            </a:r>
            <a:r>
              <a:rPr lang="uk-UA" sz="3000" dirty="0">
                <a:solidFill>
                  <a:schemeClr val="tx1"/>
                </a:solidFill>
              </a:rPr>
              <a:t> </a:t>
            </a:r>
            <a:r>
              <a:rPr lang="uk-UA" sz="3000" dirty="0" err="1">
                <a:solidFill>
                  <a:schemeClr val="tx1"/>
                </a:solidFill>
              </a:rPr>
              <a:t>use</a:t>
            </a:r>
            <a:r>
              <a:rPr lang="uk-UA" sz="3000" dirty="0">
                <a:solidFill>
                  <a:schemeClr val="tx1"/>
                </a:solidFill>
              </a:rPr>
              <a:t> </a:t>
            </a:r>
            <a:r>
              <a:rPr lang="uk-UA" sz="3000" dirty="0" err="1">
                <a:solidFill>
                  <a:schemeClr val="tx1"/>
                </a:solidFill>
              </a:rPr>
              <a:t>particular</a:t>
            </a:r>
            <a:r>
              <a:rPr lang="uk-UA" sz="3000" dirty="0">
                <a:solidFill>
                  <a:schemeClr val="tx1"/>
                </a:solidFill>
              </a:rPr>
              <a:t> </a:t>
            </a:r>
            <a:r>
              <a:rPr lang="uk-UA" sz="3000" dirty="0" err="1">
                <a:solidFill>
                  <a:schemeClr val="tx1"/>
                </a:solidFill>
              </a:rPr>
              <a:t>features</a:t>
            </a:r>
            <a:r>
              <a:rPr lang="uk-UA" sz="3000" dirty="0">
                <a:solidFill>
                  <a:schemeClr val="tx1"/>
                </a:solidFill>
              </a:rPr>
              <a:t> </a:t>
            </a:r>
            <a:r>
              <a:rPr lang="uk-UA" sz="3000" dirty="0" err="1">
                <a:solidFill>
                  <a:schemeClr val="tx1"/>
                </a:solidFill>
              </a:rPr>
              <a:t>in</a:t>
            </a:r>
            <a:r>
              <a:rPr lang="uk-UA" sz="3000" dirty="0">
                <a:solidFill>
                  <a:schemeClr val="tx1"/>
                </a:solidFill>
              </a:rPr>
              <a:t> </a:t>
            </a:r>
            <a:r>
              <a:rPr lang="uk-UA" sz="3000" dirty="0" err="1">
                <a:solidFill>
                  <a:schemeClr val="tx1"/>
                </a:solidFill>
              </a:rPr>
              <a:t>the</a:t>
            </a:r>
            <a:r>
              <a:rPr lang="uk-UA" sz="3000" dirty="0">
                <a:solidFill>
                  <a:schemeClr val="tx1"/>
                </a:solidFill>
              </a:rPr>
              <a:t> </a:t>
            </a:r>
            <a:r>
              <a:rPr lang="uk-UA" sz="3000" dirty="0" err="1">
                <a:solidFill>
                  <a:schemeClr val="tx1"/>
                </a:solidFill>
              </a:rPr>
              <a:t>course</a:t>
            </a:r>
            <a:r>
              <a:rPr lang="uk-UA" sz="3000" dirty="0">
                <a:solidFill>
                  <a:schemeClr val="tx1"/>
                </a:solidFill>
              </a:rPr>
              <a:t> </a:t>
            </a:r>
            <a:r>
              <a:rPr lang="uk-UA" sz="3000" dirty="0" err="1">
                <a:solidFill>
                  <a:schemeClr val="tx1"/>
                </a:solidFill>
              </a:rPr>
              <a:t>of</a:t>
            </a:r>
            <a:r>
              <a:rPr lang="uk-UA" sz="3000" dirty="0">
                <a:solidFill>
                  <a:schemeClr val="tx1"/>
                </a:solidFill>
              </a:rPr>
              <a:t> </a:t>
            </a:r>
            <a:r>
              <a:rPr lang="uk-UA" sz="3000" dirty="0" err="1">
                <a:solidFill>
                  <a:schemeClr val="tx1"/>
                </a:solidFill>
              </a:rPr>
              <a:t>communicating</a:t>
            </a:r>
            <a:r>
              <a:rPr lang="uk-UA" sz="3000" dirty="0">
                <a:solidFill>
                  <a:schemeClr val="tx1"/>
                </a:solidFill>
              </a:rPr>
              <a:t> </a:t>
            </a:r>
            <a:r>
              <a:rPr lang="uk-UA" sz="3000" dirty="0" err="1">
                <a:solidFill>
                  <a:schemeClr val="tx1"/>
                </a:solidFill>
              </a:rPr>
              <a:t>in</a:t>
            </a:r>
            <a:r>
              <a:rPr lang="uk-UA" sz="3000" dirty="0">
                <a:solidFill>
                  <a:schemeClr val="tx1"/>
                </a:solidFill>
              </a:rPr>
              <a:t> </a:t>
            </a:r>
            <a:r>
              <a:rPr lang="uk-UA" sz="3000" dirty="0" err="1">
                <a:solidFill>
                  <a:schemeClr val="tx1"/>
                </a:solidFill>
              </a:rPr>
              <a:t>their</a:t>
            </a:r>
            <a:r>
              <a:rPr lang="uk-UA" sz="3000" dirty="0">
                <a:solidFill>
                  <a:schemeClr val="tx1"/>
                </a:solidFill>
              </a:rPr>
              <a:t> </a:t>
            </a:r>
            <a:r>
              <a:rPr lang="uk-UA" sz="3000" dirty="0" err="1">
                <a:solidFill>
                  <a:schemeClr val="tx1"/>
                </a:solidFill>
              </a:rPr>
              <a:t>ﬁeld</a:t>
            </a:r>
            <a:r>
              <a:rPr lang="uk-UA" sz="3000" dirty="0" smtClean="0">
                <a:solidFill>
                  <a:schemeClr val="tx1"/>
                </a:solidFill>
              </a:rPr>
              <a:t>.</a:t>
            </a:r>
            <a:endParaRPr lang="en-GB" sz="3000" dirty="0" smtClean="0">
              <a:solidFill>
                <a:schemeClr val="tx1"/>
              </a:solidFill>
            </a:endParaRPr>
          </a:p>
          <a:p>
            <a:endParaRPr lang="en-US" sz="32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05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643192" cy="1051520"/>
          </a:xfrm>
        </p:spPr>
        <p:txBody>
          <a:bodyPr/>
          <a:lstStyle/>
          <a:p>
            <a:r>
              <a:rPr lang="en-GB" sz="3200" dirty="0" smtClean="0"/>
              <a:t>Only specific features to be taught?</a:t>
            </a:r>
            <a:endParaRPr lang="en-US" sz="32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>
                <a:solidFill>
                  <a:schemeClr val="tx1"/>
                </a:solidFill>
              </a:rPr>
              <a:t>professional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and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academic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discourses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represent</a:t>
            </a:r>
            <a:r>
              <a:rPr lang="uk-UA" dirty="0">
                <a:solidFill>
                  <a:schemeClr val="tx1"/>
                </a:solidFill>
              </a:rPr>
              <a:t> a </a:t>
            </a:r>
            <a:r>
              <a:rPr lang="uk-UA" dirty="0" err="1">
                <a:solidFill>
                  <a:schemeClr val="tx1"/>
                </a:solidFill>
              </a:rPr>
              <a:t>variety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of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speciﬁc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literacies</a:t>
            </a:r>
            <a:r>
              <a:rPr lang="en-GB" dirty="0">
                <a:solidFill>
                  <a:schemeClr val="tx1"/>
                </a:solidFill>
              </a:rPr>
              <a:t>.</a:t>
            </a:r>
          </a:p>
          <a:p>
            <a:r>
              <a:rPr lang="uk-UA" dirty="0" err="1" smtClean="0">
                <a:solidFill>
                  <a:schemeClr val="tx1"/>
                </a:solidFill>
              </a:rPr>
              <a:t>there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are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generalizable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skills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en-GB" dirty="0">
                <a:solidFill>
                  <a:schemeClr val="tx1"/>
                </a:solidFill>
              </a:rPr>
              <a:t>and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language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en-GB" dirty="0">
                <a:solidFill>
                  <a:schemeClr val="tx1"/>
                </a:solidFill>
              </a:rPr>
              <a:t>features.</a:t>
            </a:r>
          </a:p>
          <a:p>
            <a:r>
              <a:rPr lang="uk-UA" dirty="0" err="1">
                <a:solidFill>
                  <a:schemeClr val="tx1"/>
                </a:solidFill>
              </a:rPr>
              <a:t>adopting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speciﬁcity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offers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more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efﬁcient</a:t>
            </a:r>
            <a:r>
              <a:rPr lang="en-GB" dirty="0">
                <a:solidFill>
                  <a:schemeClr val="tx1"/>
                </a:solidFill>
              </a:rPr>
              <a:t> and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motivating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teach</a:t>
            </a:r>
            <a:r>
              <a:rPr lang="en-GB" dirty="0" err="1" smtClean="0">
                <a:solidFill>
                  <a:schemeClr val="tx1"/>
                </a:solidFill>
              </a:rPr>
              <a:t>ing</a:t>
            </a:r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Concern over FL teachers’ </a:t>
            </a:r>
            <a:r>
              <a:rPr lang="uk-UA" dirty="0" err="1" smtClean="0">
                <a:solidFill>
                  <a:schemeClr val="tx1"/>
                </a:solidFill>
              </a:rPr>
              <a:t>ab</a:t>
            </a:r>
            <a:r>
              <a:rPr lang="en-GB" dirty="0" err="1" smtClean="0">
                <a:solidFill>
                  <a:schemeClr val="tx1"/>
                </a:solidFill>
              </a:rPr>
              <a:t>ility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to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model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the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expertise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of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subject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specialists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and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control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the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subject-knowledge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their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students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have</a:t>
            </a:r>
            <a:r>
              <a:rPr lang="en-GB" dirty="0" smtClean="0">
                <a:solidFill>
                  <a:schemeClr val="tx1"/>
                </a:solidFill>
              </a:rPr>
              <a:t> to learn.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60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i="1" dirty="0"/>
              <a:t>Task 3</a:t>
            </a:r>
            <a:r>
              <a:rPr lang="hu-HU" b="1" i="1" dirty="0" smtClean="0"/>
              <a:t>.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hu-HU" dirty="0" smtClean="0"/>
              <a:t>1</a:t>
            </a:r>
            <a:r>
              <a:rPr lang="hu-HU" dirty="0"/>
              <a:t>. In what respect do LSP programmes differ from traditional FL teaching?</a:t>
            </a:r>
            <a:endParaRPr lang="en-US" dirty="0"/>
          </a:p>
          <a:p>
            <a:pPr marL="0" indent="0">
              <a:buNone/>
            </a:pPr>
            <a:r>
              <a:rPr lang="hu-HU" dirty="0"/>
              <a:t>2. At what language proficiency level should specific language features be introduced in the LSP courses?</a:t>
            </a:r>
            <a:endParaRPr lang="en-US" dirty="0"/>
          </a:p>
          <a:p>
            <a:pPr marL="0" indent="0">
              <a:buNone/>
            </a:pPr>
            <a:r>
              <a:rPr lang="hu-HU" dirty="0"/>
              <a:t>3. Write in two columns features of traditional FL teaching programmes and LSP.</a:t>
            </a:r>
            <a:endParaRPr lang="en-US" dirty="0"/>
          </a:p>
          <a:p>
            <a:pPr marL="0" indent="0">
              <a:buNone/>
            </a:pPr>
            <a:r>
              <a:rPr lang="hu-HU" dirty="0"/>
              <a:t>4. What challanges do language teachers face in light of LSP demands?</a:t>
            </a:r>
            <a:endParaRPr lang="en-US" dirty="0"/>
          </a:p>
          <a:p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515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47248" cy="1080120"/>
          </a:xfrm>
        </p:spPr>
        <p:txBody>
          <a:bodyPr/>
          <a:lstStyle/>
          <a:p>
            <a:r>
              <a:rPr lang="uk-UA" sz="2800" b="1" dirty="0" err="1" smtClean="0"/>
              <a:t>Needs</a:t>
            </a:r>
            <a:r>
              <a:rPr lang="uk-UA" sz="2800" b="1" dirty="0"/>
              <a:t>, </a:t>
            </a:r>
            <a:r>
              <a:rPr lang="uk-UA" sz="2800" b="1" dirty="0" err="1"/>
              <a:t>Contexts</a:t>
            </a:r>
            <a:r>
              <a:rPr lang="uk-UA" sz="2800" b="1" dirty="0"/>
              <a:t>, </a:t>
            </a:r>
            <a:r>
              <a:rPr lang="uk-UA" sz="2800" b="1" dirty="0" err="1"/>
              <a:t>and</a:t>
            </a:r>
            <a:r>
              <a:rPr lang="uk-UA" sz="2800" b="1" dirty="0"/>
              <a:t> </a:t>
            </a:r>
            <a:r>
              <a:rPr lang="uk-UA" sz="2800" b="1" dirty="0" err="1" smtClean="0"/>
              <a:t>Genres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uk-UA" dirty="0" err="1" smtClean="0">
                <a:solidFill>
                  <a:schemeClr val="tx1"/>
                </a:solidFill>
              </a:rPr>
              <a:t>needs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analysis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– a </a:t>
            </a:r>
            <a:r>
              <a:rPr lang="uk-UA" dirty="0" err="1" smtClean="0">
                <a:solidFill>
                  <a:schemeClr val="tx1"/>
                </a:solidFill>
              </a:rPr>
              <a:t>systematic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way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of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identifying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the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speciﬁc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sets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of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skills</a:t>
            </a:r>
            <a:r>
              <a:rPr lang="uk-UA" dirty="0">
                <a:solidFill>
                  <a:schemeClr val="tx1"/>
                </a:solidFill>
              </a:rPr>
              <a:t>, </a:t>
            </a:r>
            <a:r>
              <a:rPr lang="uk-UA" dirty="0" err="1">
                <a:solidFill>
                  <a:schemeClr val="tx1"/>
                </a:solidFill>
              </a:rPr>
              <a:t>texts</a:t>
            </a:r>
            <a:r>
              <a:rPr lang="uk-UA" dirty="0">
                <a:solidFill>
                  <a:schemeClr val="tx1"/>
                </a:solidFill>
              </a:rPr>
              <a:t>, </a:t>
            </a:r>
            <a:r>
              <a:rPr lang="uk-UA" dirty="0" err="1">
                <a:solidFill>
                  <a:schemeClr val="tx1"/>
                </a:solidFill>
              </a:rPr>
              <a:t>linguistic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forms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and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communicative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practices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that</a:t>
            </a:r>
            <a:r>
              <a:rPr lang="uk-UA" dirty="0">
                <a:solidFill>
                  <a:schemeClr val="tx1"/>
                </a:solidFill>
              </a:rPr>
              <a:t> a </a:t>
            </a:r>
            <a:r>
              <a:rPr lang="uk-UA" dirty="0" err="1">
                <a:solidFill>
                  <a:schemeClr val="tx1"/>
                </a:solidFill>
              </a:rPr>
              <a:t>particular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group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of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learners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want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to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acquire</a:t>
            </a:r>
            <a:r>
              <a:rPr lang="uk-UA" dirty="0" smtClean="0">
                <a:solidFill>
                  <a:schemeClr val="tx1"/>
                </a:solidFill>
              </a:rPr>
              <a:t>. </a:t>
            </a:r>
            <a:endParaRPr lang="en-GB" dirty="0" smtClean="0">
              <a:solidFill>
                <a:schemeClr val="tx1"/>
              </a:solidFill>
            </a:endParaRPr>
          </a:p>
          <a:p>
            <a:r>
              <a:rPr lang="uk-UA" dirty="0" err="1" smtClean="0">
                <a:solidFill>
                  <a:schemeClr val="tx1"/>
                </a:solidFill>
              </a:rPr>
              <a:t>Needs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assessment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is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the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foundation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of </a:t>
            </a:r>
            <a:r>
              <a:rPr lang="uk-UA" dirty="0" err="1" smtClean="0">
                <a:solidFill>
                  <a:schemeClr val="tx1"/>
                </a:solidFill>
              </a:rPr>
              <a:t>teaching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in LSP.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Learner-</a:t>
            </a:r>
            <a:r>
              <a:rPr lang="en-GB" dirty="0" err="1" smtClean="0">
                <a:solidFill>
                  <a:schemeClr val="tx1"/>
                </a:solidFill>
              </a:rPr>
              <a:t>centered</a:t>
            </a:r>
            <a:endParaRPr lang="en-GB" dirty="0" smtClean="0">
              <a:solidFill>
                <a:schemeClr val="tx1"/>
              </a:solidFill>
            </a:endParaRPr>
          </a:p>
          <a:p>
            <a:r>
              <a:rPr lang="uk-UA" dirty="0" err="1" smtClean="0">
                <a:solidFill>
                  <a:schemeClr val="tx1"/>
                </a:solidFill>
              </a:rPr>
              <a:t>Needs</a:t>
            </a:r>
            <a:r>
              <a:rPr lang="en-GB" dirty="0" smtClean="0">
                <a:solidFill>
                  <a:schemeClr val="tx1"/>
                </a:solidFill>
              </a:rPr>
              <a:t>: </a:t>
            </a:r>
            <a:r>
              <a:rPr lang="uk-UA" dirty="0" err="1" smtClean="0">
                <a:solidFill>
                  <a:schemeClr val="tx1"/>
                </a:solidFill>
              </a:rPr>
              <a:t>learners</a:t>
            </a:r>
            <a:r>
              <a:rPr lang="uk-UA" dirty="0">
                <a:solidFill>
                  <a:schemeClr val="tx1"/>
                </a:solidFill>
              </a:rPr>
              <a:t>’ </a:t>
            </a:r>
            <a:r>
              <a:rPr lang="uk-UA" dirty="0" err="1">
                <a:solidFill>
                  <a:schemeClr val="tx1"/>
                </a:solidFill>
              </a:rPr>
              <a:t>goals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and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backgrounds</a:t>
            </a:r>
            <a:r>
              <a:rPr lang="uk-UA" dirty="0">
                <a:solidFill>
                  <a:schemeClr val="tx1"/>
                </a:solidFill>
              </a:rPr>
              <a:t>, </a:t>
            </a:r>
            <a:r>
              <a:rPr lang="uk-UA" dirty="0" err="1">
                <a:solidFill>
                  <a:schemeClr val="tx1"/>
                </a:solidFill>
              </a:rPr>
              <a:t>their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language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proﬁciencies</a:t>
            </a:r>
            <a:r>
              <a:rPr lang="uk-UA" dirty="0">
                <a:solidFill>
                  <a:schemeClr val="tx1"/>
                </a:solidFill>
              </a:rPr>
              <a:t>, </a:t>
            </a:r>
            <a:r>
              <a:rPr lang="uk-UA" dirty="0" err="1">
                <a:solidFill>
                  <a:schemeClr val="tx1"/>
                </a:solidFill>
              </a:rPr>
              <a:t>their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reasons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for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taking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the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course</a:t>
            </a:r>
            <a:r>
              <a:rPr lang="uk-UA" dirty="0">
                <a:solidFill>
                  <a:schemeClr val="tx1"/>
                </a:solidFill>
              </a:rPr>
              <a:t>, </a:t>
            </a:r>
            <a:r>
              <a:rPr lang="uk-UA" dirty="0" err="1">
                <a:solidFill>
                  <a:schemeClr val="tx1"/>
                </a:solidFill>
              </a:rPr>
              <a:t>their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teaching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and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learning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preferences</a:t>
            </a:r>
            <a:r>
              <a:rPr lang="uk-UA" dirty="0">
                <a:solidFill>
                  <a:schemeClr val="tx1"/>
                </a:solidFill>
              </a:rPr>
              <a:t>, </a:t>
            </a:r>
            <a:r>
              <a:rPr lang="uk-UA" dirty="0" err="1">
                <a:solidFill>
                  <a:schemeClr val="tx1"/>
                </a:solidFill>
              </a:rPr>
              <a:t>the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situations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they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will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need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to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communicate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in</a:t>
            </a:r>
            <a:r>
              <a:rPr lang="uk-UA" dirty="0">
                <a:solidFill>
                  <a:schemeClr val="tx1"/>
                </a:solidFill>
              </a:rPr>
              <a:t>, </a:t>
            </a:r>
            <a:r>
              <a:rPr lang="uk-UA" dirty="0" err="1">
                <a:solidFill>
                  <a:schemeClr val="tx1"/>
                </a:solidFill>
              </a:rPr>
              <a:t>and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the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genres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most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often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employed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in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them</a:t>
            </a:r>
            <a:r>
              <a:rPr lang="uk-UA" dirty="0">
                <a:solidFill>
                  <a:schemeClr val="tx1"/>
                </a:solidFill>
              </a:rPr>
              <a:t>. </a:t>
            </a:r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These are communication needs.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7615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1121</TotalTime>
  <Words>1119</Words>
  <Application>Microsoft Office PowerPoint</Application>
  <PresentationFormat>Экран (4:3)</PresentationFormat>
  <Paragraphs>148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Исполнительная</vt:lpstr>
      <vt:lpstr>THEME: SPECIFIC PURPOSE PROGRAMMES </vt:lpstr>
      <vt:lpstr>1. The Concept of Speciﬁc Purposes</vt:lpstr>
      <vt:lpstr>Traditions in LSP</vt:lpstr>
      <vt:lpstr>Task 2. </vt:lpstr>
      <vt:lpstr>     2. The Case for Speciﬁc Purposes Programs</vt:lpstr>
      <vt:lpstr>       When to introduce specific language features?</vt:lpstr>
      <vt:lpstr>Only specific features to be taught?</vt:lpstr>
      <vt:lpstr>Task 3.</vt:lpstr>
      <vt:lpstr>Needs, Contexts, and Genres</vt:lpstr>
      <vt:lpstr>   Learning needs: what students need to be able to do with language</vt:lpstr>
      <vt:lpstr>Learning context</vt:lpstr>
      <vt:lpstr>Task 4.</vt:lpstr>
      <vt:lpstr>3. Organizing Speciﬁc Language Instruction</vt:lpstr>
      <vt:lpstr>Text-based syllabuses</vt:lpstr>
      <vt:lpstr>Planning of classroom activities in a text-based syllabus</vt:lpstr>
      <vt:lpstr>Content Based Instruction (CBI)</vt:lpstr>
      <vt:lpstr>CBI - in cooperation with subject teachers</vt:lpstr>
      <vt:lpstr>Презентация PowerPoint</vt:lpstr>
      <vt:lpstr>Task 4.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THEME: SPECIFIC PURPOSE PROGRAMMES</dc:title>
  <dc:creator>марианна</dc:creator>
  <cp:lastModifiedBy>марианна</cp:lastModifiedBy>
  <cp:revision>21</cp:revision>
  <dcterms:created xsi:type="dcterms:W3CDTF">2021-01-29T08:37:42Z</dcterms:created>
  <dcterms:modified xsi:type="dcterms:W3CDTF">2022-01-03T12:02:19Z</dcterms:modified>
</cp:coreProperties>
</file>