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u-HU" smtClean="0"/>
              <a:t>Mintacím szerkesztése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4" name="Date Placeholder 3"/>
          <p:cNvSpPr>
            <a:spLocks noGrp="1"/>
          </p:cNvSpPr>
          <p:nvPr>
            <p:ph type="dt" sz="half" idx="10"/>
          </p:nvPr>
        </p:nvSpPr>
        <p:spPr/>
        <p:txBody>
          <a:bodyPr/>
          <a:lstStyle/>
          <a:p>
            <a:fld id="{15F7002A-92A2-4F80-8A74-D2C73C09F08F}" type="datetimeFigureOut">
              <a:rPr lang="hu-HU" smtClean="0"/>
              <a:t>2021. 12. 29.</a:t>
            </a:fld>
            <a:endParaRPr lang="hu-HU"/>
          </a:p>
        </p:txBody>
      </p:sp>
      <p:sp>
        <p:nvSpPr>
          <p:cNvPr id="5" name="Footer Placeholder 4"/>
          <p:cNvSpPr>
            <a:spLocks noGrp="1"/>
          </p:cNvSpPr>
          <p:nvPr>
            <p:ph type="ftr" sz="quarter" idx="11"/>
          </p:nvPr>
        </p:nvSpPr>
        <p:spPr/>
        <p:txBody>
          <a:bodyPr/>
          <a:lstStyle/>
          <a:p>
            <a:endParaRPr lang="hu-H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D36EA73-7D4E-44EE-9E29-3D83365CA3AB}" type="slidenum">
              <a:rPr lang="hu-HU" smtClean="0"/>
              <a:t>‹#›</a:t>
            </a:fld>
            <a:endParaRPr lang="hu-HU"/>
          </a:p>
        </p:txBody>
      </p:sp>
    </p:spTree>
    <p:extLst>
      <p:ext uri="{BB962C8B-B14F-4D97-AF65-F5344CB8AC3E}">
        <p14:creationId xmlns:p14="http://schemas.microsoft.com/office/powerpoint/2010/main" val="4121591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u-HU" smtClean="0"/>
              <a:t>Mintacím szerkesztése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15F7002A-92A2-4F80-8A74-D2C73C09F08F}" type="datetimeFigureOut">
              <a:rPr lang="hu-HU" smtClean="0"/>
              <a:t>2021. 12. 29.</a:t>
            </a:fld>
            <a:endParaRPr lang="hu-HU"/>
          </a:p>
        </p:txBody>
      </p:sp>
      <p:sp>
        <p:nvSpPr>
          <p:cNvPr id="5" name="Footer Placeholder 4"/>
          <p:cNvSpPr>
            <a:spLocks noGrp="1"/>
          </p:cNvSpPr>
          <p:nvPr>
            <p:ph type="ftr" sz="quarter" idx="11"/>
          </p:nvPr>
        </p:nvSpPr>
        <p:spPr/>
        <p:txBody>
          <a:bodyPr/>
          <a:lstStyle/>
          <a:p>
            <a:endParaRPr lang="hu-H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D36EA73-7D4E-44EE-9E29-3D83365CA3AB}" type="slidenum">
              <a:rPr lang="hu-HU" smtClean="0"/>
              <a:t>‹#›</a:t>
            </a:fld>
            <a:endParaRPr lang="hu-HU"/>
          </a:p>
        </p:txBody>
      </p:sp>
    </p:spTree>
    <p:extLst>
      <p:ext uri="{BB962C8B-B14F-4D97-AF65-F5344CB8AC3E}">
        <p14:creationId xmlns:p14="http://schemas.microsoft.com/office/powerpoint/2010/main" val="587684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u-HU" smtClean="0"/>
              <a:t>Mintacím szerkesztése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smtClean="0"/>
              <a:t>Mintaszöveg szerkesztése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15F7002A-92A2-4F80-8A74-D2C73C09F08F}" type="datetimeFigureOut">
              <a:rPr lang="hu-HU" smtClean="0"/>
              <a:t>2021. 12. 29.</a:t>
            </a:fld>
            <a:endParaRPr lang="hu-HU"/>
          </a:p>
        </p:txBody>
      </p:sp>
      <p:sp>
        <p:nvSpPr>
          <p:cNvPr id="5" name="Footer Placeholder 4"/>
          <p:cNvSpPr>
            <a:spLocks noGrp="1"/>
          </p:cNvSpPr>
          <p:nvPr>
            <p:ph type="ftr" sz="quarter" idx="11"/>
          </p:nvPr>
        </p:nvSpPr>
        <p:spPr/>
        <p:txBody>
          <a:bodyPr/>
          <a:lstStyle/>
          <a:p>
            <a:endParaRPr lang="hu-H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D36EA73-7D4E-44EE-9E29-3D83365CA3AB}" type="slidenum">
              <a:rPr lang="hu-HU" smtClean="0"/>
              <a:t>‹#›</a:t>
            </a:fld>
            <a:endParaRPr lang="hu-H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5470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u-HU" smtClean="0"/>
              <a:t>Mintacím szerkesztése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smtClean="0"/>
              <a:t>Mintaszöveg szerkesztése</a:t>
            </a:r>
          </a:p>
        </p:txBody>
      </p:sp>
      <p:sp>
        <p:nvSpPr>
          <p:cNvPr id="5" name="Date Placeholder 4"/>
          <p:cNvSpPr>
            <a:spLocks noGrp="1"/>
          </p:cNvSpPr>
          <p:nvPr>
            <p:ph type="dt" sz="half" idx="10"/>
          </p:nvPr>
        </p:nvSpPr>
        <p:spPr/>
        <p:txBody>
          <a:bodyPr/>
          <a:lstStyle/>
          <a:p>
            <a:fld id="{15F7002A-92A2-4F80-8A74-D2C73C09F08F}" type="datetimeFigureOut">
              <a:rPr lang="hu-HU" smtClean="0"/>
              <a:t>2021. 12. 29.</a:t>
            </a:fld>
            <a:endParaRPr lang="hu-HU"/>
          </a:p>
        </p:txBody>
      </p:sp>
      <p:sp>
        <p:nvSpPr>
          <p:cNvPr id="6" name="Footer Placeholder 5"/>
          <p:cNvSpPr>
            <a:spLocks noGrp="1"/>
          </p:cNvSpPr>
          <p:nvPr>
            <p:ph type="ftr" sz="quarter" idx="11"/>
          </p:nvPr>
        </p:nvSpPr>
        <p:spPr/>
        <p:txBody>
          <a:bodyPr/>
          <a:lstStyle/>
          <a:p>
            <a:endParaRPr lang="hu-H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36EA73-7D4E-44EE-9E29-3D83365CA3AB}" type="slidenum">
              <a:rPr lang="hu-HU" smtClean="0"/>
              <a:t>‹#›</a:t>
            </a:fld>
            <a:endParaRPr lang="hu-HU"/>
          </a:p>
        </p:txBody>
      </p:sp>
    </p:spTree>
    <p:extLst>
      <p:ext uri="{BB962C8B-B14F-4D97-AF65-F5344CB8AC3E}">
        <p14:creationId xmlns:p14="http://schemas.microsoft.com/office/powerpoint/2010/main" val="1144787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u-HU" smtClean="0"/>
              <a:t>Mintacím szerkesztése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smtClean="0"/>
              <a:t>Mintaszöveg szerkesztése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smtClean="0"/>
              <a:t>Mintaszöveg szerkesztése</a:t>
            </a:r>
          </a:p>
        </p:txBody>
      </p:sp>
      <p:sp>
        <p:nvSpPr>
          <p:cNvPr id="5" name="Date Placeholder 4"/>
          <p:cNvSpPr>
            <a:spLocks noGrp="1"/>
          </p:cNvSpPr>
          <p:nvPr>
            <p:ph type="dt" sz="half" idx="10"/>
          </p:nvPr>
        </p:nvSpPr>
        <p:spPr/>
        <p:txBody>
          <a:bodyPr/>
          <a:lstStyle/>
          <a:p>
            <a:fld id="{15F7002A-92A2-4F80-8A74-D2C73C09F08F}" type="datetimeFigureOut">
              <a:rPr lang="hu-HU" smtClean="0"/>
              <a:t>2021. 12. 29.</a:t>
            </a:fld>
            <a:endParaRPr lang="hu-HU"/>
          </a:p>
        </p:txBody>
      </p:sp>
      <p:sp>
        <p:nvSpPr>
          <p:cNvPr id="6" name="Footer Placeholder 5"/>
          <p:cNvSpPr>
            <a:spLocks noGrp="1"/>
          </p:cNvSpPr>
          <p:nvPr>
            <p:ph type="ftr" sz="quarter" idx="11"/>
          </p:nvPr>
        </p:nvSpPr>
        <p:spPr/>
        <p:txBody>
          <a:bodyPr/>
          <a:lstStyle/>
          <a:p>
            <a:endParaRPr lang="hu-H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36EA73-7D4E-44EE-9E29-3D83365CA3AB}" type="slidenum">
              <a:rPr lang="hu-HU" smtClean="0"/>
              <a:t>‹#›</a:t>
            </a:fld>
            <a:endParaRPr lang="hu-H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80381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u-HU" smtClean="0"/>
              <a:t>Mintacím szerkesztése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smtClean="0"/>
              <a:t>Mintaszöveg szerkesztése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smtClean="0"/>
              <a:t>Mintaszöveg szerkesztése</a:t>
            </a:r>
          </a:p>
        </p:txBody>
      </p:sp>
      <p:sp>
        <p:nvSpPr>
          <p:cNvPr id="5" name="Date Placeholder 4"/>
          <p:cNvSpPr>
            <a:spLocks noGrp="1"/>
          </p:cNvSpPr>
          <p:nvPr>
            <p:ph type="dt" sz="half" idx="10"/>
          </p:nvPr>
        </p:nvSpPr>
        <p:spPr/>
        <p:txBody>
          <a:bodyPr/>
          <a:lstStyle/>
          <a:p>
            <a:fld id="{15F7002A-92A2-4F80-8A74-D2C73C09F08F}" type="datetimeFigureOut">
              <a:rPr lang="hu-HU" smtClean="0"/>
              <a:t>2021. 12. 29.</a:t>
            </a:fld>
            <a:endParaRPr lang="hu-HU"/>
          </a:p>
        </p:txBody>
      </p:sp>
      <p:sp>
        <p:nvSpPr>
          <p:cNvPr id="6" name="Footer Placeholder 5"/>
          <p:cNvSpPr>
            <a:spLocks noGrp="1"/>
          </p:cNvSpPr>
          <p:nvPr>
            <p:ph type="ftr" sz="quarter" idx="11"/>
          </p:nvPr>
        </p:nvSpPr>
        <p:spPr/>
        <p:txBody>
          <a:bodyPr/>
          <a:lstStyle/>
          <a:p>
            <a:endParaRPr lang="hu-H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36EA73-7D4E-44EE-9E29-3D83365CA3AB}" type="slidenum">
              <a:rPr lang="hu-HU" smtClean="0"/>
              <a:t>‹#›</a:t>
            </a:fld>
            <a:endParaRPr lang="hu-HU"/>
          </a:p>
        </p:txBody>
      </p:sp>
    </p:spTree>
    <p:extLst>
      <p:ext uri="{BB962C8B-B14F-4D97-AF65-F5344CB8AC3E}">
        <p14:creationId xmlns:p14="http://schemas.microsoft.com/office/powerpoint/2010/main" val="2131754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ncho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15F7002A-92A2-4F80-8A74-D2C73C09F08F}" type="datetimeFigureOut">
              <a:rPr lang="hu-HU" smtClean="0"/>
              <a:t>2021. 12. 29.</a:t>
            </a:fld>
            <a:endParaRPr lang="hu-HU"/>
          </a:p>
        </p:txBody>
      </p:sp>
      <p:sp>
        <p:nvSpPr>
          <p:cNvPr id="5" name="Footer Placeholder 4"/>
          <p:cNvSpPr>
            <a:spLocks noGrp="1"/>
          </p:cNvSpPr>
          <p:nvPr>
            <p:ph type="ftr" sz="quarter" idx="11"/>
          </p:nvPr>
        </p:nvSpPr>
        <p:spPr/>
        <p:txBody>
          <a:bodyPr/>
          <a:lstStyle/>
          <a:p>
            <a:endParaRPr lang="hu-H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D36EA73-7D4E-44EE-9E29-3D83365CA3AB}" type="slidenum">
              <a:rPr lang="hu-HU" smtClean="0"/>
              <a:t>‹#›</a:t>
            </a:fld>
            <a:endParaRPr lang="hu-HU"/>
          </a:p>
        </p:txBody>
      </p:sp>
    </p:spTree>
    <p:extLst>
      <p:ext uri="{BB962C8B-B14F-4D97-AF65-F5344CB8AC3E}">
        <p14:creationId xmlns:p14="http://schemas.microsoft.com/office/powerpoint/2010/main" val="3301463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u-HU" smtClean="0"/>
              <a:t>Mintacím szerkesztése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15F7002A-92A2-4F80-8A74-D2C73C09F08F}" type="datetimeFigureOut">
              <a:rPr lang="hu-HU" smtClean="0"/>
              <a:t>2021. 12. 29.</a:t>
            </a:fld>
            <a:endParaRPr lang="hu-HU"/>
          </a:p>
        </p:txBody>
      </p:sp>
      <p:sp>
        <p:nvSpPr>
          <p:cNvPr id="5" name="Footer Placeholder 4"/>
          <p:cNvSpPr>
            <a:spLocks noGrp="1"/>
          </p:cNvSpPr>
          <p:nvPr>
            <p:ph type="ftr" sz="quarter" idx="11"/>
          </p:nvPr>
        </p:nvSpPr>
        <p:spPr/>
        <p:txBody>
          <a:bodyPr/>
          <a:lstStyle/>
          <a:p>
            <a:endParaRPr lang="hu-H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D36EA73-7D4E-44EE-9E29-3D83365CA3AB}" type="slidenum">
              <a:rPr lang="hu-HU" smtClean="0"/>
              <a:t>‹#›</a:t>
            </a:fld>
            <a:endParaRPr lang="hu-HU"/>
          </a:p>
        </p:txBody>
      </p:sp>
    </p:spTree>
    <p:extLst>
      <p:ext uri="{BB962C8B-B14F-4D97-AF65-F5344CB8AC3E}">
        <p14:creationId xmlns:p14="http://schemas.microsoft.com/office/powerpoint/2010/main" val="2863350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u-HU" smtClean="0"/>
              <a:t>Mintacím szerkesztése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15F7002A-92A2-4F80-8A74-D2C73C09F08F}" type="datetimeFigureOut">
              <a:rPr lang="hu-HU" smtClean="0"/>
              <a:t>2021. 12. 29.</a:t>
            </a:fld>
            <a:endParaRPr lang="hu-HU"/>
          </a:p>
        </p:txBody>
      </p:sp>
      <p:sp>
        <p:nvSpPr>
          <p:cNvPr id="5" name="Footer Placeholder 4"/>
          <p:cNvSpPr>
            <a:spLocks noGrp="1"/>
          </p:cNvSpPr>
          <p:nvPr>
            <p:ph type="ftr" sz="quarter" idx="11"/>
          </p:nvPr>
        </p:nvSpPr>
        <p:spPr/>
        <p:txBody>
          <a:bodyPr/>
          <a:lstStyle/>
          <a:p>
            <a:endParaRPr lang="hu-H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D36EA73-7D4E-44EE-9E29-3D83365CA3AB}" type="slidenum">
              <a:rPr lang="hu-HU" smtClean="0"/>
              <a:t>‹#›</a:t>
            </a:fld>
            <a:endParaRPr lang="hu-HU"/>
          </a:p>
        </p:txBody>
      </p:sp>
    </p:spTree>
    <p:extLst>
      <p:ext uri="{BB962C8B-B14F-4D97-AF65-F5344CB8AC3E}">
        <p14:creationId xmlns:p14="http://schemas.microsoft.com/office/powerpoint/2010/main" val="1553064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u-HU" smtClean="0"/>
              <a:t>Mintacím szerkesztése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15F7002A-92A2-4F80-8A74-D2C73C09F08F}" type="datetimeFigureOut">
              <a:rPr lang="hu-HU" smtClean="0"/>
              <a:t>2021. 12. 29.</a:t>
            </a:fld>
            <a:endParaRPr lang="hu-HU"/>
          </a:p>
        </p:txBody>
      </p:sp>
      <p:sp>
        <p:nvSpPr>
          <p:cNvPr id="5" name="Footer Placeholder 4"/>
          <p:cNvSpPr>
            <a:spLocks noGrp="1"/>
          </p:cNvSpPr>
          <p:nvPr>
            <p:ph type="ftr" sz="quarter" idx="11"/>
          </p:nvPr>
        </p:nvSpPr>
        <p:spPr/>
        <p:txBody>
          <a:bodyPr/>
          <a:lstStyle/>
          <a:p>
            <a:endParaRPr lang="hu-H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D36EA73-7D4E-44EE-9E29-3D83365CA3AB}" type="slidenum">
              <a:rPr lang="hu-HU" smtClean="0"/>
              <a:t>‹#›</a:t>
            </a:fld>
            <a:endParaRPr lang="hu-HU"/>
          </a:p>
        </p:txBody>
      </p:sp>
    </p:spTree>
    <p:extLst>
      <p:ext uri="{BB962C8B-B14F-4D97-AF65-F5344CB8AC3E}">
        <p14:creationId xmlns:p14="http://schemas.microsoft.com/office/powerpoint/2010/main" val="585095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15F7002A-92A2-4F80-8A74-D2C73C09F08F}" type="datetimeFigureOut">
              <a:rPr lang="hu-HU" smtClean="0"/>
              <a:t>2021. 12. 29.</a:t>
            </a:fld>
            <a:endParaRPr lang="hu-HU"/>
          </a:p>
        </p:txBody>
      </p:sp>
      <p:sp>
        <p:nvSpPr>
          <p:cNvPr id="6" name="Footer Placeholder 5"/>
          <p:cNvSpPr>
            <a:spLocks noGrp="1"/>
          </p:cNvSpPr>
          <p:nvPr>
            <p:ph type="ftr" sz="quarter" idx="11"/>
          </p:nvPr>
        </p:nvSpPr>
        <p:spPr/>
        <p:txBody>
          <a:bodyPr/>
          <a:lstStyle/>
          <a:p>
            <a:endParaRPr lang="hu-H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D36EA73-7D4E-44EE-9E29-3D83365CA3AB}" type="slidenum">
              <a:rPr lang="hu-HU" smtClean="0"/>
              <a:t>‹#›</a:t>
            </a:fld>
            <a:endParaRPr lang="hu-HU"/>
          </a:p>
        </p:txBody>
      </p:sp>
    </p:spTree>
    <p:extLst>
      <p:ext uri="{BB962C8B-B14F-4D97-AF65-F5344CB8AC3E}">
        <p14:creationId xmlns:p14="http://schemas.microsoft.com/office/powerpoint/2010/main" val="953132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smtClean="0"/>
              <a:t>Mintacím szerkesztése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15F7002A-92A2-4F80-8A74-D2C73C09F08F}" type="datetimeFigureOut">
              <a:rPr lang="hu-HU" smtClean="0"/>
              <a:t>2021. 12. 29.</a:t>
            </a:fld>
            <a:endParaRPr lang="hu-HU"/>
          </a:p>
        </p:txBody>
      </p:sp>
      <p:sp>
        <p:nvSpPr>
          <p:cNvPr id="8" name="Footer Placeholder 7"/>
          <p:cNvSpPr>
            <a:spLocks noGrp="1"/>
          </p:cNvSpPr>
          <p:nvPr>
            <p:ph type="ftr" sz="quarter" idx="11"/>
          </p:nvPr>
        </p:nvSpPr>
        <p:spPr/>
        <p:txBody>
          <a:bodyPr/>
          <a:lstStyle/>
          <a:p>
            <a:endParaRPr lang="hu-H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D36EA73-7D4E-44EE-9E29-3D83365CA3AB}" type="slidenum">
              <a:rPr lang="hu-HU" smtClean="0"/>
              <a:t>‹#›</a:t>
            </a:fld>
            <a:endParaRPr lang="hu-HU"/>
          </a:p>
        </p:txBody>
      </p:sp>
    </p:spTree>
    <p:extLst>
      <p:ext uri="{BB962C8B-B14F-4D97-AF65-F5344CB8AC3E}">
        <p14:creationId xmlns:p14="http://schemas.microsoft.com/office/powerpoint/2010/main" val="1098646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15F7002A-92A2-4F80-8A74-D2C73C09F08F}" type="datetimeFigureOut">
              <a:rPr lang="hu-HU" smtClean="0"/>
              <a:t>2021. 12. 29.</a:t>
            </a:fld>
            <a:endParaRPr lang="hu-HU"/>
          </a:p>
        </p:txBody>
      </p:sp>
      <p:sp>
        <p:nvSpPr>
          <p:cNvPr id="4" name="Footer Placeholder 3"/>
          <p:cNvSpPr>
            <a:spLocks noGrp="1"/>
          </p:cNvSpPr>
          <p:nvPr>
            <p:ph type="ftr" sz="quarter" idx="11"/>
          </p:nvPr>
        </p:nvSpPr>
        <p:spPr/>
        <p:txBody>
          <a:bodyPr/>
          <a:lstStyle/>
          <a:p>
            <a:endParaRPr lang="hu-H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D36EA73-7D4E-44EE-9E29-3D83365CA3AB}" type="slidenum">
              <a:rPr lang="hu-HU" smtClean="0"/>
              <a:t>‹#›</a:t>
            </a:fld>
            <a:endParaRPr lang="hu-HU"/>
          </a:p>
        </p:txBody>
      </p:sp>
    </p:spTree>
    <p:extLst>
      <p:ext uri="{BB962C8B-B14F-4D97-AF65-F5344CB8AC3E}">
        <p14:creationId xmlns:p14="http://schemas.microsoft.com/office/powerpoint/2010/main" val="3950037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7002A-92A2-4F80-8A74-D2C73C09F08F}" type="datetimeFigureOut">
              <a:rPr lang="hu-HU" smtClean="0"/>
              <a:t>2021. 12. 29.</a:t>
            </a:fld>
            <a:endParaRPr lang="hu-HU"/>
          </a:p>
        </p:txBody>
      </p:sp>
      <p:sp>
        <p:nvSpPr>
          <p:cNvPr id="3" name="Footer Placeholder 2"/>
          <p:cNvSpPr>
            <a:spLocks noGrp="1"/>
          </p:cNvSpPr>
          <p:nvPr>
            <p:ph type="ftr" sz="quarter" idx="11"/>
          </p:nvPr>
        </p:nvSpPr>
        <p:spPr/>
        <p:txBody>
          <a:bodyPr/>
          <a:lstStyle/>
          <a:p>
            <a:endParaRPr lang="hu-H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D36EA73-7D4E-44EE-9E29-3D83365CA3AB}" type="slidenum">
              <a:rPr lang="hu-HU" smtClean="0"/>
              <a:t>‹#›</a:t>
            </a:fld>
            <a:endParaRPr lang="hu-HU"/>
          </a:p>
        </p:txBody>
      </p:sp>
    </p:spTree>
    <p:extLst>
      <p:ext uri="{BB962C8B-B14F-4D97-AF65-F5344CB8AC3E}">
        <p14:creationId xmlns:p14="http://schemas.microsoft.com/office/powerpoint/2010/main" val="20834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u-HU" smtClean="0"/>
              <a:t>Mintacím szerkesztése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15F7002A-92A2-4F80-8A74-D2C73C09F08F}" type="datetimeFigureOut">
              <a:rPr lang="hu-HU" smtClean="0"/>
              <a:t>2021. 12. 29.</a:t>
            </a:fld>
            <a:endParaRPr lang="hu-HU"/>
          </a:p>
        </p:txBody>
      </p:sp>
      <p:sp>
        <p:nvSpPr>
          <p:cNvPr id="6" name="Footer Placeholder 5"/>
          <p:cNvSpPr>
            <a:spLocks noGrp="1"/>
          </p:cNvSpPr>
          <p:nvPr>
            <p:ph type="ftr" sz="quarter" idx="11"/>
          </p:nvPr>
        </p:nvSpPr>
        <p:spPr/>
        <p:txBody>
          <a:bodyPr/>
          <a:lstStyle/>
          <a:p>
            <a:endParaRPr lang="hu-H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D36EA73-7D4E-44EE-9E29-3D83365CA3AB}" type="slidenum">
              <a:rPr lang="hu-HU" smtClean="0"/>
              <a:t>‹#›</a:t>
            </a:fld>
            <a:endParaRPr lang="hu-HU"/>
          </a:p>
        </p:txBody>
      </p:sp>
    </p:spTree>
    <p:extLst>
      <p:ext uri="{BB962C8B-B14F-4D97-AF65-F5344CB8AC3E}">
        <p14:creationId xmlns:p14="http://schemas.microsoft.com/office/powerpoint/2010/main" val="266896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u-HU" smtClean="0"/>
              <a:t>Mintacím szerkesztése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15F7002A-92A2-4F80-8A74-D2C73C09F08F}" type="datetimeFigureOut">
              <a:rPr lang="hu-HU" smtClean="0"/>
              <a:t>2021. 12. 29.</a:t>
            </a:fld>
            <a:endParaRPr lang="hu-HU"/>
          </a:p>
        </p:txBody>
      </p:sp>
      <p:sp>
        <p:nvSpPr>
          <p:cNvPr id="6" name="Footer Placeholder 5"/>
          <p:cNvSpPr>
            <a:spLocks noGrp="1"/>
          </p:cNvSpPr>
          <p:nvPr>
            <p:ph type="ftr" sz="quarter" idx="11"/>
          </p:nvPr>
        </p:nvSpPr>
        <p:spPr/>
        <p:txBody>
          <a:bodyPr/>
          <a:lstStyle/>
          <a:p>
            <a:endParaRPr lang="hu-H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36EA73-7D4E-44EE-9E29-3D83365CA3AB}" type="slidenum">
              <a:rPr lang="hu-HU" smtClean="0"/>
              <a:t>‹#›</a:t>
            </a:fld>
            <a:endParaRPr lang="hu-HU"/>
          </a:p>
        </p:txBody>
      </p:sp>
    </p:spTree>
    <p:extLst>
      <p:ext uri="{BB962C8B-B14F-4D97-AF65-F5344CB8AC3E}">
        <p14:creationId xmlns:p14="http://schemas.microsoft.com/office/powerpoint/2010/main" val="3853445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u-HU" smtClean="0"/>
              <a:t>Mintacím szerkesztése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5F7002A-92A2-4F80-8A74-D2C73C09F08F}" type="datetimeFigureOut">
              <a:rPr lang="hu-HU" smtClean="0"/>
              <a:t>2021. 12. 29.</a:t>
            </a:fld>
            <a:endParaRPr lang="hu-H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u-H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D36EA73-7D4E-44EE-9E29-3D83365CA3AB}" type="slidenum">
              <a:rPr lang="hu-HU" smtClean="0"/>
              <a:t>‹#›</a:t>
            </a:fld>
            <a:endParaRPr lang="hu-HU"/>
          </a:p>
        </p:txBody>
      </p:sp>
    </p:spTree>
    <p:extLst>
      <p:ext uri="{BB962C8B-B14F-4D97-AF65-F5344CB8AC3E}">
        <p14:creationId xmlns:p14="http://schemas.microsoft.com/office/powerpoint/2010/main" val="13242340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600201" y="1490472"/>
            <a:ext cx="10197020" cy="2262781"/>
          </a:xfrm>
        </p:spPr>
        <p:txBody>
          <a:bodyPr>
            <a:normAutofit fontScale="90000"/>
          </a:bodyPr>
          <a:lstStyle/>
          <a:p>
            <a:pPr algn="ctr"/>
            <a:r>
              <a:rPr lang="en-GB" dirty="0" smtClean="0"/>
              <a:t>Modernism. The ideas of modernism. Imagism. Traditionalism. Fantasy, realism and experimentalism.</a:t>
            </a:r>
            <a:endParaRPr lang="en-GB"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5535" y="4280245"/>
            <a:ext cx="6626352" cy="2407229"/>
          </a:xfrm>
          <a:prstGeom prst="rect">
            <a:avLst/>
          </a:prstGeom>
        </p:spPr>
      </p:pic>
    </p:spTree>
    <p:extLst>
      <p:ext uri="{BB962C8B-B14F-4D97-AF65-F5344CB8AC3E}">
        <p14:creationId xmlns:p14="http://schemas.microsoft.com/office/powerpoint/2010/main" val="1199201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683956" y="807720"/>
            <a:ext cx="9325420" cy="3777622"/>
          </a:xfrm>
        </p:spPr>
        <p:txBody>
          <a:bodyPr>
            <a:normAutofit/>
          </a:bodyPr>
          <a:lstStyle/>
          <a:p>
            <a:r>
              <a:rPr lang="en-US" sz="2000" dirty="0"/>
              <a:t>Traditionalist poets are generally precise, realistic, and witty; like Richard Wilbur (1921- ), they are often influenced in these directions by 15th- and 16th-century British metaphysical poets brought to favor by T.S. Eliot. Wilbur's most famous poem, "A World Without Objects Is a Sensible Emptiness" (1950), takes its title from Thomas </a:t>
            </a:r>
            <a:r>
              <a:rPr lang="en-US" sz="2000" dirty="0" err="1"/>
              <a:t>Traherne</a:t>
            </a:r>
            <a:r>
              <a:rPr lang="en-US" sz="2000" dirty="0"/>
              <a:t>, a metaphysical poet. Its vivid opening illustrates the clarity some poets have found within rhyme and formal </a:t>
            </a:r>
            <a:r>
              <a:rPr lang="en-US" sz="2000" dirty="0" smtClean="0"/>
              <a:t>regularity</a:t>
            </a:r>
            <a:r>
              <a:rPr lang="hu-HU" sz="2000" dirty="0" smtClean="0"/>
              <a:t>.</a:t>
            </a:r>
          </a:p>
          <a:p>
            <a:r>
              <a:rPr lang="en-US" sz="2000" dirty="0"/>
              <a:t>Traditional poets, unlike many experimentalists who distrust "too poetic" diction, welcome resounding poetic lines. </a:t>
            </a:r>
            <a:endParaRPr lang="hu-HU" sz="2000"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3826" y="4015740"/>
            <a:ext cx="3785680" cy="2507456"/>
          </a:xfrm>
          <a:prstGeom prst="rect">
            <a:avLst/>
          </a:prstGeom>
          <a:ln>
            <a:noFill/>
          </a:ln>
          <a:effectLst>
            <a:softEdge rad="112500"/>
          </a:effectLst>
        </p:spPr>
      </p:pic>
    </p:spTree>
    <p:extLst>
      <p:ext uri="{BB962C8B-B14F-4D97-AF65-F5344CB8AC3E}">
        <p14:creationId xmlns:p14="http://schemas.microsoft.com/office/powerpoint/2010/main" val="31492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t>Fantasy</a:t>
            </a:r>
            <a:endParaRPr lang="en-GB" dirty="0"/>
          </a:p>
        </p:txBody>
      </p:sp>
      <p:sp>
        <p:nvSpPr>
          <p:cNvPr id="3" name="Tartalom helye 2"/>
          <p:cNvSpPr>
            <a:spLocks noGrp="1"/>
          </p:cNvSpPr>
          <p:nvPr>
            <p:ph idx="1"/>
          </p:nvPr>
        </p:nvSpPr>
        <p:spPr>
          <a:xfrm>
            <a:off x="1674812" y="1557528"/>
            <a:ext cx="8915400" cy="3777622"/>
          </a:xfrm>
        </p:spPr>
        <p:txBody>
          <a:bodyPr>
            <a:noAutofit/>
          </a:bodyPr>
          <a:lstStyle/>
          <a:p>
            <a:r>
              <a:rPr lang="en-US" dirty="0"/>
              <a:t>Fantasy literature is literature set in an imaginary universe, often but not always without any locations, events, or people from the real world. Magic, the supernatural and magical creatures are common in many of these imaginary worlds. Fantasy literature may be directed at both children and adults</a:t>
            </a:r>
            <a:r>
              <a:rPr lang="en-US" dirty="0" smtClean="0"/>
              <a:t>.</a:t>
            </a:r>
            <a:endParaRPr lang="en-US" dirty="0"/>
          </a:p>
          <a:p>
            <a:r>
              <a:rPr lang="en-US" dirty="0"/>
              <a:t>Fantasy is a subgenre of speculative fiction and is distinguished from the genres of science fiction and horror by the absence of scientific or macabre themes, respectively, though these genres overlap. Historically, most works of fantasy were written, however, since the 1960s, a growing segment of the fantasy genre has taken the form of films, television programs, graphic novels, video games, music and art</a:t>
            </a:r>
            <a:r>
              <a:rPr lang="en-US" dirty="0" smtClean="0"/>
              <a:t>.</a:t>
            </a:r>
            <a:endParaRPr lang="en-US" dirty="0"/>
          </a:p>
          <a:p>
            <a:r>
              <a:rPr lang="en-US" dirty="0"/>
              <a:t>A number of fantasy novels originally written for children and adolescents, such as Alice's Adventures in Wonderland, the Harry Potter series, The Lord of the Rings and The Hobbit also attract an adult audience.</a:t>
            </a:r>
            <a:endParaRPr lang="hu-HU" dirty="0"/>
          </a:p>
        </p:txBody>
      </p:sp>
    </p:spTree>
    <p:extLst>
      <p:ext uri="{BB962C8B-B14F-4D97-AF65-F5344CB8AC3E}">
        <p14:creationId xmlns:p14="http://schemas.microsoft.com/office/powerpoint/2010/main" val="1757653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t>Types of Fantasy</a:t>
            </a:r>
            <a:endParaRPr lang="en-GB" dirty="0"/>
          </a:p>
        </p:txBody>
      </p:sp>
      <p:sp>
        <p:nvSpPr>
          <p:cNvPr id="3" name="Tartalom helye 2"/>
          <p:cNvSpPr>
            <a:spLocks noGrp="1"/>
          </p:cNvSpPr>
          <p:nvPr>
            <p:ph idx="1"/>
          </p:nvPr>
        </p:nvSpPr>
        <p:spPr>
          <a:xfrm>
            <a:off x="1446212" y="1584960"/>
            <a:ext cx="8915400" cy="3777622"/>
          </a:xfrm>
        </p:spPr>
        <p:txBody>
          <a:bodyPr>
            <a:noAutofit/>
          </a:bodyPr>
          <a:lstStyle/>
          <a:p>
            <a:r>
              <a:rPr lang="en-US" sz="1900" b="1" dirty="0"/>
              <a:t>Medieval</a:t>
            </a:r>
          </a:p>
          <a:p>
            <a:pPr marL="0" indent="0">
              <a:buNone/>
            </a:pPr>
            <a:r>
              <a:rPr lang="en-US" sz="1900" dirty="0"/>
              <a:t>Fantasy stories that are medievalist in nature; particularly focused on topics such as King Arthur and his knights, royal court, sorcery, magic, and so on. Furthermore, they are usually set in medieval times. They often involve human protagonists facing supernatural antagonists—opponents like fire-breathing dragons, evil witches, or powerful wizards</a:t>
            </a:r>
            <a:r>
              <a:rPr lang="en-US" sz="1900" dirty="0" smtClean="0"/>
              <a:t>.</a:t>
            </a:r>
            <a:endParaRPr lang="hu-HU" sz="1900" dirty="0" smtClean="0"/>
          </a:p>
          <a:p>
            <a:r>
              <a:rPr lang="en-US" sz="1900" b="1" dirty="0" smtClean="0"/>
              <a:t>High or epic fantasy </a:t>
            </a:r>
            <a:endParaRPr lang="hu-HU" sz="1900" b="1" dirty="0" smtClean="0"/>
          </a:p>
          <a:p>
            <a:pPr marL="0" indent="0">
              <a:buNone/>
            </a:pPr>
            <a:r>
              <a:rPr lang="en-US" sz="1900" dirty="0" smtClean="0"/>
              <a:t>Set in a magical environment that has its own rules and physical laws, this subgenre’s plots and themes have a grand scale and typically center on a single, well-developed hero or a band of heroes, such as Frodo Baggins and his cohorts in J. R. R. Tolkien’s The Lord of the Rings (1954).</a:t>
            </a:r>
            <a:endParaRPr lang="hu-HU" sz="1900" dirty="0"/>
          </a:p>
        </p:txBody>
      </p:sp>
    </p:spTree>
    <p:extLst>
      <p:ext uri="{BB962C8B-B14F-4D97-AF65-F5344CB8AC3E}">
        <p14:creationId xmlns:p14="http://schemas.microsoft.com/office/powerpoint/2010/main" val="20725770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66252" y="2289048"/>
            <a:ext cx="8915400" cy="3777622"/>
          </a:xfrm>
        </p:spPr>
        <p:txBody>
          <a:bodyPr>
            <a:noAutofit/>
          </a:bodyPr>
          <a:lstStyle/>
          <a:p>
            <a:r>
              <a:rPr lang="en-US" b="1" dirty="0"/>
              <a:t>Low </a:t>
            </a:r>
            <a:r>
              <a:rPr lang="en-US" b="1" dirty="0" smtClean="0"/>
              <a:t>fantasy</a:t>
            </a:r>
            <a:endParaRPr lang="hu-HU" b="1" dirty="0" smtClean="0"/>
          </a:p>
          <a:p>
            <a:pPr marL="0" indent="0">
              <a:buNone/>
            </a:pPr>
            <a:r>
              <a:rPr lang="en-US" dirty="0" smtClean="0"/>
              <a:t>Set </a:t>
            </a:r>
            <a:r>
              <a:rPr lang="en-US" dirty="0"/>
              <a:t>in the real world, low fantasy includes unexpected magical elements that shock characters, like the plastic figurines come to life in Lynne Reid Banks’s The Indian in the Cupboard (1980</a:t>
            </a:r>
            <a:r>
              <a:rPr lang="en-US" dirty="0" smtClean="0"/>
              <a:t>).</a:t>
            </a:r>
            <a:endParaRPr lang="hu-HU" dirty="0" smtClean="0"/>
          </a:p>
          <a:p>
            <a:r>
              <a:rPr lang="en-US" b="1" dirty="0"/>
              <a:t>Magical </a:t>
            </a:r>
            <a:r>
              <a:rPr lang="en-US" b="1" dirty="0" smtClean="0"/>
              <a:t>realism </a:t>
            </a:r>
            <a:endParaRPr lang="hu-HU" b="1" dirty="0" smtClean="0"/>
          </a:p>
          <a:p>
            <a:pPr marL="0" indent="0">
              <a:buNone/>
            </a:pPr>
            <a:r>
              <a:rPr lang="en-US" dirty="0" smtClean="0"/>
              <a:t>While </a:t>
            </a:r>
            <a:r>
              <a:rPr lang="en-US" dirty="0"/>
              <a:t>similar to low fantasy, magical realism characters accept fantastical elements like levitation and telekinesis as a normal part of their otherwise realistic world, as in Gabriel </a:t>
            </a:r>
            <a:r>
              <a:rPr lang="en-US" dirty="0" err="1"/>
              <a:t>García</a:t>
            </a:r>
            <a:r>
              <a:rPr lang="en-US" dirty="0"/>
              <a:t> </a:t>
            </a:r>
            <a:r>
              <a:rPr lang="en-US" dirty="0" err="1"/>
              <a:t>Márquez’s</a:t>
            </a:r>
            <a:r>
              <a:rPr lang="en-US" dirty="0"/>
              <a:t> classic One Hundred Years of Solitude (1967</a:t>
            </a:r>
            <a:r>
              <a:rPr lang="en-US" dirty="0" smtClean="0"/>
              <a:t>).</a:t>
            </a:r>
            <a:endParaRPr lang="hu-HU" dirty="0" smtClean="0"/>
          </a:p>
          <a:p>
            <a:r>
              <a:rPr lang="en-US" b="1" dirty="0"/>
              <a:t>Sword and </a:t>
            </a:r>
            <a:r>
              <a:rPr lang="en-US" b="1" dirty="0" smtClean="0"/>
              <a:t>sorcery</a:t>
            </a:r>
            <a:endParaRPr lang="hu-HU" b="1" dirty="0" smtClean="0"/>
          </a:p>
          <a:p>
            <a:pPr marL="0" indent="0">
              <a:buNone/>
            </a:pPr>
            <a:r>
              <a:rPr lang="en-US" dirty="0" smtClean="0"/>
              <a:t>A </a:t>
            </a:r>
            <a:r>
              <a:rPr lang="en-US" dirty="0"/>
              <a:t>subset of high fantasy, it focuses on sword-wielding heroes, such as the titular barbarian in Robert E. Howard’s Conan pulp fiction stories, as well as magic or witchcraft.</a:t>
            </a:r>
            <a:endParaRPr lang="hu-HU"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336" y="198120"/>
            <a:ext cx="3864864" cy="1932432"/>
          </a:xfrm>
          <a:prstGeom prst="rect">
            <a:avLst/>
          </a:prstGeom>
          <a:ln>
            <a:noFill/>
          </a:ln>
          <a:effectLst>
            <a:softEdge rad="112500"/>
          </a:effectLst>
        </p:spPr>
      </p:pic>
    </p:spTree>
    <p:extLst>
      <p:ext uri="{BB962C8B-B14F-4D97-AF65-F5344CB8AC3E}">
        <p14:creationId xmlns:p14="http://schemas.microsoft.com/office/powerpoint/2010/main" val="152649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47964" y="332232"/>
            <a:ext cx="9160828" cy="4678680"/>
          </a:xfrm>
        </p:spPr>
        <p:txBody>
          <a:bodyPr>
            <a:noAutofit/>
          </a:bodyPr>
          <a:lstStyle/>
          <a:p>
            <a:r>
              <a:rPr lang="hu-HU" sz="2000" b="1" dirty="0" smtClean="0"/>
              <a:t>D</a:t>
            </a:r>
            <a:r>
              <a:rPr lang="en-US" sz="2000" b="1" dirty="0" smtClean="0"/>
              <a:t>ark fantasy</a:t>
            </a:r>
            <a:endParaRPr lang="hu-HU" sz="2000" b="1" dirty="0" smtClean="0"/>
          </a:p>
          <a:p>
            <a:pPr marL="0" indent="0">
              <a:buNone/>
            </a:pPr>
            <a:r>
              <a:rPr lang="en-US" sz="2000" dirty="0" smtClean="0"/>
              <a:t> </a:t>
            </a:r>
            <a:r>
              <a:rPr lang="en-US" sz="2000" dirty="0"/>
              <a:t>Combining elements of fantasy and horror, its aim is to unnerve and frighten readers, like the gargantuan, otherworldly monsters in H. P. Lovecraft’s universe</a:t>
            </a:r>
            <a:r>
              <a:rPr lang="en-US" sz="2000" dirty="0" smtClean="0"/>
              <a:t>.</a:t>
            </a:r>
            <a:endParaRPr lang="hu-HU" sz="2000" dirty="0" smtClean="0"/>
          </a:p>
          <a:p>
            <a:r>
              <a:rPr lang="en-US" sz="2000" b="1" dirty="0" smtClean="0"/>
              <a:t>Fables</a:t>
            </a:r>
            <a:endParaRPr lang="hu-HU" sz="2000" b="1" dirty="0" smtClean="0"/>
          </a:p>
          <a:p>
            <a:pPr marL="0" indent="0">
              <a:buNone/>
            </a:pPr>
            <a:r>
              <a:rPr lang="en-US" sz="2000" dirty="0" smtClean="0"/>
              <a:t>Using </a:t>
            </a:r>
            <a:r>
              <a:rPr lang="en-US" sz="2000" dirty="0"/>
              <a:t>personified animals and the supernatural, fables impart moral lessons, like the stories in Aesop’s Fables and Arabian Nights</a:t>
            </a:r>
            <a:r>
              <a:rPr lang="en-US" sz="2000" dirty="0" smtClean="0"/>
              <a:t>.</a:t>
            </a:r>
            <a:endParaRPr lang="hu-HU" sz="2000" dirty="0" smtClean="0"/>
          </a:p>
          <a:p>
            <a:r>
              <a:rPr lang="hu-HU" sz="2000" b="1" dirty="0" smtClean="0"/>
              <a:t>F</a:t>
            </a:r>
            <a:r>
              <a:rPr lang="en-US" sz="2000" b="1" dirty="0" smtClean="0"/>
              <a:t>airy</a:t>
            </a:r>
            <a:r>
              <a:rPr lang="en-US" sz="2000" dirty="0" smtClean="0"/>
              <a:t> </a:t>
            </a:r>
            <a:r>
              <a:rPr lang="en-US" sz="2000" b="1" dirty="0" smtClean="0"/>
              <a:t>tales</a:t>
            </a:r>
            <a:endParaRPr lang="hu-HU" sz="2000" b="1" dirty="0" smtClean="0"/>
          </a:p>
          <a:p>
            <a:pPr marL="0" indent="0">
              <a:buNone/>
            </a:pPr>
            <a:r>
              <a:rPr lang="en-US" sz="2000" dirty="0" smtClean="0"/>
              <a:t> </a:t>
            </a:r>
            <a:r>
              <a:rPr lang="en-US" sz="2000" dirty="0"/>
              <a:t>Intended for children, these fairy tales and folk tales are typically set in distant magical worlds (with beginnings like “Once upon a time, in a land far, far away…”) where trolls, dragons, witches, and other supernatural characters are an accepted truth, as in the Brothers Grimm’s </a:t>
            </a:r>
            <a:r>
              <a:rPr lang="en-US" sz="2000" dirty="0" err="1"/>
              <a:t>Grimm’s</a:t>
            </a:r>
            <a:r>
              <a:rPr lang="en-US" sz="2000" dirty="0"/>
              <a:t> Fairy Tales (1812).</a:t>
            </a:r>
          </a:p>
          <a:p>
            <a:r>
              <a:rPr lang="en-US" sz="2000" b="1" dirty="0"/>
              <a:t>Superhero </a:t>
            </a:r>
            <a:r>
              <a:rPr lang="en-US" sz="2000" b="1" dirty="0" smtClean="0"/>
              <a:t>fiction</a:t>
            </a:r>
            <a:endParaRPr lang="hu-HU" sz="2000" b="1" dirty="0" smtClean="0"/>
          </a:p>
          <a:p>
            <a:pPr marL="0" indent="0">
              <a:buNone/>
            </a:pPr>
            <a:r>
              <a:rPr lang="en-US" sz="2000" dirty="0" smtClean="0"/>
              <a:t>Unlike </a:t>
            </a:r>
            <a:r>
              <a:rPr lang="en-US" sz="2000" dirty="0"/>
              <a:t>stories in which a hero acquires special abilities through scientific means, such as exposure to radiation, these protagonists’ powers are supernatural.</a:t>
            </a:r>
            <a:endParaRPr lang="hu-HU" sz="2000" dirty="0"/>
          </a:p>
        </p:txBody>
      </p:sp>
    </p:spTree>
    <p:extLst>
      <p:ext uri="{BB962C8B-B14F-4D97-AF65-F5344CB8AC3E}">
        <p14:creationId xmlns:p14="http://schemas.microsoft.com/office/powerpoint/2010/main" val="3511644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t>Realism </a:t>
            </a:r>
            <a:endParaRPr lang="en-GB" dirty="0"/>
          </a:p>
        </p:txBody>
      </p:sp>
      <p:sp>
        <p:nvSpPr>
          <p:cNvPr id="3" name="Tartalom helye 2"/>
          <p:cNvSpPr>
            <a:spLocks noGrp="1"/>
          </p:cNvSpPr>
          <p:nvPr>
            <p:ph idx="1"/>
          </p:nvPr>
        </p:nvSpPr>
        <p:spPr>
          <a:xfrm>
            <a:off x="1455356" y="1530096"/>
            <a:ext cx="8915400" cy="3777622"/>
          </a:xfrm>
        </p:spPr>
        <p:txBody>
          <a:bodyPr>
            <a:normAutofit/>
          </a:bodyPr>
          <a:lstStyle/>
          <a:p>
            <a:r>
              <a:rPr lang="en-GB" sz="2000" dirty="0" smtClean="0"/>
              <a:t>Literary</a:t>
            </a:r>
            <a:r>
              <a:rPr lang="hu-HU" sz="2000" dirty="0" smtClean="0"/>
              <a:t> </a:t>
            </a:r>
            <a:r>
              <a:rPr lang="en-US" sz="2000" dirty="0" smtClean="0"/>
              <a:t>movement </a:t>
            </a:r>
            <a:r>
              <a:rPr lang="en-US" sz="2000" dirty="0"/>
              <a:t>that developed towards the end of the Civil War and stressed the actual (reality) as opposed to the imagined or fanciful. </a:t>
            </a:r>
            <a:endParaRPr lang="hu-HU" sz="2000" dirty="0" smtClean="0"/>
          </a:p>
          <a:p>
            <a:r>
              <a:rPr lang="en-US" sz="2000" dirty="0"/>
              <a:t>Why did this literary movement come about? </a:t>
            </a:r>
            <a:endParaRPr lang="hu-HU" sz="2000" dirty="0" smtClean="0"/>
          </a:p>
          <a:p>
            <a:pPr marL="0" indent="0">
              <a:buNone/>
            </a:pPr>
            <a:r>
              <a:rPr lang="en-US" sz="2000" dirty="0" smtClean="0"/>
              <a:t>• </a:t>
            </a:r>
            <a:r>
              <a:rPr lang="en-US" sz="2000" dirty="0"/>
              <a:t>A reaction against Romanticism – rejected heroic, adventurous, or unfamiliar </a:t>
            </a:r>
            <a:r>
              <a:rPr lang="en-US" sz="2000" dirty="0" smtClean="0"/>
              <a:t>subjects</a:t>
            </a:r>
            <a:r>
              <a:rPr lang="hu-HU" sz="2000" dirty="0" smtClean="0"/>
              <a:t>.</a:t>
            </a:r>
          </a:p>
          <a:p>
            <a:pPr marL="0" indent="0">
              <a:buNone/>
            </a:pPr>
            <a:r>
              <a:rPr lang="en-US" sz="2000" dirty="0" smtClean="0"/>
              <a:t> </a:t>
            </a:r>
            <a:r>
              <a:rPr lang="en-US" sz="2000" dirty="0"/>
              <a:t>• The harsh reality of frontier life and the Civil War shattered the nation’s </a:t>
            </a:r>
            <a:r>
              <a:rPr lang="en-US" sz="2000" dirty="0" smtClean="0"/>
              <a:t>idealism.</a:t>
            </a:r>
            <a:endParaRPr lang="hu-HU" sz="20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354" y="4798885"/>
            <a:ext cx="2705100" cy="1685925"/>
          </a:xfrm>
          <a:prstGeom prst="rect">
            <a:avLst/>
          </a:prstGeom>
          <a:ln>
            <a:noFill/>
          </a:ln>
          <a:effectLst>
            <a:softEdge rad="112500"/>
          </a:effectLst>
        </p:spPr>
      </p:pic>
    </p:spTree>
    <p:extLst>
      <p:ext uri="{BB962C8B-B14F-4D97-AF65-F5344CB8AC3E}">
        <p14:creationId xmlns:p14="http://schemas.microsoft.com/office/powerpoint/2010/main" val="20207102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t>Elements of Literary Realism</a:t>
            </a:r>
            <a:endParaRPr lang="en-GB" dirty="0"/>
          </a:p>
        </p:txBody>
      </p:sp>
      <p:sp>
        <p:nvSpPr>
          <p:cNvPr id="3" name="Tartalom helye 2"/>
          <p:cNvSpPr>
            <a:spLocks noGrp="1"/>
          </p:cNvSpPr>
          <p:nvPr>
            <p:ph idx="1"/>
          </p:nvPr>
        </p:nvSpPr>
        <p:spPr>
          <a:xfrm>
            <a:off x="2205164" y="1557528"/>
            <a:ext cx="8915400" cy="3777622"/>
          </a:xfrm>
        </p:spPr>
        <p:txBody>
          <a:bodyPr>
            <a:noAutofit/>
          </a:bodyPr>
          <a:lstStyle/>
          <a:p>
            <a:r>
              <a:rPr lang="en-US" sz="2000" dirty="0"/>
              <a:t>Realistic characters and </a:t>
            </a:r>
            <a:r>
              <a:rPr lang="en-US" sz="2000" dirty="0" smtClean="0"/>
              <a:t>setting</a:t>
            </a:r>
            <a:r>
              <a:rPr lang="hu-HU" sz="2000" dirty="0" smtClean="0"/>
              <a:t>;</a:t>
            </a:r>
            <a:endParaRPr lang="en-US" sz="2000" dirty="0"/>
          </a:p>
          <a:p>
            <a:r>
              <a:rPr lang="en-US" sz="2000" dirty="0"/>
              <a:t>Comprehensive detail about everyday </a:t>
            </a:r>
            <a:r>
              <a:rPr lang="en-US" sz="2000" dirty="0" smtClean="0"/>
              <a:t>occurrences</a:t>
            </a:r>
            <a:r>
              <a:rPr lang="hu-HU" sz="2000" dirty="0" smtClean="0"/>
              <a:t>;</a:t>
            </a:r>
            <a:endParaRPr lang="en-US" sz="2000" dirty="0"/>
          </a:p>
          <a:p>
            <a:r>
              <a:rPr lang="en-US" sz="2000" dirty="0"/>
              <a:t>Plausible plot (a story that could happen in your town</a:t>
            </a:r>
            <a:r>
              <a:rPr lang="en-US" sz="2000" dirty="0" smtClean="0"/>
              <a:t>)</a:t>
            </a:r>
            <a:r>
              <a:rPr lang="hu-HU" sz="2000" dirty="0" smtClean="0"/>
              <a:t>;</a:t>
            </a:r>
            <a:endParaRPr lang="en-US" sz="2000" dirty="0"/>
          </a:p>
          <a:p>
            <a:r>
              <a:rPr lang="en-US" sz="2000" dirty="0"/>
              <a:t>Real dialects of the </a:t>
            </a:r>
            <a:r>
              <a:rPr lang="en-US" sz="2000" dirty="0" smtClean="0"/>
              <a:t>area</a:t>
            </a:r>
            <a:r>
              <a:rPr lang="hu-HU" sz="2000" dirty="0" smtClean="0"/>
              <a:t>;</a:t>
            </a:r>
            <a:endParaRPr lang="en-US" sz="2000" dirty="0"/>
          </a:p>
          <a:p>
            <a:r>
              <a:rPr lang="en-US" sz="2000" dirty="0"/>
              <a:t>Character development </a:t>
            </a:r>
            <a:r>
              <a:rPr lang="en-US" sz="2000" dirty="0" smtClean="0"/>
              <a:t>important</a:t>
            </a:r>
            <a:r>
              <a:rPr lang="hu-HU" sz="2000" dirty="0" smtClean="0"/>
              <a:t>;</a:t>
            </a:r>
            <a:endParaRPr lang="en-US" sz="2000" dirty="0"/>
          </a:p>
          <a:p>
            <a:r>
              <a:rPr lang="en-US" sz="2000" dirty="0"/>
              <a:t>Importance in depicting social </a:t>
            </a:r>
            <a:r>
              <a:rPr lang="en-US" sz="2000" dirty="0" smtClean="0"/>
              <a:t>class</a:t>
            </a:r>
            <a:r>
              <a:rPr lang="hu-HU" sz="2000" dirty="0" smtClean="0"/>
              <a:t>;</a:t>
            </a:r>
          </a:p>
          <a:p>
            <a:r>
              <a:rPr lang="en-US" sz="2000" dirty="0"/>
              <a:t>Class is important; the novel has traditionally served the interests and aspirations of an insurgent middle </a:t>
            </a:r>
            <a:r>
              <a:rPr lang="en-US" sz="2000" dirty="0" smtClean="0"/>
              <a:t>class</a:t>
            </a:r>
            <a:r>
              <a:rPr lang="hu-HU" sz="2000" dirty="0" smtClean="0"/>
              <a:t>;</a:t>
            </a:r>
          </a:p>
          <a:p>
            <a:r>
              <a:rPr lang="en-US" sz="2000" dirty="0"/>
              <a:t>Diction is natural vernacular, not heightened or poetic; tone may be comic, satiric, or matter-of-fact.</a:t>
            </a:r>
            <a:endParaRPr lang="hu-HU" sz="2000" dirty="0"/>
          </a:p>
        </p:txBody>
      </p:sp>
    </p:spTree>
    <p:extLst>
      <p:ext uri="{BB962C8B-B14F-4D97-AF65-F5344CB8AC3E}">
        <p14:creationId xmlns:p14="http://schemas.microsoft.com/office/powerpoint/2010/main" val="1542097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t>Types of Literary Realism</a:t>
            </a:r>
            <a:endParaRPr lang="en-GB" dirty="0"/>
          </a:p>
        </p:txBody>
      </p:sp>
      <p:sp>
        <p:nvSpPr>
          <p:cNvPr id="3" name="Tartalom helye 2"/>
          <p:cNvSpPr>
            <a:spLocks noGrp="1"/>
          </p:cNvSpPr>
          <p:nvPr>
            <p:ph idx="1"/>
          </p:nvPr>
        </p:nvSpPr>
        <p:spPr>
          <a:xfrm>
            <a:off x="1144460" y="1264555"/>
            <a:ext cx="9581452" cy="3777622"/>
          </a:xfrm>
        </p:spPr>
        <p:txBody>
          <a:bodyPr/>
          <a:lstStyle/>
          <a:p>
            <a:r>
              <a:rPr lang="en-US" b="1" dirty="0"/>
              <a:t>Magical realism </a:t>
            </a:r>
            <a:r>
              <a:rPr lang="en-US" dirty="0"/>
              <a:t>- a unique subgenre with elements of magic woven into the realistic setting (One Hundred Years of Solitude)</a:t>
            </a:r>
          </a:p>
          <a:p>
            <a:r>
              <a:rPr lang="en-US" b="1" dirty="0"/>
              <a:t>Social realism </a:t>
            </a:r>
            <a:r>
              <a:rPr lang="en-US" dirty="0"/>
              <a:t>- explores the lives of workers and poor, focusing on the working class; provides social commentary on the devastating conditions of these people (Of Mice and Men)</a:t>
            </a:r>
          </a:p>
          <a:p>
            <a:r>
              <a:rPr lang="en-US" b="1" dirty="0"/>
              <a:t>Naturalism </a:t>
            </a:r>
            <a:r>
              <a:rPr lang="en-US" dirty="0"/>
              <a:t>- uses the scientific method and scientific principles to explore humans and their relationships (A Rose for Emily)</a:t>
            </a:r>
          </a:p>
          <a:p>
            <a:r>
              <a:rPr lang="en-US" b="1" dirty="0"/>
              <a:t>Psychological realism </a:t>
            </a:r>
            <a:r>
              <a:rPr lang="en-US" dirty="0"/>
              <a:t>- dives into the psyche of the characters; rather than focusing on the plot, it looks more at the character’s thoughts and motivations (The Portrait of a Lady)</a:t>
            </a: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5487" y="4487262"/>
            <a:ext cx="4003317" cy="2251866"/>
          </a:xfrm>
          <a:prstGeom prst="rect">
            <a:avLst/>
          </a:prstGeom>
        </p:spPr>
      </p:pic>
    </p:spTree>
    <p:extLst>
      <p:ext uri="{BB962C8B-B14F-4D97-AF65-F5344CB8AC3E}">
        <p14:creationId xmlns:p14="http://schemas.microsoft.com/office/powerpoint/2010/main" val="8702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t>Experimentalism</a:t>
            </a:r>
            <a:endParaRPr lang="en-GB" dirty="0"/>
          </a:p>
        </p:txBody>
      </p:sp>
      <p:sp>
        <p:nvSpPr>
          <p:cNvPr id="3" name="Tartalom helye 2"/>
          <p:cNvSpPr>
            <a:spLocks noGrp="1"/>
          </p:cNvSpPr>
          <p:nvPr>
            <p:ph idx="1"/>
          </p:nvPr>
        </p:nvSpPr>
        <p:spPr>
          <a:xfrm>
            <a:off x="1738820" y="1667256"/>
            <a:ext cx="8915400" cy="3777622"/>
          </a:xfrm>
        </p:spPr>
        <p:txBody>
          <a:bodyPr/>
          <a:lstStyle/>
          <a:p>
            <a:r>
              <a:rPr lang="en-US" dirty="0"/>
              <a:t>Experimental literature is a genre that is, according to Professor Warren Motte of the University of Colorado in his essay Experimental Writing, Experimental Reading, "difficult to define with any sort of precision." He says the "writing is often invoked in an "offhand manner" and the focus is on "form rather than content." </a:t>
            </a:r>
            <a:endParaRPr lang="hu-HU" dirty="0" smtClean="0"/>
          </a:p>
          <a:p>
            <a:r>
              <a:rPr lang="en-US" dirty="0" smtClean="0"/>
              <a:t>It </a:t>
            </a:r>
            <a:r>
              <a:rPr lang="en-US" dirty="0"/>
              <a:t>can be in written form of prose narrative or poetry, but the text may be set on the page in differing configurations than that of normal prose paragraphs or in the classical stanza form of verse. </a:t>
            </a:r>
            <a:endParaRPr lang="hu-HU" dirty="0" smtClean="0"/>
          </a:p>
          <a:p>
            <a:r>
              <a:rPr lang="en-US" dirty="0" smtClean="0"/>
              <a:t>It </a:t>
            </a:r>
            <a:r>
              <a:rPr lang="en-US" dirty="0"/>
              <a:t>may also be entwined with images of a real or abstract nature, with the use of art or photography. Furthermore, while experimental literature was handwritten on paper or vellum, the digital age has seen an exponential leaning to the use of digital computer technologies.</a:t>
            </a:r>
            <a:endParaRPr lang="hu-HU" dirty="0"/>
          </a:p>
        </p:txBody>
      </p:sp>
    </p:spTree>
    <p:extLst>
      <p:ext uri="{BB962C8B-B14F-4D97-AF65-F5344CB8AC3E}">
        <p14:creationId xmlns:p14="http://schemas.microsoft.com/office/powerpoint/2010/main" val="3566410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02244" y="862219"/>
            <a:ext cx="8915400" cy="3777622"/>
          </a:xfrm>
        </p:spPr>
        <p:txBody>
          <a:bodyPr/>
          <a:lstStyle/>
          <a:p>
            <a:r>
              <a:rPr lang="en-US" dirty="0"/>
              <a:t>In the 1910s, artistic experimentation became a prominent force</a:t>
            </a:r>
            <a:r>
              <a:rPr lang="en-US" dirty="0" smtClean="0"/>
              <a:t>, and </a:t>
            </a:r>
            <a:r>
              <a:rPr lang="en-US" dirty="0"/>
              <a:t>various European and American writers began experimenting with the given forms. Tendencies that formed during this period later became parts of the modernist </a:t>
            </a:r>
            <a:r>
              <a:rPr lang="en-US" dirty="0" smtClean="0"/>
              <a:t>movement</a:t>
            </a:r>
            <a:r>
              <a:rPr lang="hu-HU" dirty="0" smtClean="0"/>
              <a:t>.</a:t>
            </a:r>
          </a:p>
          <a:p>
            <a:r>
              <a:rPr lang="en-US" dirty="0" smtClean="0"/>
              <a:t>The </a:t>
            </a:r>
            <a:r>
              <a:rPr lang="en-US" dirty="0"/>
              <a:t>Cantos of Ezra Pound, the post-World War I work of T. S. Eliot, prose and plays by Gertrude Stein, were some of the most influential works of the time, though James Joyce's Ulysses is generally considered[according to whom?] the most important work of the time. The novel ultimately influenced not only more experimental writers, such as Virginia Woolf, but also less </a:t>
            </a:r>
            <a:r>
              <a:rPr lang="en-US" dirty="0" smtClean="0"/>
              <a:t>experimental </a:t>
            </a:r>
            <a:r>
              <a:rPr lang="en-US" dirty="0"/>
              <a:t>writers, such as Hemingway</a:t>
            </a:r>
            <a:r>
              <a:rPr lang="en-US" dirty="0" smtClean="0"/>
              <a:t>.</a:t>
            </a:r>
            <a:endParaRPr lang="hu-HU" dirty="0" smtClean="0"/>
          </a:p>
          <a:p>
            <a:pPr marL="0" indent="0">
              <a:buNone/>
            </a:pPr>
            <a:endParaRPr lang="hu-HU"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1688" y="3938016"/>
            <a:ext cx="2609088" cy="2609088"/>
          </a:xfrm>
          <a:prstGeom prst="rect">
            <a:avLst/>
          </a:prstGeom>
          <a:ln>
            <a:noFill/>
          </a:ln>
          <a:effectLst>
            <a:softEdge rad="112500"/>
          </a:effectLst>
        </p:spPr>
      </p:pic>
    </p:spTree>
    <p:extLst>
      <p:ext uri="{BB962C8B-B14F-4D97-AF65-F5344CB8AC3E}">
        <p14:creationId xmlns:p14="http://schemas.microsoft.com/office/powerpoint/2010/main" val="1958093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t>Modernism</a:t>
            </a:r>
            <a:endParaRPr lang="en-GB" dirty="0"/>
          </a:p>
        </p:txBody>
      </p:sp>
      <p:sp>
        <p:nvSpPr>
          <p:cNvPr id="3" name="Tartalom helye 2"/>
          <p:cNvSpPr>
            <a:spLocks noGrp="1"/>
          </p:cNvSpPr>
          <p:nvPr>
            <p:ph idx="1"/>
          </p:nvPr>
        </p:nvSpPr>
        <p:spPr>
          <a:xfrm>
            <a:off x="1939988" y="1703832"/>
            <a:ext cx="8915400" cy="3777622"/>
          </a:xfrm>
        </p:spPr>
        <p:txBody>
          <a:bodyPr>
            <a:normAutofit/>
          </a:bodyPr>
          <a:lstStyle/>
          <a:p>
            <a:r>
              <a:rPr lang="en-US" sz="2000" dirty="0"/>
              <a:t>Modernism, in the fine arts, a break with the past and the concurrent search for new forms of expression. Modernism fostered a period of experimentation in the arts from the late 19th to the mid-20th century, particularly in the years following World War I</a:t>
            </a:r>
            <a:r>
              <a:rPr lang="en-US" sz="2000" dirty="0" smtClean="0"/>
              <a:t>.</a:t>
            </a:r>
            <a:endParaRPr lang="hu-HU" sz="2000" dirty="0" smtClean="0"/>
          </a:p>
          <a:p>
            <a:r>
              <a:rPr lang="en-US" sz="2000" dirty="0"/>
              <a:t>In an era characterized by industrialization, rapid social change, and advances in science and the social sciences (e.g., Freudian theory), Modernists felt a growing alienation incompatible with Victorian morality, optimism, and convention. New ideas in psychology, philosophy, and political theory kindled a search for new modes of expression.</a:t>
            </a:r>
            <a:endParaRPr lang="hu-HU" sz="2000" dirty="0"/>
          </a:p>
        </p:txBody>
      </p:sp>
    </p:spTree>
    <p:extLst>
      <p:ext uri="{BB962C8B-B14F-4D97-AF65-F5344CB8AC3E}">
        <p14:creationId xmlns:p14="http://schemas.microsoft.com/office/powerpoint/2010/main" val="2803752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885124" y="789432"/>
            <a:ext cx="9005380" cy="5593080"/>
          </a:xfrm>
        </p:spPr>
        <p:txBody>
          <a:bodyPr>
            <a:normAutofit/>
          </a:bodyPr>
          <a:lstStyle/>
          <a:p>
            <a:r>
              <a:rPr lang="en-US" dirty="0"/>
              <a:t>The historical avant-garde movements also contributed to the development of experimental literature in the early and middle 20th century. In the Dadaist movement, poet Tristan </a:t>
            </a:r>
            <a:r>
              <a:rPr lang="en-US" dirty="0" err="1"/>
              <a:t>Tzara</a:t>
            </a:r>
            <a:r>
              <a:rPr lang="en-US" dirty="0"/>
              <a:t> employed newspaper clippings and experimental typography in his manifestoes. The futurist author F.T. Marinetti espoused a theory of "words in freedom" across the page, exploding the boundaries of both conventional narrative and the layout of the book itself as shown in his "novel" </a:t>
            </a:r>
            <a:r>
              <a:rPr lang="en-US" dirty="0" err="1"/>
              <a:t>Zang</a:t>
            </a:r>
            <a:r>
              <a:rPr lang="en-US" dirty="0"/>
              <a:t> </a:t>
            </a:r>
            <a:r>
              <a:rPr lang="en-US" dirty="0" err="1"/>
              <a:t>Tumb</a:t>
            </a:r>
            <a:r>
              <a:rPr lang="en-US" dirty="0"/>
              <a:t> </a:t>
            </a:r>
            <a:r>
              <a:rPr lang="en-US" dirty="0" err="1"/>
              <a:t>Tumb</a:t>
            </a:r>
            <a:r>
              <a:rPr lang="en-US" dirty="0"/>
              <a:t>. </a:t>
            </a:r>
            <a:endParaRPr lang="hu-HU" dirty="0" smtClean="0"/>
          </a:p>
          <a:p>
            <a:r>
              <a:rPr lang="en-US" dirty="0"/>
              <a:t>Contemporary American authors David Foster Wallace, </a:t>
            </a:r>
            <a:r>
              <a:rPr lang="en-US" dirty="0" err="1"/>
              <a:t>Giannina</a:t>
            </a:r>
            <a:r>
              <a:rPr lang="en-US" dirty="0"/>
              <a:t> </a:t>
            </a:r>
            <a:r>
              <a:rPr lang="en-US" dirty="0" err="1"/>
              <a:t>Braschi</a:t>
            </a:r>
            <a:r>
              <a:rPr lang="en-US" dirty="0"/>
              <a:t>, and Rick Moody, combine some of the experimental form-play of the 1960s writers with a more emotionally deflating, irony, and a greater tendency towards accessibility and humor</a:t>
            </a:r>
            <a:r>
              <a:rPr lang="en-US" dirty="0" smtClean="0"/>
              <a:t>.</a:t>
            </a:r>
            <a:endParaRPr lang="hu-HU" dirty="0" smtClean="0"/>
          </a:p>
          <a:p>
            <a:r>
              <a:rPr lang="en-US" dirty="0"/>
              <a:t>In the early 21st century, many examples of experimental literature reflect the emergence of computers and other digital technologies, some of them actually using the medium on which they are reflecting. Such writing has been variously referred to electronic literature, hypertext, and </a:t>
            </a:r>
            <a:r>
              <a:rPr lang="en-US" dirty="0" err="1"/>
              <a:t>codework</a:t>
            </a:r>
            <a:r>
              <a:rPr lang="en-US" dirty="0"/>
              <a:t>. Others have focused on exploring the plurality of narrative point of views, like the Uruguayan American writer Jorge </a:t>
            </a:r>
            <a:r>
              <a:rPr lang="en-US" dirty="0" err="1"/>
              <a:t>Majfud</a:t>
            </a:r>
            <a:r>
              <a:rPr lang="en-US" dirty="0"/>
              <a:t> in La </a:t>
            </a:r>
            <a:r>
              <a:rPr lang="en-US" dirty="0" err="1"/>
              <a:t>reina</a:t>
            </a:r>
            <a:r>
              <a:rPr lang="en-US" dirty="0"/>
              <a:t> de </a:t>
            </a:r>
            <a:r>
              <a:rPr lang="en-US" dirty="0" err="1"/>
              <a:t>América</a:t>
            </a:r>
            <a:r>
              <a:rPr lang="en-US" dirty="0"/>
              <a:t> and La ciudad de la </a:t>
            </a:r>
            <a:r>
              <a:rPr lang="en-US" dirty="0" err="1"/>
              <a:t>luna</a:t>
            </a:r>
            <a:r>
              <a:rPr lang="en-US" dirty="0"/>
              <a:t>.</a:t>
            </a:r>
            <a:endParaRPr lang="hu-HU" dirty="0"/>
          </a:p>
        </p:txBody>
      </p:sp>
    </p:spTree>
    <p:extLst>
      <p:ext uri="{BB962C8B-B14F-4D97-AF65-F5344CB8AC3E}">
        <p14:creationId xmlns:p14="http://schemas.microsoft.com/office/powerpoint/2010/main" val="3265054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t>Modernism - Introduction</a:t>
            </a:r>
            <a:endParaRPr lang="en-GB" dirty="0"/>
          </a:p>
        </p:txBody>
      </p:sp>
      <p:sp>
        <p:nvSpPr>
          <p:cNvPr id="3" name="Tartalom helye 2"/>
          <p:cNvSpPr>
            <a:spLocks noGrp="1"/>
          </p:cNvSpPr>
          <p:nvPr>
            <p:ph idx="1"/>
          </p:nvPr>
        </p:nvSpPr>
        <p:spPr>
          <a:xfrm>
            <a:off x="1610804" y="1712976"/>
            <a:ext cx="8915400" cy="3777622"/>
          </a:xfrm>
        </p:spPr>
        <p:txBody>
          <a:bodyPr>
            <a:noAutofit/>
          </a:bodyPr>
          <a:lstStyle/>
          <a:p>
            <a:r>
              <a:rPr lang="en-US" sz="2000" dirty="0"/>
              <a:t>A series of reforming cultural movements in art and architecture, music, literature and the applied arts emerged in the three decades before </a:t>
            </a:r>
            <a:r>
              <a:rPr lang="en-US" sz="2000" dirty="0" smtClean="0"/>
              <a:t>1914</a:t>
            </a:r>
            <a:r>
              <a:rPr lang="hu-HU" sz="2000" dirty="0" smtClean="0"/>
              <a:t>;</a:t>
            </a:r>
            <a:endParaRPr lang="en-US" sz="2000" dirty="0"/>
          </a:p>
          <a:p>
            <a:r>
              <a:rPr lang="en-US" sz="2000" dirty="0"/>
              <a:t>Encouraged the re-examination of every aspect of existence (e.g. commerce / philosophy</a:t>
            </a:r>
            <a:r>
              <a:rPr lang="en-US" sz="2000" dirty="0" smtClean="0"/>
              <a:t>)</a:t>
            </a:r>
            <a:r>
              <a:rPr lang="hu-HU" sz="2000" dirty="0" smtClean="0"/>
              <a:t>;</a:t>
            </a:r>
            <a:endParaRPr lang="en-US" sz="2000" dirty="0"/>
          </a:p>
          <a:p>
            <a:r>
              <a:rPr lang="en-US" sz="2000" dirty="0"/>
              <a:t>Goal: finding which was "holding back" progress, + replacing it with new, progressive and better ways of reaching the same </a:t>
            </a:r>
            <a:r>
              <a:rPr lang="en-US" sz="2000" dirty="0" smtClean="0"/>
              <a:t>end</a:t>
            </a:r>
            <a:r>
              <a:rPr lang="hu-HU" sz="2000" dirty="0" smtClean="0"/>
              <a:t>;</a:t>
            </a:r>
            <a:endParaRPr lang="en-US" sz="2000" dirty="0"/>
          </a:p>
          <a:p>
            <a:r>
              <a:rPr lang="en-US" sz="2000" dirty="0"/>
              <a:t>New realities of the industrial and mechanized age: permanent and </a:t>
            </a:r>
            <a:r>
              <a:rPr lang="en-US" sz="2000" dirty="0" smtClean="0"/>
              <a:t>imminent</a:t>
            </a:r>
            <a:r>
              <a:rPr lang="hu-HU" sz="2000" dirty="0" smtClean="0"/>
              <a:t>;</a:t>
            </a:r>
            <a:endParaRPr lang="en-US" sz="2000" dirty="0"/>
          </a:p>
          <a:p>
            <a:r>
              <a:rPr lang="en-US" sz="2000" dirty="0"/>
              <a:t>World view: the new = the good, the true and the </a:t>
            </a:r>
            <a:r>
              <a:rPr lang="en-US" sz="2000" dirty="0" smtClean="0"/>
              <a:t>beautiful</a:t>
            </a:r>
            <a:r>
              <a:rPr lang="hu-HU" sz="2000" dirty="0" smtClean="0"/>
              <a:t>.</a:t>
            </a:r>
            <a:endParaRPr lang="hu-HU" sz="2000" dirty="0"/>
          </a:p>
        </p:txBody>
      </p:sp>
    </p:spTree>
    <p:extLst>
      <p:ext uri="{BB962C8B-B14F-4D97-AF65-F5344CB8AC3E}">
        <p14:creationId xmlns:p14="http://schemas.microsoft.com/office/powerpoint/2010/main" val="46450913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t>The ideas of modernism</a:t>
            </a:r>
            <a:endParaRPr lang="en-GB" dirty="0"/>
          </a:p>
        </p:txBody>
      </p:sp>
      <p:sp>
        <p:nvSpPr>
          <p:cNvPr id="3" name="Tartalom helye 2"/>
          <p:cNvSpPr>
            <a:spLocks noGrp="1"/>
          </p:cNvSpPr>
          <p:nvPr>
            <p:ph idx="1"/>
          </p:nvPr>
        </p:nvSpPr>
        <p:spPr>
          <a:xfrm>
            <a:off x="1235900" y="1429512"/>
            <a:ext cx="9490012" cy="2895600"/>
          </a:xfrm>
        </p:spPr>
        <p:txBody>
          <a:bodyPr>
            <a:normAutofit/>
          </a:bodyPr>
          <a:lstStyle/>
          <a:p>
            <a:r>
              <a:rPr lang="en-US" sz="2000" dirty="0"/>
              <a:t>Among the factors that shaped modernism were the development of modern industrial societies and the rapid growth of cities, followed by the horror of World War I.</a:t>
            </a:r>
          </a:p>
          <a:p>
            <a:r>
              <a:rPr lang="en-US" sz="2000" dirty="0"/>
              <a:t>Modernism was essentially based on a utopian vision of human life and society and a belief in progress, or moving forward.</a:t>
            </a:r>
          </a:p>
          <a:p>
            <a:r>
              <a:rPr lang="en-US" sz="2000" dirty="0"/>
              <a:t>Modernist ideals pervaded art, architecture, literature, religious faith, philosophy, social organization, activities of daily life, and even the sciences.</a:t>
            </a:r>
            <a:endParaRPr lang="hu-HU" sz="2000"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95517">
            <a:off x="7868415" y="4047775"/>
            <a:ext cx="3534608" cy="2453607"/>
          </a:xfrm>
          <a:prstGeom prst="rect">
            <a:avLst/>
          </a:prstGeom>
          <a:ln>
            <a:noFill/>
          </a:ln>
          <a:effectLst>
            <a:softEdge rad="112500"/>
          </a:effectLst>
        </p:spPr>
      </p:pic>
    </p:spTree>
    <p:extLst>
      <p:ext uri="{BB962C8B-B14F-4D97-AF65-F5344CB8AC3E}">
        <p14:creationId xmlns:p14="http://schemas.microsoft.com/office/powerpoint/2010/main" val="4068041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t>Modernism In Literature</a:t>
            </a:r>
            <a:endParaRPr lang="en-GB" dirty="0"/>
          </a:p>
        </p:txBody>
      </p:sp>
      <p:sp>
        <p:nvSpPr>
          <p:cNvPr id="3" name="Tartalom helye 2"/>
          <p:cNvSpPr>
            <a:spLocks noGrp="1"/>
          </p:cNvSpPr>
          <p:nvPr>
            <p:ph idx="1"/>
          </p:nvPr>
        </p:nvSpPr>
        <p:spPr>
          <a:xfrm>
            <a:off x="1775396" y="1502664"/>
            <a:ext cx="8915400" cy="3777622"/>
          </a:xfrm>
        </p:spPr>
        <p:txBody>
          <a:bodyPr>
            <a:noAutofit/>
          </a:bodyPr>
          <a:lstStyle/>
          <a:p>
            <a:r>
              <a:rPr lang="en-US" sz="2000" dirty="0"/>
              <a:t>The enormity of the war had undermined humankind’s faith in the foundations of Western society and culture, and postwar Modernist literature reflected a sense of disillusionment and fragmentation. A primary theme of T.S. Eliot’s long poem The Waste Land (1922), a seminal Modernist work, is the search for redemption and renewal in a sterile and spiritually empty landscape. With its fragmentary images and obscure allusions, the poem is typical of Modernism in requiring the reader to take an active role in interpreting the text</a:t>
            </a:r>
            <a:r>
              <a:rPr lang="en-US" sz="2000" dirty="0" smtClean="0"/>
              <a:t>.</a:t>
            </a:r>
            <a:endParaRPr lang="hu-HU" sz="2000" dirty="0"/>
          </a:p>
          <a:p>
            <a:r>
              <a:rPr lang="en-US" sz="2000" dirty="0"/>
              <a:t>Many Modernists wrote in free verse and they included many countries and cultures in their poems. Some wrote using numerous points-of-view or even used a “stream-of-consciousness” style. These writing styles further demonstrate the way the scattered state of society affected the work of writes at that time.</a:t>
            </a:r>
            <a:endParaRPr lang="hu-HU" sz="2000" dirty="0"/>
          </a:p>
        </p:txBody>
      </p:sp>
    </p:spTree>
    <p:extLst>
      <p:ext uri="{BB962C8B-B14F-4D97-AF65-F5344CB8AC3E}">
        <p14:creationId xmlns:p14="http://schemas.microsoft.com/office/powerpoint/2010/main" val="2642475014"/>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583372" y="2188464"/>
            <a:ext cx="9078532" cy="3910584"/>
          </a:xfrm>
        </p:spPr>
        <p:txBody>
          <a:bodyPr/>
          <a:lstStyle/>
          <a:p>
            <a:r>
              <a:rPr lang="en-US" sz="2000" dirty="0"/>
              <a:t>Emily Dickinson and Walt Whitman are thought to be the mother and father of the movement because they had the most direct influence on early Modernists. Some time after their deaths, the Imagist poets began to gain importance. The University of Toledo’s </a:t>
            </a:r>
            <a:r>
              <a:rPr lang="en-US" sz="2000" dirty="0" err="1"/>
              <a:t>Canaday</a:t>
            </a:r>
            <a:r>
              <a:rPr lang="en-US" sz="2000" dirty="0"/>
              <a:t> Center has a rich collection of poetry and critical work from that era.</a:t>
            </a:r>
          </a:p>
          <a:p>
            <a:r>
              <a:rPr lang="en-US" sz="2000" dirty="0"/>
              <a:t>Imagist poets generally wrote shorter poems and they chose their words carefully so that their work would be rich and direct. The movement started in London, where a group of poets met and discussed changes that were happening in poetry. Ezra Pound soon met these individuals, and he eventually introduced them to H.D. and Richard Aldington in 1911. In 1912, Pound submitted their work to Poetry magazine. </a:t>
            </a:r>
          </a:p>
          <a:p>
            <a:endParaRPr lang="hu-HU"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9886" y="388269"/>
            <a:ext cx="1208055" cy="1534556"/>
          </a:xfrm>
          <a:prstGeom prst="rect">
            <a:avLst/>
          </a:prstGeom>
          <a:ln>
            <a:noFill/>
          </a:ln>
          <a:effectLst>
            <a:softEdge rad="112500"/>
          </a:effectLst>
        </p:spPr>
      </p:pic>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0240" y="421685"/>
            <a:ext cx="1200912" cy="1501140"/>
          </a:xfrm>
          <a:prstGeom prst="rect">
            <a:avLst/>
          </a:prstGeom>
          <a:ln>
            <a:noFill/>
          </a:ln>
          <a:effectLst>
            <a:softEdge rad="112500"/>
          </a:effectLst>
        </p:spPr>
      </p:pic>
    </p:spTree>
    <p:extLst>
      <p:ext uri="{BB962C8B-B14F-4D97-AF65-F5344CB8AC3E}">
        <p14:creationId xmlns:p14="http://schemas.microsoft.com/office/powerpoint/2010/main" val="1800398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02244" y="1502664"/>
            <a:ext cx="8915400" cy="3777622"/>
          </a:xfrm>
        </p:spPr>
        <p:txBody>
          <a:bodyPr>
            <a:normAutofit lnSpcReduction="10000"/>
          </a:bodyPr>
          <a:lstStyle/>
          <a:p>
            <a:endParaRPr lang="hu-HU" sz="2000" dirty="0" smtClean="0"/>
          </a:p>
          <a:p>
            <a:r>
              <a:rPr lang="en-US" sz="2000" dirty="0" smtClean="0"/>
              <a:t>After </a:t>
            </a:r>
            <a:r>
              <a:rPr lang="en-US" sz="2000" dirty="0"/>
              <a:t>H.D.’s name, he signed the word "</a:t>
            </a:r>
            <a:r>
              <a:rPr lang="en-US" sz="2000" dirty="0" err="1"/>
              <a:t>Imagiste</a:t>
            </a:r>
            <a:r>
              <a:rPr lang="en-US" sz="2000" dirty="0"/>
              <a:t>" and that was when Imagism was publicly launched. Two months later, Poetry published an essay which discusses three points that the London group agreed upon. They felt that the following rules should apply when writing poetry: </a:t>
            </a:r>
            <a:endParaRPr lang="hu-HU" sz="2000" dirty="0" smtClean="0"/>
          </a:p>
          <a:p>
            <a:pPr marL="0" indent="0">
              <a:buNone/>
            </a:pPr>
            <a:r>
              <a:rPr lang="en-US" sz="2000" dirty="0"/>
              <a:t>1. </a:t>
            </a:r>
            <a:r>
              <a:rPr lang="en-US" sz="2000" dirty="0" smtClean="0"/>
              <a:t>Direct </a:t>
            </a:r>
            <a:r>
              <a:rPr lang="en-US" sz="2000" dirty="0"/>
              <a:t>treatment of the "thing," whether subjective or objective.</a:t>
            </a:r>
          </a:p>
          <a:p>
            <a:pPr marL="0" indent="0">
              <a:buNone/>
            </a:pPr>
            <a:r>
              <a:rPr lang="en-US" sz="2000" dirty="0"/>
              <a:t>2. </a:t>
            </a:r>
            <a:r>
              <a:rPr lang="en-US" sz="2000" dirty="0" smtClean="0"/>
              <a:t>To </a:t>
            </a:r>
            <a:r>
              <a:rPr lang="en-US" sz="2000" dirty="0"/>
              <a:t>use absolutely no word that does not contribute to the presentation.</a:t>
            </a:r>
          </a:p>
          <a:p>
            <a:pPr marL="0" indent="0">
              <a:buNone/>
            </a:pPr>
            <a:r>
              <a:rPr lang="en-US" sz="2000" dirty="0"/>
              <a:t>3.  </a:t>
            </a:r>
            <a:r>
              <a:rPr lang="en-US" sz="2000" dirty="0" smtClean="0"/>
              <a:t>As </a:t>
            </a:r>
            <a:r>
              <a:rPr lang="en-US" sz="2000" dirty="0"/>
              <a:t>regarding rhythm: to compose in the sequence of the musical phrase, not in sequence of a metronome.</a:t>
            </a:r>
            <a:endParaRPr lang="hu-HU" sz="2000" dirty="0"/>
          </a:p>
        </p:txBody>
      </p:sp>
      <p:sp>
        <p:nvSpPr>
          <p:cNvPr id="4" name="Szövegdoboz 3"/>
          <p:cNvSpPr txBox="1"/>
          <p:nvPr/>
        </p:nvSpPr>
        <p:spPr>
          <a:xfrm>
            <a:off x="2130552" y="685800"/>
            <a:ext cx="4800600" cy="646331"/>
          </a:xfrm>
          <a:prstGeom prst="rect">
            <a:avLst/>
          </a:prstGeom>
          <a:noFill/>
        </p:spPr>
        <p:txBody>
          <a:bodyPr wrap="square" rtlCol="0">
            <a:spAutoFit/>
          </a:bodyPr>
          <a:lstStyle/>
          <a:p>
            <a:r>
              <a:rPr lang="hu-HU" sz="3600" dirty="0" smtClean="0"/>
              <a:t>Imagism</a:t>
            </a:r>
            <a:endParaRPr lang="hu-HU" sz="3600" dirty="0"/>
          </a:p>
        </p:txBody>
      </p:sp>
    </p:spTree>
    <p:extLst>
      <p:ext uri="{BB962C8B-B14F-4D97-AF65-F5344CB8AC3E}">
        <p14:creationId xmlns:p14="http://schemas.microsoft.com/office/powerpoint/2010/main" val="3142605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3146996" y="1466088"/>
            <a:ext cx="7889812" cy="3777622"/>
          </a:xfrm>
        </p:spPr>
        <p:txBody>
          <a:bodyPr>
            <a:normAutofit/>
          </a:bodyPr>
          <a:lstStyle/>
          <a:p>
            <a:r>
              <a:rPr lang="en-US" sz="2000" dirty="0"/>
              <a:t>Imagism was born in England and America in the early twentieth century. A reactionary movement against romanticism and Victorian poetry, imagism emphasized simplicity, clarity of expression, and precision through the use of exacting visual images</a:t>
            </a:r>
            <a:r>
              <a:rPr lang="en-US" sz="2000" dirty="0" smtClean="0"/>
              <a:t>.</a:t>
            </a:r>
            <a:endParaRPr lang="en-US" sz="2000" dirty="0"/>
          </a:p>
          <a:p>
            <a:r>
              <a:rPr lang="en-US" sz="2000" dirty="0"/>
              <a:t>Though </a:t>
            </a:r>
            <a:r>
              <a:rPr lang="en-US" sz="2000" i="1" dirty="0"/>
              <a:t>Ezra Pound </a:t>
            </a:r>
            <a:r>
              <a:rPr lang="en-US" sz="2000" dirty="0"/>
              <a:t>is noted as the founder of imagism, the movement was rooted in ideas first developed by English philosopher and poet T. E. </a:t>
            </a:r>
            <a:r>
              <a:rPr lang="en-US" sz="2000" dirty="0" err="1"/>
              <a:t>Hulme</a:t>
            </a:r>
            <a:r>
              <a:rPr lang="en-US" sz="2000" dirty="0"/>
              <a:t>, who, as early as 1908, spoke of poetry based on an absolutely accurate presentation of its subject, with no excess verbiage. </a:t>
            </a:r>
            <a:endParaRPr lang="hu-HU" sz="2000"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105" y="1548384"/>
            <a:ext cx="2276856" cy="2913888"/>
          </a:xfrm>
          <a:prstGeom prst="rect">
            <a:avLst/>
          </a:prstGeom>
          <a:ln>
            <a:noFill/>
          </a:ln>
          <a:effectLst>
            <a:softEdge rad="112500"/>
          </a:effectLst>
        </p:spPr>
      </p:pic>
    </p:spTree>
    <p:extLst>
      <p:ext uri="{BB962C8B-B14F-4D97-AF65-F5344CB8AC3E}">
        <p14:creationId xmlns:p14="http://schemas.microsoft.com/office/powerpoint/2010/main" val="42189636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t>Traditionalism</a:t>
            </a:r>
            <a:endParaRPr lang="en-GB" dirty="0"/>
          </a:p>
        </p:txBody>
      </p:sp>
      <p:sp>
        <p:nvSpPr>
          <p:cNvPr id="3" name="Tartalom helye 2"/>
          <p:cNvSpPr>
            <a:spLocks noGrp="1"/>
          </p:cNvSpPr>
          <p:nvPr>
            <p:ph idx="1"/>
          </p:nvPr>
        </p:nvSpPr>
        <p:spPr>
          <a:xfrm>
            <a:off x="1683956" y="1484376"/>
            <a:ext cx="8915400" cy="3777622"/>
          </a:xfrm>
        </p:spPr>
        <p:txBody>
          <a:bodyPr>
            <a:noAutofit/>
          </a:bodyPr>
          <a:lstStyle/>
          <a:p>
            <a:r>
              <a:rPr lang="en-US" sz="2000" dirty="0"/>
              <a:t>The fundamental Traditionalist principle is that truth, which includes morality, is both knowable and unchanging. </a:t>
            </a:r>
            <a:endParaRPr lang="hu-HU" sz="2000" dirty="0" smtClean="0"/>
          </a:p>
          <a:p>
            <a:r>
              <a:rPr lang="en-US" sz="2000" dirty="0"/>
              <a:t>Traditional writers include acknowledged masters of traditional forms and diction who write with a readily recognizable craft, often using rhyme or a set metrical pattern. </a:t>
            </a:r>
            <a:endParaRPr lang="hu-HU" sz="2000" dirty="0" smtClean="0"/>
          </a:p>
          <a:p>
            <a:r>
              <a:rPr lang="en-US" sz="2000" dirty="0"/>
              <a:t>Often they are from the U.S. Eastern seaboard or from the southern part of the country, and teach in colleges and universities. Richard </a:t>
            </a:r>
            <a:r>
              <a:rPr lang="en-US" sz="2000" dirty="0" err="1"/>
              <a:t>Eberhart</a:t>
            </a:r>
            <a:r>
              <a:rPr lang="en-US" sz="2000" dirty="0"/>
              <a:t> and Richard Wilbur; the older Fugitive poets John Crowe Ransom, Allen Tate, and Robert Penn Warren; such accomplished younger poets as John Hollander and Richard Howard; and the early Robert Lowell are examples. They are established and frequently anthologized.</a:t>
            </a:r>
            <a:endParaRPr lang="hu-HU" sz="2000" dirty="0"/>
          </a:p>
        </p:txBody>
      </p:sp>
    </p:spTree>
    <p:extLst>
      <p:ext uri="{BB962C8B-B14F-4D97-AF65-F5344CB8AC3E}">
        <p14:creationId xmlns:p14="http://schemas.microsoft.com/office/powerpoint/2010/main" val="609721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Szálak">
  <a:themeElements>
    <a:clrScheme name="Szálak">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zálak">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zálak">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120</TotalTime>
  <Words>2317</Words>
  <Application>Microsoft Office PowerPoint</Application>
  <PresentationFormat>Произвольный</PresentationFormat>
  <Paragraphs>84</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Szálak</vt:lpstr>
      <vt:lpstr>Modernism. The ideas of modernism. Imagism. Traditionalism. Fantasy, realism and experimentalism.</vt:lpstr>
      <vt:lpstr>Modernism</vt:lpstr>
      <vt:lpstr>Modernism - Introduction</vt:lpstr>
      <vt:lpstr>The ideas of modernism</vt:lpstr>
      <vt:lpstr>Modernism In Literature</vt:lpstr>
      <vt:lpstr>Презентация PowerPoint</vt:lpstr>
      <vt:lpstr>Презентация PowerPoint</vt:lpstr>
      <vt:lpstr>Презентация PowerPoint</vt:lpstr>
      <vt:lpstr>Traditionalism</vt:lpstr>
      <vt:lpstr>Презентация PowerPoint</vt:lpstr>
      <vt:lpstr>Fantasy</vt:lpstr>
      <vt:lpstr>Types of Fantasy</vt:lpstr>
      <vt:lpstr>Презентация PowerPoint</vt:lpstr>
      <vt:lpstr>Презентация PowerPoint</vt:lpstr>
      <vt:lpstr>Realism </vt:lpstr>
      <vt:lpstr>Elements of Literary Realism</vt:lpstr>
      <vt:lpstr>Types of Literary Realism</vt:lpstr>
      <vt:lpstr>Experimentalism</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Modernism. The ideas of modernism. Imagism. Traditionalism. Fantasy, realism and experimentalism.</dc:title>
  <dc:creator>Microsoft-fiók</dc:creator>
  <cp:lastModifiedBy>6</cp:lastModifiedBy>
  <cp:revision>38</cp:revision>
  <dcterms:created xsi:type="dcterms:W3CDTF">2020-11-15T16:22:53Z</dcterms:created>
  <dcterms:modified xsi:type="dcterms:W3CDTF">2021-12-29T19:07:18Z</dcterms:modified>
</cp:coreProperties>
</file>