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57" r:id="rId3"/>
    <p:sldId id="258" r:id="rId4"/>
    <p:sldId id="270" r:id="rId5"/>
    <p:sldId id="271" r:id="rId6"/>
    <p:sldId id="272" r:id="rId7"/>
    <p:sldId id="259" r:id="rId8"/>
    <p:sldId id="268" r:id="rId9"/>
    <p:sldId id="260" r:id="rId10"/>
    <p:sldId id="261" r:id="rId11"/>
    <p:sldId id="262" r:id="rId12"/>
    <p:sldId id="263" r:id="rId13"/>
    <p:sldId id="264" r:id="rId14"/>
    <p:sldId id="265" r:id="rId15"/>
    <p:sldId id="266" r:id="rId16"/>
    <p:sldId id="267" r:id="rId17"/>
    <p:sldId id="269" r:id="rId18"/>
    <p:sldId id="273" r:id="rId19"/>
    <p:sldId id="274" r:id="rId20"/>
  </p:sldIdLst>
  <p:sldSz cx="12192000" cy="6858000"/>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94660"/>
  </p:normalViewPr>
  <p:slideViewPr>
    <p:cSldViewPr snapToGrid="0">
      <p:cViewPr varScale="1">
        <p:scale>
          <a:sx n="69" d="100"/>
          <a:sy n="69" d="100"/>
        </p:scale>
        <p:origin x="-756"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EA2843-E000-4CE3-B360-547937E47D10}" type="datetimeFigureOut">
              <a:rPr lang="hu-HU" smtClean="0"/>
              <a:t>2021. 12. 29.</a:t>
            </a:fld>
            <a:endParaRPr lang="hu-HU"/>
          </a:p>
        </p:txBody>
      </p:sp>
      <p:sp>
        <p:nvSpPr>
          <p:cNvPr id="4" name="Diakép hely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6" name="Élőláb hely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2CAA51-080A-4262-8913-87AD52276A9A}" type="slidenum">
              <a:rPr lang="hu-HU" smtClean="0"/>
              <a:t>‹#›</a:t>
            </a:fld>
            <a:endParaRPr lang="hu-HU"/>
          </a:p>
        </p:txBody>
      </p:sp>
    </p:spTree>
    <p:extLst>
      <p:ext uri="{BB962C8B-B14F-4D97-AF65-F5344CB8AC3E}">
        <p14:creationId xmlns:p14="http://schemas.microsoft.com/office/powerpoint/2010/main" val="32672041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C52CAA51-080A-4262-8913-87AD52276A9A}" type="slidenum">
              <a:rPr lang="hu-HU" smtClean="0"/>
              <a:t>11</a:t>
            </a:fld>
            <a:endParaRPr lang="hu-HU"/>
          </a:p>
        </p:txBody>
      </p:sp>
    </p:spTree>
    <p:extLst>
      <p:ext uri="{BB962C8B-B14F-4D97-AF65-F5344CB8AC3E}">
        <p14:creationId xmlns:p14="http://schemas.microsoft.com/office/powerpoint/2010/main" val="27502840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Címdia">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hu-HU" smtClean="0"/>
              <a:t>Mintacím szerkesztése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smtClean="0"/>
              <a:t>Alcím mintájának szerkesztése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F12BDEB6-F135-4809-9C04-94CDCD76F34A}" type="datetimeFigureOut">
              <a:rPr lang="hu-HU" smtClean="0"/>
              <a:t>2021. 12. 29.</a:t>
            </a:fld>
            <a:endParaRPr lang="hu-HU"/>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hu-HU"/>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844AF45B-B079-49DE-97E5-171897FD070C}" type="slidenum">
              <a:rPr lang="hu-HU" smtClean="0"/>
              <a:t>‹#›</a:t>
            </a:fld>
            <a:endParaRPr lang="hu-HU"/>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116401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smtClean="0"/>
              <a:t>Mintacím szerkesztése</a:t>
            </a:r>
            <a:endParaRPr lang="en-US" dirty="0"/>
          </a:p>
        </p:txBody>
      </p:sp>
      <p:sp>
        <p:nvSpPr>
          <p:cNvPr id="3" name="Vertical Text Placeholder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4" name="Date Placeholder 3"/>
          <p:cNvSpPr>
            <a:spLocks noGrp="1"/>
          </p:cNvSpPr>
          <p:nvPr>
            <p:ph type="dt" sz="half" idx="10"/>
          </p:nvPr>
        </p:nvSpPr>
        <p:spPr/>
        <p:txBody>
          <a:bodyPr/>
          <a:lstStyle/>
          <a:p>
            <a:fld id="{F12BDEB6-F135-4809-9C04-94CDCD76F34A}" type="datetimeFigureOut">
              <a:rPr lang="hu-HU" smtClean="0"/>
              <a:t>2021. 12. 29.</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844AF45B-B079-49DE-97E5-171897FD070C}" type="slidenum">
              <a:rPr lang="hu-HU" smtClean="0"/>
              <a:t>‹#›</a:t>
            </a:fld>
            <a:endParaRPr lang="hu-HU"/>
          </a:p>
        </p:txBody>
      </p:sp>
    </p:spTree>
    <p:extLst>
      <p:ext uri="{BB962C8B-B14F-4D97-AF65-F5344CB8AC3E}">
        <p14:creationId xmlns:p14="http://schemas.microsoft.com/office/powerpoint/2010/main" val="40266089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hu-HU" smtClean="0"/>
              <a:t>Mintacím szerkesztése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4" name="Date Placeholder 3"/>
          <p:cNvSpPr>
            <a:spLocks noGrp="1"/>
          </p:cNvSpPr>
          <p:nvPr>
            <p:ph type="dt" sz="half" idx="10"/>
          </p:nvPr>
        </p:nvSpPr>
        <p:spPr/>
        <p:txBody>
          <a:bodyPr/>
          <a:lstStyle/>
          <a:p>
            <a:fld id="{F12BDEB6-F135-4809-9C04-94CDCD76F34A}" type="datetimeFigureOut">
              <a:rPr lang="hu-HU" smtClean="0"/>
              <a:t>2021. 12. 29.</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844AF45B-B079-49DE-97E5-171897FD070C}" type="slidenum">
              <a:rPr lang="hu-HU" smtClean="0"/>
              <a:t>‹#›</a:t>
            </a:fld>
            <a:endParaRPr lang="hu-HU"/>
          </a:p>
        </p:txBody>
      </p:sp>
    </p:spTree>
    <p:extLst>
      <p:ext uri="{BB962C8B-B14F-4D97-AF65-F5344CB8AC3E}">
        <p14:creationId xmlns:p14="http://schemas.microsoft.com/office/powerpoint/2010/main" val="3021463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smtClean="0"/>
              <a:t>Mintacím szerkesztése</a:t>
            </a:r>
            <a:endParaRPr lang="en-US" dirty="0"/>
          </a:p>
        </p:txBody>
      </p:sp>
      <p:sp>
        <p:nvSpPr>
          <p:cNvPr id="3" name="Content Placeholder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4" name="Date Placeholder 3"/>
          <p:cNvSpPr>
            <a:spLocks noGrp="1"/>
          </p:cNvSpPr>
          <p:nvPr>
            <p:ph type="dt" sz="half" idx="10"/>
          </p:nvPr>
        </p:nvSpPr>
        <p:spPr/>
        <p:txBody>
          <a:bodyPr/>
          <a:lstStyle/>
          <a:p>
            <a:fld id="{F12BDEB6-F135-4809-9C04-94CDCD76F34A}" type="datetimeFigureOut">
              <a:rPr lang="hu-HU" smtClean="0"/>
              <a:t>2021. 12. 29.</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844AF45B-B079-49DE-97E5-171897FD070C}" type="slidenum">
              <a:rPr lang="hu-HU" smtClean="0"/>
              <a:t>‹#›</a:t>
            </a:fld>
            <a:endParaRPr lang="hu-HU"/>
          </a:p>
        </p:txBody>
      </p:sp>
    </p:spTree>
    <p:extLst>
      <p:ext uri="{BB962C8B-B14F-4D97-AF65-F5344CB8AC3E}">
        <p14:creationId xmlns:p14="http://schemas.microsoft.com/office/powerpoint/2010/main" val="1090613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zakaszfejléc">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hu-HU" smtClean="0"/>
              <a:t>Mintacím szerkesztése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u-HU" smtClean="0"/>
              <a:t>Mintaszöveg szerkesztése</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F12BDEB6-F135-4809-9C04-94CDCD76F34A}" type="datetimeFigureOut">
              <a:rPr lang="hu-HU" smtClean="0"/>
              <a:t>2021. 12. 29.</a:t>
            </a:fld>
            <a:endParaRPr lang="hu-HU"/>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hu-HU"/>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844AF45B-B079-49DE-97E5-171897FD070C}" type="slidenum">
              <a:rPr lang="hu-HU" smtClean="0"/>
              <a:t>‹#›</a:t>
            </a:fld>
            <a:endParaRPr lang="hu-HU"/>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402644387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smtClean="0"/>
              <a:t>Mintacím szerkesztése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5" name="Date Placeholder 4"/>
          <p:cNvSpPr>
            <a:spLocks noGrp="1"/>
          </p:cNvSpPr>
          <p:nvPr>
            <p:ph type="dt" sz="half" idx="10"/>
          </p:nvPr>
        </p:nvSpPr>
        <p:spPr/>
        <p:txBody>
          <a:bodyPr/>
          <a:lstStyle/>
          <a:p>
            <a:fld id="{F12BDEB6-F135-4809-9C04-94CDCD76F34A}" type="datetimeFigureOut">
              <a:rPr lang="hu-HU" smtClean="0"/>
              <a:t>2021. 12. 29.</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844AF45B-B079-49DE-97E5-171897FD070C}" type="slidenum">
              <a:rPr lang="hu-HU" smtClean="0"/>
              <a:t>‹#›</a:t>
            </a:fld>
            <a:endParaRPr lang="hu-HU"/>
          </a:p>
        </p:txBody>
      </p:sp>
    </p:spTree>
    <p:extLst>
      <p:ext uri="{BB962C8B-B14F-4D97-AF65-F5344CB8AC3E}">
        <p14:creationId xmlns:p14="http://schemas.microsoft.com/office/powerpoint/2010/main" val="2753239676"/>
      </p:ext>
    </p:extLst>
  </p:cSld>
  <p:clrMapOvr>
    <a:masterClrMapping/>
  </p:clrMapOvr>
  <p:extLst mod="1">
    <p:ext uri="{DCECCB84-F9BA-43D5-87BE-67443E8EF086}">
      <p15:sldGuideLst xmlns=""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hu-HU" smtClean="0"/>
              <a:t>Mintacím szerkesztése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Content Placeholder 3"/>
          <p:cNvSpPr>
            <a:spLocks noGrp="1"/>
          </p:cNvSpPr>
          <p:nvPr>
            <p:ph sz="half" idx="2"/>
          </p:nvPr>
        </p:nvSpPr>
        <p:spPr>
          <a:xfrm>
            <a:off x="1257300" y="2909102"/>
            <a:ext cx="4800600" cy="299639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Content Placeholder 5"/>
          <p:cNvSpPr>
            <a:spLocks noGrp="1"/>
          </p:cNvSpPr>
          <p:nvPr>
            <p:ph sz="quarter" idx="4"/>
          </p:nvPr>
        </p:nvSpPr>
        <p:spPr>
          <a:xfrm>
            <a:off x="6633864" y="2909102"/>
            <a:ext cx="4800600" cy="299639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7" name="Date Placeholder 6"/>
          <p:cNvSpPr>
            <a:spLocks noGrp="1"/>
          </p:cNvSpPr>
          <p:nvPr>
            <p:ph type="dt" sz="half" idx="10"/>
          </p:nvPr>
        </p:nvSpPr>
        <p:spPr/>
        <p:txBody>
          <a:bodyPr/>
          <a:lstStyle/>
          <a:p>
            <a:fld id="{F12BDEB6-F135-4809-9C04-94CDCD76F34A}" type="datetimeFigureOut">
              <a:rPr lang="hu-HU" smtClean="0"/>
              <a:t>2021. 12. 29.</a:t>
            </a:fld>
            <a:endParaRPr lang="hu-HU"/>
          </a:p>
        </p:txBody>
      </p:sp>
      <p:sp>
        <p:nvSpPr>
          <p:cNvPr id="8" name="Footer Placeholder 7"/>
          <p:cNvSpPr>
            <a:spLocks noGrp="1"/>
          </p:cNvSpPr>
          <p:nvPr>
            <p:ph type="ftr" sz="quarter" idx="11"/>
          </p:nvPr>
        </p:nvSpPr>
        <p:spPr/>
        <p:txBody>
          <a:bodyPr/>
          <a:lstStyle/>
          <a:p>
            <a:endParaRPr lang="hu-HU"/>
          </a:p>
        </p:txBody>
      </p:sp>
      <p:sp>
        <p:nvSpPr>
          <p:cNvPr id="9" name="Slide Number Placeholder 8"/>
          <p:cNvSpPr>
            <a:spLocks noGrp="1"/>
          </p:cNvSpPr>
          <p:nvPr>
            <p:ph type="sldNum" sz="quarter" idx="12"/>
          </p:nvPr>
        </p:nvSpPr>
        <p:spPr/>
        <p:txBody>
          <a:bodyPr/>
          <a:lstStyle/>
          <a:p>
            <a:fld id="{844AF45B-B079-49DE-97E5-171897FD070C}" type="slidenum">
              <a:rPr lang="hu-HU" smtClean="0"/>
              <a:t>‹#›</a:t>
            </a:fld>
            <a:endParaRPr lang="hu-HU"/>
          </a:p>
        </p:txBody>
      </p:sp>
    </p:spTree>
    <p:extLst>
      <p:ext uri="{BB962C8B-B14F-4D97-AF65-F5344CB8AC3E}">
        <p14:creationId xmlns:p14="http://schemas.microsoft.com/office/powerpoint/2010/main" val="3273234722"/>
      </p:ext>
    </p:extLst>
  </p:cSld>
  <p:clrMapOvr>
    <a:masterClrMapping/>
  </p:clrMapOvr>
  <p:extLst mod="1">
    <p:ext uri="{DCECCB84-F9BA-43D5-87BE-67443E8EF086}">
      <p15:sldGuideLst xmlns=""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smtClean="0"/>
              <a:t>Mintacím szerkesztése</a:t>
            </a:r>
            <a:endParaRPr lang="en-US" dirty="0"/>
          </a:p>
        </p:txBody>
      </p:sp>
      <p:sp>
        <p:nvSpPr>
          <p:cNvPr id="3" name="Date Placeholder 2"/>
          <p:cNvSpPr>
            <a:spLocks noGrp="1"/>
          </p:cNvSpPr>
          <p:nvPr>
            <p:ph type="dt" sz="half" idx="10"/>
          </p:nvPr>
        </p:nvSpPr>
        <p:spPr/>
        <p:txBody>
          <a:bodyPr/>
          <a:lstStyle/>
          <a:p>
            <a:fld id="{F12BDEB6-F135-4809-9C04-94CDCD76F34A}" type="datetimeFigureOut">
              <a:rPr lang="hu-HU" smtClean="0"/>
              <a:t>2021. 12. 29.</a:t>
            </a:fld>
            <a:endParaRPr lang="hu-HU"/>
          </a:p>
        </p:txBody>
      </p:sp>
      <p:sp>
        <p:nvSpPr>
          <p:cNvPr id="4" name="Footer Placeholder 3"/>
          <p:cNvSpPr>
            <a:spLocks noGrp="1"/>
          </p:cNvSpPr>
          <p:nvPr>
            <p:ph type="ftr" sz="quarter" idx="11"/>
          </p:nvPr>
        </p:nvSpPr>
        <p:spPr/>
        <p:txBody>
          <a:bodyPr/>
          <a:lstStyle/>
          <a:p>
            <a:endParaRPr lang="hu-HU"/>
          </a:p>
        </p:txBody>
      </p:sp>
      <p:sp>
        <p:nvSpPr>
          <p:cNvPr id="5" name="Slide Number Placeholder 4"/>
          <p:cNvSpPr>
            <a:spLocks noGrp="1"/>
          </p:cNvSpPr>
          <p:nvPr>
            <p:ph type="sldNum" sz="quarter" idx="12"/>
          </p:nvPr>
        </p:nvSpPr>
        <p:spPr/>
        <p:txBody>
          <a:bodyPr/>
          <a:lstStyle/>
          <a:p>
            <a:fld id="{844AF45B-B079-49DE-97E5-171897FD070C}" type="slidenum">
              <a:rPr lang="hu-HU" smtClean="0"/>
              <a:t>‹#›</a:t>
            </a:fld>
            <a:endParaRPr lang="hu-HU"/>
          </a:p>
        </p:txBody>
      </p:sp>
    </p:spTree>
    <p:extLst>
      <p:ext uri="{BB962C8B-B14F-4D97-AF65-F5344CB8AC3E}">
        <p14:creationId xmlns:p14="http://schemas.microsoft.com/office/powerpoint/2010/main" val="2077452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2BDEB6-F135-4809-9C04-94CDCD76F34A}" type="datetimeFigureOut">
              <a:rPr lang="hu-HU" smtClean="0"/>
              <a:t>2021. 12. 29.</a:t>
            </a:fld>
            <a:endParaRPr lang="hu-HU"/>
          </a:p>
        </p:txBody>
      </p:sp>
      <p:sp>
        <p:nvSpPr>
          <p:cNvPr id="3" name="Footer Placeholder 2"/>
          <p:cNvSpPr>
            <a:spLocks noGrp="1"/>
          </p:cNvSpPr>
          <p:nvPr>
            <p:ph type="ftr" sz="quarter" idx="11"/>
          </p:nvPr>
        </p:nvSpPr>
        <p:spPr/>
        <p:txBody>
          <a:bodyPr/>
          <a:lstStyle/>
          <a:p>
            <a:endParaRPr lang="hu-HU"/>
          </a:p>
        </p:txBody>
      </p:sp>
      <p:sp>
        <p:nvSpPr>
          <p:cNvPr id="4" name="Slide Number Placeholder 3"/>
          <p:cNvSpPr>
            <a:spLocks noGrp="1"/>
          </p:cNvSpPr>
          <p:nvPr>
            <p:ph type="sldNum" sz="quarter" idx="12"/>
          </p:nvPr>
        </p:nvSpPr>
        <p:spPr/>
        <p:txBody>
          <a:bodyPr/>
          <a:lstStyle/>
          <a:p>
            <a:fld id="{844AF45B-B079-49DE-97E5-171897FD070C}" type="slidenum">
              <a:rPr lang="hu-HU" smtClean="0"/>
              <a:t>‹#›</a:t>
            </a:fld>
            <a:endParaRPr lang="hu-HU"/>
          </a:p>
        </p:txBody>
      </p:sp>
    </p:spTree>
    <p:extLst>
      <p:ext uri="{BB962C8B-B14F-4D97-AF65-F5344CB8AC3E}">
        <p14:creationId xmlns:p14="http://schemas.microsoft.com/office/powerpoint/2010/main" val="3241060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Tartalomrész képaláírással">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hu-HU" smtClean="0"/>
              <a:t>Mintacím szerkesztése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
        <p:nvSpPr>
          <p:cNvPr id="5" name="Date Placeholder 4"/>
          <p:cNvSpPr>
            <a:spLocks noGrp="1"/>
          </p:cNvSpPr>
          <p:nvPr>
            <p:ph type="dt" sz="half" idx="10"/>
          </p:nvPr>
        </p:nvSpPr>
        <p:spPr>
          <a:xfrm>
            <a:off x="765051" y="6375679"/>
            <a:ext cx="1233355" cy="348462"/>
          </a:xfrm>
        </p:spPr>
        <p:txBody>
          <a:bodyPr/>
          <a:lstStyle/>
          <a:p>
            <a:fld id="{F12BDEB6-F135-4809-9C04-94CDCD76F34A}" type="datetimeFigureOut">
              <a:rPr lang="hu-HU" smtClean="0"/>
              <a:t>2021. 12. 29.</a:t>
            </a:fld>
            <a:endParaRPr lang="hu-HU"/>
          </a:p>
        </p:txBody>
      </p:sp>
      <p:sp>
        <p:nvSpPr>
          <p:cNvPr id="6" name="Footer Placeholder 5"/>
          <p:cNvSpPr>
            <a:spLocks noGrp="1"/>
          </p:cNvSpPr>
          <p:nvPr>
            <p:ph type="ftr" sz="quarter" idx="11"/>
          </p:nvPr>
        </p:nvSpPr>
        <p:spPr>
          <a:xfrm>
            <a:off x="2103620" y="6375679"/>
            <a:ext cx="3482179" cy="345796"/>
          </a:xfrm>
        </p:spPr>
        <p:txBody>
          <a:bodyPr/>
          <a:lstStyle/>
          <a:p>
            <a:endParaRPr lang="hu-HU"/>
          </a:p>
        </p:txBody>
      </p:sp>
      <p:sp>
        <p:nvSpPr>
          <p:cNvPr id="7" name="Slide Number Placeholder 6"/>
          <p:cNvSpPr>
            <a:spLocks noGrp="1"/>
          </p:cNvSpPr>
          <p:nvPr>
            <p:ph type="sldNum" sz="quarter" idx="12"/>
          </p:nvPr>
        </p:nvSpPr>
        <p:spPr>
          <a:xfrm>
            <a:off x="5691014" y="6375679"/>
            <a:ext cx="1232456" cy="345796"/>
          </a:xfrm>
        </p:spPr>
        <p:txBody>
          <a:bodyPr/>
          <a:lstStyle/>
          <a:p>
            <a:fld id="{844AF45B-B079-49DE-97E5-171897FD070C}" type="slidenum">
              <a:rPr lang="hu-HU" smtClean="0"/>
              <a:t>‹#›</a:t>
            </a:fld>
            <a:endParaRPr lang="hu-HU"/>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52892655"/>
      </p:ext>
    </p:extLst>
  </p:cSld>
  <p:clrMapOvr>
    <a:masterClrMapping/>
  </p:clrMapOvr>
  <p:extLst mod="1">
    <p:ext uri="{DCECCB84-F9BA-43D5-87BE-67443E8EF086}">
      <p15:sldGuideLst xmlns="" xmlns:p15="http://schemas.microsoft.com/office/powerpoint/2012/main">
        <p15:guide id="4294967295"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Kép képaláírással">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u-HU" smtClean="0"/>
              <a:t>Kép beszúrásához kattintson az ikonra</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hu-HU" smtClean="0"/>
              <a:t>Mintacím szerkesztése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
        <p:nvSpPr>
          <p:cNvPr id="5" name="Date Placeholder 4"/>
          <p:cNvSpPr>
            <a:spLocks noGrp="1"/>
          </p:cNvSpPr>
          <p:nvPr>
            <p:ph type="dt" sz="half" idx="10"/>
          </p:nvPr>
        </p:nvSpPr>
        <p:spPr>
          <a:xfrm>
            <a:off x="765950" y="6375679"/>
            <a:ext cx="1232456" cy="348462"/>
          </a:xfrm>
        </p:spPr>
        <p:txBody>
          <a:bodyPr/>
          <a:lstStyle/>
          <a:p>
            <a:fld id="{F12BDEB6-F135-4809-9C04-94CDCD76F34A}" type="datetimeFigureOut">
              <a:rPr lang="hu-HU" smtClean="0"/>
              <a:t>2021. 12. 29.</a:t>
            </a:fld>
            <a:endParaRPr lang="hu-HU"/>
          </a:p>
        </p:txBody>
      </p:sp>
      <p:sp>
        <p:nvSpPr>
          <p:cNvPr id="6" name="Footer Placeholder 5"/>
          <p:cNvSpPr>
            <a:spLocks noGrp="1"/>
          </p:cNvSpPr>
          <p:nvPr>
            <p:ph type="ftr" sz="quarter" idx="11"/>
          </p:nvPr>
        </p:nvSpPr>
        <p:spPr>
          <a:xfrm>
            <a:off x="2103621" y="6375679"/>
            <a:ext cx="3482178" cy="345796"/>
          </a:xfrm>
        </p:spPr>
        <p:txBody>
          <a:bodyPr/>
          <a:lstStyle/>
          <a:p>
            <a:endParaRPr lang="hu-HU"/>
          </a:p>
        </p:txBody>
      </p:sp>
      <p:sp>
        <p:nvSpPr>
          <p:cNvPr id="7" name="Slide Number Placeholder 6"/>
          <p:cNvSpPr>
            <a:spLocks noGrp="1"/>
          </p:cNvSpPr>
          <p:nvPr>
            <p:ph type="sldNum" sz="quarter" idx="12"/>
          </p:nvPr>
        </p:nvSpPr>
        <p:spPr>
          <a:xfrm>
            <a:off x="5687568" y="6375679"/>
            <a:ext cx="1234440" cy="345796"/>
          </a:xfrm>
        </p:spPr>
        <p:txBody>
          <a:bodyPr/>
          <a:lstStyle/>
          <a:p>
            <a:fld id="{844AF45B-B079-49DE-97E5-171897FD070C}" type="slidenum">
              <a:rPr lang="hu-HU" smtClean="0"/>
              <a:t>‹#›</a:t>
            </a:fld>
            <a:endParaRPr lang="hu-HU"/>
          </a:p>
        </p:txBody>
      </p:sp>
    </p:spTree>
    <p:extLst>
      <p:ext uri="{BB962C8B-B14F-4D97-AF65-F5344CB8AC3E}">
        <p14:creationId xmlns:p14="http://schemas.microsoft.com/office/powerpoint/2010/main" val="2119532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hu-HU" smtClean="0"/>
              <a:t>Mintacím szerkesztése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F12BDEB6-F135-4809-9C04-94CDCD76F34A}" type="datetimeFigureOut">
              <a:rPr lang="hu-HU" smtClean="0"/>
              <a:t>2021. 12. 29.</a:t>
            </a:fld>
            <a:endParaRPr lang="hu-HU"/>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hu-HU"/>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844AF45B-B079-49DE-97E5-171897FD070C}" type="slidenum">
              <a:rPr lang="hu-HU" smtClean="0"/>
              <a:t>‹#›</a:t>
            </a:fld>
            <a:endParaRPr lang="hu-HU"/>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760642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4294967295" pos="792">
          <p15:clr>
            <a:srgbClr val="F26B43"/>
          </p15:clr>
        </p15:guide>
        <p15:guide id="4294967295" pos="7200">
          <p15:clr>
            <a:srgbClr val="F26B43"/>
          </p15:clr>
        </p15:guide>
        <p15:guide id="4294967295" orient="horz" pos="4008">
          <p15:clr>
            <a:srgbClr val="F26B43"/>
          </p15:clr>
        </p15:guide>
        <p15:guide id="4294967295" orient="horz" pos="1440">
          <p15:clr>
            <a:srgbClr val="F26B43"/>
          </p15:clr>
        </p15:guide>
        <p15:guide id="4294967295" orient="horz" pos="3720">
          <p15:clr>
            <a:srgbClr val="F26B43"/>
          </p15:clr>
        </p15:guide>
        <p15:guide id="4294967295"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1551432" y="0"/>
            <a:ext cx="9144000" cy="2387600"/>
          </a:xfrm>
        </p:spPr>
        <p:txBody>
          <a:bodyPr/>
          <a:lstStyle/>
          <a:p>
            <a:r>
              <a:rPr lang="hu-HU" sz="4400" dirty="0" smtClean="0"/>
              <a:t> </a:t>
            </a:r>
            <a:r>
              <a:rPr lang="en-GB" sz="4400" dirty="0" smtClean="0"/>
              <a:t>Postmodernism.</a:t>
            </a:r>
            <a:r>
              <a:rPr lang="hu-HU" sz="4400" dirty="0" smtClean="0"/>
              <a:t> ”</a:t>
            </a:r>
            <a:r>
              <a:rPr lang="en-US" sz="4400" dirty="0" smtClean="0"/>
              <a:t>The Angry Young People.</a:t>
            </a:r>
            <a:r>
              <a:rPr lang="hu-HU" sz="4400" dirty="0" smtClean="0"/>
              <a:t>”</a:t>
            </a:r>
            <a:endParaRPr lang="en-US" sz="4400" dirty="0"/>
          </a:p>
        </p:txBody>
      </p:sp>
      <p:pic>
        <p:nvPicPr>
          <p:cNvPr id="4" name="Kép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41231" y="1979864"/>
            <a:ext cx="3964402" cy="2644256"/>
          </a:xfrm>
          <a:prstGeom prst="rect">
            <a:avLst/>
          </a:prstGeom>
          <a:ln>
            <a:noFill/>
          </a:ln>
          <a:effectLst>
            <a:softEdge rad="112500"/>
          </a:effectLst>
        </p:spPr>
      </p:pic>
    </p:spTree>
    <p:extLst>
      <p:ext uri="{BB962C8B-B14F-4D97-AF65-F5344CB8AC3E}">
        <p14:creationId xmlns:p14="http://schemas.microsoft.com/office/powerpoint/2010/main" val="2298371061"/>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1105374" y="2386585"/>
            <a:ext cx="10397778" cy="4791455"/>
          </a:xfrm>
        </p:spPr>
        <p:txBody>
          <a:bodyPr>
            <a:normAutofit/>
          </a:bodyPr>
          <a:lstStyle/>
          <a:p>
            <a:r>
              <a:rPr lang="en-US" b="1" dirty="0"/>
              <a:t>Pastiche</a:t>
            </a:r>
          </a:p>
          <a:p>
            <a:pPr marL="0" indent="0">
              <a:buNone/>
            </a:pPr>
            <a:r>
              <a:rPr lang="en-US" dirty="0"/>
              <a:t>Related to postmodern intertextuality, pastiche means to combine, or "paste" together, multiple elements. In Postmodernist literature this can be a homage to or a parody of past styles. It can be seen as a representation of the chaotic, pluralistic, or information-drenched aspects of postmodern society. It can be a combination of multiple genres to create a unique narrative or to comment on situations in </a:t>
            </a:r>
            <a:r>
              <a:rPr lang="en-US" dirty="0" smtClean="0"/>
              <a:t>postmodernity</a:t>
            </a:r>
            <a:r>
              <a:rPr lang="hu-HU" dirty="0" smtClean="0"/>
              <a:t>. </a:t>
            </a:r>
            <a:r>
              <a:rPr lang="en-GB" dirty="0" smtClean="0"/>
              <a:t>For Example</a:t>
            </a:r>
            <a:r>
              <a:rPr lang="hu-HU" dirty="0" smtClean="0"/>
              <a:t>: </a:t>
            </a:r>
            <a:r>
              <a:rPr lang="en-US" dirty="0" smtClean="0"/>
              <a:t> </a:t>
            </a:r>
            <a:r>
              <a:rPr lang="en-US" dirty="0"/>
              <a:t>Margaret Atwood uses science fiction and fairy </a:t>
            </a:r>
            <a:r>
              <a:rPr lang="en-US" dirty="0" smtClean="0"/>
              <a:t>tales</a:t>
            </a:r>
            <a:r>
              <a:rPr lang="hu-HU" dirty="0" smtClean="0"/>
              <a:t>.</a:t>
            </a:r>
          </a:p>
          <a:p>
            <a:r>
              <a:rPr lang="en-US" b="1" dirty="0"/>
              <a:t>Metafiction</a:t>
            </a:r>
          </a:p>
          <a:p>
            <a:pPr marL="0" indent="0">
              <a:buNone/>
            </a:pPr>
            <a:r>
              <a:rPr lang="en-US" dirty="0"/>
              <a:t>Metafiction is essentially writing about writing or "foregrounding the apparatus", as it's typical of deconstructionist </a:t>
            </a:r>
            <a:r>
              <a:rPr lang="en-US" dirty="0" smtClean="0"/>
              <a:t>approaches</a:t>
            </a:r>
            <a:r>
              <a:rPr lang="hu-HU" dirty="0" smtClean="0"/>
              <a:t>, </a:t>
            </a:r>
            <a:r>
              <a:rPr lang="en-US" dirty="0" smtClean="0"/>
              <a:t>making </a:t>
            </a:r>
            <a:r>
              <a:rPr lang="en-US" dirty="0"/>
              <a:t>the artificiality of art or the fictionality of fiction apparent to the reader and generally disregards the necessity for "willing suspension of disbelief." For example, postmodern sensibility and metafiction dictate that works of parody should parody the idea of parody itself.</a:t>
            </a:r>
            <a:endParaRPr lang="hu-HU" dirty="0"/>
          </a:p>
        </p:txBody>
      </p:sp>
      <p:pic>
        <p:nvPicPr>
          <p:cNvPr id="4" name="Kép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16908" y="228601"/>
            <a:ext cx="3236976" cy="2157984"/>
          </a:xfrm>
          <a:prstGeom prst="rect">
            <a:avLst/>
          </a:prstGeom>
          <a:ln>
            <a:noFill/>
          </a:ln>
          <a:effectLst>
            <a:softEdge rad="112500"/>
          </a:effectLst>
        </p:spPr>
      </p:pic>
    </p:spTree>
    <p:extLst>
      <p:ext uri="{BB962C8B-B14F-4D97-AF65-F5344CB8AC3E}">
        <p14:creationId xmlns:p14="http://schemas.microsoft.com/office/powerpoint/2010/main" val="26919725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1141950" y="813817"/>
            <a:ext cx="10224042" cy="5312663"/>
          </a:xfrm>
        </p:spPr>
        <p:txBody>
          <a:bodyPr>
            <a:normAutofit/>
          </a:bodyPr>
          <a:lstStyle/>
          <a:p>
            <a:r>
              <a:rPr lang="en-US" b="1" dirty="0"/>
              <a:t>Fabulation</a:t>
            </a:r>
          </a:p>
          <a:p>
            <a:pPr marL="0" indent="0">
              <a:buNone/>
            </a:pPr>
            <a:r>
              <a:rPr lang="en-US" dirty="0"/>
              <a:t>Fabulation is a term sometimes used interchangeably with metafiction and relates to pastiche and Magic Realism. It is a rejection of realism which embraces the notion that literature is a created work and not bound by notions of mimesis and verisimilitude</a:t>
            </a:r>
            <a:r>
              <a:rPr lang="en-US" dirty="0" smtClean="0"/>
              <a:t>.</a:t>
            </a:r>
            <a:endParaRPr lang="hu-HU" dirty="0" smtClean="0"/>
          </a:p>
          <a:p>
            <a:r>
              <a:rPr lang="en-US" b="1" dirty="0"/>
              <a:t>Poioumena</a:t>
            </a:r>
          </a:p>
          <a:p>
            <a:pPr marL="0" indent="0">
              <a:buNone/>
            </a:pPr>
            <a:r>
              <a:rPr lang="en-GB" dirty="0" smtClean="0"/>
              <a:t>Poioumenon</a:t>
            </a:r>
            <a:r>
              <a:rPr lang="en-US" dirty="0" smtClean="0"/>
              <a:t> </a:t>
            </a:r>
            <a:r>
              <a:rPr lang="en-US" dirty="0"/>
              <a:t>(plural: </a:t>
            </a:r>
            <a:r>
              <a:rPr lang="en-US" dirty="0" err="1"/>
              <a:t>poioumena</a:t>
            </a:r>
            <a:r>
              <a:rPr lang="en-US" dirty="0"/>
              <a:t>; from Ancient Greek: π</a:t>
            </a:r>
            <a:r>
              <a:rPr lang="en-US" dirty="0" err="1"/>
              <a:t>οιούμενον</a:t>
            </a:r>
            <a:r>
              <a:rPr lang="en-US" dirty="0"/>
              <a:t>, "product") is a term coined by Alastair Fowler to refer to a specific type of metafiction in which the story is about the process of creation</a:t>
            </a:r>
            <a:r>
              <a:rPr lang="en-US" dirty="0" smtClean="0"/>
              <a:t>.</a:t>
            </a:r>
            <a:endParaRPr lang="hu-HU" dirty="0" smtClean="0"/>
          </a:p>
          <a:p>
            <a:r>
              <a:rPr lang="hu-HU" b="1" dirty="0"/>
              <a:t>Historiographic metafiction</a:t>
            </a:r>
          </a:p>
          <a:p>
            <a:pPr marL="0" indent="0">
              <a:buNone/>
            </a:pPr>
            <a:r>
              <a:rPr lang="hu-HU" dirty="0"/>
              <a:t>Linda Hutcheon coined </a:t>
            </a:r>
            <a:r>
              <a:rPr lang="en-GB" dirty="0" smtClean="0"/>
              <a:t>the term "historiographic metafiction" to refer</a:t>
            </a:r>
            <a:r>
              <a:rPr lang="hu-HU" dirty="0" smtClean="0"/>
              <a:t> </a:t>
            </a:r>
            <a:r>
              <a:rPr lang="en-GB" dirty="0" smtClean="0"/>
              <a:t>to</a:t>
            </a:r>
            <a:r>
              <a:rPr lang="hu-HU" dirty="0" smtClean="0"/>
              <a:t> </a:t>
            </a:r>
            <a:r>
              <a:rPr lang="en-GB" dirty="0" smtClean="0"/>
              <a:t>works</a:t>
            </a:r>
            <a:r>
              <a:rPr lang="hu-HU" dirty="0" smtClean="0"/>
              <a:t> </a:t>
            </a:r>
            <a:r>
              <a:rPr lang="en-GB" dirty="0" smtClean="0"/>
              <a:t>that</a:t>
            </a:r>
            <a:r>
              <a:rPr lang="hu-HU" dirty="0" smtClean="0"/>
              <a:t> </a:t>
            </a:r>
            <a:r>
              <a:rPr lang="en-GB" dirty="0" smtClean="0"/>
              <a:t>fictionalize</a:t>
            </a:r>
            <a:r>
              <a:rPr lang="hu-HU" dirty="0" smtClean="0"/>
              <a:t> </a:t>
            </a:r>
            <a:r>
              <a:rPr lang="hu-HU" dirty="0"/>
              <a:t>actual historical </a:t>
            </a:r>
            <a:r>
              <a:rPr lang="en-GB" dirty="0" smtClean="0"/>
              <a:t>events</a:t>
            </a:r>
            <a:r>
              <a:rPr lang="hu-HU" dirty="0" smtClean="0"/>
              <a:t> </a:t>
            </a:r>
            <a:r>
              <a:rPr lang="en-GB" dirty="0" smtClean="0"/>
              <a:t>or figures; notable examples include</a:t>
            </a:r>
            <a:r>
              <a:rPr lang="hu-HU" dirty="0" smtClean="0"/>
              <a:t> </a:t>
            </a:r>
            <a:r>
              <a:rPr lang="hu-HU" dirty="0"/>
              <a:t>The General </a:t>
            </a:r>
            <a:r>
              <a:rPr lang="en-GB" dirty="0" smtClean="0"/>
              <a:t>in His Labyrinth by Gabriel </a:t>
            </a:r>
            <a:r>
              <a:rPr lang="en-GB" dirty="0" err="1" smtClean="0"/>
              <a:t>García</a:t>
            </a:r>
            <a:r>
              <a:rPr lang="en-GB" dirty="0" smtClean="0"/>
              <a:t> </a:t>
            </a:r>
            <a:r>
              <a:rPr lang="en-GB" dirty="0" err="1" smtClean="0"/>
              <a:t>Márquez</a:t>
            </a:r>
            <a:r>
              <a:rPr lang="en-GB" dirty="0" smtClean="0"/>
              <a:t> (about </a:t>
            </a:r>
            <a:r>
              <a:rPr lang="en-GB" dirty="0" err="1" smtClean="0"/>
              <a:t>Simón</a:t>
            </a:r>
            <a:r>
              <a:rPr lang="en-GB" dirty="0" smtClean="0"/>
              <a:t> Bolívar), Flaubert's Parrot by Juli</a:t>
            </a:r>
            <a:r>
              <a:rPr lang="hu-HU" dirty="0" smtClean="0"/>
              <a:t>an </a:t>
            </a:r>
            <a:r>
              <a:rPr lang="hu-HU" dirty="0"/>
              <a:t>Barnes (</a:t>
            </a:r>
            <a:r>
              <a:rPr lang="hu-HU" dirty="0" err="1"/>
              <a:t>about</a:t>
            </a:r>
            <a:r>
              <a:rPr lang="hu-HU" dirty="0"/>
              <a:t> </a:t>
            </a:r>
            <a:r>
              <a:rPr lang="hu-HU" dirty="0" err="1"/>
              <a:t>Gustave</a:t>
            </a:r>
            <a:r>
              <a:rPr lang="hu-HU" dirty="0"/>
              <a:t> Flaubert</a:t>
            </a:r>
            <a:r>
              <a:rPr lang="hu-HU" dirty="0" smtClean="0"/>
              <a:t>).</a:t>
            </a:r>
            <a:endParaRPr lang="hu-HU" dirty="0"/>
          </a:p>
        </p:txBody>
      </p:sp>
    </p:spTree>
    <p:extLst>
      <p:ext uri="{BB962C8B-B14F-4D97-AF65-F5344CB8AC3E}">
        <p14:creationId xmlns:p14="http://schemas.microsoft.com/office/powerpoint/2010/main" val="62785451"/>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1114518" y="429769"/>
            <a:ext cx="10388634" cy="5760719"/>
          </a:xfrm>
        </p:spPr>
        <p:txBody>
          <a:bodyPr>
            <a:normAutofit lnSpcReduction="10000"/>
          </a:bodyPr>
          <a:lstStyle/>
          <a:p>
            <a:r>
              <a:rPr lang="en-GB" b="1" dirty="0" smtClean="0"/>
              <a:t>Temporal distortion</a:t>
            </a:r>
            <a:endParaRPr lang="hu-HU" b="1" dirty="0" smtClean="0"/>
          </a:p>
          <a:p>
            <a:pPr marL="0" indent="0">
              <a:buNone/>
            </a:pPr>
            <a:r>
              <a:rPr lang="en-US" dirty="0"/>
              <a:t>This is a common technique in modernist fiction: fragmentation and nonlinear narratives are central features in both modern and postmodern literature. Temporal distortion in postmodern fiction is used in a variety of ways, often for the sake of irony. Historiographic metafiction (see above) is an example of this. Distortions in time are central features in many of Kurt Vonnegut's nonlinear novels, the most famous of which is perhaps Billy Pilgrim in Slaughterhouse-Five becoming "unstuck in time". </a:t>
            </a:r>
            <a:endParaRPr lang="hu-HU" dirty="0" smtClean="0"/>
          </a:p>
          <a:p>
            <a:r>
              <a:rPr lang="en-US" b="1" dirty="0"/>
              <a:t>Magic realism</a:t>
            </a:r>
          </a:p>
          <a:p>
            <a:pPr marL="0" indent="0">
              <a:buNone/>
            </a:pPr>
            <a:r>
              <a:rPr lang="en-US" dirty="0"/>
              <a:t>Magic realism may be literary work marked by the use of still, sharply defined, smoothly painted images of figures and objects depicted in a surrealistic manner. The themes and subjects are often imaginary, somewhat outlandish and fantastic and with a certain dream-like quality. </a:t>
            </a:r>
            <a:endParaRPr lang="hu-HU" dirty="0" smtClean="0"/>
          </a:p>
          <a:p>
            <a:r>
              <a:rPr lang="en-US" b="1" dirty="0" err="1"/>
              <a:t>Technoculture</a:t>
            </a:r>
            <a:r>
              <a:rPr lang="en-US" b="1" dirty="0"/>
              <a:t> and hyperreality</a:t>
            </a:r>
          </a:p>
          <a:p>
            <a:pPr marL="0" indent="0">
              <a:buNone/>
            </a:pPr>
            <a:r>
              <a:rPr lang="en-US" dirty="0"/>
              <a:t>Fredric Jameson called postmodernism the "cultural logic of late capitalism". "Late capitalism" implies that society has moved past the industrial age and into the information age. Likewise, Jean </a:t>
            </a:r>
            <a:r>
              <a:rPr lang="en-US" dirty="0" err="1"/>
              <a:t>Baudrillard</a:t>
            </a:r>
            <a:r>
              <a:rPr lang="en-US" dirty="0"/>
              <a:t> claimed postmodernity was defined by a shift into hyperreality in which simulations have replaced the real. </a:t>
            </a:r>
            <a:endParaRPr lang="en-GB" dirty="0"/>
          </a:p>
        </p:txBody>
      </p:sp>
    </p:spTree>
    <p:extLst>
      <p:ext uri="{BB962C8B-B14F-4D97-AF65-F5344CB8AC3E}">
        <p14:creationId xmlns:p14="http://schemas.microsoft.com/office/powerpoint/2010/main" val="5885324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0" y="731521"/>
            <a:ext cx="6757416" cy="5376671"/>
          </a:xfrm>
        </p:spPr>
        <p:txBody>
          <a:bodyPr>
            <a:normAutofit/>
          </a:bodyPr>
          <a:lstStyle/>
          <a:p>
            <a:r>
              <a:rPr lang="en-US" b="1" dirty="0"/>
              <a:t>Paranoia</a:t>
            </a:r>
          </a:p>
          <a:p>
            <a:pPr marL="0" indent="0">
              <a:buNone/>
            </a:pPr>
            <a:r>
              <a:rPr lang="en-US" dirty="0"/>
              <a:t>Perhaps demonstrated most famously and effectively in Heller's Catch-22, the sense of paranoia, the belief that there's an ordering system behind the chaos of the world is another recurring postmodern theme</a:t>
            </a:r>
            <a:r>
              <a:rPr lang="en-US" dirty="0" smtClean="0"/>
              <a:t>.</a:t>
            </a:r>
            <a:endParaRPr lang="hu-HU" dirty="0" smtClean="0"/>
          </a:p>
          <a:p>
            <a:r>
              <a:rPr lang="en-US" b="1" dirty="0" err="1"/>
              <a:t>Maximalism</a:t>
            </a:r>
            <a:endParaRPr lang="en-US" b="1" dirty="0"/>
          </a:p>
          <a:p>
            <a:pPr marL="0" indent="0">
              <a:buNone/>
            </a:pPr>
            <a:r>
              <a:rPr lang="en-US" dirty="0"/>
              <a:t>Dubbed </a:t>
            </a:r>
            <a:r>
              <a:rPr lang="en-US" dirty="0" err="1"/>
              <a:t>maximalism</a:t>
            </a:r>
            <a:r>
              <a:rPr lang="en-US" dirty="0"/>
              <a:t> by some critics, the sprawling canvas and fragmented narrative of such writers as Dave Eggers and David Foster Wallace has generated controversy on the "purpose" of a novel as narrative and the standards by which it should be judged. The postmodern position is that the style of a novel must be appropriate to what it depicts and </a:t>
            </a:r>
            <a:r>
              <a:rPr lang="en-US" dirty="0" smtClean="0"/>
              <a:t>represents</a:t>
            </a:r>
            <a:r>
              <a:rPr lang="hu-HU" dirty="0" smtClean="0"/>
              <a:t>.</a:t>
            </a:r>
          </a:p>
          <a:p>
            <a:endParaRPr lang="hu-HU" dirty="0"/>
          </a:p>
        </p:txBody>
      </p:sp>
      <p:pic>
        <p:nvPicPr>
          <p:cNvPr id="4" name="Kép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97786" y="2724912"/>
            <a:ext cx="2044446" cy="2858033"/>
          </a:xfrm>
          <a:prstGeom prst="rect">
            <a:avLst/>
          </a:prstGeom>
          <a:ln>
            <a:noFill/>
          </a:ln>
          <a:effectLst>
            <a:softEdge rad="112500"/>
          </a:effectLst>
        </p:spPr>
      </p:pic>
      <p:pic>
        <p:nvPicPr>
          <p:cNvPr id="5" name="Kép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2369" y="343554"/>
            <a:ext cx="1540441" cy="2381358"/>
          </a:xfrm>
          <a:prstGeom prst="rect">
            <a:avLst/>
          </a:prstGeom>
          <a:ln>
            <a:noFill/>
          </a:ln>
          <a:effectLst>
            <a:softEdge rad="112500"/>
          </a:effectLst>
        </p:spPr>
      </p:pic>
    </p:spTree>
    <p:extLst>
      <p:ext uri="{BB962C8B-B14F-4D97-AF65-F5344CB8AC3E}">
        <p14:creationId xmlns:p14="http://schemas.microsoft.com/office/powerpoint/2010/main" val="29366417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949926" y="731521"/>
            <a:ext cx="10297194" cy="5596127"/>
          </a:xfrm>
        </p:spPr>
        <p:txBody>
          <a:bodyPr>
            <a:normAutofit/>
          </a:bodyPr>
          <a:lstStyle/>
          <a:p>
            <a:r>
              <a:rPr lang="en-US" b="1" dirty="0"/>
              <a:t>Minimalism</a:t>
            </a:r>
          </a:p>
          <a:p>
            <a:pPr marL="0" indent="0">
              <a:buNone/>
            </a:pPr>
            <a:r>
              <a:rPr lang="en-US" dirty="0"/>
              <a:t>Literary minimalism can be characterized as a focus on a surface description where readers are expected to take an active role in the creation of a story. The characters in minimalist stories and novels tend to be unexceptional. Generally, the short stories are "slice of life" stories. Minimalism, the opposite of </a:t>
            </a:r>
            <a:r>
              <a:rPr lang="en-GB" dirty="0" err="1" smtClean="0"/>
              <a:t>maximalism</a:t>
            </a:r>
            <a:r>
              <a:rPr lang="en-US" dirty="0" smtClean="0"/>
              <a:t>, </a:t>
            </a:r>
            <a:r>
              <a:rPr lang="en-US" dirty="0"/>
              <a:t>is a representation of only the most basic and necessary pieces, specific by economy with words</a:t>
            </a:r>
            <a:r>
              <a:rPr lang="en-US" dirty="0" smtClean="0"/>
              <a:t>.</a:t>
            </a:r>
            <a:r>
              <a:rPr lang="hu-HU" dirty="0" smtClean="0"/>
              <a:t>  </a:t>
            </a:r>
            <a:r>
              <a:rPr lang="en-US" dirty="0" smtClean="0"/>
              <a:t>Among </a:t>
            </a:r>
            <a:r>
              <a:rPr lang="en-US" dirty="0"/>
              <a:t>those categorized as postmodernist, literary minimalism is most commonly associated with Jon Fosse and especially Samuel </a:t>
            </a:r>
            <a:r>
              <a:rPr lang="en-US" dirty="0" smtClean="0"/>
              <a:t>Beckett.</a:t>
            </a:r>
            <a:endParaRPr lang="hu-HU" dirty="0" smtClean="0"/>
          </a:p>
          <a:p>
            <a:r>
              <a:rPr lang="en-US" b="1" dirty="0"/>
              <a:t>Fragmentation</a:t>
            </a:r>
          </a:p>
          <a:p>
            <a:pPr marL="0" indent="0">
              <a:buNone/>
            </a:pPr>
            <a:r>
              <a:rPr lang="en-US" dirty="0"/>
              <a:t>Fragmentation is another important aspect of postmodern literature. Various elements, concerning plot, characters, themes, imagery and factual references are fragmented and dispersed throughout the entire </a:t>
            </a:r>
            <a:r>
              <a:rPr lang="en-US" dirty="0" smtClean="0"/>
              <a:t>work</a:t>
            </a:r>
            <a:r>
              <a:rPr lang="hu-HU" dirty="0" smtClean="0"/>
              <a:t>. </a:t>
            </a:r>
            <a:r>
              <a:rPr lang="en-US" dirty="0" smtClean="0"/>
              <a:t>In </a:t>
            </a:r>
            <a:r>
              <a:rPr lang="en-US" dirty="0"/>
              <a:t>general, there is an interrupted sequence of events, character development and action which can at first glance look modern. Fragmentation purports, however, to depict a metaphysically unfounded, chaotic universe. It can occur in language, sentence structure or grammar.</a:t>
            </a:r>
            <a:endParaRPr lang="hu-HU" dirty="0"/>
          </a:p>
        </p:txBody>
      </p:sp>
    </p:spTree>
    <p:extLst>
      <p:ext uri="{BB962C8B-B14F-4D97-AF65-F5344CB8AC3E}">
        <p14:creationId xmlns:p14="http://schemas.microsoft.com/office/powerpoint/2010/main" val="2481822505"/>
      </p:ext>
    </p:extLst>
  </p:cSld>
  <p:clrMapOvr>
    <a:masterClrMapping/>
  </p:clrMapOvr>
  <p:transition spd="slow">
    <p:cove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1269966" y="1417321"/>
            <a:ext cx="10178322" cy="3593591"/>
          </a:xfrm>
        </p:spPr>
        <p:txBody>
          <a:bodyPr>
            <a:normAutofit fontScale="92500"/>
          </a:bodyPr>
          <a:lstStyle/>
          <a:p>
            <a:r>
              <a:rPr lang="en-US" dirty="0"/>
              <a:t>Many critics and scholars find it best to define postmodern literature against the popular literary style that came before it: modernism. In many ways, postmodern literary styles and ideas serve to dispute, reverse, mock and reject the principles of modernist literature.</a:t>
            </a:r>
          </a:p>
          <a:p>
            <a:endParaRPr lang="en-US" dirty="0"/>
          </a:p>
          <a:p>
            <a:r>
              <a:rPr lang="en-US" dirty="0"/>
              <a:t>For example, instead of following the standard modernist literary quest for meaning in a chaotic world, postmodern literature tends to eschew, often playfully, the very possibility of meaning. The postmodern novel, story or poem is often presented as a parody of the modernist literary quest for meaning. Thomas Pynchon's postmodern novel The Crying of Lot 49 is a perfect example of this. In this novel, the protagonist's quest for knowledge and understanding results ultimately in confusion and the lack of any sort of clear understanding of the events that transpired.</a:t>
            </a:r>
            <a:endParaRPr lang="hu-HU" dirty="0"/>
          </a:p>
        </p:txBody>
      </p:sp>
    </p:spTree>
    <p:extLst>
      <p:ext uri="{BB962C8B-B14F-4D97-AF65-F5344CB8AC3E}">
        <p14:creationId xmlns:p14="http://schemas.microsoft.com/office/powerpoint/2010/main" val="13991061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a:t>Angry</a:t>
            </a:r>
            <a:r>
              <a:rPr lang="hu-HU" dirty="0"/>
              <a:t> Young </a:t>
            </a:r>
            <a:r>
              <a:rPr lang="hu-HU" dirty="0" err="1"/>
              <a:t>Men</a:t>
            </a:r>
            <a:endParaRPr lang="hu-HU" dirty="0"/>
          </a:p>
        </p:txBody>
      </p:sp>
      <p:sp>
        <p:nvSpPr>
          <p:cNvPr id="3" name="Tartalom helye 2"/>
          <p:cNvSpPr>
            <a:spLocks noGrp="1"/>
          </p:cNvSpPr>
          <p:nvPr>
            <p:ph idx="1"/>
          </p:nvPr>
        </p:nvSpPr>
        <p:spPr>
          <a:xfrm>
            <a:off x="1114518" y="1508761"/>
            <a:ext cx="7343682" cy="3749039"/>
          </a:xfrm>
        </p:spPr>
        <p:txBody>
          <a:bodyPr>
            <a:noAutofit/>
          </a:bodyPr>
          <a:lstStyle/>
          <a:p>
            <a:r>
              <a:rPr lang="en-US" sz="1800" dirty="0"/>
              <a:t>Angry Young Men, various British novelists and playwrights who emerged in the 1950s and expressed scorn and disaffection with the established sociopolitical order of their country. Their impatience and resentment were especially aroused by what they perceived as the hypocrisy and mediocrity of the upper and middle classes</a:t>
            </a:r>
            <a:r>
              <a:rPr lang="en-US" sz="1800" dirty="0" smtClean="0"/>
              <a:t>.</a:t>
            </a:r>
            <a:endParaRPr lang="hu-HU" sz="1800" dirty="0" smtClean="0"/>
          </a:p>
          <a:p>
            <a:r>
              <a:rPr lang="en-US" sz="1800" dirty="0"/>
              <a:t>The group's leading figures included John Osborne and Kingsley Amis. The phrase was originally coined by the Royal Court Theatre's press officer in order to promote Osborne's 1956 play Look Back in Anger. It is thought to be derived from the autobiography of Leslie Paul, founder of the Woodcraft Folk, whose Angry Young Man was published in 1951</a:t>
            </a:r>
            <a:r>
              <a:rPr lang="en-US" sz="1800" dirty="0" smtClean="0"/>
              <a:t>.</a:t>
            </a:r>
            <a:endParaRPr lang="en-US" sz="1800" dirty="0"/>
          </a:p>
          <a:p>
            <a:r>
              <a:rPr lang="en-US" sz="1800" dirty="0"/>
              <a:t>Following the success of the Osborne play, the label "angry young men" was later applied by British media to describe young writers who were </a:t>
            </a:r>
            <a:r>
              <a:rPr lang="en-US" sz="1800" dirty="0" err="1"/>
              <a:t>characterised</a:t>
            </a:r>
            <a:r>
              <a:rPr lang="en-US" sz="1800" dirty="0"/>
              <a:t> by a disillusionment with traditional British society. The term, always imprecise, began to have less meaning over the years as the writers to whom it was originally applied became more divergent, and many of them dismissed the label as useless.</a:t>
            </a:r>
            <a:endParaRPr lang="hu-HU" sz="1800" dirty="0"/>
          </a:p>
        </p:txBody>
      </p:sp>
      <p:pic>
        <p:nvPicPr>
          <p:cNvPr id="4" name="Kép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09660" y="1489709"/>
            <a:ext cx="2857500" cy="4152900"/>
          </a:xfrm>
          <a:prstGeom prst="rect">
            <a:avLst/>
          </a:prstGeom>
          <a:ln>
            <a:noFill/>
          </a:ln>
          <a:effectLst>
            <a:softEdge rad="112500"/>
          </a:effectLst>
        </p:spPr>
      </p:pic>
    </p:spTree>
    <p:extLst>
      <p:ext uri="{BB962C8B-B14F-4D97-AF65-F5344CB8AC3E}">
        <p14:creationId xmlns:p14="http://schemas.microsoft.com/office/powerpoint/2010/main" val="23930186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904206" y="960120"/>
            <a:ext cx="11019570" cy="5998464"/>
          </a:xfrm>
        </p:spPr>
        <p:txBody>
          <a:bodyPr>
            <a:normAutofit/>
          </a:bodyPr>
          <a:lstStyle/>
          <a:p>
            <a:r>
              <a:rPr lang="en-US" dirty="0"/>
              <a:t>They shared an outspoken irreverence for the British class system, its traditional network of pedigreed families, and the elitist Oxford and Cambridge universities. They showed an equally uninhibited disdain for the drabness of the postwar welfare state, and their writings frequently expressed raw anger and frustration as the postwar reforms failed to meet exalted aspirations for genuine change</a:t>
            </a:r>
            <a:r>
              <a:rPr lang="en-US" dirty="0" smtClean="0"/>
              <a:t>.</a:t>
            </a:r>
            <a:endParaRPr lang="hu-HU" dirty="0" smtClean="0"/>
          </a:p>
          <a:p>
            <a:r>
              <a:rPr lang="en-US" dirty="0"/>
              <a:t>When Sir Laurence Olivier played the leading role in Osborne’s second play, The Entertainer (1957), the Angry Young Men were acknowledged as the dominant literary force of the decade</a:t>
            </a:r>
            <a:r>
              <a:rPr lang="en-US" dirty="0" smtClean="0"/>
              <a:t>.</a:t>
            </a:r>
            <a:endParaRPr lang="hu-HU" dirty="0" smtClean="0"/>
          </a:p>
          <a:p>
            <a:r>
              <a:rPr lang="en-US" dirty="0"/>
              <a:t>Their novels and plays typically feature a rootless, lower-middle or working-class male protagonist who views society with scorn and sardonic </a:t>
            </a:r>
            <a:r>
              <a:rPr lang="en-US" dirty="0" err="1"/>
              <a:t>humour</a:t>
            </a:r>
            <a:r>
              <a:rPr lang="en-US" dirty="0"/>
              <a:t> and may have conflicts with authority but who is nevertheless preoccupied with the quest for upward mobility</a:t>
            </a:r>
            <a:r>
              <a:rPr lang="en-US" dirty="0" smtClean="0"/>
              <a:t>.</a:t>
            </a:r>
            <a:endParaRPr lang="hu-HU" dirty="0" smtClean="0"/>
          </a:p>
          <a:p>
            <a:r>
              <a:rPr lang="en-US" dirty="0"/>
              <a:t>Among the other writers embraced in the term are the novelists John Braine (Room at the Top, 1957) and Alan </a:t>
            </a:r>
            <a:r>
              <a:rPr lang="en-US" dirty="0" err="1"/>
              <a:t>Sillitoe</a:t>
            </a:r>
            <a:r>
              <a:rPr lang="en-US" dirty="0"/>
              <a:t> (Saturday Night and Sunday Morning, 1958) and the playwrights Bernard Kops (The Hamlet of </a:t>
            </a:r>
            <a:r>
              <a:rPr lang="en-US" dirty="0" err="1"/>
              <a:t>Stepney</a:t>
            </a:r>
            <a:r>
              <a:rPr lang="en-US" dirty="0"/>
              <a:t> Green, 1956) and Arnold </a:t>
            </a:r>
            <a:r>
              <a:rPr lang="en-US" dirty="0" err="1"/>
              <a:t>Wesker</a:t>
            </a:r>
            <a:r>
              <a:rPr lang="en-US" dirty="0"/>
              <a:t> (Chicken Soup with Barley, 1958). Like that of the Beat movement in the United States, the impetus of the Angry Young Men was exhausted in the early 1960s.</a:t>
            </a:r>
            <a:endParaRPr lang="hu-HU" dirty="0"/>
          </a:p>
        </p:txBody>
      </p:sp>
    </p:spTree>
    <p:extLst>
      <p:ext uri="{BB962C8B-B14F-4D97-AF65-F5344CB8AC3E}">
        <p14:creationId xmlns:p14="http://schemas.microsoft.com/office/powerpoint/2010/main" val="10869762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GB" dirty="0" smtClean="0"/>
              <a:t>Some Postmodern works</a:t>
            </a:r>
            <a:endParaRPr lang="en-GB" dirty="0"/>
          </a:p>
        </p:txBody>
      </p:sp>
      <p:sp>
        <p:nvSpPr>
          <p:cNvPr id="3" name="Tartalom helye 2"/>
          <p:cNvSpPr>
            <a:spLocks noGrp="1"/>
          </p:cNvSpPr>
          <p:nvPr>
            <p:ph idx="1"/>
          </p:nvPr>
        </p:nvSpPr>
        <p:spPr>
          <a:xfrm>
            <a:off x="1388838" y="1874517"/>
            <a:ext cx="10178322" cy="3593591"/>
          </a:xfrm>
        </p:spPr>
        <p:txBody>
          <a:bodyPr/>
          <a:lstStyle/>
          <a:p>
            <a:r>
              <a:rPr lang="hu-HU" dirty="0"/>
              <a:t>Joseph Heller, Catch-22 (1961</a:t>
            </a:r>
            <a:r>
              <a:rPr lang="hu-HU" dirty="0" smtClean="0"/>
              <a:t>)</a:t>
            </a:r>
          </a:p>
          <a:p>
            <a:r>
              <a:rPr lang="en-US" dirty="0"/>
              <a:t>Kurt Vonnegut, Cat's Cradle (1963</a:t>
            </a:r>
            <a:r>
              <a:rPr lang="en-US" dirty="0" smtClean="0"/>
              <a:t>)</a:t>
            </a:r>
            <a:endParaRPr lang="hu-HU" dirty="0" smtClean="0"/>
          </a:p>
          <a:p>
            <a:r>
              <a:rPr lang="en-US" dirty="0"/>
              <a:t>John Barth, Lost in the Funhouse (1968</a:t>
            </a:r>
            <a:r>
              <a:rPr lang="en-US" dirty="0" smtClean="0"/>
              <a:t>)</a:t>
            </a:r>
            <a:endParaRPr lang="hu-HU" dirty="0" smtClean="0"/>
          </a:p>
          <a:p>
            <a:r>
              <a:rPr lang="en-US" dirty="0"/>
              <a:t>Thomas Pynchon, Gravity's Rainbow (1973</a:t>
            </a:r>
            <a:r>
              <a:rPr lang="en-US" dirty="0" smtClean="0"/>
              <a:t>)</a:t>
            </a:r>
            <a:endParaRPr lang="hu-HU" dirty="0" smtClean="0"/>
          </a:p>
          <a:p>
            <a:r>
              <a:rPr lang="en-US" dirty="0" err="1"/>
              <a:t>Zadie</a:t>
            </a:r>
            <a:r>
              <a:rPr lang="en-US" dirty="0"/>
              <a:t> Smith, White Teeth (2000)</a:t>
            </a:r>
            <a:endParaRPr lang="hu-HU" dirty="0"/>
          </a:p>
        </p:txBody>
      </p:sp>
    </p:spTree>
    <p:extLst>
      <p:ext uri="{BB962C8B-B14F-4D97-AF65-F5344CB8AC3E}">
        <p14:creationId xmlns:p14="http://schemas.microsoft.com/office/powerpoint/2010/main" val="39685667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GB" dirty="0" smtClean="0"/>
              <a:t>After</a:t>
            </a:r>
            <a:r>
              <a:rPr lang="hu-HU" dirty="0" smtClean="0"/>
              <a:t> </a:t>
            </a:r>
            <a:r>
              <a:rPr lang="en-GB" dirty="0" smtClean="0"/>
              <a:t>postmodernism</a:t>
            </a:r>
            <a:endParaRPr lang="en-GB" dirty="0"/>
          </a:p>
        </p:txBody>
      </p:sp>
      <p:sp>
        <p:nvSpPr>
          <p:cNvPr id="3" name="Tartalom helye 2"/>
          <p:cNvSpPr>
            <a:spLocks noGrp="1"/>
          </p:cNvSpPr>
          <p:nvPr>
            <p:ph idx="1"/>
          </p:nvPr>
        </p:nvSpPr>
        <p:spPr>
          <a:xfrm>
            <a:off x="1178526" y="1984249"/>
            <a:ext cx="9757698" cy="4489703"/>
          </a:xfrm>
        </p:spPr>
        <p:txBody>
          <a:bodyPr/>
          <a:lstStyle/>
          <a:p>
            <a:r>
              <a:rPr lang="en-GB" dirty="0" smtClean="0"/>
              <a:t>As it was mentioned before</a:t>
            </a:r>
            <a:r>
              <a:rPr lang="hu-HU" dirty="0" smtClean="0"/>
              <a:t>, </a:t>
            </a:r>
            <a:r>
              <a:rPr lang="hu-HU" dirty="0"/>
              <a:t>p</a:t>
            </a:r>
            <a:r>
              <a:rPr lang="en-US" dirty="0" err="1" smtClean="0"/>
              <a:t>ost</a:t>
            </a:r>
            <a:r>
              <a:rPr lang="en-US" dirty="0" smtClean="0"/>
              <a:t>-postmodernism </a:t>
            </a:r>
            <a:r>
              <a:rPr lang="en-US" dirty="0"/>
              <a:t>is a wide-ranging set of developments in critical theory, philosophy, architecture, art, literature, and culture which are emerging from and reacting to postmodernism. Another similar recent term is </a:t>
            </a:r>
            <a:r>
              <a:rPr lang="en-US" dirty="0" err="1"/>
              <a:t>metamodernism</a:t>
            </a:r>
            <a:r>
              <a:rPr lang="en-US" dirty="0" smtClean="0"/>
              <a:t>.</a:t>
            </a:r>
            <a:endParaRPr lang="hu-HU" dirty="0" smtClean="0"/>
          </a:p>
          <a:p>
            <a:r>
              <a:rPr lang="en-US" dirty="0"/>
              <a:t>Consensus on what constitutes an era can not be easily achieved while that era is still in its early stages. </a:t>
            </a:r>
            <a:endParaRPr lang="hu-HU" dirty="0" smtClean="0"/>
          </a:p>
          <a:p>
            <a:r>
              <a:rPr lang="en-US" dirty="0" smtClean="0"/>
              <a:t>However</a:t>
            </a:r>
            <a:r>
              <a:rPr lang="en-US" dirty="0"/>
              <a:t>, a common theme of current attempts to define post-postmodernism is emerging as one where faith, trust, dialogue, performance, and sincerity can work to transcend postmodern irony. </a:t>
            </a:r>
            <a:endParaRPr lang="hu-HU" dirty="0"/>
          </a:p>
        </p:txBody>
      </p:sp>
    </p:spTree>
    <p:extLst>
      <p:ext uri="{BB962C8B-B14F-4D97-AF65-F5344CB8AC3E}">
        <p14:creationId xmlns:p14="http://schemas.microsoft.com/office/powerpoint/2010/main" val="18791489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GB" dirty="0" smtClean="0"/>
              <a:t>Postmodernism</a:t>
            </a:r>
            <a:endParaRPr lang="en-GB" dirty="0"/>
          </a:p>
        </p:txBody>
      </p:sp>
      <p:sp>
        <p:nvSpPr>
          <p:cNvPr id="3" name="Tartalom helye 2"/>
          <p:cNvSpPr>
            <a:spLocks noGrp="1"/>
          </p:cNvSpPr>
          <p:nvPr>
            <p:ph idx="1"/>
          </p:nvPr>
        </p:nvSpPr>
        <p:spPr>
          <a:xfrm>
            <a:off x="1114518" y="1874517"/>
            <a:ext cx="10178322" cy="3593591"/>
          </a:xfrm>
        </p:spPr>
        <p:txBody>
          <a:bodyPr>
            <a:normAutofit fontScale="92500" lnSpcReduction="10000"/>
          </a:bodyPr>
          <a:lstStyle/>
          <a:p>
            <a:r>
              <a:rPr lang="en-US" dirty="0"/>
              <a:t>Postmodernism is a broad movement that developed in the mid- to late 20th century across philosophy, the arts, architecture, and criticism, marking a departure from modernism. The term has been more generally applied to describe a historical era said to follow after modernity and the tendencies of this era.</a:t>
            </a:r>
          </a:p>
          <a:p>
            <a:endParaRPr lang="en-US" dirty="0"/>
          </a:p>
          <a:p>
            <a:r>
              <a:rPr lang="en-US" dirty="0"/>
              <a:t>Postmodernism is generally defined by an attitude of skepticism, irony, or rejection toward what it describes as the grand narratives and ideologies associated with modernism, often criticizing Enlightenment rationality and focusing on the role of ideology in maintaining political or economic power. Postmodern thinkers frequently describe knowledge claims and value systems as contingent or socially-conditioned, framing them as products of political, historical, or cultural discourses and hierarchies. </a:t>
            </a:r>
            <a:endParaRPr lang="hu-HU" dirty="0"/>
          </a:p>
        </p:txBody>
      </p:sp>
    </p:spTree>
    <p:extLst>
      <p:ext uri="{BB962C8B-B14F-4D97-AF65-F5344CB8AC3E}">
        <p14:creationId xmlns:p14="http://schemas.microsoft.com/office/powerpoint/2010/main" val="11807375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1269966" y="722377"/>
            <a:ext cx="10178322" cy="3593591"/>
          </a:xfrm>
        </p:spPr>
        <p:txBody>
          <a:bodyPr/>
          <a:lstStyle/>
          <a:p>
            <a:r>
              <a:rPr lang="en-US" dirty="0"/>
              <a:t>Postmodern critical approaches gained popularity in the 1980s and 1990s, and have been adopted in a variety of academic and theoretical disciplines, including cultural studies, philosophy of science, economics, linguistics, architecture, feminist theory, and literary criticism, as </a:t>
            </a:r>
            <a:r>
              <a:rPr lang="en-US" dirty="0" smtClean="0"/>
              <a:t>well </a:t>
            </a:r>
            <a:r>
              <a:rPr lang="en-US" dirty="0"/>
              <a:t>as art movements in fields such as literature, contemporary art, and music</a:t>
            </a:r>
            <a:r>
              <a:rPr lang="en-US" dirty="0" smtClean="0"/>
              <a:t>.</a:t>
            </a:r>
            <a:endParaRPr lang="hu-HU" dirty="0" smtClean="0"/>
          </a:p>
          <a:p>
            <a:r>
              <a:rPr lang="en-US" dirty="0"/>
              <a:t> Postmodernism is often associated with schools of thought such as deconstruction, post-structuralism, and institutional critique, as well as philosophers such as Jean-François </a:t>
            </a:r>
            <a:r>
              <a:rPr lang="en-US" dirty="0" err="1"/>
              <a:t>Lyotard</a:t>
            </a:r>
            <a:r>
              <a:rPr lang="en-US" dirty="0"/>
              <a:t>, Jacques Derrida, and Fredric Jameson.</a:t>
            </a:r>
            <a:endParaRPr lang="hu-HU" dirty="0"/>
          </a:p>
        </p:txBody>
      </p:sp>
      <p:pic>
        <p:nvPicPr>
          <p:cNvPr id="4" name="Kép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01210" y="3794760"/>
            <a:ext cx="7028485" cy="2612254"/>
          </a:xfrm>
          <a:prstGeom prst="rect">
            <a:avLst/>
          </a:prstGeom>
          <a:ln>
            <a:noFill/>
          </a:ln>
          <a:effectLst>
            <a:softEdge rad="112500"/>
          </a:effectLst>
        </p:spPr>
      </p:pic>
    </p:spTree>
    <p:extLst>
      <p:ext uri="{BB962C8B-B14F-4D97-AF65-F5344CB8AC3E}">
        <p14:creationId xmlns:p14="http://schemas.microsoft.com/office/powerpoint/2010/main" val="26701061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1050510" y="457201"/>
            <a:ext cx="10681242" cy="5925311"/>
          </a:xfrm>
        </p:spPr>
        <p:txBody>
          <a:bodyPr>
            <a:normAutofit lnSpcReduction="10000"/>
          </a:bodyPr>
          <a:lstStyle/>
          <a:p>
            <a:r>
              <a:rPr lang="en-US" dirty="0"/>
              <a:t>Initially, postmodernism was a mode of discourse on literature and literary criticism, commenting on the nature of literary text, meaning, author and reader, writing, and </a:t>
            </a:r>
            <a:r>
              <a:rPr lang="en-US" dirty="0" err="1" smtClean="0"/>
              <a:t>reading.Postmodernism</a:t>
            </a:r>
            <a:r>
              <a:rPr lang="en-US" dirty="0" smtClean="0"/>
              <a:t> </a:t>
            </a:r>
            <a:r>
              <a:rPr lang="en-US" dirty="0"/>
              <a:t>developed in the mid- to late-twentieth century across philosophy, the arts, architecture, and criticism as a departure or rejection of </a:t>
            </a:r>
            <a:r>
              <a:rPr lang="en-US" dirty="0" smtClean="0"/>
              <a:t>modernism.</a:t>
            </a:r>
            <a:r>
              <a:rPr lang="hu-HU" dirty="0" smtClean="0"/>
              <a:t> </a:t>
            </a:r>
          </a:p>
          <a:p>
            <a:r>
              <a:rPr lang="en-US" dirty="0" smtClean="0"/>
              <a:t>Postmodernist </a:t>
            </a:r>
            <a:r>
              <a:rPr lang="en-US" dirty="0"/>
              <a:t>approaches have been adopted in a variety of academic and theoretical disciplines, including political </a:t>
            </a:r>
            <a:r>
              <a:rPr lang="en-US" dirty="0" smtClean="0"/>
              <a:t>science</a:t>
            </a:r>
            <a:r>
              <a:rPr lang="hu-HU" dirty="0" smtClean="0"/>
              <a:t>, </a:t>
            </a:r>
            <a:r>
              <a:rPr lang="en-US" dirty="0" smtClean="0"/>
              <a:t>organization theory</a:t>
            </a:r>
            <a:r>
              <a:rPr lang="hu-HU" dirty="0" smtClean="0"/>
              <a:t>, </a:t>
            </a:r>
            <a:r>
              <a:rPr lang="en-US" dirty="0" smtClean="0"/>
              <a:t>cultural </a:t>
            </a:r>
            <a:r>
              <a:rPr lang="en-US" dirty="0"/>
              <a:t>studies, philosophy of science, economics, linguistics, architecture, feminist theory, and literary criticism, as well as art movements in fields such as literature and music. As a critical practice, postmodernism employs concepts such as hyperreality, simulacrum, trace, and difference, and rejects abstract principles in favor of direct experience</a:t>
            </a:r>
            <a:r>
              <a:rPr lang="en-US" dirty="0" smtClean="0"/>
              <a:t>.</a:t>
            </a:r>
            <a:endParaRPr lang="hu-HU" dirty="0" smtClean="0"/>
          </a:p>
          <a:p>
            <a:r>
              <a:rPr lang="en-US" dirty="0"/>
              <a:t>In 1996, Walter </a:t>
            </a:r>
            <a:r>
              <a:rPr lang="en-US" dirty="0" err="1"/>
              <a:t>Truett</a:t>
            </a:r>
            <a:r>
              <a:rPr lang="en-US" dirty="0"/>
              <a:t> Anderson described postmodernism as belonging to one of four typological world views which he identifies as:</a:t>
            </a:r>
          </a:p>
          <a:p>
            <a:pPr marL="0" indent="0">
              <a:buNone/>
            </a:pPr>
            <a:r>
              <a:rPr lang="en-US" dirty="0" smtClean="0"/>
              <a:t>(</a:t>
            </a:r>
            <a:r>
              <a:rPr lang="en-US" dirty="0"/>
              <a:t>a) Postmodern-ironist, which sees truth as socially constructed.</a:t>
            </a:r>
          </a:p>
          <a:p>
            <a:pPr marL="0" indent="0">
              <a:buNone/>
            </a:pPr>
            <a:r>
              <a:rPr lang="en-US" dirty="0" smtClean="0"/>
              <a:t>(</a:t>
            </a:r>
            <a:r>
              <a:rPr lang="en-US" dirty="0"/>
              <a:t>b) Scientific-rational, in which truth is defined through methodical, disciplined inquiry.</a:t>
            </a:r>
          </a:p>
          <a:p>
            <a:pPr marL="0" indent="0">
              <a:buNone/>
            </a:pPr>
            <a:r>
              <a:rPr lang="en-US" dirty="0" smtClean="0"/>
              <a:t>(</a:t>
            </a:r>
            <a:r>
              <a:rPr lang="en-US" dirty="0"/>
              <a:t>c) Social-traditional, in which truth is found in the heritage of American and Western civilization.</a:t>
            </a:r>
          </a:p>
          <a:p>
            <a:pPr marL="0" indent="0">
              <a:buNone/>
            </a:pPr>
            <a:r>
              <a:rPr lang="en-US" dirty="0" smtClean="0"/>
              <a:t>(</a:t>
            </a:r>
            <a:r>
              <a:rPr lang="en-US" dirty="0"/>
              <a:t>d) Neo-Romantic, in which truth is found through attaining harmony with nature or spiritual exploration of the inner self</a:t>
            </a:r>
            <a:endParaRPr lang="hu-HU" dirty="0"/>
          </a:p>
        </p:txBody>
      </p:sp>
    </p:spTree>
    <p:extLst>
      <p:ext uri="{BB962C8B-B14F-4D97-AF65-F5344CB8AC3E}">
        <p14:creationId xmlns:p14="http://schemas.microsoft.com/office/powerpoint/2010/main" val="399053055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GB" dirty="0" smtClean="0"/>
              <a:t>Theories and derivatives</a:t>
            </a:r>
            <a:endParaRPr lang="en-GB" dirty="0"/>
          </a:p>
        </p:txBody>
      </p:sp>
      <p:sp>
        <p:nvSpPr>
          <p:cNvPr id="3" name="Tartalom helye 2"/>
          <p:cNvSpPr>
            <a:spLocks noGrp="1"/>
          </p:cNvSpPr>
          <p:nvPr>
            <p:ph idx="1"/>
          </p:nvPr>
        </p:nvSpPr>
        <p:spPr>
          <a:xfrm>
            <a:off x="1132806" y="1444753"/>
            <a:ext cx="10525794" cy="5038343"/>
          </a:xfrm>
        </p:spPr>
        <p:txBody>
          <a:bodyPr>
            <a:normAutofit/>
          </a:bodyPr>
          <a:lstStyle/>
          <a:p>
            <a:r>
              <a:rPr lang="en-GB" b="1" dirty="0" smtClean="0"/>
              <a:t>Structuralism and post-structuralism</a:t>
            </a:r>
          </a:p>
          <a:p>
            <a:pPr marL="0" indent="0">
              <a:buNone/>
            </a:pPr>
            <a:r>
              <a:rPr lang="en-US" dirty="0" smtClean="0"/>
              <a:t>Like </a:t>
            </a:r>
            <a:r>
              <a:rPr lang="en-US" dirty="0" err="1"/>
              <a:t>structuralists</a:t>
            </a:r>
            <a:r>
              <a:rPr lang="en-US" dirty="0"/>
              <a:t>, post-</a:t>
            </a:r>
            <a:r>
              <a:rPr lang="en-US" dirty="0" err="1"/>
              <a:t>structuralists</a:t>
            </a:r>
            <a:r>
              <a:rPr lang="en-US" dirty="0"/>
              <a:t> start from the assumption that people's identities, values and economic conditions determine each other rather than having intrinsic properties that can be understood in isolation</a:t>
            </a:r>
            <a:r>
              <a:rPr lang="en-US" dirty="0" smtClean="0"/>
              <a:t>.</a:t>
            </a:r>
            <a:r>
              <a:rPr lang="hu-HU" dirty="0" smtClean="0"/>
              <a:t> </a:t>
            </a:r>
            <a:r>
              <a:rPr lang="en-US" dirty="0"/>
              <a:t>Postmodernist ideas in philosophy and in the analysis of culture and society have expanded the importance of critical theory</a:t>
            </a:r>
            <a:r>
              <a:rPr lang="en-US" dirty="0" smtClean="0"/>
              <a:t>.</a:t>
            </a:r>
            <a:endParaRPr lang="hu-HU" dirty="0" smtClean="0"/>
          </a:p>
          <a:p>
            <a:r>
              <a:rPr lang="en-GB" b="1" dirty="0" smtClean="0"/>
              <a:t>Deconstruction</a:t>
            </a:r>
          </a:p>
          <a:p>
            <a:pPr marL="0" indent="0">
              <a:buNone/>
            </a:pPr>
            <a:r>
              <a:rPr lang="en-US" dirty="0" smtClean="0"/>
              <a:t>One </a:t>
            </a:r>
            <a:r>
              <a:rPr lang="en-US" dirty="0"/>
              <a:t>of the most well-known postmodernist concerns is "deconstruction," a theory for philosophy, literary criticism, and textual analysis developed by Jacques </a:t>
            </a:r>
            <a:r>
              <a:rPr lang="en-US" dirty="0" smtClean="0"/>
              <a:t>Derrida</a:t>
            </a:r>
            <a:r>
              <a:rPr lang="hu-HU" dirty="0" smtClean="0"/>
              <a:t>. </a:t>
            </a:r>
            <a:r>
              <a:rPr lang="en-US" dirty="0" smtClean="0"/>
              <a:t>Critics </a:t>
            </a:r>
            <a:r>
              <a:rPr lang="en-US" dirty="0"/>
              <a:t>have insisted that Derrida's work is rooted in a statement found in Of Grammatology: "Il </a:t>
            </a:r>
            <a:r>
              <a:rPr lang="en-US" dirty="0" err="1"/>
              <a:t>n'y</a:t>
            </a:r>
            <a:r>
              <a:rPr lang="en-US" dirty="0"/>
              <a:t> a pas de hors-</a:t>
            </a:r>
            <a:r>
              <a:rPr lang="en-US" dirty="0" err="1"/>
              <a:t>texte</a:t>
            </a:r>
            <a:r>
              <a:rPr lang="en-US" dirty="0"/>
              <a:t>" (there is no Outside-text). Such critics misinterpret the statement as denying any reality outside of books. The statement is actually part of a critique of "inside" and "outside" metaphors when referring to text, and is corollary to the observation that there is no "inside" of a text as well.</a:t>
            </a:r>
            <a:endParaRPr lang="hu-HU" dirty="0"/>
          </a:p>
          <a:p>
            <a:endParaRPr lang="hu-HU" dirty="0"/>
          </a:p>
        </p:txBody>
      </p:sp>
    </p:spTree>
    <p:extLst>
      <p:ext uri="{BB962C8B-B14F-4D97-AF65-F5344CB8AC3E}">
        <p14:creationId xmlns:p14="http://schemas.microsoft.com/office/powerpoint/2010/main" val="26238227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1087086" y="172784"/>
            <a:ext cx="10178322" cy="3593591"/>
          </a:xfrm>
        </p:spPr>
        <p:txBody>
          <a:bodyPr/>
          <a:lstStyle/>
          <a:p>
            <a:r>
              <a:rPr lang="en-GB" b="1" dirty="0" smtClean="0"/>
              <a:t>Post-postmodernism</a:t>
            </a:r>
          </a:p>
          <a:p>
            <a:pPr marL="0" indent="0">
              <a:buNone/>
            </a:pPr>
            <a:r>
              <a:rPr lang="en-US" dirty="0" smtClean="0"/>
              <a:t>The </a:t>
            </a:r>
            <a:r>
              <a:rPr lang="en-US" dirty="0"/>
              <a:t>connection between postmodernism, </a:t>
            </a:r>
            <a:r>
              <a:rPr lang="en-US" dirty="0" err="1"/>
              <a:t>posthumanism</a:t>
            </a:r>
            <a:r>
              <a:rPr lang="en-US" dirty="0"/>
              <a:t>, and </a:t>
            </a:r>
            <a:r>
              <a:rPr lang="en-US" dirty="0" err="1"/>
              <a:t>cyborgism</a:t>
            </a:r>
            <a:r>
              <a:rPr lang="en-US" dirty="0"/>
              <a:t> has led to a challenge to postmodernism, for which the terms "</a:t>
            </a:r>
            <a:r>
              <a:rPr lang="en-US" dirty="0" err="1"/>
              <a:t>postpostmodernism</a:t>
            </a:r>
            <a:r>
              <a:rPr lang="en-US" dirty="0"/>
              <a:t>" and "</a:t>
            </a:r>
            <a:r>
              <a:rPr lang="en-US" dirty="0" err="1"/>
              <a:t>postpoststructuralism</a:t>
            </a:r>
            <a:r>
              <a:rPr lang="en-US" dirty="0"/>
              <a:t>" were first coined in </a:t>
            </a:r>
            <a:r>
              <a:rPr lang="en-US" dirty="0" smtClean="0"/>
              <a:t>2003</a:t>
            </a:r>
            <a:r>
              <a:rPr lang="hu-HU" dirty="0" smtClean="0"/>
              <a:t>.</a:t>
            </a:r>
          </a:p>
          <a:p>
            <a:pPr marL="0" indent="0">
              <a:buNone/>
            </a:pPr>
            <a:r>
              <a:rPr lang="en-US" dirty="0"/>
              <a:t>In some sense, we may regard postmodernism, </a:t>
            </a:r>
            <a:r>
              <a:rPr lang="en-US" dirty="0" err="1"/>
              <a:t>posthumanism</a:t>
            </a:r>
            <a:r>
              <a:rPr lang="en-US" dirty="0"/>
              <a:t>, </a:t>
            </a:r>
            <a:r>
              <a:rPr lang="en-US" dirty="0" err="1"/>
              <a:t>poststructuralism</a:t>
            </a:r>
            <a:r>
              <a:rPr lang="en-US" dirty="0"/>
              <a:t>, etc., as being of the 'cyborg age' of mind over body. </a:t>
            </a:r>
            <a:r>
              <a:rPr lang="en-US" dirty="0" err="1"/>
              <a:t>Deconference</a:t>
            </a:r>
            <a:r>
              <a:rPr lang="en-US" dirty="0"/>
              <a:t> was an exploration in post-</a:t>
            </a:r>
            <a:r>
              <a:rPr lang="en-US" dirty="0" err="1"/>
              <a:t>cyborgism</a:t>
            </a:r>
            <a:r>
              <a:rPr lang="en-US" dirty="0"/>
              <a:t> (i.e. what comes after the </a:t>
            </a:r>
            <a:r>
              <a:rPr lang="en-US" dirty="0" err="1"/>
              <a:t>postcorporeal</a:t>
            </a:r>
            <a:r>
              <a:rPr lang="en-US" dirty="0"/>
              <a:t> era), and thus explored issues of </a:t>
            </a:r>
            <a:r>
              <a:rPr lang="en-US" dirty="0" err="1"/>
              <a:t>postpostmodernism</a:t>
            </a:r>
            <a:r>
              <a:rPr lang="en-US" dirty="0"/>
              <a:t>, </a:t>
            </a:r>
            <a:r>
              <a:rPr lang="en-US" dirty="0" err="1"/>
              <a:t>postpoststructuralism</a:t>
            </a:r>
            <a:r>
              <a:rPr lang="en-US" dirty="0"/>
              <a:t>, and the like. To understand this transition from '</a:t>
            </a:r>
            <a:r>
              <a:rPr lang="en-US" dirty="0" err="1"/>
              <a:t>pomo</a:t>
            </a:r>
            <a:r>
              <a:rPr lang="en-US" dirty="0"/>
              <a:t>' (</a:t>
            </a:r>
            <a:r>
              <a:rPr lang="en-US" dirty="0" err="1"/>
              <a:t>cyborgism</a:t>
            </a:r>
            <a:r>
              <a:rPr lang="en-US" dirty="0"/>
              <a:t>) to '</a:t>
            </a:r>
            <a:r>
              <a:rPr lang="en-US" dirty="0" err="1"/>
              <a:t>popo</a:t>
            </a:r>
            <a:r>
              <a:rPr lang="en-US" dirty="0"/>
              <a:t>' (</a:t>
            </a:r>
            <a:r>
              <a:rPr lang="en-US" dirty="0" err="1"/>
              <a:t>postcyborgism</a:t>
            </a:r>
            <a:r>
              <a:rPr lang="en-US" dirty="0"/>
              <a:t>) we must first understand the cyborg era itself.</a:t>
            </a:r>
            <a:endParaRPr lang="hu-HU" dirty="0"/>
          </a:p>
        </p:txBody>
      </p:sp>
      <p:pic>
        <p:nvPicPr>
          <p:cNvPr id="4" name="Kép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33122" y="3574351"/>
            <a:ext cx="4286250" cy="301942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575852757"/>
      </p:ext>
    </p:extLst>
  </p:cSld>
  <p:clrMapOvr>
    <a:masterClrMapping/>
  </p:clrMapOvr>
  <p:transition spd="slow">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GB" dirty="0" smtClean="0"/>
              <a:t>Postmodern literature</a:t>
            </a:r>
            <a:r>
              <a:rPr lang="hu-HU" dirty="0"/>
              <a:t/>
            </a:r>
            <a:br>
              <a:rPr lang="hu-HU" dirty="0"/>
            </a:br>
            <a:endParaRPr lang="hu-HU" dirty="0"/>
          </a:p>
        </p:txBody>
      </p:sp>
      <p:sp>
        <p:nvSpPr>
          <p:cNvPr id="3" name="Tartalom helye 2"/>
          <p:cNvSpPr>
            <a:spLocks noGrp="1"/>
          </p:cNvSpPr>
          <p:nvPr>
            <p:ph idx="1"/>
          </p:nvPr>
        </p:nvSpPr>
        <p:spPr>
          <a:xfrm>
            <a:off x="1169382" y="1499617"/>
            <a:ext cx="10260618" cy="4956047"/>
          </a:xfrm>
        </p:spPr>
        <p:txBody>
          <a:bodyPr>
            <a:normAutofit/>
          </a:bodyPr>
          <a:lstStyle/>
          <a:p>
            <a:r>
              <a:rPr lang="en-US" dirty="0"/>
              <a:t>Postmodern literature is literature characterized by reliance on narrative techniques such as fragmentation, paradox, and the unreliable narrator; and is often (though not exclusively) defined as a style or a trend which emerged in the post–World War II era</a:t>
            </a:r>
            <a:r>
              <a:rPr lang="en-US" dirty="0" smtClean="0"/>
              <a:t>.</a:t>
            </a:r>
            <a:endParaRPr lang="hu-HU" dirty="0" smtClean="0"/>
          </a:p>
          <a:p>
            <a:r>
              <a:rPr lang="en-US" dirty="0"/>
              <a:t>This style of experimental literature emerged strongly in the United States in the 1960s through the writings of authors such as Kurt Vonnegut, Thomas Pynchon, Kathy Acker, and John Barth. Postmodernists often challenge authorities, which has been seen as a symptom of the fact that this style of literature first emerged in the context of political tendencies in the </a:t>
            </a:r>
            <a:r>
              <a:rPr lang="en-US" dirty="0" smtClean="0"/>
              <a:t>1960s</a:t>
            </a:r>
            <a:r>
              <a:rPr lang="hu-HU" dirty="0" smtClean="0"/>
              <a:t>.</a:t>
            </a:r>
          </a:p>
          <a:p>
            <a:r>
              <a:rPr lang="en-US" dirty="0"/>
              <a:t>Postmodern works are seen as a response against dogmatic following of Enlightenment thinking and Modernist approaches to literature</a:t>
            </a:r>
            <a:r>
              <a:rPr lang="en-US" dirty="0" smtClean="0"/>
              <a:t>.</a:t>
            </a:r>
            <a:endParaRPr lang="hu-HU" dirty="0" smtClean="0"/>
          </a:p>
          <a:p>
            <a:r>
              <a:rPr lang="en-US" dirty="0"/>
              <a:t>Postmodern literature, like postmodernism as a whole, tends to resist definition or classification as a “movement</a:t>
            </a:r>
            <a:r>
              <a:rPr lang="en-US" dirty="0" smtClean="0"/>
              <a:t>”.</a:t>
            </a:r>
            <a:endParaRPr lang="hu-HU" dirty="0" smtClean="0"/>
          </a:p>
        </p:txBody>
      </p:sp>
    </p:spTree>
    <p:extLst>
      <p:ext uri="{BB962C8B-B14F-4D97-AF65-F5344CB8AC3E}">
        <p14:creationId xmlns:p14="http://schemas.microsoft.com/office/powerpoint/2010/main" val="16811870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1087086" y="896113"/>
            <a:ext cx="10150890" cy="4974335"/>
          </a:xfrm>
        </p:spPr>
        <p:txBody>
          <a:bodyPr>
            <a:noAutofit/>
          </a:bodyPr>
          <a:lstStyle/>
          <a:p>
            <a:r>
              <a:rPr lang="en-US" sz="2400" dirty="0"/>
              <a:t>Postmodernism understands that grand narratives hide, silence and negate contradictions, instabilities and differences inherent in any social system. Postmodernism </a:t>
            </a:r>
            <a:r>
              <a:rPr lang="en-US" sz="2400" dirty="0" err="1"/>
              <a:t>favours</a:t>
            </a:r>
            <a:r>
              <a:rPr lang="en-US" sz="2400" dirty="0"/>
              <a:t> “mini-narratives,” stories that explain small practices and local events, without pretending universality and finality. Postmodernism realizes that history, politics and culture are grand narratives of the power-wielders, which comprise falsehoods and incomplete truths</a:t>
            </a:r>
            <a:r>
              <a:rPr lang="en-US" sz="2400" dirty="0" smtClean="0"/>
              <a:t>.</a:t>
            </a:r>
            <a:endParaRPr lang="hu-HU" sz="2400" dirty="0" smtClean="0"/>
          </a:p>
          <a:p>
            <a:r>
              <a:rPr lang="en-US" sz="2400" dirty="0"/>
              <a:t>Postmodernism is one of those words that has made itself at home in our everyday language. Just think how often you've heard a movie or a book being described as "so postmodern." From Andy Warhol's pop art, to authors like Chuck Palahniuk and Douglas </a:t>
            </a:r>
            <a:r>
              <a:rPr lang="en-US" sz="2400" dirty="0" err="1"/>
              <a:t>Coupland</a:t>
            </a:r>
            <a:r>
              <a:rPr lang="en-US" sz="2400" dirty="0"/>
              <a:t>, to ultra-popular movies like Moulin Rouge, Scream, and Pulp Fiction, there's no getting around it: postmodernism has become part of our lives and our entertainment.</a:t>
            </a:r>
            <a:endParaRPr lang="hu-HU" sz="2400" dirty="0"/>
          </a:p>
        </p:txBody>
      </p:sp>
    </p:spTree>
    <p:extLst>
      <p:ext uri="{BB962C8B-B14F-4D97-AF65-F5344CB8AC3E}">
        <p14:creationId xmlns:p14="http://schemas.microsoft.com/office/powerpoint/2010/main" val="3889876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GB" dirty="0" smtClean="0"/>
              <a:t>Common themes and techniques</a:t>
            </a:r>
            <a:endParaRPr lang="en-GB" dirty="0"/>
          </a:p>
        </p:txBody>
      </p:sp>
      <p:sp>
        <p:nvSpPr>
          <p:cNvPr id="3" name="Tartalom helye 2"/>
          <p:cNvSpPr>
            <a:spLocks noGrp="1"/>
          </p:cNvSpPr>
          <p:nvPr>
            <p:ph idx="1"/>
          </p:nvPr>
        </p:nvSpPr>
        <p:spPr>
          <a:xfrm>
            <a:off x="1251678" y="1128451"/>
            <a:ext cx="10178322" cy="3593591"/>
          </a:xfrm>
        </p:spPr>
        <p:txBody>
          <a:bodyPr>
            <a:normAutofit fontScale="92500" lnSpcReduction="10000"/>
          </a:bodyPr>
          <a:lstStyle/>
          <a:p>
            <a:r>
              <a:rPr lang="en-GB" b="1" dirty="0" smtClean="0"/>
              <a:t>Irony, playfulness, black humour</a:t>
            </a:r>
          </a:p>
          <a:p>
            <a:pPr marL="0" indent="0">
              <a:buNone/>
            </a:pPr>
            <a:r>
              <a:rPr lang="en-US" dirty="0" smtClean="0"/>
              <a:t>Linda </a:t>
            </a:r>
            <a:r>
              <a:rPr lang="en-US" dirty="0"/>
              <a:t>Hutcheon claimed postmodern fiction as a whole could be characterized by the ironic quote marks, that much of it can be taken as tongue-in-cheek. This irony, along with black humor and the general concept of "play" (related to Derrida's concept or the ideas advocated by Roland Barthes in The Pleasure of the Text) are among the most recognizable aspects of postmodernism. </a:t>
            </a:r>
            <a:endParaRPr lang="hu-HU" dirty="0" smtClean="0"/>
          </a:p>
          <a:p>
            <a:r>
              <a:rPr lang="en-US" b="1" dirty="0"/>
              <a:t>Intertextuality</a:t>
            </a:r>
          </a:p>
          <a:p>
            <a:pPr marL="0" indent="0">
              <a:buNone/>
            </a:pPr>
            <a:r>
              <a:rPr lang="en-US" dirty="0"/>
              <a:t>Since postmodernism represents a </a:t>
            </a:r>
            <a:r>
              <a:rPr lang="en-US" dirty="0" smtClean="0"/>
              <a:t>decentered </a:t>
            </a:r>
            <a:r>
              <a:rPr lang="en-US" dirty="0"/>
              <a:t>concept of the universe in which individual works are not isolated creations, much of the focus in the study of postmodern literature is on intertextuality: the relationship between one text (a novel for example) and another or one text within the interwoven fabric of literary history. Intertextuality in postmodern literature can be a reference or parallel to another literary work, an extended discussion of a work, or the adoption of a style. </a:t>
            </a:r>
            <a:endParaRPr lang="hu-HU" dirty="0"/>
          </a:p>
        </p:txBody>
      </p:sp>
      <p:pic>
        <p:nvPicPr>
          <p:cNvPr id="4" name="Kép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01568" y="4786050"/>
            <a:ext cx="5248656" cy="1931616"/>
          </a:xfrm>
          <a:prstGeom prst="rect">
            <a:avLst/>
          </a:prstGeom>
          <a:ln>
            <a:noFill/>
          </a:ln>
          <a:effectLst>
            <a:softEdge rad="112500"/>
          </a:effectLst>
        </p:spPr>
      </p:pic>
    </p:spTree>
    <p:extLst>
      <p:ext uri="{BB962C8B-B14F-4D97-AF65-F5344CB8AC3E}">
        <p14:creationId xmlns:p14="http://schemas.microsoft.com/office/powerpoint/2010/main" val="2536055449"/>
      </p:ext>
    </p:extLst>
  </p:cSld>
  <p:clrMapOvr>
    <a:masterClrMapping/>
  </p:clrMapOvr>
  <p:timing>
    <p:tnLst>
      <p:par>
        <p:cTn id="1" dur="indefinite" restart="never" nodeType="tmRoot"/>
      </p:par>
    </p:tnLst>
  </p:timing>
</p:sld>
</file>

<file path=ppt/theme/theme1.xml><?xml version="1.0" encoding="utf-8"?>
<a:theme xmlns:a="http://schemas.openxmlformats.org/drawingml/2006/main" name="Badge">
  <a:themeElements>
    <a:clrScheme name="Mediá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Badge">
      <a:majorFont>
        <a:latin typeface="Impact"/>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Badge" id="{71A07785-5930-41D4-9A83-E23602B48E98}" vid="{771EA782-DFA6-45B1-AEA3-661F1715B310}"/>
    </a:ext>
  </a:ext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Jelvény</Template>
  <TotalTime>275</TotalTime>
  <Words>2682</Words>
  <Application>Microsoft Office PowerPoint</Application>
  <PresentationFormat>Произвольный</PresentationFormat>
  <Paragraphs>80</Paragraphs>
  <Slides>19</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Badge</vt:lpstr>
      <vt:lpstr> Postmodernism. ”The Angry Young People.”</vt:lpstr>
      <vt:lpstr>Postmodernism</vt:lpstr>
      <vt:lpstr>Презентация PowerPoint</vt:lpstr>
      <vt:lpstr>Презентация PowerPoint</vt:lpstr>
      <vt:lpstr>Theories and derivatives</vt:lpstr>
      <vt:lpstr>Презентация PowerPoint</vt:lpstr>
      <vt:lpstr>Postmodern literature </vt:lpstr>
      <vt:lpstr>Презентация PowerPoint</vt:lpstr>
      <vt:lpstr>Common themes and techniques</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Angry Young Men</vt:lpstr>
      <vt:lpstr>Презентация PowerPoint</vt:lpstr>
      <vt:lpstr>Some Postmodern works</vt:lpstr>
      <vt:lpstr>After postmodernism</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Postmodernism. ”The Angry Young People.”</dc:title>
  <dc:creator>Microsoft-fiók</dc:creator>
  <cp:lastModifiedBy>6</cp:lastModifiedBy>
  <cp:revision>41</cp:revision>
  <dcterms:created xsi:type="dcterms:W3CDTF">2020-11-16T14:33:54Z</dcterms:created>
  <dcterms:modified xsi:type="dcterms:W3CDTF">2021-12-29T19:10:39Z</dcterms:modified>
</cp:coreProperties>
</file>