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99" autoAdjust="0"/>
  </p:normalViewPr>
  <p:slideViewPr>
    <p:cSldViewPr>
      <p:cViewPr varScale="1">
        <p:scale>
          <a:sx n="74" d="100"/>
          <a:sy n="74" d="100"/>
        </p:scale>
        <p:origin x="-192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pPr rtl="0"/>
              <a:t>2020.11.08.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pPr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pPr rtl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190952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pPr rtl="0"/>
              <a:t>2020.11.08.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 rtl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7788" y="2267270"/>
            <a:ext cx="6336704" cy="2323460"/>
          </a:xfrm>
        </p:spPr>
        <p:txBody>
          <a:bodyPr rtlCol="0"/>
          <a:lstStyle/>
          <a:p>
            <a:pPr rtl="0"/>
            <a:r>
              <a:rPr lang="hu-HU" sz="6600" b="1" dirty="0" err="1"/>
              <a:t>Postmodernism</a:t>
            </a:r>
            <a:endParaRPr lang="hu-HU" sz="6600" b="1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492DCB35-3AF1-4489-AF04-7EB71CCF92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2525" y="658376"/>
            <a:ext cx="4608512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8E735B8-616C-4DFA-A84A-30E5231B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556792"/>
            <a:ext cx="5904656" cy="4615408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Postmodernism</a:t>
            </a:r>
            <a:r>
              <a:rPr lang="en-US" dirty="0"/>
              <a:t> refers to a socio-cultural and literary theory and a shift in perspective that has manifested in a variety of disciplines including the social sciences, art, architecture, literature, fashion, communications, and technology. </a:t>
            </a:r>
            <a:endParaRPr lang="hu-HU" dirty="0"/>
          </a:p>
          <a:p>
            <a:r>
              <a:rPr lang="hu-HU" dirty="0"/>
              <a:t>T</a:t>
            </a:r>
            <a:r>
              <a:rPr lang="en-US" dirty="0"/>
              <a:t>he postmodern shift in perception began sometime back in the </a:t>
            </a:r>
            <a:r>
              <a:rPr lang="en-US" b="1" i="1" dirty="0">
                <a:solidFill>
                  <a:srgbClr val="FF0000"/>
                </a:solidFill>
              </a:rPr>
              <a:t>late 1950s</a:t>
            </a:r>
            <a:r>
              <a:rPr lang="en-US" dirty="0"/>
              <a:t>, and is probably still continuing. </a:t>
            </a:r>
            <a:endParaRPr lang="hu-HU" dirty="0"/>
          </a:p>
          <a:p>
            <a:r>
              <a:rPr lang="en-US" dirty="0"/>
              <a:t>Postmodernism can be associated with the power shifts of the </a:t>
            </a:r>
            <a:r>
              <a:rPr lang="en-US" dirty="0">
                <a:solidFill>
                  <a:srgbClr val="FF0000"/>
                </a:solidFill>
              </a:rPr>
              <a:t>post-Second World War era</a:t>
            </a:r>
            <a:r>
              <a:rPr lang="hu-H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303E2283-DB7C-4194-A458-2F5DEDD396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6460" y="2492896"/>
            <a:ext cx="518457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5870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CCDDAEC-DB09-441E-8238-A8C98A516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628800"/>
            <a:ext cx="8496944" cy="5112568"/>
          </a:xfrm>
        </p:spPr>
        <p:txBody>
          <a:bodyPr>
            <a:normAutofit/>
          </a:bodyPr>
          <a:lstStyle/>
          <a:p>
            <a:r>
              <a:rPr lang="en-US" dirty="0"/>
              <a:t>Postmodernism shares many of the features of Modernism. </a:t>
            </a:r>
            <a:endParaRPr lang="hu-HU" dirty="0"/>
          </a:p>
          <a:p>
            <a:r>
              <a:rPr lang="en-US" dirty="0"/>
              <a:t>Both schools </a:t>
            </a:r>
            <a:r>
              <a:rPr lang="en-US" b="1" i="1" dirty="0">
                <a:solidFill>
                  <a:srgbClr val="FF0000"/>
                </a:solidFill>
              </a:rPr>
              <a:t>reject the rigid boundaries </a:t>
            </a:r>
            <a:r>
              <a:rPr lang="en-US" dirty="0"/>
              <a:t>between high and low art. </a:t>
            </a:r>
            <a:endParaRPr lang="hu-HU" dirty="0"/>
          </a:p>
          <a:p>
            <a:r>
              <a:rPr lang="en-US" dirty="0"/>
              <a:t>Postmodernism even goes a step further and deliberately </a:t>
            </a:r>
            <a:r>
              <a:rPr lang="en-US" b="1" i="1" dirty="0">
                <a:solidFill>
                  <a:srgbClr val="FF0000"/>
                </a:solidFill>
              </a:rPr>
              <a:t>mixes low art with high art</a:t>
            </a:r>
            <a:r>
              <a:rPr lang="en-US" dirty="0"/>
              <a:t>, the past with the future, or one genre with another. </a:t>
            </a:r>
            <a:endParaRPr lang="hu-HU" dirty="0"/>
          </a:p>
          <a:p>
            <a:r>
              <a:rPr lang="en-US" dirty="0"/>
              <a:t>Both these schools also employed pastiche, which is the imitation of another’s style. </a:t>
            </a:r>
            <a:endParaRPr lang="hu-HU" dirty="0"/>
          </a:p>
          <a:p>
            <a:r>
              <a:rPr lang="en-US" dirty="0"/>
              <a:t>Parody and pastiche serve to remind the reader that the work is </a:t>
            </a:r>
            <a:r>
              <a:rPr lang="en-US" b="1" i="1" dirty="0">
                <a:solidFill>
                  <a:srgbClr val="FF0000"/>
                </a:solidFill>
              </a:rPr>
              <a:t>not “real” but fictional, constructed</a:t>
            </a:r>
            <a:r>
              <a:rPr lang="en-US" dirty="0"/>
              <a:t>. 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94CF6B3F-B277-43BB-AAE7-C0032811F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9039" y="2852936"/>
            <a:ext cx="3090030" cy="173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59475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DBB17A4-5C2F-4725-A0C6-C823DA226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2132856"/>
            <a:ext cx="4788022" cy="4039344"/>
          </a:xfrm>
        </p:spPr>
        <p:txBody>
          <a:bodyPr>
            <a:normAutofit/>
          </a:bodyPr>
          <a:lstStyle/>
          <a:p>
            <a:r>
              <a:rPr lang="hu-HU" sz="3200" dirty="0" err="1"/>
              <a:t>Structuralism</a:t>
            </a:r>
            <a:r>
              <a:rPr lang="hu-HU" sz="3200" dirty="0"/>
              <a:t> and post-</a:t>
            </a:r>
            <a:r>
              <a:rPr lang="hu-HU" sz="3200" dirty="0" err="1"/>
              <a:t>structuralism</a:t>
            </a:r>
            <a:endParaRPr lang="hu-HU" sz="3200" dirty="0"/>
          </a:p>
          <a:p>
            <a:r>
              <a:rPr lang="hu-HU" sz="3200" dirty="0" err="1"/>
              <a:t>Deconstruction</a:t>
            </a:r>
            <a:endParaRPr lang="hu-HU" sz="3200" dirty="0"/>
          </a:p>
          <a:p>
            <a:r>
              <a:rPr lang="hu-HU" sz="3200" dirty="0"/>
              <a:t>Post-</a:t>
            </a:r>
            <a:r>
              <a:rPr lang="hu-HU" sz="3200" dirty="0" err="1"/>
              <a:t>postmodernism</a:t>
            </a:r>
            <a:endParaRPr lang="hu-HU" sz="3200" dirty="0"/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C200EF62-4BA1-4E5C-A4B3-C65EEC16D0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0356" y="4434800"/>
            <a:ext cx="3473863" cy="231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C1D89F2-BBD3-40F9-85C3-91FC649A2D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2151" y="2868938"/>
            <a:ext cx="2016224" cy="313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ED6B3C9F-EBCA-4B78-8266-78BCAF0F84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6500" y="764704"/>
            <a:ext cx="204958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7151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A6D0B26-5CF8-46DA-B8CD-F831292A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err="1"/>
              <a:t>Literature</a:t>
            </a:r>
            <a:endParaRPr lang="hu-HU" sz="4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D1AFD37-E444-4236-A62B-679BF698E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63" y="1769407"/>
            <a:ext cx="4571998" cy="4255368"/>
          </a:xfrm>
        </p:spPr>
        <p:txBody>
          <a:bodyPr>
            <a:normAutofit/>
          </a:bodyPr>
          <a:lstStyle/>
          <a:p>
            <a:r>
              <a:rPr lang="hu-HU" sz="4000" dirty="0"/>
              <a:t>Jorge Luis Borges</a:t>
            </a:r>
          </a:p>
          <a:p>
            <a:r>
              <a:rPr lang="hu-HU" sz="4000" dirty="0"/>
              <a:t>Samuel Beckett </a:t>
            </a:r>
          </a:p>
          <a:p>
            <a:r>
              <a:rPr lang="hu-HU" sz="4000" dirty="0" err="1"/>
              <a:t>Umberto</a:t>
            </a:r>
            <a:r>
              <a:rPr lang="hu-HU" sz="4000" dirty="0"/>
              <a:t> </a:t>
            </a:r>
            <a:r>
              <a:rPr lang="hu-HU" sz="4000" dirty="0" err="1"/>
              <a:t>Eco</a:t>
            </a:r>
            <a:endParaRPr lang="hu-HU" sz="4000" dirty="0"/>
          </a:p>
          <a:p>
            <a:r>
              <a:rPr lang="hu-HU" sz="4000" dirty="0"/>
              <a:t>Kurt Vonnegut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2945385B-967A-4210-9053-40A3A76EC6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4126" y="121370"/>
            <a:ext cx="1800201" cy="3084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DA3C67DE-092D-42CC-8B5D-AF04EF1F3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0676" y="3445768"/>
            <a:ext cx="209550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155F83F3-181B-46ED-8646-6457939BE7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0431" y="1629872"/>
            <a:ext cx="2095500" cy="31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ADF91F4C-9C48-4476-9B8F-7A607800A6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7835" y="3658357"/>
            <a:ext cx="1916851" cy="284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2256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9E017AF-3260-4C69-BF39-D7CB1BBB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844824"/>
            <a:ext cx="576064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Postmodern literature is characterized by the use of </a:t>
            </a:r>
            <a:endParaRPr lang="hu-HU" sz="3200" dirty="0"/>
          </a:p>
          <a:p>
            <a:pPr lvl="1"/>
            <a:r>
              <a:rPr lang="en-US" sz="2800" dirty="0"/>
              <a:t>metafiction </a:t>
            </a:r>
            <a:endParaRPr lang="hu-HU" sz="2800" dirty="0"/>
          </a:p>
          <a:p>
            <a:pPr lvl="1"/>
            <a:r>
              <a:rPr lang="en-US" sz="2800" dirty="0"/>
              <a:t>unreliable narration</a:t>
            </a:r>
            <a:endParaRPr lang="hu-HU" sz="2800" dirty="0"/>
          </a:p>
          <a:p>
            <a:pPr lvl="1"/>
            <a:r>
              <a:rPr lang="en-US" sz="2800" dirty="0"/>
              <a:t>self-reflexivity</a:t>
            </a:r>
            <a:endParaRPr lang="hu-HU" sz="2800" dirty="0"/>
          </a:p>
          <a:p>
            <a:pPr lvl="1"/>
            <a:endParaRPr lang="hu-HU" sz="2800" dirty="0"/>
          </a:p>
          <a:p>
            <a:r>
              <a:rPr lang="hu-HU" sz="3200" dirty="0"/>
              <a:t>T</a:t>
            </a:r>
            <a:r>
              <a:rPr lang="en-US" sz="3200" dirty="0" err="1"/>
              <a:t>hematizes</a:t>
            </a:r>
            <a:r>
              <a:rPr lang="en-US" sz="3200" dirty="0"/>
              <a:t> both historical and political issues. </a:t>
            </a:r>
            <a:endParaRPr lang="hu-HU" sz="320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07E9387-141F-4CA2-A8C9-1BAF73104E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756" y="1816264"/>
            <a:ext cx="2267909" cy="274953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F279DFF8-6F13-4C6B-A9DA-378225F263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484" y="3284984"/>
            <a:ext cx="1944216" cy="298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87273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0B94C4A-27B0-44D0-8651-E6F6C91B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err="1"/>
              <a:t>Common</a:t>
            </a:r>
            <a:r>
              <a:rPr lang="hu-HU" sz="4000" b="1" dirty="0"/>
              <a:t> </a:t>
            </a:r>
            <a:r>
              <a:rPr lang="hu-HU" sz="4000" b="1" dirty="0" err="1"/>
              <a:t>themes</a:t>
            </a:r>
            <a:r>
              <a:rPr lang="hu-HU" sz="4000" b="1" dirty="0"/>
              <a:t> and </a:t>
            </a:r>
            <a:r>
              <a:rPr lang="hu-HU" sz="4000" b="1" dirty="0" err="1"/>
              <a:t>techniques</a:t>
            </a:r>
            <a:endParaRPr lang="hu-HU" sz="4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021714C-AA7E-4649-8095-1D9E40275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988840"/>
            <a:ext cx="6084166" cy="4255368"/>
          </a:xfrm>
        </p:spPr>
        <p:txBody>
          <a:bodyPr>
            <a:normAutofit/>
          </a:bodyPr>
          <a:lstStyle/>
          <a:p>
            <a:r>
              <a:rPr lang="hu-HU" sz="2800" dirty="0" err="1"/>
              <a:t>Irony</a:t>
            </a:r>
            <a:r>
              <a:rPr lang="hu-HU" sz="2800" dirty="0"/>
              <a:t>, </a:t>
            </a:r>
            <a:r>
              <a:rPr lang="hu-HU" sz="2800" dirty="0" err="1"/>
              <a:t>playfulness</a:t>
            </a:r>
            <a:r>
              <a:rPr lang="hu-HU" sz="2800" dirty="0"/>
              <a:t>, </a:t>
            </a:r>
            <a:r>
              <a:rPr lang="hu-HU" sz="2800" dirty="0" err="1"/>
              <a:t>black</a:t>
            </a:r>
            <a:r>
              <a:rPr lang="hu-HU" sz="2800" dirty="0"/>
              <a:t> </a:t>
            </a:r>
            <a:r>
              <a:rPr lang="hu-HU" sz="2800" dirty="0" err="1"/>
              <a:t>humour</a:t>
            </a:r>
            <a:endParaRPr lang="hu-HU" sz="2800" dirty="0"/>
          </a:p>
          <a:p>
            <a:r>
              <a:rPr lang="hu-HU" sz="2800" dirty="0" err="1"/>
              <a:t>Intertextuality</a:t>
            </a:r>
            <a:endParaRPr lang="hu-HU" sz="2800" dirty="0"/>
          </a:p>
          <a:p>
            <a:r>
              <a:rPr lang="hu-HU" sz="2800" dirty="0" err="1"/>
              <a:t>Pastiche</a:t>
            </a:r>
            <a:endParaRPr lang="hu-HU" sz="2800" dirty="0"/>
          </a:p>
          <a:p>
            <a:r>
              <a:rPr lang="hu-HU" sz="2800" dirty="0" err="1"/>
              <a:t>Metafiction</a:t>
            </a:r>
            <a:endParaRPr lang="hu-HU" sz="2800" dirty="0"/>
          </a:p>
          <a:p>
            <a:r>
              <a:rPr lang="hu-HU" sz="2800" dirty="0" err="1"/>
              <a:t>Fabulation</a:t>
            </a:r>
            <a:endParaRPr lang="hu-HU" sz="2800" dirty="0"/>
          </a:p>
          <a:p>
            <a:r>
              <a:rPr lang="hu-HU" sz="2800" dirty="0" err="1"/>
              <a:t>Historiographic</a:t>
            </a:r>
            <a:r>
              <a:rPr lang="hu-HU" sz="2800" dirty="0"/>
              <a:t> </a:t>
            </a:r>
            <a:r>
              <a:rPr lang="hu-HU" sz="2800" dirty="0" err="1"/>
              <a:t>metafiction</a:t>
            </a:r>
            <a:endParaRPr lang="hu-HU" sz="2800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42004085-DF28-406A-854B-9EE47FA6A4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4772" y="1698716"/>
            <a:ext cx="2095500" cy="346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75E0E3E-C439-4791-AB3A-F233DE69C2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6460" y="2780928"/>
            <a:ext cx="2361641" cy="3596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3276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20BDD70-99D5-4F3B-90C3-EED23735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POSTMODERNISM IN BRITAIN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3242170-0524-412A-B8B2-9BF4D73C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86" y="1844824"/>
            <a:ext cx="5724126" cy="4111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key issues of postmodernist writing is the interrelation of literature and history. </a:t>
            </a:r>
            <a:r>
              <a:rPr lang="en-US" b="1" i="1" dirty="0">
                <a:solidFill>
                  <a:srgbClr val="FF0000"/>
                </a:solidFill>
              </a:rPr>
              <a:t>Barry Unsworth</a:t>
            </a:r>
            <a:r>
              <a:rPr lang="en-US" dirty="0"/>
              <a:t>, the author of </a:t>
            </a:r>
            <a:r>
              <a:rPr lang="en-US" b="1" i="1" dirty="0">
                <a:solidFill>
                  <a:srgbClr val="FF0000"/>
                </a:solidFill>
              </a:rPr>
              <a:t>Losing Nelson</a:t>
            </a:r>
            <a:r>
              <a:rPr lang="en-US" dirty="0"/>
              <a:t>, examines </a:t>
            </a:r>
            <a:r>
              <a:rPr lang="en-US" dirty="0" err="1"/>
              <a:t>sceptically</a:t>
            </a:r>
            <a:r>
              <a:rPr lang="en-US" dirty="0"/>
              <a:t> the myth of the British national hero and the whole process of constructing historical legends</a:t>
            </a:r>
            <a:r>
              <a:rPr lang="hu-HU" dirty="0"/>
              <a:t>.</a:t>
            </a:r>
          </a:p>
          <a:p>
            <a:r>
              <a:rPr lang="en-US" dirty="0"/>
              <a:t>One of the most important historical themes is </a:t>
            </a:r>
            <a:r>
              <a:rPr lang="en-US" dirty="0" err="1"/>
              <a:t>th</a:t>
            </a:r>
            <a:r>
              <a:rPr lang="hu-HU" dirty="0"/>
              <a:t>e </a:t>
            </a:r>
            <a:r>
              <a:rPr lang="en-US" dirty="0"/>
              <a:t>WW II. </a:t>
            </a:r>
            <a:r>
              <a:rPr lang="en-US" b="1" i="1" dirty="0">
                <a:solidFill>
                  <a:srgbClr val="FF0000"/>
                </a:solidFill>
              </a:rPr>
              <a:t>James Ballard's</a:t>
            </a:r>
            <a:r>
              <a:rPr lang="en-US" dirty="0"/>
              <a:t> autobiographical novel </a:t>
            </a:r>
            <a:r>
              <a:rPr lang="en-US" b="1" i="1" dirty="0">
                <a:solidFill>
                  <a:srgbClr val="FF0000"/>
                </a:solidFill>
              </a:rPr>
              <a:t>Empire of the Sun </a:t>
            </a:r>
            <a:r>
              <a:rPr lang="en-US" dirty="0"/>
              <a:t>deals with an English teenager's dramatic experience in China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588" y="2060848"/>
            <a:ext cx="2520280" cy="3638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06043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82115ED-6AD9-427C-8509-820F09A9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/>
              <a:t>Postmodernist</a:t>
            </a:r>
            <a:r>
              <a:rPr lang="hu-HU" b="1" dirty="0"/>
              <a:t> </a:t>
            </a:r>
            <a:r>
              <a:rPr lang="hu-HU" b="1" dirty="0" err="1"/>
              <a:t>authors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A03FBD-F1C7-448F-8BD0-FC635825C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JOHN FOWLES (</a:t>
            </a:r>
            <a:r>
              <a:rPr lang="hu-HU" dirty="0" err="1"/>
              <a:t>novel</a:t>
            </a:r>
            <a:r>
              <a:rPr lang="hu-HU" dirty="0"/>
              <a:t> The Rachel </a:t>
            </a:r>
            <a:r>
              <a:rPr lang="hu-HU" dirty="0" err="1"/>
              <a:t>Papers</a:t>
            </a:r>
            <a:r>
              <a:rPr lang="hu-HU" dirty="0"/>
              <a:t>)</a:t>
            </a:r>
          </a:p>
          <a:p>
            <a:r>
              <a:rPr lang="hu-HU" dirty="0"/>
              <a:t>MARTIN AMIS (</a:t>
            </a:r>
            <a:r>
              <a:rPr lang="hu-HU" dirty="0" err="1"/>
              <a:t>novel</a:t>
            </a:r>
            <a:r>
              <a:rPr lang="hu-HU" dirty="0"/>
              <a:t> Money)</a:t>
            </a:r>
          </a:p>
          <a:p>
            <a:r>
              <a:rPr lang="en-US" dirty="0"/>
              <a:t>L</a:t>
            </a:r>
            <a:r>
              <a:rPr lang="hu-HU" dirty="0"/>
              <a:t>ILY</a:t>
            </a:r>
            <a:r>
              <a:rPr lang="en-US" dirty="0"/>
              <a:t> B</a:t>
            </a:r>
            <a:r>
              <a:rPr lang="hu-HU" dirty="0"/>
              <a:t>RETT (</a:t>
            </a:r>
            <a:r>
              <a:rPr lang="hu-HU" dirty="0" err="1"/>
              <a:t>novel</a:t>
            </a:r>
            <a:r>
              <a:rPr lang="hu-HU" dirty="0"/>
              <a:t> </a:t>
            </a:r>
            <a:r>
              <a:rPr lang="hu-HU" dirty="0" err="1"/>
              <a:t>Too</a:t>
            </a:r>
            <a:r>
              <a:rPr lang="en-US" dirty="0"/>
              <a:t> Many Men</a:t>
            </a:r>
            <a:r>
              <a:rPr lang="hu-HU" dirty="0"/>
              <a:t>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0EFC5270-88FF-40CB-BC14-BA802824CF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442" y="1859280"/>
            <a:ext cx="2926449" cy="1929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F8337B1-3573-4A35-B1FB-1B9D243021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348" y="4221088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BD7FAD07-0C5D-4D5C-ADB0-62C643C033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9916" y="3789040"/>
            <a:ext cx="1962150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6289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Táblás iskolai bemutató (szélesvásznú)</Template>
  <TotalTime>144</TotalTime>
  <Words>313</Words>
  <Application>Microsoft Office PowerPoint</Application>
  <PresentationFormat>Произвольный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Tábla 16x9</vt:lpstr>
      <vt:lpstr>Postmodernism</vt:lpstr>
      <vt:lpstr>Слайд 2</vt:lpstr>
      <vt:lpstr>Слайд 3</vt:lpstr>
      <vt:lpstr>Слайд 4</vt:lpstr>
      <vt:lpstr>Literature</vt:lpstr>
      <vt:lpstr>Слайд 6</vt:lpstr>
      <vt:lpstr>Common themes and techniques</vt:lpstr>
      <vt:lpstr>POSTMODERNISM IN BRITAIN</vt:lpstr>
      <vt:lpstr>Postmodernist authors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Margitics Éva</dc:creator>
  <cp:lastModifiedBy>katerina</cp:lastModifiedBy>
  <cp:revision>15</cp:revision>
  <dcterms:created xsi:type="dcterms:W3CDTF">2020-10-12T11:14:17Z</dcterms:created>
  <dcterms:modified xsi:type="dcterms:W3CDTF">2020-11-08T17:05:50Z</dcterms:modified>
</cp:coreProperties>
</file>