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9" r:id="rId10"/>
    <p:sldId id="270" r:id="rId11"/>
    <p:sldId id="286" r:id="rId12"/>
    <p:sldId id="271" r:id="rId13"/>
    <p:sldId id="280" r:id="rId14"/>
    <p:sldId id="264" r:id="rId15"/>
    <p:sldId id="265" r:id="rId16"/>
    <p:sldId id="266" r:id="rId17"/>
    <p:sldId id="267" r:id="rId18"/>
    <p:sldId id="281" r:id="rId19"/>
    <p:sldId id="273" r:id="rId20"/>
    <p:sldId id="282" r:id="rId21"/>
    <p:sldId id="283" r:id="rId22"/>
    <p:sldId id="274" r:id="rId23"/>
    <p:sldId id="275" r:id="rId24"/>
    <p:sldId id="277" r:id="rId25"/>
    <p:sldId id="278" r:id="rId26"/>
    <p:sldId id="284" r:id="rId27"/>
    <p:sldId id="279" r:id="rId2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34" y="7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BF7F29C-6383-4591-A6A1-022EA388BE33}" type="datetimeFigureOut">
              <a:rPr lang="hu-HU" smtClean="0"/>
              <a:t>2020. 10. 30.</a:t>
            </a:fld>
            <a:endParaRPr lang="hu-HU"/>
          </a:p>
        </p:txBody>
      </p:sp>
      <p:sp>
        <p:nvSpPr>
          <p:cNvPr id="5" name="Footer Placeholder 4"/>
          <p:cNvSpPr>
            <a:spLocks noGrp="1"/>
          </p:cNvSpPr>
          <p:nvPr>
            <p:ph type="ftr" sz="quarter" idx="11"/>
          </p:nvPr>
        </p:nvSpPr>
        <p:spPr>
          <a:xfrm>
            <a:off x="2692397" y="5037663"/>
            <a:ext cx="5214635" cy="279400"/>
          </a:xfrm>
        </p:spPr>
        <p:txBody>
          <a:bodyPr/>
          <a:lstStyle/>
          <a:p>
            <a:endParaRPr lang="hu-HU"/>
          </a:p>
        </p:txBody>
      </p:sp>
      <p:sp>
        <p:nvSpPr>
          <p:cNvPr id="6" name="Slide Number Placeholder 5"/>
          <p:cNvSpPr>
            <a:spLocks noGrp="1"/>
          </p:cNvSpPr>
          <p:nvPr>
            <p:ph type="sldNum" sz="quarter" idx="12"/>
          </p:nvPr>
        </p:nvSpPr>
        <p:spPr>
          <a:xfrm>
            <a:off x="8956900" y="5037663"/>
            <a:ext cx="551167" cy="279400"/>
          </a:xfrm>
        </p:spPr>
        <p:txBody>
          <a:bodyPr/>
          <a:lstStyle/>
          <a:p>
            <a:fld id="{D8C82B02-C680-4685-9E17-D216873256BE}" type="slidenum">
              <a:rPr lang="hu-HU" smtClean="0"/>
              <a:t>‹#›</a:t>
            </a:fld>
            <a:endParaRPr lang="hu-H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783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BF7F29C-6383-4591-A6A1-022EA388BE33}" type="datetimeFigureOut">
              <a:rPr lang="hu-HU" smtClean="0"/>
              <a:t>2020. 10. 30.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8C82B02-C680-4685-9E17-D216873256BE}" type="slidenum">
              <a:rPr lang="hu-HU" smtClean="0"/>
              <a:t>‹#›</a:t>
            </a:fld>
            <a:endParaRPr lang="hu-HU"/>
          </a:p>
        </p:txBody>
      </p:sp>
    </p:spTree>
    <p:extLst>
      <p:ext uri="{BB962C8B-B14F-4D97-AF65-F5344CB8AC3E}">
        <p14:creationId xmlns:p14="http://schemas.microsoft.com/office/powerpoint/2010/main" val="55174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F7F29C-6383-4591-A6A1-022EA388BE33}" type="datetimeFigureOut">
              <a:rPr lang="hu-HU" smtClean="0"/>
              <a:t>2020. 10. 30.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C82B02-C680-4685-9E17-D216873256BE}" type="slidenum">
              <a:rPr lang="hu-HU" smtClean="0"/>
              <a:t>‹#›</a:t>
            </a:fld>
            <a:endParaRPr lang="hu-H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3367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F7F29C-6383-4591-A6A1-022EA388BE33}" type="datetimeFigureOut">
              <a:rPr lang="hu-HU" smtClean="0"/>
              <a:t>2020. 10. 30.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C82B02-C680-4685-9E17-D216873256BE}" type="slidenum">
              <a:rPr lang="hu-HU" smtClean="0"/>
              <a:t>‹#›</a:t>
            </a:fld>
            <a:endParaRPr lang="hu-H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6203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F7F29C-6383-4591-A6A1-022EA388BE33}" type="datetimeFigureOut">
              <a:rPr lang="hu-HU" smtClean="0"/>
              <a:t>2020. 10. 30.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C82B02-C680-4685-9E17-D216873256BE}" type="slidenum">
              <a:rPr lang="hu-HU" smtClean="0"/>
              <a:t>‹#›</a:t>
            </a:fld>
            <a:endParaRPr lang="hu-HU"/>
          </a:p>
        </p:txBody>
      </p:sp>
    </p:spTree>
    <p:extLst>
      <p:ext uri="{BB962C8B-B14F-4D97-AF65-F5344CB8AC3E}">
        <p14:creationId xmlns:p14="http://schemas.microsoft.com/office/powerpoint/2010/main" val="2977991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F7F29C-6383-4591-A6A1-022EA388BE33}" type="datetimeFigureOut">
              <a:rPr lang="hu-HU" smtClean="0"/>
              <a:t>2020. 10. 30.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C82B02-C680-4685-9E17-D216873256BE}" type="slidenum">
              <a:rPr lang="hu-HU" smtClean="0"/>
              <a:t>‹#›</a:t>
            </a:fld>
            <a:endParaRPr lang="hu-H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763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F7F29C-6383-4591-A6A1-022EA388BE33}" type="datetimeFigureOut">
              <a:rPr lang="hu-HU" smtClean="0"/>
              <a:t>2020. 10. 30.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C82B02-C680-4685-9E17-D216873256BE}" type="slidenum">
              <a:rPr lang="hu-HU" smtClean="0"/>
              <a:t>‹#›</a:t>
            </a:fld>
            <a:endParaRPr lang="hu-H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41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BF7F29C-6383-4591-A6A1-022EA388BE33}" type="datetimeFigureOut">
              <a:rPr lang="hu-HU" smtClean="0"/>
              <a:t>2020. 10. 30.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C82B02-C680-4685-9E17-D216873256BE}" type="slidenum">
              <a:rPr lang="hu-HU" smtClean="0"/>
              <a:t>‹#›</a:t>
            </a:fld>
            <a:endParaRPr lang="hu-H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5784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BF7F29C-6383-4591-A6A1-022EA388BE33}" type="datetimeFigureOut">
              <a:rPr lang="hu-HU" smtClean="0"/>
              <a:t>2020. 10. 30.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C82B02-C680-4685-9E17-D216873256BE}" type="slidenum">
              <a:rPr lang="hu-HU" smtClean="0"/>
              <a:t>‹#›</a:t>
            </a:fld>
            <a:endParaRPr lang="hu-H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311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BF7F29C-6383-4591-A6A1-022EA388BE33}" type="datetimeFigureOut">
              <a:rPr lang="hu-HU" smtClean="0"/>
              <a:t>2020. 10. 30.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C82B02-C680-4685-9E17-D216873256BE}" type="slidenum">
              <a:rPr lang="hu-HU" smtClean="0"/>
              <a:t>‹#›</a:t>
            </a:fld>
            <a:endParaRPr lang="hu-HU"/>
          </a:p>
        </p:txBody>
      </p:sp>
    </p:spTree>
    <p:extLst>
      <p:ext uri="{BB962C8B-B14F-4D97-AF65-F5344CB8AC3E}">
        <p14:creationId xmlns:p14="http://schemas.microsoft.com/office/powerpoint/2010/main" val="1077820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F7F29C-6383-4591-A6A1-022EA388BE33}" type="datetimeFigureOut">
              <a:rPr lang="hu-HU" smtClean="0"/>
              <a:t>2020. 10. 30.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8C82B02-C680-4685-9E17-D216873256BE}" type="slidenum">
              <a:rPr lang="hu-HU" smtClean="0"/>
              <a:t>‹#›</a:t>
            </a:fld>
            <a:endParaRPr lang="hu-H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10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BF7F29C-6383-4591-A6A1-022EA388BE33}" type="datetimeFigureOut">
              <a:rPr lang="hu-HU" smtClean="0"/>
              <a:t>2020. 10. 30.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8C82B02-C680-4685-9E17-D216873256BE}" type="slidenum">
              <a:rPr lang="hu-HU" smtClean="0"/>
              <a:t>‹#›</a:t>
            </a:fld>
            <a:endParaRPr lang="hu-HU"/>
          </a:p>
        </p:txBody>
      </p:sp>
    </p:spTree>
    <p:extLst>
      <p:ext uri="{BB962C8B-B14F-4D97-AF65-F5344CB8AC3E}">
        <p14:creationId xmlns:p14="http://schemas.microsoft.com/office/powerpoint/2010/main" val="306169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BF7F29C-6383-4591-A6A1-022EA388BE33}" type="datetimeFigureOut">
              <a:rPr lang="hu-HU" smtClean="0"/>
              <a:t>2020. 10. 30.</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D8C82B02-C680-4685-9E17-D216873256BE}" type="slidenum">
              <a:rPr lang="hu-HU" smtClean="0"/>
              <a:t>‹#›</a:t>
            </a:fld>
            <a:endParaRPr lang="hu-H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384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BF7F29C-6383-4591-A6A1-022EA388BE33}" type="datetimeFigureOut">
              <a:rPr lang="hu-HU" smtClean="0"/>
              <a:t>2020. 10. 30.</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D8C82B02-C680-4685-9E17-D216873256BE}" type="slidenum">
              <a:rPr lang="hu-HU" smtClean="0"/>
              <a:t>‹#›</a:t>
            </a:fld>
            <a:endParaRPr lang="hu-H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910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7F29C-6383-4591-A6A1-022EA388BE33}" type="datetimeFigureOut">
              <a:rPr lang="hu-HU" smtClean="0"/>
              <a:t>2020. 10. 30.</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D8C82B02-C680-4685-9E17-D216873256BE}" type="slidenum">
              <a:rPr lang="hu-HU" smtClean="0"/>
              <a:t>‹#›</a:t>
            </a:fld>
            <a:endParaRPr lang="hu-HU"/>
          </a:p>
        </p:txBody>
      </p:sp>
    </p:spTree>
    <p:extLst>
      <p:ext uri="{BB962C8B-B14F-4D97-AF65-F5344CB8AC3E}">
        <p14:creationId xmlns:p14="http://schemas.microsoft.com/office/powerpoint/2010/main" val="2519223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BF7F29C-6383-4591-A6A1-022EA388BE33}" type="datetimeFigureOut">
              <a:rPr lang="hu-HU" smtClean="0"/>
              <a:t>2020. 10. 30.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8C82B02-C680-4685-9E17-D216873256BE}" type="slidenum">
              <a:rPr lang="hu-HU" smtClean="0"/>
              <a:t>‹#›</a:t>
            </a:fld>
            <a:endParaRPr lang="hu-H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03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BF7F29C-6383-4591-A6A1-022EA388BE33}" type="datetimeFigureOut">
              <a:rPr lang="hu-HU" smtClean="0"/>
              <a:t>2020. 10. 30.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8C82B02-C680-4685-9E17-D216873256BE}" type="slidenum">
              <a:rPr lang="hu-HU" smtClean="0"/>
              <a:t>‹#›</a:t>
            </a:fld>
            <a:endParaRPr lang="hu-HU"/>
          </a:p>
        </p:txBody>
      </p:sp>
    </p:spTree>
    <p:extLst>
      <p:ext uri="{BB962C8B-B14F-4D97-AF65-F5344CB8AC3E}">
        <p14:creationId xmlns:p14="http://schemas.microsoft.com/office/powerpoint/2010/main" val="1958606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F7F29C-6383-4591-A6A1-022EA388BE33}" type="datetimeFigureOut">
              <a:rPr lang="hu-HU" smtClean="0"/>
              <a:t>2020. 10. 30.</a:t>
            </a:fld>
            <a:endParaRPr lang="hu-H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u-H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C82B02-C680-4685-9E17-D216873256BE}" type="slidenum">
              <a:rPr lang="hu-HU" smtClean="0"/>
              <a:t>‹#›</a:t>
            </a:fld>
            <a:endParaRPr lang="hu-HU"/>
          </a:p>
        </p:txBody>
      </p:sp>
    </p:spTree>
    <p:extLst>
      <p:ext uri="{BB962C8B-B14F-4D97-AF65-F5344CB8AC3E}">
        <p14:creationId xmlns:p14="http://schemas.microsoft.com/office/powerpoint/2010/main" val="1896529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hu-HU" dirty="0"/>
              <a:t>Translation Theory and Text Linguistics</a:t>
            </a:r>
          </a:p>
        </p:txBody>
      </p:sp>
      <p:sp>
        <p:nvSpPr>
          <p:cNvPr id="3" name="Подзаголовок 2"/>
          <p:cNvSpPr>
            <a:spLocks noGrp="1"/>
          </p:cNvSpPr>
          <p:nvPr>
            <p:ph type="subTitle" idx="1"/>
          </p:nvPr>
        </p:nvSpPr>
        <p:spPr/>
        <p:txBody>
          <a:bodyPr/>
          <a:lstStyle/>
          <a:p>
            <a:r>
              <a:rPr lang="en-GB" dirty="0"/>
              <a:t>Lecture</a:t>
            </a:r>
            <a:r>
              <a:rPr lang="hu-HU" dirty="0"/>
              <a:t> 4</a:t>
            </a:r>
          </a:p>
        </p:txBody>
      </p:sp>
    </p:spTree>
    <p:extLst>
      <p:ext uri="{BB962C8B-B14F-4D97-AF65-F5344CB8AC3E}">
        <p14:creationId xmlns:p14="http://schemas.microsoft.com/office/powerpoint/2010/main" val="131567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Text Type-Typology Approach</a:t>
            </a:r>
          </a:p>
        </p:txBody>
      </p:sp>
      <p:sp>
        <p:nvSpPr>
          <p:cNvPr id="3" name="Объект 2"/>
          <p:cNvSpPr>
            <a:spLocks noGrp="1"/>
          </p:cNvSpPr>
          <p:nvPr>
            <p:ph idx="1"/>
          </p:nvPr>
        </p:nvSpPr>
        <p:spPr>
          <a:xfrm>
            <a:off x="1295402" y="2852495"/>
            <a:ext cx="9601196" cy="3318936"/>
          </a:xfrm>
        </p:spPr>
        <p:txBody>
          <a:bodyPr>
            <a:normAutofit/>
          </a:bodyPr>
          <a:lstStyle/>
          <a:p>
            <a:r>
              <a:rPr lang="hu-HU" dirty="0"/>
              <a:t>The other text linguistic trend approached translation </a:t>
            </a:r>
            <a:r>
              <a:rPr lang="hu-HU" b="1" dirty="0"/>
              <a:t>from the direction of text types</a:t>
            </a:r>
            <a:r>
              <a:rPr lang="hu-HU" dirty="0"/>
              <a:t>. The most outstanding representative of this trend, Katharina Reiss (1971), made an attempt to develop a translation-focused text typology.</a:t>
            </a:r>
          </a:p>
          <a:p>
            <a:r>
              <a:rPr lang="hu-HU" dirty="0"/>
              <a:t>A genre-based classification of texts to be translated had, of course, been attempted earlier as well. </a:t>
            </a:r>
          </a:p>
        </p:txBody>
      </p:sp>
    </p:spTree>
    <p:extLst>
      <p:ext uri="{BB962C8B-B14F-4D97-AF65-F5344CB8AC3E}">
        <p14:creationId xmlns:p14="http://schemas.microsoft.com/office/powerpoint/2010/main" val="227539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Text Type-Typology Approach (2)</a:t>
            </a:r>
          </a:p>
        </p:txBody>
      </p:sp>
      <p:sp>
        <p:nvSpPr>
          <p:cNvPr id="3" name="Объект 2"/>
          <p:cNvSpPr>
            <a:spLocks noGrp="1"/>
          </p:cNvSpPr>
          <p:nvPr>
            <p:ph sz="half" idx="1"/>
          </p:nvPr>
        </p:nvSpPr>
        <p:spPr/>
        <p:txBody>
          <a:bodyPr>
            <a:normAutofit fontScale="77500" lnSpcReduction="20000"/>
          </a:bodyPr>
          <a:lstStyle/>
          <a:p>
            <a:r>
              <a:rPr lang="hu-HU" b="1" dirty="0"/>
              <a:t>Fedorov</a:t>
            </a:r>
            <a:r>
              <a:rPr lang="hu-HU" dirty="0"/>
              <a:t>, discusses the genre-related translation problems of three groups of texts: </a:t>
            </a:r>
          </a:p>
          <a:p>
            <a:pPr>
              <a:buFont typeface="Wingdings" panose="05000000000000000000" pitchFamily="2" charset="2"/>
              <a:buChar char="ü"/>
            </a:pPr>
            <a:r>
              <a:rPr lang="hu-HU" dirty="0"/>
              <a:t>(1) news and reviews, offcial and technical documents, and scientific texts, </a:t>
            </a:r>
          </a:p>
          <a:p>
            <a:pPr>
              <a:buFont typeface="Wingdings" panose="05000000000000000000" pitchFamily="2" charset="2"/>
              <a:buChar char="ü"/>
            </a:pPr>
            <a:r>
              <a:rPr lang="hu-HU" dirty="0"/>
              <a:t>(2) political texts, newspaper editorials, and speeches, </a:t>
            </a:r>
          </a:p>
          <a:p>
            <a:pPr>
              <a:buFont typeface="Wingdings" panose="05000000000000000000" pitchFamily="2" charset="2"/>
              <a:buChar char="ü"/>
            </a:pPr>
            <a:r>
              <a:rPr lang="hu-HU" dirty="0"/>
              <a:t>(3) literary texts. </a:t>
            </a:r>
          </a:p>
          <a:p>
            <a:endParaRPr lang="hu-HU" dirty="0"/>
          </a:p>
        </p:txBody>
      </p:sp>
      <p:sp>
        <p:nvSpPr>
          <p:cNvPr id="4" name="Объект 3"/>
          <p:cNvSpPr>
            <a:spLocks noGrp="1"/>
          </p:cNvSpPr>
          <p:nvPr>
            <p:ph sz="half" idx="2"/>
          </p:nvPr>
        </p:nvSpPr>
        <p:spPr/>
        <p:txBody>
          <a:bodyPr>
            <a:normAutofit fontScale="77500" lnSpcReduction="20000"/>
          </a:bodyPr>
          <a:lstStyle/>
          <a:p>
            <a:r>
              <a:rPr lang="hu-HU" b="1" dirty="0"/>
              <a:t>Mounin</a:t>
            </a:r>
            <a:r>
              <a:rPr lang="hu-HU" dirty="0"/>
              <a:t> (1967) lists seven groups: </a:t>
            </a:r>
          </a:p>
          <a:p>
            <a:pPr lvl="1">
              <a:buFont typeface="Wingdings" panose="05000000000000000000" pitchFamily="2" charset="2"/>
              <a:buChar char="ü"/>
            </a:pPr>
            <a:r>
              <a:rPr lang="hu-HU" dirty="0"/>
              <a:t>religious texts, </a:t>
            </a:r>
          </a:p>
          <a:p>
            <a:pPr lvl="1">
              <a:buFont typeface="Wingdings" panose="05000000000000000000" pitchFamily="2" charset="2"/>
              <a:buChar char="ü"/>
            </a:pPr>
            <a:r>
              <a:rPr lang="hu-HU" dirty="0"/>
              <a:t>literary texts, </a:t>
            </a:r>
          </a:p>
          <a:p>
            <a:pPr lvl="1">
              <a:buFont typeface="Wingdings" panose="05000000000000000000" pitchFamily="2" charset="2"/>
              <a:buChar char="ü"/>
            </a:pPr>
            <a:r>
              <a:rPr lang="hu-HU" dirty="0"/>
              <a:t>poetry, </a:t>
            </a:r>
          </a:p>
          <a:p>
            <a:pPr lvl="1">
              <a:buFont typeface="Wingdings" panose="05000000000000000000" pitchFamily="2" charset="2"/>
              <a:buChar char="ü"/>
            </a:pPr>
            <a:r>
              <a:rPr lang="hu-HU" dirty="0"/>
              <a:t>children's literature, </a:t>
            </a:r>
          </a:p>
          <a:p>
            <a:pPr lvl="1">
              <a:buFont typeface="Wingdings" panose="05000000000000000000" pitchFamily="2" charset="2"/>
              <a:buChar char="ü"/>
            </a:pPr>
            <a:r>
              <a:rPr lang="hu-HU" dirty="0"/>
              <a:t>stage texts, </a:t>
            </a:r>
          </a:p>
          <a:p>
            <a:pPr lvl="1">
              <a:buFont typeface="Wingdings" panose="05000000000000000000" pitchFamily="2" charset="2"/>
              <a:buChar char="ü"/>
            </a:pPr>
            <a:r>
              <a:rPr lang="hu-HU" dirty="0"/>
              <a:t>movie texts, </a:t>
            </a:r>
          </a:p>
          <a:p>
            <a:pPr lvl="1">
              <a:buFont typeface="Wingdings" panose="05000000000000000000" pitchFamily="2" charset="2"/>
              <a:buChar char="ü"/>
            </a:pPr>
            <a:r>
              <a:rPr lang="hu-HU" dirty="0"/>
              <a:t>technical texts. </a:t>
            </a:r>
          </a:p>
          <a:p>
            <a:r>
              <a:rPr lang="hu-HU" dirty="0"/>
              <a:t>In earlier works, however, classification of text types was considered </a:t>
            </a:r>
            <a:r>
              <a:rPr lang="hu-HU" b="1" dirty="0"/>
              <a:t>a minor issue.</a:t>
            </a:r>
          </a:p>
          <a:p>
            <a:endParaRPr lang="hu-HU" dirty="0"/>
          </a:p>
        </p:txBody>
      </p:sp>
    </p:spTree>
    <p:extLst>
      <p:ext uri="{BB962C8B-B14F-4D97-AF65-F5344CB8AC3E}">
        <p14:creationId xmlns:p14="http://schemas.microsoft.com/office/powerpoint/2010/main" val="1153906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Text Type-Typology Approach (3)</a:t>
            </a:r>
          </a:p>
        </p:txBody>
      </p:sp>
      <p:sp>
        <p:nvSpPr>
          <p:cNvPr id="3" name="Объект 2"/>
          <p:cNvSpPr>
            <a:spLocks noGrp="1"/>
          </p:cNvSpPr>
          <p:nvPr>
            <p:ph idx="1"/>
          </p:nvPr>
        </p:nvSpPr>
        <p:spPr/>
        <p:txBody>
          <a:bodyPr>
            <a:normAutofit fontScale="92500" lnSpcReduction="10000"/>
          </a:bodyPr>
          <a:lstStyle/>
          <a:p>
            <a:r>
              <a:rPr lang="hu-HU" dirty="0"/>
              <a:t>In her book </a:t>
            </a:r>
            <a:r>
              <a:rPr lang="hu-HU" b="1" dirty="0"/>
              <a:t>Möglichkeiten und Grenzen der Übersetzungskritik</a:t>
            </a:r>
            <a:r>
              <a:rPr lang="hu-HU" dirty="0"/>
              <a:t> she distinguishes </a:t>
            </a:r>
            <a:r>
              <a:rPr lang="hu-HU" b="1" dirty="0"/>
              <a:t>four basic text types. </a:t>
            </a:r>
          </a:p>
          <a:p>
            <a:r>
              <a:rPr lang="hu-HU" dirty="0"/>
              <a:t>She argues that the classification of texts is determined by the role language plays in the given text. </a:t>
            </a:r>
          </a:p>
          <a:p>
            <a:r>
              <a:rPr lang="hu-HU" b="1" dirty="0"/>
              <a:t>Karl Bühler (1934, 1965) identifies three basic functions of language</a:t>
            </a:r>
            <a:r>
              <a:rPr lang="hu-HU" dirty="0"/>
              <a:t>: </a:t>
            </a:r>
          </a:p>
          <a:p>
            <a:pPr lvl="1">
              <a:buFont typeface="Wingdings" panose="05000000000000000000" pitchFamily="2" charset="2"/>
              <a:buChar char="ü"/>
            </a:pPr>
            <a:r>
              <a:rPr lang="hu-HU" dirty="0"/>
              <a:t>Description</a:t>
            </a:r>
          </a:p>
          <a:p>
            <a:pPr lvl="1">
              <a:buFont typeface="Wingdings" panose="05000000000000000000" pitchFamily="2" charset="2"/>
              <a:buChar char="ü"/>
            </a:pPr>
            <a:r>
              <a:rPr lang="hu-HU" dirty="0"/>
              <a:t>Expression</a:t>
            </a:r>
          </a:p>
          <a:p>
            <a:pPr lvl="1">
              <a:buFont typeface="Wingdings" panose="05000000000000000000" pitchFamily="2" charset="2"/>
              <a:buChar char="ü"/>
            </a:pPr>
            <a:r>
              <a:rPr lang="hu-HU" dirty="0"/>
              <a:t>Appeal</a:t>
            </a:r>
          </a:p>
        </p:txBody>
      </p:sp>
    </p:spTree>
    <p:extLst>
      <p:ext uri="{BB962C8B-B14F-4D97-AF65-F5344CB8AC3E}">
        <p14:creationId xmlns:p14="http://schemas.microsoft.com/office/powerpoint/2010/main" val="2977104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Text Type-Typology Approach (3)</a:t>
            </a:r>
          </a:p>
        </p:txBody>
      </p:sp>
      <p:sp>
        <p:nvSpPr>
          <p:cNvPr id="3" name="Объект 2"/>
          <p:cNvSpPr>
            <a:spLocks noGrp="1"/>
          </p:cNvSpPr>
          <p:nvPr>
            <p:ph idx="1"/>
          </p:nvPr>
        </p:nvSpPr>
        <p:spPr/>
        <p:txBody>
          <a:bodyPr>
            <a:normAutofit fontScale="92500" lnSpcReduction="20000"/>
          </a:bodyPr>
          <a:lstStyle/>
          <a:p>
            <a:r>
              <a:rPr lang="hu-HU" dirty="0"/>
              <a:t>In most texts, all three functions of language are present, but one of them is usually predominant. </a:t>
            </a:r>
          </a:p>
          <a:p>
            <a:r>
              <a:rPr lang="hu-HU" dirty="0"/>
              <a:t>This provides a basis for Katharina Reiss to make a distinction between:</a:t>
            </a:r>
          </a:p>
          <a:p>
            <a:pPr lvl="1">
              <a:buFont typeface="Wingdings" panose="05000000000000000000" pitchFamily="2" charset="2"/>
              <a:buChar char="ü"/>
            </a:pPr>
            <a:r>
              <a:rPr lang="hu-HU" b="1" dirty="0"/>
              <a:t>content-focused</a:t>
            </a:r>
            <a:r>
              <a:rPr lang="hu-HU" dirty="0"/>
              <a:t> texts, in which the descriptive function of language dominates</a:t>
            </a:r>
          </a:p>
          <a:p>
            <a:pPr lvl="1">
              <a:buFont typeface="Wingdings" panose="05000000000000000000" pitchFamily="2" charset="2"/>
              <a:buChar char="ü"/>
            </a:pPr>
            <a:r>
              <a:rPr lang="hu-HU" b="1" dirty="0"/>
              <a:t>form-focused</a:t>
            </a:r>
            <a:r>
              <a:rPr lang="hu-HU" dirty="0"/>
              <a:t> texts, in which the expressive function of language dominates</a:t>
            </a:r>
          </a:p>
          <a:p>
            <a:pPr lvl="1">
              <a:buFont typeface="Wingdings" panose="05000000000000000000" pitchFamily="2" charset="2"/>
              <a:buChar char="ü"/>
            </a:pPr>
            <a:r>
              <a:rPr lang="hu-HU" b="1" dirty="0"/>
              <a:t>appeal-focused</a:t>
            </a:r>
            <a:r>
              <a:rPr lang="hu-HU" dirty="0"/>
              <a:t> texts, in which the appeal function of language dominates. </a:t>
            </a:r>
          </a:p>
          <a:p>
            <a:r>
              <a:rPr lang="hu-HU" dirty="0"/>
              <a:t>Besides these three text types Reiss identifies a fourth text type as well which reaches the receptor not via printed media. She refers to this text type as </a:t>
            </a:r>
            <a:r>
              <a:rPr lang="hu-HU" b="1" dirty="0"/>
              <a:t>audio-medial</a:t>
            </a:r>
            <a:r>
              <a:rPr lang="hu-HU" dirty="0"/>
              <a:t>.</a:t>
            </a:r>
          </a:p>
          <a:p>
            <a:endParaRPr lang="hu-HU" dirty="0"/>
          </a:p>
        </p:txBody>
      </p:sp>
    </p:spTree>
    <p:extLst>
      <p:ext uri="{BB962C8B-B14F-4D97-AF65-F5344CB8AC3E}">
        <p14:creationId xmlns:p14="http://schemas.microsoft.com/office/powerpoint/2010/main" val="2039892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Translation od Content-Focused Texts</a:t>
            </a:r>
          </a:p>
        </p:txBody>
      </p:sp>
      <p:sp>
        <p:nvSpPr>
          <p:cNvPr id="3" name="Объект 2"/>
          <p:cNvSpPr>
            <a:spLocks noGrp="1"/>
          </p:cNvSpPr>
          <p:nvPr>
            <p:ph idx="1"/>
          </p:nvPr>
        </p:nvSpPr>
        <p:spPr/>
        <p:txBody>
          <a:bodyPr/>
          <a:lstStyle/>
          <a:p>
            <a:r>
              <a:rPr lang="hu-HU" b="1" dirty="0"/>
              <a:t>Content-focused texts involve a number of text types: </a:t>
            </a:r>
            <a:r>
              <a:rPr lang="hu-HU" dirty="0"/>
              <a:t>press releases, commentaries, news reports, users' manuals, patent specifications, official documents, non-fiction, specialised books, essays, reports, etc. </a:t>
            </a:r>
          </a:p>
          <a:p>
            <a:r>
              <a:rPr lang="hu-HU" dirty="0"/>
              <a:t>Since these texts are </a:t>
            </a:r>
            <a:r>
              <a:rPr lang="hu-HU" b="1" dirty="0"/>
              <a:t>focused on conveying information</a:t>
            </a:r>
            <a:r>
              <a:rPr lang="hu-HU" dirty="0"/>
              <a:t>, the translator's task is to transmit the SL content in full, using the most appropriate devices of the TL to make sure that the reader's attention is not distracted from the content. </a:t>
            </a:r>
          </a:p>
        </p:txBody>
      </p:sp>
    </p:spTree>
    <p:extLst>
      <p:ext uri="{BB962C8B-B14F-4D97-AF65-F5344CB8AC3E}">
        <p14:creationId xmlns:p14="http://schemas.microsoft.com/office/powerpoint/2010/main" val="2738661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Translation of Form-Focused Texts</a:t>
            </a:r>
          </a:p>
        </p:txBody>
      </p:sp>
      <p:sp>
        <p:nvSpPr>
          <p:cNvPr id="3" name="Объект 2"/>
          <p:cNvSpPr>
            <a:spLocks noGrp="1"/>
          </p:cNvSpPr>
          <p:nvPr>
            <p:ph idx="1"/>
          </p:nvPr>
        </p:nvSpPr>
        <p:spPr/>
        <p:txBody>
          <a:bodyPr>
            <a:normAutofit fontScale="92500"/>
          </a:bodyPr>
          <a:lstStyle/>
          <a:p>
            <a:pPr algn="just"/>
            <a:r>
              <a:rPr lang="hu-HU" dirty="0"/>
              <a:t>In the case of form-focused texts, it is not or not merely what the author says that really matters, but also </a:t>
            </a:r>
            <a:r>
              <a:rPr lang="hu-HU" b="1" dirty="0"/>
              <a:t>how he/she says it. </a:t>
            </a:r>
          </a:p>
          <a:p>
            <a:pPr algn="just"/>
            <a:r>
              <a:rPr lang="hu-HU" b="1" dirty="0"/>
              <a:t>This text type also contains various genres</a:t>
            </a:r>
            <a:r>
              <a:rPr lang="hu-HU" dirty="0"/>
              <a:t>: literary prose (essays, biographies, belles-lettres), imaginative prose (anecdotes, short stories, romances), and poetry.</a:t>
            </a:r>
          </a:p>
          <a:p>
            <a:pPr algn="just"/>
            <a:r>
              <a:rPr lang="hu-HU" dirty="0"/>
              <a:t>Here, the main task of the translator is </a:t>
            </a:r>
            <a:r>
              <a:rPr lang="hu-HU" b="1" dirty="0"/>
              <a:t>to reflect primarily the form and not the contents. </a:t>
            </a:r>
          </a:p>
          <a:p>
            <a:pPr algn="just"/>
            <a:r>
              <a:rPr lang="hu-HU" dirty="0"/>
              <a:t>Therefore, in the case of form-focused texts </a:t>
            </a:r>
            <a:r>
              <a:rPr lang="hu-HU" b="1" dirty="0"/>
              <a:t>the task of the translator is not to produce identical content, but to create formal analogy</a:t>
            </a:r>
            <a:r>
              <a:rPr lang="hu-HU" dirty="0"/>
              <a:t>.</a:t>
            </a:r>
          </a:p>
          <a:p>
            <a:pPr algn="just"/>
            <a:endParaRPr lang="hu-HU" dirty="0"/>
          </a:p>
        </p:txBody>
      </p:sp>
    </p:spTree>
    <p:extLst>
      <p:ext uri="{BB962C8B-B14F-4D97-AF65-F5344CB8AC3E}">
        <p14:creationId xmlns:p14="http://schemas.microsoft.com/office/powerpoint/2010/main" val="755981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Translation of Appeal-Focused Texts</a:t>
            </a:r>
          </a:p>
        </p:txBody>
      </p:sp>
      <p:sp>
        <p:nvSpPr>
          <p:cNvPr id="3" name="Объект 2"/>
          <p:cNvSpPr>
            <a:spLocks noGrp="1"/>
          </p:cNvSpPr>
          <p:nvPr>
            <p:ph idx="1"/>
          </p:nvPr>
        </p:nvSpPr>
        <p:spPr>
          <a:xfrm>
            <a:off x="1295401" y="2556931"/>
            <a:ext cx="9601196" cy="3576013"/>
          </a:xfrm>
        </p:spPr>
        <p:txBody>
          <a:bodyPr>
            <a:normAutofit fontScale="85000" lnSpcReduction="20000"/>
          </a:bodyPr>
          <a:lstStyle/>
          <a:p>
            <a:pPr algn="just"/>
            <a:r>
              <a:rPr lang="hu-HU" dirty="0"/>
              <a:t>In such texts, both the content and the form are intended to provoke a particular reaction in the listener or reader. </a:t>
            </a:r>
          </a:p>
          <a:p>
            <a:pPr algn="just"/>
            <a:r>
              <a:rPr lang="hu-HU" dirty="0"/>
              <a:t>This text type may involve appeals for likes and dislikes, or for specific actions (e.g., shopping) or the ceasing of specific actions (e.g., smoking).</a:t>
            </a:r>
          </a:p>
          <a:p>
            <a:pPr algn="just"/>
            <a:r>
              <a:rPr lang="hu-HU" b="1" dirty="0"/>
              <a:t>The most typical text types </a:t>
            </a:r>
            <a:r>
              <a:rPr lang="hu-HU" dirty="0"/>
              <a:t>falling into this category are commercials, ads, texts related to missionary work, propaganda materials, etc. </a:t>
            </a:r>
          </a:p>
          <a:p>
            <a:pPr algn="just"/>
            <a:r>
              <a:rPr lang="hu-HU" b="1" dirty="0"/>
              <a:t>Here the aim of the translator is not to reflect the content or the form of the source language text, but to render its function</a:t>
            </a:r>
            <a:r>
              <a:rPr lang="hu-HU" dirty="0"/>
              <a:t>, i.e. to make sure that the target language text will provoke the same response as the source language text. </a:t>
            </a:r>
          </a:p>
          <a:p>
            <a:pPr algn="just"/>
            <a:r>
              <a:rPr lang="hu-HU" b="1" dirty="0"/>
              <a:t>To achieve this aim, the translator may deviate from both the content and the form of the text. </a:t>
            </a:r>
          </a:p>
        </p:txBody>
      </p:sp>
    </p:spTree>
    <p:extLst>
      <p:ext uri="{BB962C8B-B14F-4D97-AF65-F5344CB8AC3E}">
        <p14:creationId xmlns:p14="http://schemas.microsoft.com/office/powerpoint/2010/main" val="2517026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Translation of Audio-Medial Texts</a:t>
            </a:r>
          </a:p>
        </p:txBody>
      </p:sp>
      <p:sp>
        <p:nvSpPr>
          <p:cNvPr id="3" name="Объект 2"/>
          <p:cNvSpPr>
            <a:spLocks noGrp="1"/>
          </p:cNvSpPr>
          <p:nvPr>
            <p:ph idx="1"/>
          </p:nvPr>
        </p:nvSpPr>
        <p:spPr/>
        <p:txBody>
          <a:bodyPr/>
          <a:lstStyle/>
          <a:p>
            <a:pPr algn="just"/>
            <a:r>
              <a:rPr lang="hu-HU" dirty="0"/>
              <a:t>In the fourth text type </a:t>
            </a:r>
            <a:r>
              <a:rPr lang="hu-HU" b="1" dirty="0"/>
              <a:t>the message reaches the receiver </a:t>
            </a:r>
            <a:r>
              <a:rPr lang="hu-HU" dirty="0"/>
              <a:t>(audience, listener) </a:t>
            </a:r>
            <a:r>
              <a:rPr lang="hu-HU" b="1" dirty="0"/>
              <a:t>via a Channel </a:t>
            </a:r>
            <a:r>
              <a:rPr lang="hu-HU" dirty="0"/>
              <a:t>the characteristic features of which need to be taken into account. </a:t>
            </a:r>
          </a:p>
          <a:p>
            <a:pPr algn="just"/>
            <a:r>
              <a:rPr lang="hu-HU" dirty="0"/>
              <a:t>Such texts are the radio and television genres and theatre plays, from operettas to operas and from comedies to tragedies</a:t>
            </a:r>
          </a:p>
          <a:p>
            <a:pPr algn="just"/>
            <a:r>
              <a:rPr lang="hu-HU" b="1" dirty="0"/>
              <a:t>Thus, in the case of audio-medial texts translators have to take into consideration the conditions of the transmitting channel.</a:t>
            </a:r>
          </a:p>
        </p:txBody>
      </p:sp>
    </p:spTree>
    <p:extLst>
      <p:ext uri="{BB962C8B-B14F-4D97-AF65-F5344CB8AC3E}">
        <p14:creationId xmlns:p14="http://schemas.microsoft.com/office/powerpoint/2010/main" val="637551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Typology of Specialised Texts</a:t>
            </a:r>
          </a:p>
        </p:txBody>
      </p:sp>
      <p:sp>
        <p:nvSpPr>
          <p:cNvPr id="3" name="Текст 2"/>
          <p:cNvSpPr>
            <a:spLocks noGrp="1"/>
          </p:cNvSpPr>
          <p:nvPr>
            <p:ph type="body" idx="1"/>
          </p:nvPr>
        </p:nvSpPr>
        <p:spPr>
          <a:xfrm>
            <a:off x="1295400" y="2658533"/>
            <a:ext cx="4718304" cy="45719"/>
          </a:xfrm>
        </p:spPr>
        <p:txBody>
          <a:bodyPr/>
          <a:lstStyle/>
          <a:p>
            <a:endParaRPr lang="hu-HU" dirty="0"/>
          </a:p>
        </p:txBody>
      </p:sp>
      <p:sp>
        <p:nvSpPr>
          <p:cNvPr id="4" name="Объект 3"/>
          <p:cNvSpPr>
            <a:spLocks noGrp="1"/>
          </p:cNvSpPr>
          <p:nvPr>
            <p:ph sz="half" idx="2"/>
          </p:nvPr>
        </p:nvSpPr>
        <p:spPr>
          <a:xfrm>
            <a:off x="1295400" y="2658534"/>
            <a:ext cx="4718304" cy="3217334"/>
          </a:xfrm>
        </p:spPr>
        <p:txBody>
          <a:bodyPr>
            <a:normAutofit fontScale="85000" lnSpcReduction="20000"/>
          </a:bodyPr>
          <a:lstStyle/>
          <a:p>
            <a:r>
              <a:rPr lang="hu-HU" dirty="0"/>
              <a:t>Vannikov lists twelve features on the basis of which scientific and technical texts have to be characterised to provide sufficient guidance for translators.</a:t>
            </a:r>
          </a:p>
          <a:p>
            <a:pPr lvl="0" fontAlgn="base"/>
            <a:r>
              <a:rPr lang="hu-HU" b="1" dirty="0"/>
              <a:t>On the basis of linguistic organisation</a:t>
            </a:r>
          </a:p>
          <a:p>
            <a:pPr>
              <a:buFont typeface="Wingdings" panose="05000000000000000000" pitchFamily="2" charset="2"/>
              <a:buChar char="ü"/>
            </a:pPr>
            <a:r>
              <a:rPr lang="hu-HU" dirty="0"/>
              <a:t>Texts with a rigorous structure and with strict linguistic formulation,</a:t>
            </a:r>
          </a:p>
          <a:p>
            <a:pPr>
              <a:buFont typeface="Wingdings" panose="05000000000000000000" pitchFamily="2" charset="2"/>
              <a:buChar char="ü"/>
            </a:pPr>
            <a:r>
              <a:rPr lang="hu-HU" dirty="0"/>
              <a:t>Texts with a soft structure, allowing the translator greater variety regarding linguistic formulation;</a:t>
            </a:r>
          </a:p>
          <a:p>
            <a:endParaRPr lang="hu-HU" dirty="0"/>
          </a:p>
        </p:txBody>
      </p:sp>
      <p:sp>
        <p:nvSpPr>
          <p:cNvPr id="5" name="Текст 4"/>
          <p:cNvSpPr>
            <a:spLocks noGrp="1"/>
          </p:cNvSpPr>
          <p:nvPr>
            <p:ph type="body" sz="quarter" idx="3"/>
          </p:nvPr>
        </p:nvSpPr>
        <p:spPr>
          <a:xfrm>
            <a:off x="6180670" y="2658533"/>
            <a:ext cx="4718304" cy="45719"/>
          </a:xfrm>
        </p:spPr>
        <p:txBody>
          <a:bodyPr/>
          <a:lstStyle/>
          <a:p>
            <a:endParaRPr lang="hu-HU" dirty="0"/>
          </a:p>
        </p:txBody>
      </p:sp>
      <p:sp>
        <p:nvSpPr>
          <p:cNvPr id="6" name="Объект 5"/>
          <p:cNvSpPr>
            <a:spLocks noGrp="1"/>
          </p:cNvSpPr>
          <p:nvPr>
            <p:ph sz="quarter" idx="4"/>
          </p:nvPr>
        </p:nvSpPr>
        <p:spPr>
          <a:xfrm>
            <a:off x="6180670" y="2704252"/>
            <a:ext cx="4718304" cy="3171615"/>
          </a:xfrm>
        </p:spPr>
        <p:txBody>
          <a:bodyPr/>
          <a:lstStyle/>
          <a:p>
            <a:pPr lvl="0" fontAlgn="base"/>
            <a:r>
              <a:rPr lang="hu-HU" b="1" dirty="0"/>
              <a:t>On the basis of the ftmctional style</a:t>
            </a:r>
            <a:endParaRPr lang="hu-HU" sz="2000" b="1" dirty="0"/>
          </a:p>
          <a:p>
            <a:pPr lvl="1" fontAlgn="base">
              <a:buFont typeface="Wingdings" panose="05000000000000000000" pitchFamily="2" charset="2"/>
              <a:buChar char="ü"/>
            </a:pPr>
            <a:r>
              <a:rPr lang="hu-HU" dirty="0"/>
              <a:t>Scientific texts,</a:t>
            </a:r>
            <a:endParaRPr lang="hu-HU" sz="1800" dirty="0"/>
          </a:p>
          <a:p>
            <a:pPr lvl="1" fontAlgn="base">
              <a:buFont typeface="Wingdings" panose="05000000000000000000" pitchFamily="2" charset="2"/>
              <a:buChar char="ü"/>
            </a:pPr>
            <a:r>
              <a:rPr lang="hu-HU" dirty="0"/>
              <a:t>Technical texts,</a:t>
            </a:r>
            <a:endParaRPr lang="hu-HU" sz="1800" dirty="0"/>
          </a:p>
          <a:p>
            <a:pPr lvl="1" fontAlgn="base">
              <a:buFont typeface="Wingdings" panose="05000000000000000000" pitchFamily="2" charset="2"/>
              <a:buChar char="ü"/>
            </a:pPr>
            <a:r>
              <a:rPr lang="hu-HU" dirty="0"/>
              <a:t>Offcial texts,</a:t>
            </a:r>
            <a:endParaRPr lang="hu-HU" sz="1800" dirty="0"/>
          </a:p>
          <a:p>
            <a:pPr lvl="1" fontAlgn="base">
              <a:buFont typeface="Wingdings" panose="05000000000000000000" pitchFamily="2" charset="2"/>
              <a:buChar char="ü"/>
            </a:pPr>
            <a:r>
              <a:rPr lang="hu-HU" dirty="0"/>
              <a:t>Legal texts,</a:t>
            </a:r>
            <a:endParaRPr lang="hu-HU" sz="1800" dirty="0"/>
          </a:p>
          <a:p>
            <a:pPr lvl="1" fontAlgn="base">
              <a:buFont typeface="Wingdings" panose="05000000000000000000" pitchFamily="2" charset="2"/>
              <a:buChar char="ü"/>
            </a:pPr>
            <a:r>
              <a:rPr lang="hu-HU" dirty="0"/>
              <a:t>Journalistic texts;</a:t>
            </a:r>
            <a:endParaRPr lang="hu-HU" sz="1800" dirty="0"/>
          </a:p>
          <a:p>
            <a:endParaRPr lang="hu-HU" dirty="0"/>
          </a:p>
        </p:txBody>
      </p:sp>
    </p:spTree>
    <p:extLst>
      <p:ext uri="{BB962C8B-B14F-4D97-AF65-F5344CB8AC3E}">
        <p14:creationId xmlns:p14="http://schemas.microsoft.com/office/powerpoint/2010/main" val="1932082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Typology of Specialised Texts (2)</a:t>
            </a:r>
          </a:p>
        </p:txBody>
      </p:sp>
      <p:sp>
        <p:nvSpPr>
          <p:cNvPr id="3" name="Объект 2"/>
          <p:cNvSpPr>
            <a:spLocks noGrp="1"/>
          </p:cNvSpPr>
          <p:nvPr>
            <p:ph idx="1"/>
          </p:nvPr>
        </p:nvSpPr>
        <p:spPr/>
        <p:txBody>
          <a:bodyPr>
            <a:noAutofit/>
          </a:bodyPr>
          <a:lstStyle/>
          <a:p>
            <a:pPr lvl="0"/>
            <a:r>
              <a:rPr lang="hu-HU" sz="2000" b="1" dirty="0"/>
              <a:t>On the basis of functional register:</a:t>
            </a:r>
          </a:p>
          <a:p>
            <a:pPr marL="342900" lvl="1" indent="-342900">
              <a:buFont typeface="Wingdings" panose="05000000000000000000" pitchFamily="2" charset="2"/>
              <a:buChar char="ü"/>
            </a:pPr>
            <a:r>
              <a:rPr lang="hu-HU" altLang="hu-HU" dirty="0">
                <a:solidFill>
                  <a:srgbClr val="000000"/>
                </a:solidFill>
                <a:ea typeface="Times New Roman" panose="02020603050405020304" pitchFamily="18" charset="0"/>
              </a:rPr>
              <a:t>Scientific texts (Academic texts, Texts with an educational purpose, Encyclopaedic texts);</a:t>
            </a:r>
          </a:p>
          <a:p>
            <a:pPr marL="342900" lvl="1" indent="-342900">
              <a:buFont typeface="Wingdings" panose="05000000000000000000" pitchFamily="2" charset="2"/>
              <a:buChar char="ü"/>
            </a:pPr>
            <a:r>
              <a:rPr lang="hu-HU" altLang="hu-HU" dirty="0">
                <a:solidFill>
                  <a:srgbClr val="000000"/>
                </a:solidFill>
                <a:ea typeface="Times New Roman" panose="02020603050405020304" pitchFamily="18" charset="0"/>
              </a:rPr>
              <a:t>Technical texts (Technical descriptions, Instructions, </a:t>
            </a:r>
            <a:r>
              <a:rPr lang="hu-HU" altLang="hu-HU" sz="2000" dirty="0">
                <a:solidFill>
                  <a:srgbClr val="000000"/>
                </a:solidFill>
                <a:ea typeface="Times New Roman" panose="02020603050405020304" pitchFamily="18" charset="0"/>
              </a:rPr>
              <a:t>Technical information</a:t>
            </a:r>
            <a:r>
              <a:rPr lang="hu-HU" altLang="hu-HU" dirty="0">
                <a:solidFill>
                  <a:schemeClr val="tx1"/>
                </a:solidFill>
              </a:rPr>
              <a:t>)</a:t>
            </a:r>
          </a:p>
          <a:p>
            <a:pPr marL="342900" lvl="1" indent="-342900">
              <a:buFont typeface="Wingdings" panose="05000000000000000000" pitchFamily="2" charset="2"/>
              <a:buChar char="ü"/>
            </a:pPr>
            <a:r>
              <a:rPr lang="hu-HU" dirty="0"/>
              <a:t>Official texts (Official directions, Management texts, </a:t>
            </a:r>
            <a:r>
              <a:rPr lang="hu-HU" sz="2000" dirty="0"/>
              <a:t>Offcial correspondence);</a:t>
            </a:r>
          </a:p>
          <a:p>
            <a:pPr marL="342900" lvl="1" indent="-342900">
              <a:buFont typeface="Wingdings" panose="05000000000000000000" pitchFamily="2" charset="2"/>
              <a:buChar char="ü"/>
            </a:pPr>
            <a:r>
              <a:rPr lang="hu-HU" dirty="0"/>
              <a:t>Legal texts (Technical documentation, Descriptions of inventions, Patent management texts);</a:t>
            </a:r>
          </a:p>
          <a:p>
            <a:pPr marL="342900" lvl="1" indent="-342900">
              <a:buFont typeface="Wingdings" panose="05000000000000000000" pitchFamily="2" charset="2"/>
              <a:buChar char="ü"/>
            </a:pPr>
            <a:r>
              <a:rPr lang="hu-HU" dirty="0"/>
              <a:t>Journalistic texts (Scientific journalistic texts, Popular science texts);</a:t>
            </a:r>
          </a:p>
          <a:p>
            <a:endParaRPr lang="hu-HU" sz="2000" dirty="0"/>
          </a:p>
        </p:txBody>
      </p:sp>
      <p:pic>
        <p:nvPicPr>
          <p:cNvPr id="2055" name="Picture 210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7938" cy="1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829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Text-Centredness in Translation</a:t>
            </a:r>
          </a:p>
        </p:txBody>
      </p:sp>
      <p:sp>
        <p:nvSpPr>
          <p:cNvPr id="3" name="Объект 2"/>
          <p:cNvSpPr>
            <a:spLocks noGrp="1"/>
          </p:cNvSpPr>
          <p:nvPr>
            <p:ph idx="1"/>
          </p:nvPr>
        </p:nvSpPr>
        <p:spPr/>
        <p:txBody>
          <a:bodyPr>
            <a:normAutofit/>
          </a:bodyPr>
          <a:lstStyle/>
          <a:p>
            <a:r>
              <a:rPr lang="hu-HU" dirty="0"/>
              <a:t>The idea that the </a:t>
            </a:r>
            <a:r>
              <a:rPr lang="hu-HU" b="1" dirty="0"/>
              <a:t>text</a:t>
            </a:r>
            <a:r>
              <a:rPr lang="hu-HU" dirty="0"/>
              <a:t> plays a central role in translation has been present for many centuries.</a:t>
            </a:r>
          </a:p>
          <a:p>
            <a:r>
              <a:rPr lang="hu-HU" dirty="0"/>
              <a:t>The process of translation = </a:t>
            </a:r>
            <a:r>
              <a:rPr lang="hu-HU" b="1" dirty="0"/>
              <a:t>the comprehension of the original and the creation of the translated text.</a:t>
            </a:r>
          </a:p>
          <a:p>
            <a:r>
              <a:rPr lang="hu-HU" dirty="0"/>
              <a:t>However, when the theory of linguistics appeared – text-centredness and thinking about translation were separated for some time. </a:t>
            </a:r>
          </a:p>
          <a:p>
            <a:endParaRPr lang="hu-HU" dirty="0"/>
          </a:p>
        </p:txBody>
      </p:sp>
    </p:spTree>
    <p:extLst>
      <p:ext uri="{BB962C8B-B14F-4D97-AF65-F5344CB8AC3E}">
        <p14:creationId xmlns:p14="http://schemas.microsoft.com/office/powerpoint/2010/main" val="1088130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Typology of Specialised Texts (3)</a:t>
            </a:r>
          </a:p>
        </p:txBody>
      </p:sp>
      <p:sp>
        <p:nvSpPr>
          <p:cNvPr id="3" name="Объект 2"/>
          <p:cNvSpPr>
            <a:spLocks noGrp="1"/>
          </p:cNvSpPr>
          <p:nvPr>
            <p:ph sz="half" idx="1"/>
          </p:nvPr>
        </p:nvSpPr>
        <p:spPr/>
        <p:txBody>
          <a:bodyPr/>
          <a:lstStyle/>
          <a:p>
            <a:pPr lvl="0" fontAlgn="base"/>
            <a:r>
              <a:rPr lang="hu-HU" dirty="0"/>
              <a:t>On the basis of manner of expression</a:t>
            </a:r>
            <a:endParaRPr lang="hu-HU" sz="2000" dirty="0"/>
          </a:p>
          <a:p>
            <a:pPr lvl="1" fontAlgn="base"/>
            <a:r>
              <a:rPr lang="hu-HU" dirty="0"/>
              <a:t>Narrative texts,</a:t>
            </a:r>
            <a:endParaRPr lang="hu-HU" sz="1800" dirty="0"/>
          </a:p>
          <a:p>
            <a:pPr lvl="1" fontAlgn="base"/>
            <a:r>
              <a:rPr lang="hu-HU" dirty="0"/>
              <a:t>Descriptive texts,</a:t>
            </a:r>
            <a:endParaRPr lang="hu-HU" sz="1800" dirty="0"/>
          </a:p>
          <a:p>
            <a:pPr lvl="1" fontAlgn="base"/>
            <a:r>
              <a:rPr lang="hu-HU" dirty="0"/>
              <a:t>Explanatory texts,</a:t>
            </a:r>
            <a:endParaRPr lang="hu-HU" sz="1800" dirty="0"/>
          </a:p>
          <a:p>
            <a:pPr lvl="1" fontAlgn="base"/>
            <a:r>
              <a:rPr lang="hu-HU" dirty="0"/>
              <a:t>Argumentative texts;</a:t>
            </a:r>
            <a:endParaRPr lang="hu-HU" sz="1800" dirty="0"/>
          </a:p>
          <a:p>
            <a:endParaRPr lang="hu-HU" dirty="0"/>
          </a:p>
        </p:txBody>
      </p:sp>
      <p:sp>
        <p:nvSpPr>
          <p:cNvPr id="4" name="Объект 3"/>
          <p:cNvSpPr>
            <a:spLocks noGrp="1"/>
          </p:cNvSpPr>
          <p:nvPr>
            <p:ph sz="half" idx="2"/>
          </p:nvPr>
        </p:nvSpPr>
        <p:spPr/>
        <p:txBody>
          <a:bodyPr/>
          <a:lstStyle/>
          <a:p>
            <a:pPr lvl="0" fontAlgn="base"/>
            <a:r>
              <a:rPr lang="hu-HU" dirty="0"/>
              <a:t>On the basis of logical content</a:t>
            </a:r>
            <a:endParaRPr lang="hu-HU" sz="2000" dirty="0"/>
          </a:p>
          <a:p>
            <a:pPr lvl="1" fontAlgn="base"/>
            <a:r>
              <a:rPr lang="hu-HU" dirty="0"/>
              <a:t>Exposition/Discussion,</a:t>
            </a:r>
            <a:endParaRPr lang="hu-HU" sz="1800" dirty="0"/>
          </a:p>
          <a:p>
            <a:pPr lvl="1" fontAlgn="base"/>
            <a:r>
              <a:rPr lang="hu-HU" dirty="0"/>
              <a:t>Justification,</a:t>
            </a:r>
            <a:endParaRPr lang="hu-HU" sz="1800" dirty="0"/>
          </a:p>
          <a:p>
            <a:pPr lvl="1" fontAlgn="base"/>
            <a:r>
              <a:rPr lang="hu-HU" dirty="0"/>
              <a:t>Conclusion,</a:t>
            </a:r>
            <a:endParaRPr lang="hu-HU" sz="1800" dirty="0"/>
          </a:p>
          <a:p>
            <a:pPr lvl="1" fontAlgn="base"/>
            <a:r>
              <a:rPr lang="hu-HU" dirty="0"/>
              <a:t>Definition;</a:t>
            </a:r>
            <a:endParaRPr lang="hu-HU" sz="1800" dirty="0"/>
          </a:p>
          <a:p>
            <a:endParaRPr lang="hu-HU" dirty="0"/>
          </a:p>
        </p:txBody>
      </p:sp>
    </p:spTree>
    <p:extLst>
      <p:ext uri="{BB962C8B-B14F-4D97-AF65-F5344CB8AC3E}">
        <p14:creationId xmlns:p14="http://schemas.microsoft.com/office/powerpoint/2010/main" val="3508314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Typology of Specialised Texts (4)</a:t>
            </a:r>
          </a:p>
        </p:txBody>
      </p:sp>
      <p:sp>
        <p:nvSpPr>
          <p:cNvPr id="3" name="Объект 2"/>
          <p:cNvSpPr>
            <a:spLocks noGrp="1"/>
          </p:cNvSpPr>
          <p:nvPr>
            <p:ph sz="half" idx="1"/>
          </p:nvPr>
        </p:nvSpPr>
        <p:spPr/>
        <p:txBody>
          <a:bodyPr>
            <a:normAutofit fontScale="70000" lnSpcReduction="20000"/>
          </a:bodyPr>
          <a:lstStyle/>
          <a:p>
            <a:pPr lvl="0"/>
            <a:r>
              <a:rPr lang="hu-HU" b="1" dirty="0"/>
              <a:t>On the basis of subject-related contents</a:t>
            </a:r>
          </a:p>
          <a:p>
            <a:pPr lvl="1" fontAlgn="base">
              <a:buFont typeface="Wingdings" panose="05000000000000000000" pitchFamily="2" charset="2"/>
              <a:buChar char="ü"/>
            </a:pPr>
            <a:r>
              <a:rPr lang="hu-HU" dirty="0"/>
              <a:t>Texts in exact sciences,</a:t>
            </a:r>
            <a:endParaRPr lang="hu-HU" sz="1800" dirty="0"/>
          </a:p>
          <a:p>
            <a:pPr lvl="1" fontAlgn="base">
              <a:buFont typeface="Wingdings" panose="05000000000000000000" pitchFamily="2" charset="2"/>
              <a:buChar char="ü"/>
            </a:pPr>
            <a:r>
              <a:rPr lang="hu-HU" dirty="0"/>
              <a:t>Texts in natural sciences,</a:t>
            </a:r>
            <a:endParaRPr lang="hu-HU" sz="1800" dirty="0"/>
          </a:p>
          <a:p>
            <a:pPr lvl="1" fontAlgn="base">
              <a:buFont typeface="Wingdings" panose="05000000000000000000" pitchFamily="2" charset="2"/>
              <a:buChar char="ü"/>
            </a:pPr>
            <a:r>
              <a:rPr lang="hu-HU" dirty="0"/>
              <a:t>Texts in social sciences;</a:t>
            </a:r>
          </a:p>
          <a:p>
            <a:pPr lvl="0" fontAlgn="base"/>
            <a:r>
              <a:rPr lang="hu-HU" b="1" dirty="0"/>
              <a:t>On the basis of manner of communication</a:t>
            </a:r>
            <a:endParaRPr lang="hu-HU" sz="2000" b="1" dirty="0"/>
          </a:p>
          <a:p>
            <a:pPr lvl="1" fontAlgn="base">
              <a:buFont typeface="Wingdings" panose="05000000000000000000" pitchFamily="2" charset="2"/>
              <a:buChar char="ü"/>
            </a:pPr>
            <a:r>
              <a:rPr lang="hu-HU" dirty="0"/>
              <a:t>Texts for oral communication,</a:t>
            </a:r>
            <a:endParaRPr lang="hu-HU" sz="1800" dirty="0"/>
          </a:p>
          <a:p>
            <a:pPr lvl="1" fontAlgn="base">
              <a:buFont typeface="Wingdings" panose="05000000000000000000" pitchFamily="2" charset="2"/>
              <a:buChar char="ü"/>
            </a:pPr>
            <a:r>
              <a:rPr lang="hu-HU" dirty="0"/>
              <a:t>Texts for written communication;</a:t>
            </a:r>
            <a:endParaRPr lang="hu-HU" sz="1800" dirty="0"/>
          </a:p>
          <a:p>
            <a:pPr lvl="1" fontAlgn="base"/>
            <a:endParaRPr lang="hu-HU" sz="1800" dirty="0"/>
          </a:p>
          <a:p>
            <a:endParaRPr lang="hu-HU" dirty="0"/>
          </a:p>
        </p:txBody>
      </p:sp>
      <p:sp>
        <p:nvSpPr>
          <p:cNvPr id="4" name="Объект 3"/>
          <p:cNvSpPr>
            <a:spLocks noGrp="1"/>
          </p:cNvSpPr>
          <p:nvPr>
            <p:ph sz="half" idx="2"/>
          </p:nvPr>
        </p:nvSpPr>
        <p:spPr/>
        <p:txBody>
          <a:bodyPr>
            <a:normAutofit fontScale="70000" lnSpcReduction="20000"/>
          </a:bodyPr>
          <a:lstStyle/>
          <a:p>
            <a:pPr lvl="0" fontAlgn="base"/>
            <a:r>
              <a:rPr lang="hu-HU" b="1" dirty="0"/>
              <a:t>On the basis of genre (e.g., within the scientific style)</a:t>
            </a:r>
            <a:endParaRPr lang="hu-HU" sz="2000" b="1" dirty="0"/>
          </a:p>
          <a:p>
            <a:pPr>
              <a:buFont typeface="Wingdings" panose="05000000000000000000" pitchFamily="2" charset="2"/>
              <a:buChar char="ü"/>
            </a:pPr>
            <a:r>
              <a:rPr lang="hu-HU" dirty="0"/>
              <a:t>Book</a:t>
            </a:r>
          </a:p>
          <a:p>
            <a:pPr>
              <a:buFont typeface="Wingdings" panose="05000000000000000000" pitchFamily="2" charset="2"/>
              <a:buChar char="ü"/>
            </a:pPr>
            <a:r>
              <a:rPr lang="hu-HU" dirty="0"/>
              <a:t>Monograph</a:t>
            </a:r>
          </a:p>
          <a:p>
            <a:pPr>
              <a:buFont typeface="Wingdings" panose="05000000000000000000" pitchFamily="2" charset="2"/>
              <a:buChar char="ü"/>
            </a:pPr>
            <a:r>
              <a:rPr lang="hu-HU" dirty="0"/>
              <a:t>Article/Paper</a:t>
            </a:r>
          </a:p>
          <a:p>
            <a:pPr>
              <a:buFont typeface="Wingdings" panose="05000000000000000000" pitchFamily="2" charset="2"/>
              <a:buChar char="ü"/>
            </a:pPr>
            <a:r>
              <a:rPr lang="hu-HU" dirty="0"/>
              <a:t>Dissertation,</a:t>
            </a:r>
            <a:endParaRPr lang="hu-HU" sz="2000" dirty="0"/>
          </a:p>
          <a:p>
            <a:pPr>
              <a:buFont typeface="Wingdings" panose="05000000000000000000" pitchFamily="2" charset="2"/>
              <a:buChar char="ü"/>
            </a:pPr>
            <a:r>
              <a:rPr lang="hu-HU" dirty="0"/>
              <a:t>Presentation/Lecture</a:t>
            </a:r>
          </a:p>
          <a:p>
            <a:pPr>
              <a:buFont typeface="Wingdings" panose="05000000000000000000" pitchFamily="2" charset="2"/>
              <a:buChar char="ü"/>
            </a:pPr>
            <a:r>
              <a:rPr lang="hu-HU" dirty="0"/>
              <a:t>Communiqué</a:t>
            </a:r>
          </a:p>
          <a:p>
            <a:pPr>
              <a:buFont typeface="Wingdings" panose="05000000000000000000" pitchFamily="2" charset="2"/>
              <a:buChar char="ü"/>
            </a:pPr>
            <a:r>
              <a:rPr lang="hu-HU" dirty="0"/>
              <a:t>Report,</a:t>
            </a:r>
            <a:endParaRPr lang="hu-HU" sz="2000" dirty="0"/>
          </a:p>
          <a:p>
            <a:pPr>
              <a:buFont typeface="Wingdings" panose="05000000000000000000" pitchFamily="2" charset="2"/>
              <a:buChar char="ü"/>
            </a:pPr>
            <a:r>
              <a:rPr lang="hu-HU" dirty="0"/>
              <a:t>Comments;</a:t>
            </a:r>
            <a:endParaRPr lang="hu-HU" sz="2000" dirty="0"/>
          </a:p>
          <a:p>
            <a:endParaRPr lang="hu-HU" dirty="0"/>
          </a:p>
        </p:txBody>
      </p:sp>
    </p:spTree>
    <p:extLst>
      <p:ext uri="{BB962C8B-B14F-4D97-AF65-F5344CB8AC3E}">
        <p14:creationId xmlns:p14="http://schemas.microsoft.com/office/powerpoint/2010/main" val="3014084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Typology of Specialised Texts (5)</a:t>
            </a:r>
          </a:p>
        </p:txBody>
      </p:sp>
      <p:sp>
        <p:nvSpPr>
          <p:cNvPr id="3" name="Объект 2"/>
          <p:cNvSpPr>
            <a:spLocks noGrp="1"/>
          </p:cNvSpPr>
          <p:nvPr>
            <p:ph idx="1"/>
          </p:nvPr>
        </p:nvSpPr>
        <p:spPr>
          <a:xfrm>
            <a:off x="1295402" y="2603114"/>
            <a:ext cx="9601196" cy="3318936"/>
          </a:xfrm>
        </p:spPr>
        <p:txBody>
          <a:bodyPr>
            <a:normAutofit/>
          </a:bodyPr>
          <a:lstStyle/>
          <a:p>
            <a:pPr lvl="0" fontAlgn="base"/>
            <a:r>
              <a:rPr lang="hu-HU" b="1" dirty="0"/>
              <a:t>On the basis of the primary or secondary nature of the information</a:t>
            </a:r>
            <a:endParaRPr lang="hu-HU" sz="2000" b="1" dirty="0"/>
          </a:p>
          <a:p>
            <a:pPr lvl="1" fontAlgn="base">
              <a:buFont typeface="Wingdings" panose="05000000000000000000" pitchFamily="2" charset="2"/>
              <a:buChar char="ü"/>
            </a:pPr>
            <a:r>
              <a:rPr lang="hu-HU" dirty="0"/>
              <a:t>Primary information,</a:t>
            </a:r>
            <a:endParaRPr lang="hu-HU" sz="1800" dirty="0"/>
          </a:p>
          <a:p>
            <a:pPr lvl="1" fontAlgn="base">
              <a:buFont typeface="Wingdings" panose="05000000000000000000" pitchFamily="2" charset="2"/>
              <a:buChar char="ü"/>
            </a:pPr>
            <a:r>
              <a:rPr lang="hu-HU" dirty="0"/>
              <a:t>Secondary information (Report, Annotation,</a:t>
            </a:r>
            <a:r>
              <a:rPr lang="hu-HU" sz="1800" dirty="0"/>
              <a:t> </a:t>
            </a:r>
            <a:r>
              <a:rPr lang="hu-HU" dirty="0"/>
              <a:t>Review, Bibliographical description, Bibliography;)</a:t>
            </a:r>
            <a:endParaRPr lang="hu-HU" sz="1600" dirty="0"/>
          </a:p>
          <a:p>
            <a:pPr lvl="0" fontAlgn="base"/>
            <a:r>
              <a:rPr lang="hu-HU" b="1" dirty="0"/>
              <a:t>On the basis of expressive-stylistic features</a:t>
            </a:r>
            <a:endParaRPr lang="hu-HU" sz="2000" b="1" dirty="0"/>
          </a:p>
          <a:p>
            <a:pPr lvl="1" fontAlgn="base">
              <a:buFont typeface="Wingdings" panose="05000000000000000000" pitchFamily="2" charset="2"/>
              <a:buChar char="ü"/>
            </a:pPr>
            <a:r>
              <a:rPr lang="hu-HU" dirty="0"/>
              <a:t>Stylistically rich/colourful text</a:t>
            </a:r>
          </a:p>
          <a:p>
            <a:pPr lvl="1" fontAlgn="base">
              <a:buFont typeface="Wingdings" panose="05000000000000000000" pitchFamily="2" charset="2"/>
              <a:buChar char="ü"/>
            </a:pPr>
            <a:r>
              <a:rPr lang="hu-HU" dirty="0"/>
              <a:t>Stylistically poor/not colourful text;</a:t>
            </a:r>
            <a:endParaRPr lang="hu-HU" sz="1800" dirty="0"/>
          </a:p>
        </p:txBody>
      </p:sp>
    </p:spTree>
    <p:extLst>
      <p:ext uri="{BB962C8B-B14F-4D97-AF65-F5344CB8AC3E}">
        <p14:creationId xmlns:p14="http://schemas.microsoft.com/office/powerpoint/2010/main" val="746908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Typology of Specialised Texts (6)</a:t>
            </a:r>
          </a:p>
        </p:txBody>
      </p:sp>
      <p:sp>
        <p:nvSpPr>
          <p:cNvPr id="3" name="Объект 2"/>
          <p:cNvSpPr>
            <a:spLocks noGrp="1"/>
          </p:cNvSpPr>
          <p:nvPr>
            <p:ph idx="1"/>
          </p:nvPr>
        </p:nvSpPr>
        <p:spPr>
          <a:xfrm>
            <a:off x="1295401" y="2419928"/>
            <a:ext cx="8365835" cy="3980872"/>
          </a:xfrm>
        </p:spPr>
        <p:txBody>
          <a:bodyPr>
            <a:noAutofit/>
          </a:bodyPr>
          <a:lstStyle/>
          <a:p>
            <a:pPr lvl="0" fontAlgn="base"/>
            <a:r>
              <a:rPr lang="hu-HU" b="1" dirty="0"/>
              <a:t>On the basis of general pragmatic features</a:t>
            </a:r>
            <a:endParaRPr lang="hu-HU" sz="2000" b="1" dirty="0"/>
          </a:p>
          <a:p>
            <a:pPr lvl="1" fontAlgn="base">
              <a:buFont typeface="Wingdings" panose="05000000000000000000" pitchFamily="2" charset="2"/>
              <a:buChar char="ü"/>
            </a:pPr>
            <a:r>
              <a:rPr lang="hu-HU" sz="1800" dirty="0"/>
              <a:t>Texts addressed to the source language reader,</a:t>
            </a:r>
          </a:p>
          <a:p>
            <a:pPr lvl="1" fontAlgn="base">
              <a:buFont typeface="Wingdings" panose="05000000000000000000" pitchFamily="2" charset="2"/>
              <a:buChar char="ü"/>
            </a:pPr>
            <a:r>
              <a:rPr lang="hu-HU" sz="1800" dirty="0"/>
              <a:t>Texts addressed to the target language reader</a:t>
            </a:r>
          </a:p>
          <a:p>
            <a:pPr lvl="1" fontAlgn="base">
              <a:buFont typeface="Wingdings" panose="05000000000000000000" pitchFamily="2" charset="2"/>
              <a:buChar char="ü"/>
            </a:pPr>
            <a:r>
              <a:rPr lang="hu-HU" sz="1800" dirty="0"/>
              <a:t>Texts addressed to any audience</a:t>
            </a:r>
          </a:p>
          <a:p>
            <a:pPr fontAlgn="base">
              <a:buFont typeface="Arial" panose="020B0604020202020204" pitchFamily="34" charset="0"/>
              <a:buChar char="•"/>
            </a:pPr>
            <a:r>
              <a:rPr lang="hu-HU" altLang="hu-HU" b="1" dirty="0">
                <a:ea typeface="Times New Roman" panose="02020603050405020304" pitchFamily="18" charset="0"/>
              </a:rPr>
              <a:t>On the basis of specific pragmatic features:</a:t>
            </a:r>
          </a:p>
          <a:p>
            <a:pPr lvl="1" fontAlgn="base">
              <a:buFont typeface="Wingdings" panose="05000000000000000000" pitchFamily="2" charset="2"/>
              <a:buChar char="ü"/>
            </a:pPr>
            <a:r>
              <a:rPr lang="hu-HU" altLang="hu-HU" sz="1800" dirty="0">
                <a:ea typeface="Times New Roman" panose="02020603050405020304" pitchFamily="18" charset="0"/>
              </a:rPr>
              <a:t>Informative texts</a:t>
            </a:r>
          </a:p>
          <a:p>
            <a:pPr lvl="1" fontAlgn="base">
              <a:buFont typeface="Wingdings" panose="05000000000000000000" pitchFamily="2" charset="2"/>
              <a:buChar char="ü"/>
            </a:pPr>
            <a:r>
              <a:rPr lang="hu-HU" altLang="hu-HU" sz="1800" dirty="0">
                <a:ea typeface="Times New Roman" panose="02020603050405020304" pitchFamily="18" charset="0"/>
              </a:rPr>
              <a:t>Normative texts</a:t>
            </a:r>
          </a:p>
          <a:p>
            <a:pPr lvl="1" fontAlgn="base">
              <a:buFont typeface="Wingdings" panose="05000000000000000000" pitchFamily="2" charset="2"/>
              <a:buChar char="ü"/>
            </a:pPr>
            <a:r>
              <a:rPr lang="hu-HU" altLang="hu-HU" sz="1800" dirty="0">
                <a:ea typeface="Times New Roman" panose="02020603050405020304" pitchFamily="18" charset="0"/>
              </a:rPr>
              <a:t>Instructive texts</a:t>
            </a:r>
          </a:p>
          <a:p>
            <a:pPr lvl="1" fontAlgn="base">
              <a:buFont typeface="Wingdings" panose="05000000000000000000" pitchFamily="2" charset="2"/>
              <a:buChar char="ü"/>
            </a:pPr>
            <a:r>
              <a:rPr lang="hu-HU" altLang="hu-HU" sz="1800" dirty="0">
                <a:ea typeface="Times New Roman" panose="02020603050405020304" pitchFamily="18" charset="0"/>
              </a:rPr>
              <a:t>Systematising texts</a:t>
            </a:r>
          </a:p>
        </p:txBody>
      </p:sp>
      <p:pic>
        <p:nvPicPr>
          <p:cNvPr id="3073" name="Picture 23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7938" cy="79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2700" y="234306"/>
            <a:ext cx="12886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1563" algn="ctr"/>
              </a:tabLst>
              <a:defRPr>
                <a:solidFill>
                  <a:schemeClr val="tx1"/>
                </a:solidFill>
                <a:latin typeface="Arial" panose="020B0604020202020204" pitchFamily="34" charset="0"/>
              </a:defRPr>
            </a:lvl1pPr>
            <a:lvl2pPr eaLnBrk="0" fontAlgn="base" hangingPunct="0">
              <a:spcBef>
                <a:spcPct val="0"/>
              </a:spcBef>
              <a:spcAft>
                <a:spcPct val="0"/>
              </a:spcAft>
              <a:tabLst>
                <a:tab pos="1071563" algn="ctr"/>
              </a:tabLst>
              <a:defRPr>
                <a:solidFill>
                  <a:schemeClr val="tx1"/>
                </a:solidFill>
                <a:latin typeface="Arial" panose="020B0604020202020204" pitchFamily="34" charset="0"/>
              </a:defRPr>
            </a:lvl2pPr>
            <a:lvl3pPr eaLnBrk="0" fontAlgn="base" hangingPunct="0">
              <a:spcBef>
                <a:spcPct val="0"/>
              </a:spcBef>
              <a:spcAft>
                <a:spcPct val="0"/>
              </a:spcAft>
              <a:tabLst>
                <a:tab pos="1071563" algn="ctr"/>
              </a:tabLst>
              <a:defRPr>
                <a:solidFill>
                  <a:schemeClr val="tx1"/>
                </a:solidFill>
                <a:latin typeface="Arial" panose="020B0604020202020204" pitchFamily="34" charset="0"/>
              </a:defRPr>
            </a:lvl3pPr>
            <a:lvl4pPr eaLnBrk="0" fontAlgn="base" hangingPunct="0">
              <a:spcBef>
                <a:spcPct val="0"/>
              </a:spcBef>
              <a:spcAft>
                <a:spcPct val="0"/>
              </a:spcAft>
              <a:tabLst>
                <a:tab pos="1071563" algn="ctr"/>
              </a:tabLst>
              <a:defRPr>
                <a:solidFill>
                  <a:schemeClr val="tx1"/>
                </a:solidFill>
                <a:latin typeface="Arial" panose="020B0604020202020204" pitchFamily="34" charset="0"/>
              </a:defRPr>
            </a:lvl4pPr>
            <a:lvl5pPr eaLnBrk="0" fontAlgn="base" hangingPunct="0">
              <a:spcBef>
                <a:spcPct val="0"/>
              </a:spcBef>
              <a:spcAft>
                <a:spcPct val="0"/>
              </a:spcAft>
              <a:tabLst>
                <a:tab pos="1071563" algn="ctr"/>
              </a:tabLst>
              <a:defRPr>
                <a:solidFill>
                  <a:schemeClr val="tx1"/>
                </a:solidFill>
                <a:latin typeface="Arial" panose="020B0604020202020204" pitchFamily="34" charset="0"/>
              </a:defRPr>
            </a:lvl5pPr>
            <a:lvl6pPr eaLnBrk="0" fontAlgn="base" hangingPunct="0">
              <a:spcBef>
                <a:spcPct val="0"/>
              </a:spcBef>
              <a:spcAft>
                <a:spcPct val="0"/>
              </a:spcAft>
              <a:tabLst>
                <a:tab pos="1071563" algn="ctr"/>
              </a:tabLst>
              <a:defRPr>
                <a:solidFill>
                  <a:schemeClr val="tx1"/>
                </a:solidFill>
                <a:latin typeface="Arial" panose="020B0604020202020204" pitchFamily="34" charset="0"/>
              </a:defRPr>
            </a:lvl6pPr>
            <a:lvl7pPr eaLnBrk="0" fontAlgn="base" hangingPunct="0">
              <a:spcBef>
                <a:spcPct val="0"/>
              </a:spcBef>
              <a:spcAft>
                <a:spcPct val="0"/>
              </a:spcAft>
              <a:tabLst>
                <a:tab pos="1071563" algn="ctr"/>
              </a:tabLst>
              <a:defRPr>
                <a:solidFill>
                  <a:schemeClr val="tx1"/>
                </a:solidFill>
                <a:latin typeface="Arial" panose="020B0604020202020204" pitchFamily="34" charset="0"/>
              </a:defRPr>
            </a:lvl7pPr>
            <a:lvl8pPr eaLnBrk="0" fontAlgn="base" hangingPunct="0">
              <a:spcBef>
                <a:spcPct val="0"/>
              </a:spcBef>
              <a:spcAft>
                <a:spcPct val="0"/>
              </a:spcAft>
              <a:tabLst>
                <a:tab pos="1071563" algn="ctr"/>
              </a:tabLst>
              <a:defRPr>
                <a:solidFill>
                  <a:schemeClr val="tx1"/>
                </a:solidFill>
                <a:latin typeface="Arial" panose="020B0604020202020204" pitchFamily="34" charset="0"/>
              </a:defRPr>
            </a:lvl8pPr>
            <a:lvl9pPr eaLnBrk="0" fontAlgn="base" hangingPunct="0">
              <a:spcBef>
                <a:spcPct val="0"/>
              </a:spcBef>
              <a:spcAft>
                <a:spcPct val="0"/>
              </a:spcAft>
              <a:tabLst>
                <a:tab pos="1071563"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71563" algn="ctr"/>
              </a:tabLst>
            </a:pPr>
            <a:r>
              <a:rPr kumimoji="0" lang="hu-HU" altLang="hu-HU"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hu-HU" altLang="hu-HU"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71563" algn="ctr"/>
              </a:tabLst>
            </a:pPr>
            <a:r>
              <a:rPr kumimoji="0" lang="hu-HU" altLang="hu-HU"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11782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Integration of the Two Approaches</a:t>
            </a:r>
          </a:p>
        </p:txBody>
      </p:sp>
      <p:sp>
        <p:nvSpPr>
          <p:cNvPr id="3" name="Объект 2"/>
          <p:cNvSpPr>
            <a:spLocks noGrp="1"/>
          </p:cNvSpPr>
          <p:nvPr>
            <p:ph idx="1"/>
          </p:nvPr>
        </p:nvSpPr>
        <p:spPr/>
        <p:txBody>
          <a:bodyPr>
            <a:normAutofit fontScale="92500"/>
          </a:bodyPr>
          <a:lstStyle/>
          <a:p>
            <a:pPr algn="just"/>
            <a:r>
              <a:rPr lang="hu-HU" dirty="0"/>
              <a:t>In the second half of the 1980s, a number of attempts were made to integrate the two text linguistic approaches to translation, that is, the internal organizational approach and the text typological approach.</a:t>
            </a:r>
          </a:p>
          <a:p>
            <a:pPr algn="just"/>
            <a:r>
              <a:rPr lang="hu-HU" b="1" dirty="0"/>
              <a:t>The most important rule of translation remains the priority of the aim of the translation</a:t>
            </a:r>
            <a:r>
              <a:rPr lang="hu-HU" dirty="0"/>
              <a:t>. </a:t>
            </a:r>
          </a:p>
          <a:p>
            <a:pPr algn="just"/>
            <a:r>
              <a:rPr lang="hu-HU" dirty="0"/>
              <a:t>This is followed by the </a:t>
            </a:r>
            <a:r>
              <a:rPr lang="hu-HU" b="1" dirty="0"/>
              <a:t>coherence rule</a:t>
            </a:r>
            <a:r>
              <a:rPr lang="hu-HU" dirty="0"/>
              <a:t>, in which the authors make a distinction between </a:t>
            </a:r>
            <a:r>
              <a:rPr lang="hu-HU" b="1" dirty="0"/>
              <a:t>intratextual coherence </a:t>
            </a:r>
            <a:r>
              <a:rPr lang="hu-HU" dirty="0"/>
              <a:t>(the internal coherence of the text) and </a:t>
            </a:r>
            <a:r>
              <a:rPr lang="hu-HU" b="1" dirty="0"/>
              <a:t>intertextual coherence </a:t>
            </a:r>
            <a:r>
              <a:rPr lang="hu-HU" dirty="0"/>
              <a:t>(equivalence with the source language text). </a:t>
            </a:r>
          </a:p>
        </p:txBody>
      </p:sp>
    </p:spTree>
    <p:extLst>
      <p:ext uri="{BB962C8B-B14F-4D97-AF65-F5344CB8AC3E}">
        <p14:creationId xmlns:p14="http://schemas.microsoft.com/office/powerpoint/2010/main" val="1944259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Research on Quasi-Correctness</a:t>
            </a:r>
          </a:p>
        </p:txBody>
      </p:sp>
      <p:sp>
        <p:nvSpPr>
          <p:cNvPr id="3" name="Объект 2"/>
          <p:cNvSpPr>
            <a:spLocks noGrp="1"/>
          </p:cNvSpPr>
          <p:nvPr>
            <p:ph idx="1"/>
          </p:nvPr>
        </p:nvSpPr>
        <p:spPr/>
        <p:txBody>
          <a:bodyPr>
            <a:normAutofit/>
          </a:bodyPr>
          <a:lstStyle/>
          <a:p>
            <a:r>
              <a:rPr lang="hu-HU" dirty="0"/>
              <a:t>The phenomenon of quasi-correctness = </a:t>
            </a:r>
            <a:r>
              <a:rPr lang="hu-HU" b="1" dirty="0"/>
              <a:t>translationese</a:t>
            </a:r>
          </a:p>
          <a:p>
            <a:r>
              <a:rPr lang="hu-HU" dirty="0"/>
              <a:t>The research on "quasi-correctness" explores the differences between two corpora of texts: between authentic or primary texts and translated or secondary texts. </a:t>
            </a:r>
          </a:p>
          <a:p>
            <a:r>
              <a:rPr lang="hu-HU" dirty="0"/>
              <a:t>These differences are subtle, and hardly perceptible on the sentence level: it is the whole of the translated text that differs from original target language texts. </a:t>
            </a:r>
          </a:p>
        </p:txBody>
      </p:sp>
    </p:spTree>
    <p:extLst>
      <p:ext uri="{BB962C8B-B14F-4D97-AF65-F5344CB8AC3E}">
        <p14:creationId xmlns:p14="http://schemas.microsoft.com/office/powerpoint/2010/main" val="681029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Research on Quasi-Correctness (2)</a:t>
            </a:r>
          </a:p>
        </p:txBody>
      </p:sp>
      <p:sp>
        <p:nvSpPr>
          <p:cNvPr id="3" name="Объект 2"/>
          <p:cNvSpPr>
            <a:spLocks noGrp="1"/>
          </p:cNvSpPr>
          <p:nvPr>
            <p:ph idx="1"/>
          </p:nvPr>
        </p:nvSpPr>
        <p:spPr/>
        <p:txBody>
          <a:bodyPr>
            <a:normAutofit lnSpcReduction="10000"/>
          </a:bodyPr>
          <a:lstStyle/>
          <a:p>
            <a:r>
              <a:rPr lang="hu-HU" dirty="0"/>
              <a:t>What the reader notices is that the text is </a:t>
            </a:r>
            <a:r>
              <a:rPr lang="hu-HU" b="1" dirty="0"/>
              <a:t>slightly odd</a:t>
            </a:r>
            <a:r>
              <a:rPr lang="hu-HU" dirty="0"/>
              <a:t>, without being able to identify the source of this oddity. </a:t>
            </a:r>
          </a:p>
          <a:p>
            <a:r>
              <a:rPr lang="hu-HU" b="1" dirty="0"/>
              <a:t>Reasons for this oddity:</a:t>
            </a:r>
          </a:p>
          <a:p>
            <a:pPr>
              <a:buFont typeface="Wingdings" panose="05000000000000000000" pitchFamily="2" charset="2"/>
              <a:buChar char="ü"/>
            </a:pPr>
            <a:r>
              <a:rPr lang="hu-HU" dirty="0"/>
              <a:t>the devices ensuring coherence in the SL do not always work in the same way in the TL</a:t>
            </a:r>
          </a:p>
          <a:p>
            <a:pPr>
              <a:buFont typeface="Wingdings" panose="05000000000000000000" pitchFamily="2" charset="2"/>
              <a:buChar char="ü"/>
            </a:pPr>
            <a:r>
              <a:rPr lang="hu-HU" dirty="0"/>
              <a:t>there are slight shifts in emphases, leading to slight distortions in functional sentence perspective, which is almost unnoticeable if it occurs only in one or two sentences.</a:t>
            </a:r>
          </a:p>
          <a:p>
            <a:endParaRPr lang="hu-HU" dirty="0"/>
          </a:p>
        </p:txBody>
      </p:sp>
    </p:spTree>
    <p:extLst>
      <p:ext uri="{BB962C8B-B14F-4D97-AF65-F5344CB8AC3E}">
        <p14:creationId xmlns:p14="http://schemas.microsoft.com/office/powerpoint/2010/main" val="1967735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Scepticism Regarding the Discourse-Level Approach</a:t>
            </a:r>
          </a:p>
        </p:txBody>
      </p:sp>
      <p:sp>
        <p:nvSpPr>
          <p:cNvPr id="3" name="Объект 2"/>
          <p:cNvSpPr>
            <a:spLocks noGrp="1"/>
          </p:cNvSpPr>
          <p:nvPr>
            <p:ph idx="1"/>
          </p:nvPr>
        </p:nvSpPr>
        <p:spPr/>
        <p:txBody>
          <a:bodyPr>
            <a:normAutofit lnSpcReduction="10000"/>
          </a:bodyPr>
          <a:lstStyle/>
          <a:p>
            <a:r>
              <a:rPr lang="hu-HU" dirty="0"/>
              <a:t>With all the enthusiasm for the discourse approach, skepticism is voiced time and again regarding the results achieved, and the researchability of translation on the level of the text.</a:t>
            </a:r>
          </a:p>
          <a:p>
            <a:r>
              <a:rPr lang="hu-HU" dirty="0"/>
              <a:t>According to </a:t>
            </a:r>
            <a:r>
              <a:rPr lang="hu-HU" b="1" dirty="0"/>
              <a:t>Newmark</a:t>
            </a:r>
            <a:r>
              <a:rPr lang="hu-HU" dirty="0"/>
              <a:t>, it is the advance of text linguistics that forces translation scholars to treat the text as the basic unit of translation. </a:t>
            </a:r>
            <a:r>
              <a:rPr lang="hu-HU" b="1" dirty="0"/>
              <a:t>The everyday practice of translators, however, shows that translators always try to choose the smallest unit of translation</a:t>
            </a:r>
            <a:r>
              <a:rPr lang="hu-HU" dirty="0"/>
              <a:t>, </a:t>
            </a:r>
            <a:r>
              <a:rPr lang="hu-HU" b="1" dirty="0"/>
              <a:t>and only resort to the whole text when they experience difficulty or when finally checking their translation.</a:t>
            </a:r>
          </a:p>
        </p:txBody>
      </p:sp>
    </p:spTree>
    <p:extLst>
      <p:ext uri="{BB962C8B-B14F-4D97-AF65-F5344CB8AC3E}">
        <p14:creationId xmlns:p14="http://schemas.microsoft.com/office/powerpoint/2010/main" val="3704193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Disregarding the Text Level</a:t>
            </a:r>
          </a:p>
        </p:txBody>
      </p:sp>
      <p:sp>
        <p:nvSpPr>
          <p:cNvPr id="3" name="Объект 2"/>
          <p:cNvSpPr>
            <a:spLocks noGrp="1"/>
          </p:cNvSpPr>
          <p:nvPr>
            <p:ph idx="1"/>
          </p:nvPr>
        </p:nvSpPr>
        <p:spPr/>
        <p:txBody>
          <a:bodyPr>
            <a:normAutofit fontScale="92500"/>
          </a:bodyPr>
          <a:lstStyle/>
          <a:p>
            <a:pPr algn="just"/>
            <a:r>
              <a:rPr lang="hu-HU" b="1" dirty="0"/>
              <a:t>The linguistic theory of translation </a:t>
            </a:r>
            <a:r>
              <a:rPr lang="hu-HU" dirty="0"/>
              <a:t>achieved the status of </a:t>
            </a:r>
            <a:r>
              <a:rPr lang="hu-HU" b="1" dirty="0"/>
              <a:t>an independent discipline </a:t>
            </a:r>
            <a:r>
              <a:rPr lang="hu-HU" dirty="0"/>
              <a:t>in the 1950s and 1960s.</a:t>
            </a:r>
          </a:p>
          <a:p>
            <a:pPr algn="just"/>
            <a:r>
              <a:rPr lang="hu-HU" dirty="0"/>
              <a:t>In addition to studying literary texts, </a:t>
            </a:r>
            <a:r>
              <a:rPr lang="hu-HU" b="1" dirty="0"/>
              <a:t>it extended the scope of its investigations </a:t>
            </a:r>
            <a:r>
              <a:rPr lang="hu-HU" dirty="0"/>
              <a:t>to </a:t>
            </a:r>
            <a:r>
              <a:rPr lang="hu-HU" b="1" dirty="0"/>
              <a:t>scientific</a:t>
            </a:r>
            <a:r>
              <a:rPr lang="hu-HU" dirty="0"/>
              <a:t>, </a:t>
            </a:r>
            <a:r>
              <a:rPr lang="hu-HU" b="1" dirty="0"/>
              <a:t>technical</a:t>
            </a:r>
            <a:r>
              <a:rPr lang="hu-HU" dirty="0"/>
              <a:t> and </a:t>
            </a:r>
            <a:r>
              <a:rPr lang="hu-HU" b="1" dirty="0"/>
              <a:t>other non-literary texts</a:t>
            </a:r>
            <a:r>
              <a:rPr lang="hu-HU" dirty="0"/>
              <a:t>, using the tools of linguistics. </a:t>
            </a:r>
          </a:p>
          <a:p>
            <a:pPr algn="just"/>
            <a:r>
              <a:rPr lang="hu-HU" dirty="0"/>
              <a:t>Since linguistics at that time was </a:t>
            </a:r>
            <a:r>
              <a:rPr lang="hu-HU" b="1" dirty="0"/>
              <a:t>focused on the sentence</a:t>
            </a:r>
            <a:r>
              <a:rPr lang="hu-HU" dirty="0"/>
              <a:t>, the use of linguistics in translation theory shifted the focus of attention </a:t>
            </a:r>
            <a:r>
              <a:rPr lang="hu-HU" b="1" dirty="0"/>
              <a:t>from text to sentence</a:t>
            </a:r>
            <a:r>
              <a:rPr lang="hu-HU" dirty="0"/>
              <a:t>. </a:t>
            </a:r>
          </a:p>
          <a:p>
            <a:pPr algn="just"/>
            <a:r>
              <a:rPr lang="hu-HU" dirty="0"/>
              <a:t>Equivalences between SL and TL were studied on the sentence level and below, on the level of words, phrases, and grammatical structures.</a:t>
            </a:r>
          </a:p>
          <a:p>
            <a:pPr algn="just"/>
            <a:endParaRPr lang="hu-HU" dirty="0"/>
          </a:p>
        </p:txBody>
      </p:sp>
    </p:spTree>
    <p:extLst>
      <p:ext uri="{BB962C8B-B14F-4D97-AF65-F5344CB8AC3E}">
        <p14:creationId xmlns:p14="http://schemas.microsoft.com/office/powerpoint/2010/main" val="2759013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Disregarding the Text Level (2)</a:t>
            </a:r>
          </a:p>
        </p:txBody>
      </p:sp>
      <p:sp>
        <p:nvSpPr>
          <p:cNvPr id="3" name="Объект 2"/>
          <p:cNvSpPr>
            <a:spLocks noGrp="1"/>
          </p:cNvSpPr>
          <p:nvPr>
            <p:ph idx="1"/>
          </p:nvPr>
        </p:nvSpPr>
        <p:spPr>
          <a:xfrm>
            <a:off x="1295401" y="2556931"/>
            <a:ext cx="9601196" cy="3612959"/>
          </a:xfrm>
        </p:spPr>
        <p:txBody>
          <a:bodyPr>
            <a:normAutofit fontScale="92500" lnSpcReduction="10000"/>
          </a:bodyPr>
          <a:lstStyle/>
          <a:p>
            <a:pPr algn="just"/>
            <a:r>
              <a:rPr lang="hu-HU" dirty="0"/>
              <a:t>The first sign of this approach is seen in </a:t>
            </a:r>
            <a:r>
              <a:rPr lang="hu-HU" b="1" dirty="0"/>
              <a:t>Retsker's</a:t>
            </a:r>
            <a:r>
              <a:rPr lang="hu-HU" dirty="0"/>
              <a:t> famous article </a:t>
            </a:r>
            <a:r>
              <a:rPr lang="hu-HU" b="1" dirty="0"/>
              <a:t>On regular correspondences in translation into the mother tongue</a:t>
            </a:r>
            <a:r>
              <a:rPr lang="hu-HU" dirty="0"/>
              <a:t>, published in 1950.</a:t>
            </a:r>
          </a:p>
          <a:p>
            <a:pPr algn="just"/>
            <a:r>
              <a:rPr lang="hu-HU" dirty="0"/>
              <a:t>Retsker's study argues for the existence of "</a:t>
            </a:r>
            <a:r>
              <a:rPr lang="hu-HU" b="1" dirty="0"/>
              <a:t>regular correspondences</a:t>
            </a:r>
            <a:r>
              <a:rPr lang="hu-HU" dirty="0"/>
              <a:t>", which apply irrespective of the situation, the context, or the text. </a:t>
            </a:r>
          </a:p>
          <a:p>
            <a:pPr algn="just"/>
            <a:r>
              <a:rPr lang="hu-HU" dirty="0"/>
              <a:t>Retsker distinguishes three kinds of correspondences: </a:t>
            </a:r>
          </a:p>
          <a:p>
            <a:pPr lvl="1" algn="just">
              <a:buFont typeface="Wingdings" panose="05000000000000000000" pitchFamily="2" charset="2"/>
              <a:buChar char="ü"/>
            </a:pPr>
            <a:r>
              <a:rPr lang="hu-HU" dirty="0"/>
              <a:t>"</a:t>
            </a:r>
            <a:r>
              <a:rPr lang="hu-HU" u="sng" dirty="0"/>
              <a:t>constant correspondences</a:t>
            </a:r>
            <a:r>
              <a:rPr lang="hu-HU" dirty="0"/>
              <a:t>", such as technical terms, geographical names, etc., </a:t>
            </a:r>
          </a:p>
          <a:p>
            <a:pPr lvl="1" algn="just">
              <a:buFont typeface="Wingdings" panose="05000000000000000000" pitchFamily="2" charset="2"/>
              <a:buChar char="ü"/>
            </a:pPr>
            <a:r>
              <a:rPr lang="hu-HU" dirty="0"/>
              <a:t>"</a:t>
            </a:r>
            <a:r>
              <a:rPr lang="hu-HU" u="sng" dirty="0"/>
              <a:t>variant correspondences</a:t>
            </a:r>
            <a:r>
              <a:rPr lang="hu-HU" dirty="0"/>
              <a:t>", where the TL offers several possibilities and translators have to choose among them</a:t>
            </a:r>
          </a:p>
          <a:p>
            <a:pPr lvl="1" algn="just">
              <a:buFont typeface="Wingdings" panose="05000000000000000000" pitchFamily="2" charset="2"/>
              <a:buChar char="ü"/>
            </a:pPr>
            <a:r>
              <a:rPr lang="hu-HU" dirty="0"/>
              <a:t>"</a:t>
            </a:r>
            <a:r>
              <a:rPr lang="hu-HU" u="sng" dirty="0"/>
              <a:t>occasional correspondences</a:t>
            </a:r>
            <a:r>
              <a:rPr lang="hu-HU" dirty="0"/>
              <a:t>", where the translator has to create correspondence on the basis of the context </a:t>
            </a:r>
          </a:p>
        </p:txBody>
      </p:sp>
    </p:spTree>
    <p:extLst>
      <p:ext uri="{BB962C8B-B14F-4D97-AF65-F5344CB8AC3E}">
        <p14:creationId xmlns:p14="http://schemas.microsoft.com/office/powerpoint/2010/main" val="1078822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Disregarding the Text Level (3)</a:t>
            </a:r>
          </a:p>
        </p:txBody>
      </p:sp>
      <p:sp>
        <p:nvSpPr>
          <p:cNvPr id="3" name="Объект 2"/>
          <p:cNvSpPr>
            <a:spLocks noGrp="1"/>
          </p:cNvSpPr>
          <p:nvPr>
            <p:ph idx="1"/>
          </p:nvPr>
        </p:nvSpPr>
        <p:spPr/>
        <p:txBody>
          <a:bodyPr>
            <a:normAutofit/>
          </a:bodyPr>
          <a:lstStyle/>
          <a:p>
            <a:r>
              <a:rPr lang="hu-HU" dirty="0"/>
              <a:t>Following the publication of Retsker's and Fedorov's research, a number of manuals appeared in the former Soviet Union, describing the lexical and grammatical equivalences characterising specific language pairs.</a:t>
            </a:r>
          </a:p>
          <a:p>
            <a:r>
              <a:rPr lang="hu-HU" dirty="0"/>
              <a:t>Based on linguistic differences, they tried to discover the "rules" of translation. </a:t>
            </a:r>
          </a:p>
          <a:p>
            <a:r>
              <a:rPr lang="hu-HU" dirty="0"/>
              <a:t>For this reason many scholars argue that research on translation theory in the 1960s and 1970s </a:t>
            </a:r>
            <a:r>
              <a:rPr lang="hu-HU" b="1" dirty="0"/>
              <a:t>has more to do with contrastive linguistics than with translation theory</a:t>
            </a:r>
            <a:r>
              <a:rPr lang="hu-HU" dirty="0"/>
              <a:t> as such. </a:t>
            </a:r>
          </a:p>
        </p:txBody>
      </p:sp>
    </p:spTree>
    <p:extLst>
      <p:ext uri="{BB962C8B-B14F-4D97-AF65-F5344CB8AC3E}">
        <p14:creationId xmlns:p14="http://schemas.microsoft.com/office/powerpoint/2010/main" val="323728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Returning to the Text</a:t>
            </a:r>
          </a:p>
        </p:txBody>
      </p:sp>
      <p:sp>
        <p:nvSpPr>
          <p:cNvPr id="3" name="Объект 2"/>
          <p:cNvSpPr>
            <a:spLocks noGrp="1"/>
          </p:cNvSpPr>
          <p:nvPr>
            <p:ph idx="1"/>
          </p:nvPr>
        </p:nvSpPr>
        <p:spPr/>
        <p:txBody>
          <a:bodyPr>
            <a:normAutofit/>
          </a:bodyPr>
          <a:lstStyle/>
          <a:p>
            <a:r>
              <a:rPr lang="hu-HU" dirty="0"/>
              <a:t>In the early 1970s, with the emergence of text linguistics, the need for a text linguistic approach was perceived in translation theory (although the declarations made to this effect did not lead to practical consequences at the time). </a:t>
            </a:r>
          </a:p>
          <a:p>
            <a:r>
              <a:rPr lang="hu-HU" dirty="0"/>
              <a:t>In the book </a:t>
            </a:r>
            <a:r>
              <a:rPr lang="hu-HU" b="1" dirty="0"/>
              <a:t>Translation and linguistics</a:t>
            </a:r>
            <a:r>
              <a:rPr lang="hu-HU" dirty="0"/>
              <a:t>, published in 1973, Shveitser states that "for translation theory it is not only the comparison of systems that is important, but also the comparison of the textual realisations of the systems' differences"</a:t>
            </a:r>
          </a:p>
        </p:txBody>
      </p:sp>
    </p:spTree>
    <p:extLst>
      <p:ext uri="{BB962C8B-B14F-4D97-AF65-F5344CB8AC3E}">
        <p14:creationId xmlns:p14="http://schemas.microsoft.com/office/powerpoint/2010/main" val="4184032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Returning to the Text (2)</a:t>
            </a:r>
          </a:p>
        </p:txBody>
      </p:sp>
      <p:sp>
        <p:nvSpPr>
          <p:cNvPr id="3" name="Объект 2"/>
          <p:cNvSpPr>
            <a:spLocks noGrp="1"/>
          </p:cNvSpPr>
          <p:nvPr>
            <p:ph idx="1"/>
          </p:nvPr>
        </p:nvSpPr>
        <p:spPr>
          <a:xfrm>
            <a:off x="1295401" y="2556931"/>
            <a:ext cx="9601196" cy="3760741"/>
          </a:xfrm>
        </p:spPr>
        <p:txBody>
          <a:bodyPr>
            <a:normAutofit fontScale="92500" lnSpcReduction="20000"/>
          </a:bodyPr>
          <a:lstStyle/>
          <a:p>
            <a:pPr algn="just"/>
            <a:r>
              <a:rPr lang="hu-HU" dirty="0"/>
              <a:t>However, there were no large-scale studies comparing long stretches of source language and target language texts, drawing conclusions from such extensive analyses.</a:t>
            </a:r>
          </a:p>
          <a:p>
            <a:pPr algn="just"/>
            <a:r>
              <a:rPr lang="hu-HU" dirty="0"/>
              <a:t>In the late 1970s and early 1980s increasing numbers of studies applied the research methods of text linguistics to the analysis of translations. </a:t>
            </a:r>
          </a:p>
          <a:p>
            <a:pPr algn="just"/>
            <a:r>
              <a:rPr lang="hu-HU" b="1" dirty="0"/>
              <a:t>In this period, two main trends can be distinguished: </a:t>
            </a:r>
          </a:p>
          <a:p>
            <a:pPr algn="just">
              <a:buFont typeface="Wingdings" panose="05000000000000000000" pitchFamily="2" charset="2"/>
              <a:buChar char="ü"/>
            </a:pPr>
            <a:r>
              <a:rPr lang="hu-HU" dirty="0"/>
              <a:t>Chernyakhovskaya (1976) approaches the text </a:t>
            </a:r>
            <a:r>
              <a:rPr lang="hu-HU" b="1" dirty="0"/>
              <a:t>from the inside </a:t>
            </a:r>
            <a:r>
              <a:rPr lang="hu-HU" dirty="0"/>
              <a:t>and concentrates on the way the differences in the internal structure of the text affect the solutions of translators </a:t>
            </a:r>
          </a:p>
          <a:p>
            <a:pPr algn="just">
              <a:buFont typeface="Wingdings" panose="05000000000000000000" pitchFamily="2" charset="2"/>
              <a:buChar char="ü"/>
            </a:pPr>
            <a:r>
              <a:rPr lang="hu-HU" dirty="0"/>
              <a:t>Reiss (1971) looks at the text </a:t>
            </a:r>
            <a:r>
              <a:rPr lang="hu-HU" b="1" dirty="0"/>
              <a:t>from the outside </a:t>
            </a:r>
            <a:r>
              <a:rPr lang="hu-HU" dirty="0"/>
              <a:t>and focuses on how the various text types influence the translators' task. </a:t>
            </a:r>
          </a:p>
        </p:txBody>
      </p:sp>
    </p:spTree>
    <p:extLst>
      <p:ext uri="{BB962C8B-B14F-4D97-AF65-F5344CB8AC3E}">
        <p14:creationId xmlns:p14="http://schemas.microsoft.com/office/powerpoint/2010/main" val="84722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Internal Text Structure Approach</a:t>
            </a:r>
          </a:p>
        </p:txBody>
      </p:sp>
      <p:sp>
        <p:nvSpPr>
          <p:cNvPr id="3" name="Объект 2"/>
          <p:cNvSpPr>
            <a:spLocks noGrp="1"/>
          </p:cNvSpPr>
          <p:nvPr>
            <p:ph idx="1"/>
          </p:nvPr>
        </p:nvSpPr>
        <p:spPr/>
        <p:txBody>
          <a:bodyPr>
            <a:normAutofit fontScale="92500" lnSpcReduction="20000"/>
          </a:bodyPr>
          <a:lstStyle/>
          <a:p>
            <a:pPr algn="just"/>
            <a:r>
              <a:rPr lang="hu-HU" dirty="0"/>
              <a:t>The </a:t>
            </a:r>
            <a:r>
              <a:rPr lang="hu-HU" b="1" dirty="0"/>
              <a:t>analysis of the internal structure of continuous texts</a:t>
            </a:r>
            <a:r>
              <a:rPr lang="hu-HU" dirty="0"/>
              <a:t>, the most important field of study within text linguistics from the very beginning, became popular with translation scholars as well.</a:t>
            </a:r>
          </a:p>
          <a:p>
            <a:pPr algn="just"/>
            <a:r>
              <a:rPr lang="hu-HU" dirty="0"/>
              <a:t>The idea that in emotionally neutral, descriptive texts, sentences start with either generally known information or with information known from the rest of the text (theme, thematic part) and the second part of the sentence contains new information (rheme, rhematic part) is not new in linguistics (= the theme-rheme structure of sentences).</a:t>
            </a:r>
          </a:p>
          <a:p>
            <a:pPr algn="just"/>
            <a:r>
              <a:rPr lang="hu-HU" dirty="0"/>
              <a:t>However, analysis of the text-organising role of this conceptual structuring in continuous texts and its linguistic realisations was a new area of research. </a:t>
            </a:r>
          </a:p>
        </p:txBody>
      </p:sp>
    </p:spTree>
    <p:extLst>
      <p:ext uri="{BB962C8B-B14F-4D97-AF65-F5344CB8AC3E}">
        <p14:creationId xmlns:p14="http://schemas.microsoft.com/office/powerpoint/2010/main" val="225392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Internal Text Structure Approach (2)</a:t>
            </a:r>
          </a:p>
        </p:txBody>
      </p:sp>
      <p:sp>
        <p:nvSpPr>
          <p:cNvPr id="3" name="Объект 2"/>
          <p:cNvSpPr>
            <a:spLocks noGrp="1"/>
          </p:cNvSpPr>
          <p:nvPr>
            <p:ph idx="1"/>
          </p:nvPr>
        </p:nvSpPr>
        <p:spPr/>
        <p:txBody>
          <a:bodyPr>
            <a:normAutofit fontScale="85000" lnSpcReduction="10000"/>
          </a:bodyPr>
          <a:lstStyle/>
          <a:p>
            <a:pPr algn="just"/>
            <a:r>
              <a:rPr lang="hu-HU" dirty="0"/>
              <a:t>Leonora Chernyakhovskaya's </a:t>
            </a:r>
            <a:r>
              <a:rPr lang="hu-HU" b="1" dirty="0"/>
              <a:t>Translation and the structure of sense </a:t>
            </a:r>
            <a:r>
              <a:rPr lang="hu-HU" dirty="0"/>
              <a:t>published in 1976 can be regarded as </a:t>
            </a:r>
            <a:r>
              <a:rPr lang="hu-HU" b="1" dirty="0"/>
              <a:t>the first study not only to declare, but also to consistently apply the text linguistic approach to translation theory.</a:t>
            </a:r>
          </a:p>
          <a:p>
            <a:pPr algn="just"/>
            <a:r>
              <a:rPr lang="hu-HU" dirty="0"/>
              <a:t>In Chernyakhovskaya's view, transformational strategies used in the course of translation are not motivated by the different lexical and grammatical systems of the two languages, but by the need to preserve the structure of sense. </a:t>
            </a:r>
          </a:p>
          <a:p>
            <a:pPr algn="just"/>
            <a:r>
              <a:rPr lang="hu-HU" dirty="0"/>
              <a:t>The sense structure of the sentence, consisting of the part that is already known (theme/topic) and the part that is new (rheme/comment), and the emphatic part within the new information (focus) are expressed by different means in every language. </a:t>
            </a:r>
          </a:p>
          <a:p>
            <a:pPr algn="just"/>
            <a:r>
              <a:rPr lang="hu-HU" b="1" dirty="0"/>
              <a:t>It is exactly this structure of sense that must remain invariable in translation</a:t>
            </a:r>
            <a:r>
              <a:rPr lang="hu-HU" dirty="0"/>
              <a:t>. </a:t>
            </a:r>
          </a:p>
        </p:txBody>
      </p:sp>
    </p:spTree>
    <p:extLst>
      <p:ext uri="{BB962C8B-B14F-4D97-AF65-F5344CB8AC3E}">
        <p14:creationId xmlns:p14="http://schemas.microsoft.com/office/powerpoint/2010/main" val="28130324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116</TotalTime>
  <Words>2333</Words>
  <Application>Microsoft Office PowerPoint</Application>
  <PresentationFormat>Широкоэкранный</PresentationFormat>
  <Paragraphs>170</Paragraphs>
  <Slides>27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Garamond</vt:lpstr>
      <vt:lpstr>Wingdings</vt:lpstr>
      <vt:lpstr>Натуральные материалы</vt:lpstr>
      <vt:lpstr>Translation Theory and Text Linguistics</vt:lpstr>
      <vt:lpstr>Text-Centredness in Translation</vt:lpstr>
      <vt:lpstr>Disregarding the Text Level</vt:lpstr>
      <vt:lpstr>Disregarding the Text Level (2)</vt:lpstr>
      <vt:lpstr>Disregarding the Text Level (3)</vt:lpstr>
      <vt:lpstr>Returning to the Text</vt:lpstr>
      <vt:lpstr>Returning to the Text (2)</vt:lpstr>
      <vt:lpstr>The Internal Text Structure Approach</vt:lpstr>
      <vt:lpstr>The Internal Text Structure Approach (2)</vt:lpstr>
      <vt:lpstr>The Text Type-Typology Approach</vt:lpstr>
      <vt:lpstr>The Text Type-Typology Approach (2)</vt:lpstr>
      <vt:lpstr>The Text Type-Typology Approach (3)</vt:lpstr>
      <vt:lpstr>The Text Type-Typology Approach (3)</vt:lpstr>
      <vt:lpstr>The Translation od Content-Focused Texts</vt:lpstr>
      <vt:lpstr>The Translation of Form-Focused Texts</vt:lpstr>
      <vt:lpstr>The Translation of Appeal-Focused Texts</vt:lpstr>
      <vt:lpstr>The Translation of Audio-Medial Texts</vt:lpstr>
      <vt:lpstr>The Typology of Specialised Texts</vt:lpstr>
      <vt:lpstr>The Typology of Specialised Texts (2)</vt:lpstr>
      <vt:lpstr>The Typology of Specialised Texts (3)</vt:lpstr>
      <vt:lpstr>The Typology of Specialised Texts (4)</vt:lpstr>
      <vt:lpstr>The Typology of Specialised Texts (5)</vt:lpstr>
      <vt:lpstr>The Typology of Specialised Texts (6)</vt:lpstr>
      <vt:lpstr>Integration of the Two Approaches</vt:lpstr>
      <vt:lpstr>Research on Quasi-Correctness</vt:lpstr>
      <vt:lpstr>Research on Quasi-Correctness (2)</vt:lpstr>
      <vt:lpstr>Scepticism Regarding the Discourse-Level Approach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Translation Theory and Text Linguistics</dc:title>
  <dc:creator>Evelin Motrinec</dc:creator>
  <cp:lastModifiedBy>Tomash Vrabel</cp:lastModifiedBy>
  <cp:revision>19</cp:revision>
  <dcterms:created xsi:type="dcterms:W3CDTF">2020-09-20T09:24:47Z</dcterms:created>
  <dcterms:modified xsi:type="dcterms:W3CDTF">2020-10-30T16:10:50Z</dcterms:modified>
</cp:coreProperties>
</file>