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8" r:id="rId1"/>
  </p:sldMasterIdLst>
  <p:sldIdLst>
    <p:sldId id="256" r:id="rId2"/>
    <p:sldId id="257" r:id="rId3"/>
    <p:sldId id="258" r:id="rId4"/>
    <p:sldId id="259" r:id="rId5"/>
    <p:sldId id="260" r:id="rId6"/>
    <p:sldId id="261" r:id="rId7"/>
    <p:sldId id="262" r:id="rId8"/>
    <p:sldId id="29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73" r:id="rId22"/>
    <p:sldId id="277" r:id="rId23"/>
    <p:sldId id="278" r:id="rId24"/>
    <p:sldId id="280" r:id="rId25"/>
    <p:sldId id="281" r:id="rId26"/>
    <p:sldId id="282" r:id="rId27"/>
    <p:sldId id="284" r:id="rId28"/>
    <p:sldId id="285" r:id="rId29"/>
    <p:sldId id="286" r:id="rId30"/>
    <p:sldId id="287" r:id="rId31"/>
    <p:sldId id="288" r:id="rId32"/>
    <p:sldId id="279" r:id="rId33"/>
    <p:sldId id="289" r:id="rId34"/>
    <p:sldId id="290" r:id="rId35"/>
    <p:sldId id="291" r:id="rId36"/>
    <p:sldId id="292" r:id="rId37"/>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34" y="73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ru-RU"/>
              <a:t>Образец заголовка</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571A628A-68CF-4433-B94E-9EA16661B8F7}" type="datetimeFigureOut">
              <a:rPr lang="hu-HU" smtClean="0"/>
              <a:t>2020. 10. 30.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a:xfrm>
            <a:off x="9255346" y="2750337"/>
            <a:ext cx="1171888" cy="1356442"/>
          </a:xfrm>
        </p:spPr>
        <p:txBody>
          <a:bodyPr/>
          <a:lstStyle/>
          <a:p>
            <a:fld id="{3A4097D1-BB29-4301-88C9-80F15FBAE2B8}" type="slidenum">
              <a:rPr lang="hu-HU" smtClean="0"/>
              <a:t>‹#›</a:t>
            </a:fld>
            <a:endParaRPr lang="hu-HU"/>
          </a:p>
        </p:txBody>
      </p:sp>
    </p:spTree>
    <p:extLst>
      <p:ext uri="{BB962C8B-B14F-4D97-AF65-F5344CB8AC3E}">
        <p14:creationId xmlns:p14="http://schemas.microsoft.com/office/powerpoint/2010/main" val="2144235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571A628A-68CF-4433-B94E-9EA16661B8F7}" type="datetimeFigureOut">
              <a:rPr lang="hu-HU" smtClean="0"/>
              <a:t>2020. 10. 30.</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a:xfrm>
            <a:off x="10729455" y="4711309"/>
            <a:ext cx="1154151" cy="1090789"/>
          </a:xfrm>
        </p:spPr>
        <p:txBody>
          <a:bodyPr/>
          <a:lstStyle/>
          <a:p>
            <a:fld id="{3A4097D1-BB29-4301-88C9-80F15FBAE2B8}" type="slidenum">
              <a:rPr lang="hu-HU" smtClean="0"/>
              <a:t>‹#›</a:t>
            </a:fld>
            <a:endParaRPr lang="hu-HU"/>
          </a:p>
        </p:txBody>
      </p:sp>
    </p:spTree>
    <p:extLst>
      <p:ext uri="{BB962C8B-B14F-4D97-AF65-F5344CB8AC3E}">
        <p14:creationId xmlns:p14="http://schemas.microsoft.com/office/powerpoint/2010/main" val="2245729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571A628A-68CF-4433-B94E-9EA16661B8F7}" type="datetimeFigureOut">
              <a:rPr lang="hu-HU" smtClean="0"/>
              <a:t>2020. 10. 30.</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a:xfrm>
            <a:off x="10729455" y="4711615"/>
            <a:ext cx="1154151" cy="1090789"/>
          </a:xfrm>
        </p:spPr>
        <p:txBody>
          <a:bodyPr/>
          <a:lstStyle/>
          <a:p>
            <a:fld id="{3A4097D1-BB29-4301-88C9-80F15FBAE2B8}" type="slidenum">
              <a:rPr lang="hu-HU" smtClean="0"/>
              <a:t>‹#›</a:t>
            </a:fld>
            <a:endParaRPr lang="hu-HU"/>
          </a:p>
        </p:txBody>
      </p:sp>
    </p:spTree>
    <p:extLst>
      <p:ext uri="{BB962C8B-B14F-4D97-AF65-F5344CB8AC3E}">
        <p14:creationId xmlns:p14="http://schemas.microsoft.com/office/powerpoint/2010/main" val="30861350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ru-RU"/>
              <a:t>Образец заголовка</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571A628A-68CF-4433-B94E-9EA16661B8F7}" type="datetimeFigureOut">
              <a:rPr lang="hu-HU" smtClean="0"/>
              <a:t>2020. 10. 30.</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a:xfrm>
            <a:off x="10729455" y="4709925"/>
            <a:ext cx="1154151" cy="1090789"/>
          </a:xfrm>
        </p:spPr>
        <p:txBody>
          <a:bodyPr/>
          <a:lstStyle/>
          <a:p>
            <a:fld id="{3A4097D1-BB29-4301-88C9-80F15FBAE2B8}" type="slidenum">
              <a:rPr lang="hu-HU" smtClean="0"/>
              <a:t>‹#›</a:t>
            </a:fld>
            <a:endParaRPr lang="hu-HU"/>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6417483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571A628A-68CF-4433-B94E-9EA16661B8F7}" type="datetimeFigureOut">
              <a:rPr lang="hu-HU" smtClean="0"/>
              <a:t>2020. 10. 30.</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a:xfrm>
            <a:off x="10729455" y="4709925"/>
            <a:ext cx="1154151" cy="1090789"/>
          </a:xfrm>
        </p:spPr>
        <p:txBody>
          <a:bodyPr/>
          <a:lstStyle/>
          <a:p>
            <a:fld id="{3A4097D1-BB29-4301-88C9-80F15FBAE2B8}" type="slidenum">
              <a:rPr lang="hu-HU" smtClean="0"/>
              <a:t>‹#›</a:t>
            </a:fld>
            <a:endParaRPr lang="hu-HU"/>
          </a:p>
        </p:txBody>
      </p:sp>
    </p:spTree>
    <p:extLst>
      <p:ext uri="{BB962C8B-B14F-4D97-AF65-F5344CB8AC3E}">
        <p14:creationId xmlns:p14="http://schemas.microsoft.com/office/powerpoint/2010/main" val="9090065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ru-RU"/>
              <a:t>Образец заголовка</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571A628A-68CF-4433-B94E-9EA16661B8F7}" type="datetimeFigureOut">
              <a:rPr lang="hu-HU" smtClean="0"/>
              <a:t>2020. 10. 30.</a:t>
            </a:fld>
            <a:endParaRPr lang="hu-HU"/>
          </a:p>
        </p:txBody>
      </p:sp>
      <p:sp>
        <p:nvSpPr>
          <p:cNvPr id="4" name="Footer Placeholder 3"/>
          <p:cNvSpPr>
            <a:spLocks noGrp="1"/>
          </p:cNvSpPr>
          <p:nvPr>
            <p:ph type="ftr" sz="quarter" idx="11"/>
          </p:nvPr>
        </p:nvSpPr>
        <p:spPr/>
        <p:txBody>
          <a:bodyPr/>
          <a:lstStyle/>
          <a:p>
            <a:endParaRPr lang="hu-HU"/>
          </a:p>
        </p:txBody>
      </p:sp>
      <p:sp>
        <p:nvSpPr>
          <p:cNvPr id="5" name="Slide Number Placeholder 4"/>
          <p:cNvSpPr>
            <a:spLocks noGrp="1"/>
          </p:cNvSpPr>
          <p:nvPr>
            <p:ph type="sldNum" sz="quarter" idx="12"/>
          </p:nvPr>
        </p:nvSpPr>
        <p:spPr/>
        <p:txBody>
          <a:bodyPr/>
          <a:lstStyle/>
          <a:p>
            <a:fld id="{3A4097D1-BB29-4301-88C9-80F15FBAE2B8}" type="slidenum">
              <a:rPr lang="hu-HU" smtClean="0"/>
              <a:t>‹#›</a:t>
            </a:fld>
            <a:endParaRPr lang="hu-HU"/>
          </a:p>
        </p:txBody>
      </p:sp>
    </p:spTree>
    <p:extLst>
      <p:ext uri="{BB962C8B-B14F-4D97-AF65-F5344CB8AC3E}">
        <p14:creationId xmlns:p14="http://schemas.microsoft.com/office/powerpoint/2010/main" val="37697918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ru-RU"/>
              <a:t>Образец заголовка</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571A628A-68CF-4433-B94E-9EA16661B8F7}" type="datetimeFigureOut">
              <a:rPr lang="hu-HU" smtClean="0"/>
              <a:t>2020. 10. 30.</a:t>
            </a:fld>
            <a:endParaRPr lang="hu-HU"/>
          </a:p>
        </p:txBody>
      </p:sp>
      <p:sp>
        <p:nvSpPr>
          <p:cNvPr id="4" name="Footer Placeholder 3"/>
          <p:cNvSpPr>
            <a:spLocks noGrp="1"/>
          </p:cNvSpPr>
          <p:nvPr>
            <p:ph type="ftr" sz="quarter" idx="11"/>
          </p:nvPr>
        </p:nvSpPr>
        <p:spPr/>
        <p:txBody>
          <a:bodyPr/>
          <a:lstStyle/>
          <a:p>
            <a:endParaRPr lang="hu-HU"/>
          </a:p>
        </p:txBody>
      </p:sp>
      <p:sp>
        <p:nvSpPr>
          <p:cNvPr id="5" name="Slide Number Placeholder 4"/>
          <p:cNvSpPr>
            <a:spLocks noGrp="1"/>
          </p:cNvSpPr>
          <p:nvPr>
            <p:ph type="sldNum" sz="quarter" idx="12"/>
          </p:nvPr>
        </p:nvSpPr>
        <p:spPr/>
        <p:txBody>
          <a:bodyPr/>
          <a:lstStyle/>
          <a:p>
            <a:fld id="{3A4097D1-BB29-4301-88C9-80F15FBAE2B8}" type="slidenum">
              <a:rPr lang="hu-HU" smtClean="0"/>
              <a:t>‹#›</a:t>
            </a:fld>
            <a:endParaRPr lang="hu-HU"/>
          </a:p>
        </p:txBody>
      </p:sp>
    </p:spTree>
    <p:extLst>
      <p:ext uri="{BB962C8B-B14F-4D97-AF65-F5344CB8AC3E}">
        <p14:creationId xmlns:p14="http://schemas.microsoft.com/office/powerpoint/2010/main" val="8356620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71A628A-68CF-4433-B94E-9EA16661B8F7}" type="datetimeFigureOut">
              <a:rPr lang="hu-HU" smtClean="0"/>
              <a:t>2020. 10. 30.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3A4097D1-BB29-4301-88C9-80F15FBAE2B8}" type="slidenum">
              <a:rPr lang="hu-HU" smtClean="0"/>
              <a:t>‹#›</a:t>
            </a:fld>
            <a:endParaRPr lang="hu-HU"/>
          </a:p>
        </p:txBody>
      </p:sp>
    </p:spTree>
    <p:extLst>
      <p:ext uri="{BB962C8B-B14F-4D97-AF65-F5344CB8AC3E}">
        <p14:creationId xmlns:p14="http://schemas.microsoft.com/office/powerpoint/2010/main" val="11756370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571A628A-68CF-4433-B94E-9EA16661B8F7}" type="datetimeFigureOut">
              <a:rPr lang="hu-HU" smtClean="0"/>
              <a:t>2020. 10. 30.</a:t>
            </a:fld>
            <a:endParaRPr lang="hu-HU"/>
          </a:p>
        </p:txBody>
      </p:sp>
      <p:sp>
        <p:nvSpPr>
          <p:cNvPr id="5" name="Footer Placeholder 4"/>
          <p:cNvSpPr>
            <a:spLocks noGrp="1"/>
          </p:cNvSpPr>
          <p:nvPr>
            <p:ph type="ftr" sz="quarter" idx="11"/>
          </p:nvPr>
        </p:nvSpPr>
        <p:spPr>
          <a:xfrm>
            <a:off x="680321" y="5936188"/>
            <a:ext cx="6126805" cy="365125"/>
          </a:xfrm>
        </p:spPr>
        <p:txBody>
          <a:bodyPr/>
          <a:lstStyle/>
          <a:p>
            <a:endParaRPr lang="hu-HU"/>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3A4097D1-BB29-4301-88C9-80F15FBAE2B8}" type="slidenum">
              <a:rPr lang="hu-HU" smtClean="0"/>
              <a:t>‹#›</a:t>
            </a:fld>
            <a:endParaRPr lang="hu-HU"/>
          </a:p>
        </p:txBody>
      </p:sp>
    </p:spTree>
    <p:extLst>
      <p:ext uri="{BB962C8B-B14F-4D97-AF65-F5344CB8AC3E}">
        <p14:creationId xmlns:p14="http://schemas.microsoft.com/office/powerpoint/2010/main" val="1483057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71A628A-68CF-4433-B94E-9EA16661B8F7}" type="datetimeFigureOut">
              <a:rPr lang="hu-HU" smtClean="0"/>
              <a:t>2020. 10. 30.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3A4097D1-BB29-4301-88C9-80F15FBAE2B8}" type="slidenum">
              <a:rPr lang="hu-HU" smtClean="0"/>
              <a:t>‹#›</a:t>
            </a:fld>
            <a:endParaRPr lang="hu-HU"/>
          </a:p>
        </p:txBody>
      </p:sp>
    </p:spTree>
    <p:extLst>
      <p:ext uri="{BB962C8B-B14F-4D97-AF65-F5344CB8AC3E}">
        <p14:creationId xmlns:p14="http://schemas.microsoft.com/office/powerpoint/2010/main" val="4151406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ru-RU"/>
              <a:t>Образец заголовка</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71A628A-68CF-4433-B94E-9EA16661B8F7}" type="datetimeFigureOut">
              <a:rPr lang="hu-HU" smtClean="0"/>
              <a:t>2020. 10. 30.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a:xfrm>
            <a:off x="10729455" y="2869895"/>
            <a:ext cx="1154151" cy="1090789"/>
          </a:xfrm>
        </p:spPr>
        <p:txBody>
          <a:bodyPr/>
          <a:lstStyle/>
          <a:p>
            <a:fld id="{3A4097D1-BB29-4301-88C9-80F15FBAE2B8}" type="slidenum">
              <a:rPr lang="hu-HU" smtClean="0"/>
              <a:t>‹#›</a:t>
            </a:fld>
            <a:endParaRPr lang="hu-HU"/>
          </a:p>
        </p:txBody>
      </p:sp>
    </p:spTree>
    <p:extLst>
      <p:ext uri="{BB962C8B-B14F-4D97-AF65-F5344CB8AC3E}">
        <p14:creationId xmlns:p14="http://schemas.microsoft.com/office/powerpoint/2010/main" val="699076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571A628A-68CF-4433-B94E-9EA16661B8F7}" type="datetimeFigureOut">
              <a:rPr lang="hu-HU" smtClean="0"/>
              <a:t>2020. 10. 30.</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3A4097D1-BB29-4301-88C9-80F15FBAE2B8}" type="slidenum">
              <a:rPr lang="hu-HU" smtClean="0"/>
              <a:t>‹#›</a:t>
            </a:fld>
            <a:endParaRPr lang="hu-HU"/>
          </a:p>
        </p:txBody>
      </p:sp>
    </p:spTree>
    <p:extLst>
      <p:ext uri="{BB962C8B-B14F-4D97-AF65-F5344CB8AC3E}">
        <p14:creationId xmlns:p14="http://schemas.microsoft.com/office/powerpoint/2010/main" val="4045051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0322" y="3030008"/>
            <a:ext cx="4698355" cy="290617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594123" y="3030008"/>
            <a:ext cx="4700059" cy="290617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71A628A-68CF-4433-B94E-9EA16661B8F7}" type="datetimeFigureOut">
              <a:rPr lang="hu-HU" smtClean="0"/>
              <a:t>2020. 10. 30.</a:t>
            </a:fld>
            <a:endParaRPr lang="hu-HU"/>
          </a:p>
        </p:txBody>
      </p:sp>
      <p:sp>
        <p:nvSpPr>
          <p:cNvPr id="8" name="Footer Placeholder 7"/>
          <p:cNvSpPr>
            <a:spLocks noGrp="1"/>
          </p:cNvSpPr>
          <p:nvPr>
            <p:ph type="ftr" sz="quarter" idx="11"/>
          </p:nvPr>
        </p:nvSpPr>
        <p:spPr/>
        <p:txBody>
          <a:bodyPr/>
          <a:lstStyle/>
          <a:p>
            <a:endParaRPr lang="hu-HU"/>
          </a:p>
        </p:txBody>
      </p:sp>
      <p:sp>
        <p:nvSpPr>
          <p:cNvPr id="9" name="Slide Number Placeholder 8"/>
          <p:cNvSpPr>
            <a:spLocks noGrp="1"/>
          </p:cNvSpPr>
          <p:nvPr>
            <p:ph type="sldNum" sz="quarter" idx="12"/>
          </p:nvPr>
        </p:nvSpPr>
        <p:spPr/>
        <p:txBody>
          <a:bodyPr/>
          <a:lstStyle/>
          <a:p>
            <a:fld id="{3A4097D1-BB29-4301-88C9-80F15FBAE2B8}" type="slidenum">
              <a:rPr lang="hu-HU" smtClean="0"/>
              <a:t>‹#›</a:t>
            </a:fld>
            <a:endParaRPr lang="hu-HU"/>
          </a:p>
        </p:txBody>
      </p:sp>
    </p:spTree>
    <p:extLst>
      <p:ext uri="{BB962C8B-B14F-4D97-AF65-F5344CB8AC3E}">
        <p14:creationId xmlns:p14="http://schemas.microsoft.com/office/powerpoint/2010/main" val="2458183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571A628A-68CF-4433-B94E-9EA16661B8F7}" type="datetimeFigureOut">
              <a:rPr lang="hu-HU" smtClean="0"/>
              <a:t>2020. 10. 30.</a:t>
            </a:fld>
            <a:endParaRPr lang="hu-HU"/>
          </a:p>
        </p:txBody>
      </p:sp>
      <p:sp>
        <p:nvSpPr>
          <p:cNvPr id="4" name="Footer Placeholder 3"/>
          <p:cNvSpPr>
            <a:spLocks noGrp="1"/>
          </p:cNvSpPr>
          <p:nvPr>
            <p:ph type="ftr" sz="quarter" idx="11"/>
          </p:nvPr>
        </p:nvSpPr>
        <p:spPr/>
        <p:txBody>
          <a:bodyPr/>
          <a:lstStyle/>
          <a:p>
            <a:endParaRPr lang="hu-HU"/>
          </a:p>
        </p:txBody>
      </p:sp>
      <p:sp>
        <p:nvSpPr>
          <p:cNvPr id="5" name="Slide Number Placeholder 4"/>
          <p:cNvSpPr>
            <a:spLocks noGrp="1"/>
          </p:cNvSpPr>
          <p:nvPr>
            <p:ph type="sldNum" sz="quarter" idx="12"/>
          </p:nvPr>
        </p:nvSpPr>
        <p:spPr/>
        <p:txBody>
          <a:bodyPr/>
          <a:lstStyle/>
          <a:p>
            <a:fld id="{3A4097D1-BB29-4301-88C9-80F15FBAE2B8}" type="slidenum">
              <a:rPr lang="hu-HU" smtClean="0"/>
              <a:t>‹#›</a:t>
            </a:fld>
            <a:endParaRPr lang="hu-HU"/>
          </a:p>
        </p:txBody>
      </p:sp>
    </p:spTree>
    <p:extLst>
      <p:ext uri="{BB962C8B-B14F-4D97-AF65-F5344CB8AC3E}">
        <p14:creationId xmlns:p14="http://schemas.microsoft.com/office/powerpoint/2010/main" val="470042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571A628A-68CF-4433-B94E-9EA16661B8F7}" type="datetimeFigureOut">
              <a:rPr lang="hu-HU" smtClean="0"/>
              <a:t>2020. 10. 30.</a:t>
            </a:fld>
            <a:endParaRPr lang="hu-HU"/>
          </a:p>
        </p:txBody>
      </p:sp>
      <p:sp>
        <p:nvSpPr>
          <p:cNvPr id="3" name="Footer Placeholder 2"/>
          <p:cNvSpPr>
            <a:spLocks noGrp="1"/>
          </p:cNvSpPr>
          <p:nvPr>
            <p:ph type="ftr" sz="quarter" idx="11"/>
          </p:nvPr>
        </p:nvSpPr>
        <p:spPr/>
        <p:txBody>
          <a:bodyPr/>
          <a:lstStyle/>
          <a:p>
            <a:endParaRPr lang="hu-HU"/>
          </a:p>
        </p:txBody>
      </p:sp>
      <p:sp>
        <p:nvSpPr>
          <p:cNvPr id="4" name="Slide Number Placeholder 3"/>
          <p:cNvSpPr>
            <a:spLocks noGrp="1"/>
          </p:cNvSpPr>
          <p:nvPr>
            <p:ph type="sldNum" sz="quarter" idx="12"/>
          </p:nvPr>
        </p:nvSpPr>
        <p:spPr/>
        <p:txBody>
          <a:bodyPr/>
          <a:lstStyle/>
          <a:p>
            <a:fld id="{3A4097D1-BB29-4301-88C9-80F15FBAE2B8}" type="slidenum">
              <a:rPr lang="hu-HU" smtClean="0"/>
              <a:t>‹#›</a:t>
            </a:fld>
            <a:endParaRPr lang="hu-HU"/>
          </a:p>
        </p:txBody>
      </p:sp>
    </p:spTree>
    <p:extLst>
      <p:ext uri="{BB962C8B-B14F-4D97-AF65-F5344CB8AC3E}">
        <p14:creationId xmlns:p14="http://schemas.microsoft.com/office/powerpoint/2010/main" val="1751903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571A628A-68CF-4433-B94E-9EA16661B8F7}" type="datetimeFigureOut">
              <a:rPr lang="hu-HU" smtClean="0"/>
              <a:t>2020. 10. 30.</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3A4097D1-BB29-4301-88C9-80F15FBAE2B8}" type="slidenum">
              <a:rPr lang="hu-HU" smtClean="0"/>
              <a:t>‹#›</a:t>
            </a:fld>
            <a:endParaRPr lang="hu-HU"/>
          </a:p>
        </p:txBody>
      </p:sp>
    </p:spTree>
    <p:extLst>
      <p:ext uri="{BB962C8B-B14F-4D97-AF65-F5344CB8AC3E}">
        <p14:creationId xmlns:p14="http://schemas.microsoft.com/office/powerpoint/2010/main" val="2019950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571A628A-68CF-4433-B94E-9EA16661B8F7}" type="datetimeFigureOut">
              <a:rPr lang="hu-HU" smtClean="0"/>
              <a:t>2020. 10. 30.</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3A4097D1-BB29-4301-88C9-80F15FBAE2B8}" type="slidenum">
              <a:rPr lang="hu-HU" smtClean="0"/>
              <a:t>‹#›</a:t>
            </a:fld>
            <a:endParaRPr lang="hu-HU"/>
          </a:p>
        </p:txBody>
      </p:sp>
    </p:spTree>
    <p:extLst>
      <p:ext uri="{BB962C8B-B14F-4D97-AF65-F5344CB8AC3E}">
        <p14:creationId xmlns:p14="http://schemas.microsoft.com/office/powerpoint/2010/main" val="139014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71A628A-68CF-4433-B94E-9EA16661B8F7}" type="datetimeFigureOut">
              <a:rPr lang="hu-HU" smtClean="0"/>
              <a:t>2020. 10. 30.</a:t>
            </a:fld>
            <a:endParaRPr lang="hu-HU"/>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hu-HU"/>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3A4097D1-BB29-4301-88C9-80F15FBAE2B8}" type="slidenum">
              <a:rPr lang="hu-HU" smtClean="0"/>
              <a:t>‹#›</a:t>
            </a:fld>
            <a:endParaRPr lang="hu-HU"/>
          </a:p>
        </p:txBody>
      </p:sp>
    </p:spTree>
    <p:extLst>
      <p:ext uri="{BB962C8B-B14F-4D97-AF65-F5344CB8AC3E}">
        <p14:creationId xmlns:p14="http://schemas.microsoft.com/office/powerpoint/2010/main" val="746864093"/>
      </p:ext>
    </p:extLst>
  </p:cSld>
  <p:clrMap bg1="dk1" tx1="lt1" bg2="dk2" tx2="lt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 id="2147483850" r:id="rId12"/>
    <p:sldLayoutId id="2147483851" r:id="rId13"/>
    <p:sldLayoutId id="2147483852" r:id="rId14"/>
    <p:sldLayoutId id="2147483853" r:id="rId15"/>
    <p:sldLayoutId id="2147483854" r:id="rId16"/>
    <p:sldLayoutId id="2147483855"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hu-HU" dirty="0"/>
              <a:t>Linguistic Models of the Process of Translation</a:t>
            </a:r>
          </a:p>
        </p:txBody>
      </p:sp>
      <p:sp>
        <p:nvSpPr>
          <p:cNvPr id="3" name="Подзаголовок 2"/>
          <p:cNvSpPr>
            <a:spLocks noGrp="1"/>
          </p:cNvSpPr>
          <p:nvPr>
            <p:ph type="subTitle" idx="1"/>
          </p:nvPr>
        </p:nvSpPr>
        <p:spPr/>
        <p:txBody>
          <a:bodyPr/>
          <a:lstStyle/>
          <a:p>
            <a:r>
              <a:rPr lang="en-GB"/>
              <a:t>Lecture</a:t>
            </a:r>
            <a:r>
              <a:rPr lang="hu-HU"/>
              <a:t> </a:t>
            </a:r>
            <a:r>
              <a:rPr lang="hu-HU" dirty="0"/>
              <a:t>5</a:t>
            </a:r>
          </a:p>
        </p:txBody>
      </p:sp>
    </p:spTree>
    <p:extLst>
      <p:ext uri="{BB962C8B-B14F-4D97-AF65-F5344CB8AC3E}">
        <p14:creationId xmlns:p14="http://schemas.microsoft.com/office/powerpoint/2010/main" val="27556995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The Denotative (Situational) Model</a:t>
            </a:r>
          </a:p>
        </p:txBody>
      </p:sp>
      <p:sp>
        <p:nvSpPr>
          <p:cNvPr id="3" name="Объект 2"/>
          <p:cNvSpPr>
            <a:spLocks noGrp="1"/>
          </p:cNvSpPr>
          <p:nvPr>
            <p:ph idx="1"/>
          </p:nvPr>
        </p:nvSpPr>
        <p:spPr/>
        <p:txBody>
          <a:bodyPr>
            <a:normAutofit lnSpcReduction="10000"/>
          </a:bodyPr>
          <a:lstStyle/>
          <a:p>
            <a:r>
              <a:rPr lang="hu-HU" dirty="0"/>
              <a:t>Followers of the denotative translation model start out from the idea that apart from some insignificant differences, there is a common reality surrounding us, and thus in linguistic interaction it is only the linguistic signs that differ, the signified objects, i.e. the denotata are the same.</a:t>
            </a:r>
          </a:p>
          <a:p>
            <a:r>
              <a:rPr lang="hu-HU" dirty="0"/>
              <a:t>According to this theory, during the process of translation, in the </a:t>
            </a:r>
            <a:r>
              <a:rPr lang="hu-HU" u="sng" dirty="0"/>
              <a:t>analysis phase</a:t>
            </a:r>
            <a:r>
              <a:rPr lang="hu-HU" dirty="0"/>
              <a:t>, the translator traces the SL signs back to the world of denotata common to all of us.</a:t>
            </a:r>
          </a:p>
          <a:p>
            <a:r>
              <a:rPr lang="hu-HU" dirty="0"/>
              <a:t>In the </a:t>
            </a:r>
            <a:r>
              <a:rPr lang="hu-HU" u="sng" dirty="0"/>
              <a:t>synthesis phase</a:t>
            </a:r>
            <a:r>
              <a:rPr lang="hu-HU" dirty="0"/>
              <a:t>, he/she describes the same denotata, the same situations using the devices of the TL.</a:t>
            </a:r>
          </a:p>
        </p:txBody>
      </p:sp>
    </p:spTree>
    <p:extLst>
      <p:ext uri="{BB962C8B-B14F-4D97-AF65-F5344CB8AC3E}">
        <p14:creationId xmlns:p14="http://schemas.microsoft.com/office/powerpoint/2010/main" val="4195985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The Advantages and Disadvantages of the Denotative Model</a:t>
            </a:r>
          </a:p>
        </p:txBody>
      </p:sp>
      <p:sp>
        <p:nvSpPr>
          <p:cNvPr id="3" name="Объект 2"/>
          <p:cNvSpPr>
            <a:spLocks noGrp="1"/>
          </p:cNvSpPr>
          <p:nvPr>
            <p:ph idx="1"/>
          </p:nvPr>
        </p:nvSpPr>
        <p:spPr/>
        <p:txBody>
          <a:bodyPr>
            <a:normAutofit/>
          </a:bodyPr>
          <a:lstStyle/>
          <a:p>
            <a:r>
              <a:rPr lang="hu-HU" dirty="0"/>
              <a:t>This model reflects the process of translation more or less adequately.</a:t>
            </a:r>
          </a:p>
          <a:p>
            <a:r>
              <a:rPr lang="hu-HU" dirty="0"/>
              <a:t>A typical case of translation based on the denotative model is the </a:t>
            </a:r>
            <a:r>
              <a:rPr lang="hu-HU" u="sng" dirty="0"/>
              <a:t>translation of realia</a:t>
            </a:r>
            <a:r>
              <a:rPr lang="hu-HU" dirty="0"/>
              <a:t>.</a:t>
            </a:r>
          </a:p>
          <a:p>
            <a:r>
              <a:rPr lang="hu-HU" dirty="0"/>
              <a:t>In such cases, the translator can </a:t>
            </a:r>
            <a:r>
              <a:rPr lang="hu-HU" u="sng" dirty="0"/>
              <a:t>make several choices</a:t>
            </a:r>
            <a:r>
              <a:rPr lang="hu-HU" dirty="0"/>
              <a:t>: he/she can borrow the foreign word, equate it with a similar TL realia, invent a new TL word, etc. </a:t>
            </a:r>
          </a:p>
          <a:p>
            <a:r>
              <a:rPr lang="hu-HU" dirty="0"/>
              <a:t>But to be able to select the best alternative, he/she definitely has to be familiar with the realia in question. </a:t>
            </a:r>
          </a:p>
        </p:txBody>
      </p:sp>
    </p:spTree>
    <p:extLst>
      <p:ext uri="{BB962C8B-B14F-4D97-AF65-F5344CB8AC3E}">
        <p14:creationId xmlns:p14="http://schemas.microsoft.com/office/powerpoint/2010/main" val="41057681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The Advantages and Disadvantages of the Denotative Model (2)</a:t>
            </a:r>
          </a:p>
        </p:txBody>
      </p:sp>
      <p:sp>
        <p:nvSpPr>
          <p:cNvPr id="3" name="Объект 2"/>
          <p:cNvSpPr>
            <a:spLocks noGrp="1"/>
          </p:cNvSpPr>
          <p:nvPr>
            <p:ph idx="1"/>
          </p:nvPr>
        </p:nvSpPr>
        <p:spPr/>
        <p:txBody>
          <a:bodyPr/>
          <a:lstStyle/>
          <a:p>
            <a:r>
              <a:rPr lang="hu-HU" dirty="0"/>
              <a:t>We translate according to the denotative model when there is only one possible solution in the TL for the naming or description of an object or situation.</a:t>
            </a:r>
          </a:p>
          <a:p>
            <a:r>
              <a:rPr lang="hu-HU" dirty="0"/>
              <a:t>The denotative model, however, cannot be used to explain cases when there are several alternatives for the description of a particular object or phenomenon in the TL and the translator has to choose the best one. </a:t>
            </a:r>
          </a:p>
          <a:p>
            <a:r>
              <a:rPr lang="hu-HU" dirty="0"/>
              <a:t>In such cases the translator does not merely consider what the original text says, but also how it says it.</a:t>
            </a:r>
          </a:p>
        </p:txBody>
      </p:sp>
    </p:spTree>
    <p:extLst>
      <p:ext uri="{BB962C8B-B14F-4D97-AF65-F5344CB8AC3E}">
        <p14:creationId xmlns:p14="http://schemas.microsoft.com/office/powerpoint/2010/main" val="3874922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The Advantages and Disadvantages of the Denotative Model (3)</a:t>
            </a:r>
          </a:p>
        </p:txBody>
      </p:sp>
      <p:sp>
        <p:nvSpPr>
          <p:cNvPr id="3" name="Объект 2"/>
          <p:cNvSpPr>
            <a:spLocks noGrp="1"/>
          </p:cNvSpPr>
          <p:nvPr>
            <p:ph idx="1"/>
          </p:nvPr>
        </p:nvSpPr>
        <p:spPr/>
        <p:txBody>
          <a:bodyPr>
            <a:normAutofit fontScale="92500" lnSpcReduction="10000"/>
          </a:bodyPr>
          <a:lstStyle/>
          <a:p>
            <a:r>
              <a:rPr lang="hu-HU" dirty="0"/>
              <a:t>Moreover, we cannot assume that translators, after identifying the situation, forget about the source language signs and formulate the perceived piece of reality, object, phenomenon or situation using exclusively the devices of the target language. </a:t>
            </a:r>
          </a:p>
          <a:p>
            <a:r>
              <a:rPr lang="hu-HU" dirty="0"/>
              <a:t>This might suggest that there is thinking without language.</a:t>
            </a:r>
          </a:p>
          <a:p>
            <a:r>
              <a:rPr lang="hu-HU" dirty="0"/>
              <a:t>This is obviously nonsense. </a:t>
            </a:r>
          </a:p>
          <a:p>
            <a:r>
              <a:rPr lang="hu-HU" dirty="0"/>
              <a:t>It is equally absurd to believe that translators, who have at their disposal at least two language systems, never establish direct references between the two. </a:t>
            </a:r>
          </a:p>
          <a:p>
            <a:r>
              <a:rPr lang="hu-HU" dirty="0"/>
              <a:t>This is what the various types of transformational models take into consideration.</a:t>
            </a:r>
          </a:p>
        </p:txBody>
      </p:sp>
    </p:spTree>
    <p:extLst>
      <p:ext uri="{BB962C8B-B14F-4D97-AF65-F5344CB8AC3E}">
        <p14:creationId xmlns:p14="http://schemas.microsoft.com/office/powerpoint/2010/main" val="3006791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The Transformational Model</a:t>
            </a:r>
          </a:p>
        </p:txBody>
      </p:sp>
      <p:sp>
        <p:nvSpPr>
          <p:cNvPr id="3" name="Объект 2"/>
          <p:cNvSpPr>
            <a:spLocks noGrp="1"/>
          </p:cNvSpPr>
          <p:nvPr>
            <p:ph idx="1"/>
          </p:nvPr>
        </p:nvSpPr>
        <p:spPr/>
        <p:txBody>
          <a:bodyPr/>
          <a:lstStyle/>
          <a:p>
            <a:r>
              <a:rPr lang="hu-HU" dirty="0"/>
              <a:t>In this theory, translation is viewed </a:t>
            </a:r>
            <a:r>
              <a:rPr lang="hu-HU" u="sng" dirty="0"/>
              <a:t>as simple substitution</a:t>
            </a:r>
            <a:r>
              <a:rPr lang="hu-HU" dirty="0"/>
              <a:t>; the substitution of SL signs with TL signs.</a:t>
            </a:r>
          </a:p>
          <a:p>
            <a:r>
              <a:rPr lang="hu-HU" dirty="0"/>
              <a:t>This model, however, would only work if the system of the SL and the TL were identical regarding the number, the distribution and operation of elements.</a:t>
            </a:r>
          </a:p>
        </p:txBody>
      </p:sp>
    </p:spTree>
    <p:extLst>
      <p:ext uri="{BB962C8B-B14F-4D97-AF65-F5344CB8AC3E}">
        <p14:creationId xmlns:p14="http://schemas.microsoft.com/office/powerpoint/2010/main" val="4596996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The Transformational Model (2)</a:t>
            </a:r>
          </a:p>
        </p:txBody>
      </p:sp>
      <p:sp>
        <p:nvSpPr>
          <p:cNvPr id="3" name="Объект 2"/>
          <p:cNvSpPr>
            <a:spLocks noGrp="1"/>
          </p:cNvSpPr>
          <p:nvPr>
            <p:ph idx="1"/>
          </p:nvPr>
        </p:nvSpPr>
        <p:spPr/>
        <p:txBody>
          <a:bodyPr/>
          <a:lstStyle/>
          <a:p>
            <a:r>
              <a:rPr lang="hu-HU" dirty="0"/>
              <a:t>In the case of natural languages this is obviously impossible.</a:t>
            </a:r>
          </a:p>
          <a:p>
            <a:r>
              <a:rPr lang="hu-HU" dirty="0"/>
              <a:t>However, the fact that there exist no two languages whose elements and their distribution would be the same does by no means imply that there are no elements in any two languages which would have the same distribution and would function following the same rules.</a:t>
            </a:r>
          </a:p>
        </p:txBody>
      </p:sp>
    </p:spTree>
    <p:extLst>
      <p:ext uri="{BB962C8B-B14F-4D97-AF65-F5344CB8AC3E}">
        <p14:creationId xmlns:p14="http://schemas.microsoft.com/office/powerpoint/2010/main" val="25725380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The Antecedents of the Transformational Model</a:t>
            </a:r>
          </a:p>
        </p:txBody>
      </p:sp>
      <p:sp>
        <p:nvSpPr>
          <p:cNvPr id="3" name="Объект 2"/>
          <p:cNvSpPr>
            <a:spLocks noGrp="1"/>
          </p:cNvSpPr>
          <p:nvPr>
            <p:ph idx="1"/>
          </p:nvPr>
        </p:nvSpPr>
        <p:spPr>
          <a:xfrm>
            <a:off x="680321" y="2336872"/>
            <a:ext cx="9613861" cy="4211709"/>
          </a:xfrm>
        </p:spPr>
        <p:txBody>
          <a:bodyPr>
            <a:normAutofit fontScale="85000" lnSpcReduction="10000"/>
          </a:bodyPr>
          <a:lstStyle/>
          <a:p>
            <a:r>
              <a:rPr lang="hu-HU" dirty="0"/>
              <a:t>The enormous influence that Noam Chomsky's works exerted on the developers of transformational translation models can also be detected in their terminology.</a:t>
            </a:r>
          </a:p>
          <a:p>
            <a:r>
              <a:rPr lang="hu-HU" dirty="0"/>
              <a:t>In his 1964 book Nida uses the following terms: </a:t>
            </a:r>
            <a:r>
              <a:rPr lang="hu-HU" u="sng" dirty="0"/>
              <a:t>kernels</a:t>
            </a:r>
            <a:r>
              <a:rPr lang="hu-HU" dirty="0"/>
              <a:t> and </a:t>
            </a:r>
            <a:r>
              <a:rPr lang="hu-HU" u="sng" dirty="0"/>
              <a:t>basic structure</a:t>
            </a:r>
            <a:r>
              <a:rPr lang="hu-HU" dirty="0"/>
              <a:t>, but does not use the term "surface structure" and "deep structure". </a:t>
            </a:r>
          </a:p>
          <a:p>
            <a:r>
              <a:rPr lang="hu-HU" dirty="0"/>
              <a:t>In 1964, he </a:t>
            </a:r>
            <a:r>
              <a:rPr lang="hu-HU" u="sng" dirty="0"/>
              <a:t>describes the process of translation as consisting of the following stages:</a:t>
            </a:r>
          </a:p>
          <a:p>
            <a:r>
              <a:rPr lang="hu-HU" u="sng" dirty="0"/>
              <a:t>Analyse</a:t>
            </a:r>
            <a:r>
              <a:rPr lang="hu-HU" dirty="0"/>
              <a:t> the SL expression in terms of the basic kernel sentences</a:t>
            </a:r>
          </a:p>
          <a:p>
            <a:r>
              <a:rPr lang="hu-HU" u="sng" dirty="0"/>
              <a:t>Transfer</a:t>
            </a:r>
            <a:r>
              <a:rPr lang="hu-HU" dirty="0"/>
              <a:t> the kernel forms of the SL to the equivalent kernel forms of the TL </a:t>
            </a:r>
          </a:p>
          <a:p>
            <a:r>
              <a:rPr lang="hu-HU" u="sng" dirty="0"/>
              <a:t>Transform</a:t>
            </a:r>
            <a:r>
              <a:rPr lang="hu-HU" dirty="0"/>
              <a:t> the kernel utterances of the TL/receptor L into the stylistically appropriate expressions </a:t>
            </a:r>
          </a:p>
          <a:p>
            <a:r>
              <a:rPr lang="hu-HU" dirty="0"/>
              <a:t>However, the terms taken over from generative grammar </a:t>
            </a:r>
            <a:r>
              <a:rPr lang="hu-HU" u="sng" dirty="0"/>
              <a:t>do not have the same meaning in the work of Rozentsveig's or Nida's as in Chomsky's.</a:t>
            </a:r>
          </a:p>
        </p:txBody>
      </p:sp>
    </p:spTree>
    <p:extLst>
      <p:ext uri="{BB962C8B-B14F-4D97-AF65-F5344CB8AC3E}">
        <p14:creationId xmlns:p14="http://schemas.microsoft.com/office/powerpoint/2010/main" val="1684611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The Process of Translation in the Light of the Transformational Model</a:t>
            </a:r>
          </a:p>
        </p:txBody>
      </p:sp>
      <p:sp>
        <p:nvSpPr>
          <p:cNvPr id="3" name="Объект 2"/>
          <p:cNvSpPr>
            <a:spLocks noGrp="1"/>
          </p:cNvSpPr>
          <p:nvPr>
            <p:ph idx="1"/>
          </p:nvPr>
        </p:nvSpPr>
        <p:spPr>
          <a:xfrm>
            <a:off x="680321" y="2336873"/>
            <a:ext cx="9613861" cy="4396436"/>
          </a:xfrm>
        </p:spPr>
        <p:txBody>
          <a:bodyPr>
            <a:normAutofit/>
          </a:bodyPr>
          <a:lstStyle/>
          <a:p>
            <a:r>
              <a:rPr lang="hu-HU" u="sng" dirty="0"/>
              <a:t>According to the transformational model</a:t>
            </a:r>
            <a:r>
              <a:rPr lang="hu-HU" dirty="0"/>
              <a:t>: </a:t>
            </a:r>
          </a:p>
          <a:p>
            <a:pPr lvl="1">
              <a:spcBef>
                <a:spcPts val="1200"/>
              </a:spcBef>
              <a:spcAft>
                <a:spcPts val="1200"/>
              </a:spcAft>
              <a:buFont typeface="Wingdings" panose="05000000000000000000" pitchFamily="2" charset="2"/>
              <a:buChar char="ü"/>
            </a:pPr>
            <a:r>
              <a:rPr lang="hu-HU" dirty="0"/>
              <a:t>in (the first) the analysis phase, the translator goes back from the SL surface structure to the SL core sentences or deep structure via a series of transformations (intralingual transformation); </a:t>
            </a:r>
          </a:p>
          <a:p>
            <a:pPr lvl="1">
              <a:spcBef>
                <a:spcPts val="1200"/>
              </a:spcBef>
              <a:spcAft>
                <a:spcPts val="1200"/>
              </a:spcAft>
              <a:buFont typeface="Wingdings" panose="05000000000000000000" pitchFamily="2" charset="2"/>
              <a:buChar char="ü"/>
            </a:pPr>
            <a:r>
              <a:rPr lang="hu-HU" dirty="0"/>
              <a:t>in the second phase these are replaced by the equivalent core sentences or deep structure of the TL (interlingual transformation); </a:t>
            </a:r>
          </a:p>
          <a:p>
            <a:pPr lvl="1">
              <a:spcBef>
                <a:spcPts val="1200"/>
              </a:spcBef>
              <a:spcAft>
                <a:spcPts val="1200"/>
              </a:spcAft>
              <a:buFont typeface="Wingdings" panose="05000000000000000000" pitchFamily="2" charset="2"/>
              <a:buChar char="ü"/>
            </a:pPr>
            <a:r>
              <a:rPr lang="hu-HU" dirty="0"/>
              <a:t>in (the third) the synthesis phase, the translator reaches the TL surface structure from the TL core sentences or deep structure via a series of transformations (intralingual transformation).</a:t>
            </a:r>
          </a:p>
        </p:txBody>
      </p:sp>
    </p:spTree>
    <p:extLst>
      <p:ext uri="{BB962C8B-B14F-4D97-AF65-F5344CB8AC3E}">
        <p14:creationId xmlns:p14="http://schemas.microsoft.com/office/powerpoint/2010/main" val="30064119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0321" y="799410"/>
            <a:ext cx="9613861" cy="1080938"/>
          </a:xfrm>
        </p:spPr>
        <p:txBody>
          <a:bodyPr/>
          <a:lstStyle/>
          <a:p>
            <a:r>
              <a:rPr lang="hu-HU" dirty="0"/>
              <a:t>The Process of Translation in the Light of the Transformational Model (2)</a:t>
            </a:r>
          </a:p>
        </p:txBody>
      </p:sp>
      <p:sp>
        <p:nvSpPr>
          <p:cNvPr id="3" name="Объект 2"/>
          <p:cNvSpPr>
            <a:spLocks noGrp="1"/>
          </p:cNvSpPr>
          <p:nvPr>
            <p:ph idx="1"/>
          </p:nvPr>
        </p:nvSpPr>
        <p:spPr>
          <a:xfrm>
            <a:off x="680321" y="2189018"/>
            <a:ext cx="10403315" cy="4341091"/>
          </a:xfrm>
        </p:spPr>
        <p:txBody>
          <a:bodyPr>
            <a:normAutofit/>
          </a:bodyPr>
          <a:lstStyle/>
          <a:p>
            <a:r>
              <a:rPr lang="hu-HU" sz="2800" dirty="0"/>
              <a:t>A similar description of the process of translation can be found in Nida and Tuber (1969). </a:t>
            </a:r>
          </a:p>
          <a:p>
            <a:r>
              <a:rPr lang="hu-HU" sz="2800" dirty="0"/>
              <a:t>They call the </a:t>
            </a:r>
            <a:r>
              <a:rPr lang="hu-HU" sz="2800" u="sng" dirty="0"/>
              <a:t>analysis</a:t>
            </a:r>
            <a:r>
              <a:rPr lang="hu-HU" sz="2800" dirty="0"/>
              <a:t> phase </a:t>
            </a:r>
            <a:r>
              <a:rPr lang="hu-HU" sz="2800" u="sng" dirty="0"/>
              <a:t>"back-transformation</a:t>
            </a:r>
            <a:r>
              <a:rPr lang="hu-HU" sz="2800" dirty="0"/>
              <a:t>", the </a:t>
            </a:r>
            <a:r>
              <a:rPr lang="hu-HU" sz="2800" u="sng" dirty="0"/>
              <a:t>synthesis</a:t>
            </a:r>
            <a:r>
              <a:rPr lang="hu-HU" sz="2800" dirty="0"/>
              <a:t> phase "</a:t>
            </a:r>
            <a:r>
              <a:rPr lang="hu-HU" sz="2800" u="sng" dirty="0"/>
              <a:t>restructuring</a:t>
            </a:r>
            <a:r>
              <a:rPr lang="hu-HU" sz="2800" dirty="0"/>
              <a:t>" and they assume a "</a:t>
            </a:r>
            <a:r>
              <a:rPr lang="hu-HU" sz="2800" u="sng" dirty="0"/>
              <a:t>transfer</a:t>
            </a:r>
            <a:r>
              <a:rPr lang="hu-HU" sz="2800" dirty="0"/>
              <a:t>" phase in between: </a:t>
            </a:r>
          </a:p>
          <a:p>
            <a:pPr lvl="1">
              <a:buFont typeface="Wingdings" panose="05000000000000000000" pitchFamily="2" charset="2"/>
              <a:buChar char="ü"/>
            </a:pPr>
            <a:r>
              <a:rPr lang="hu-HU" sz="2400" u="sng" dirty="0"/>
              <a:t>analysis</a:t>
            </a:r>
            <a:r>
              <a:rPr lang="hu-HU" sz="2400" dirty="0"/>
              <a:t>, in which the surface structure is analysed </a:t>
            </a:r>
          </a:p>
          <a:p>
            <a:pPr lvl="1">
              <a:buFont typeface="Wingdings" panose="05000000000000000000" pitchFamily="2" charset="2"/>
              <a:buChar char="ü"/>
            </a:pPr>
            <a:r>
              <a:rPr lang="hu-HU" sz="2400" u="sng" dirty="0"/>
              <a:t>transfer</a:t>
            </a:r>
            <a:r>
              <a:rPr lang="hu-HU" sz="2400" dirty="0"/>
              <a:t>, in which the analysed material is transferred in the mind of translator from language A to language B</a:t>
            </a:r>
          </a:p>
          <a:p>
            <a:pPr lvl="1">
              <a:buFont typeface="Wingdings" panose="05000000000000000000" pitchFamily="2" charset="2"/>
              <a:buChar char="ü"/>
            </a:pPr>
            <a:r>
              <a:rPr lang="hu-HU" altLang="hu-HU" sz="2400" u="sng" dirty="0">
                <a:latin typeface="Arial" panose="020B0604020202020204" pitchFamily="34" charset="0"/>
                <a:ea typeface="Times New Roman" panose="02020603050405020304" pitchFamily="18" charset="0"/>
              </a:rPr>
              <a:t>restructuring</a:t>
            </a:r>
            <a:r>
              <a:rPr lang="hu-HU" altLang="hu-HU" sz="2400" dirty="0">
                <a:latin typeface="Arial" panose="020B0604020202020204" pitchFamily="34" charset="0"/>
                <a:ea typeface="Times New Roman" panose="02020603050405020304" pitchFamily="18" charset="0"/>
              </a:rPr>
              <a:t>, in which the transferred material is restructured in order to make the final fully acceptable in the receptor language</a:t>
            </a:r>
            <a:r>
              <a:rPr lang="hu-HU" altLang="hu-HU" sz="2400" dirty="0">
                <a:latin typeface="Arial" panose="020B0604020202020204" pitchFamily="34" charset="0"/>
              </a:rPr>
              <a:t> </a:t>
            </a:r>
            <a:r>
              <a:rPr lang="hu-HU" altLang="hu-HU" sz="2400" dirty="0">
                <a:latin typeface="Arial" panose="020B0604020202020204" pitchFamily="34" charset="0"/>
                <a:ea typeface="Times New Roman" panose="02020603050405020304" pitchFamily="18" charset="0"/>
              </a:rPr>
              <a:t>message</a:t>
            </a:r>
          </a:p>
          <a:p>
            <a:pPr marL="0" indent="0">
              <a:buNone/>
            </a:pPr>
            <a:endParaRPr lang="hu-HU" dirty="0"/>
          </a:p>
        </p:txBody>
      </p:sp>
      <p:pic>
        <p:nvPicPr>
          <p:cNvPr id="3076" name="Picture 176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98582"/>
            <a:ext cx="7938" cy="79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81292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The Advantages and Disadvantages of the Transformational Model</a:t>
            </a:r>
          </a:p>
        </p:txBody>
      </p:sp>
      <p:sp>
        <p:nvSpPr>
          <p:cNvPr id="3" name="Объект 2"/>
          <p:cNvSpPr>
            <a:spLocks noGrp="1"/>
          </p:cNvSpPr>
          <p:nvPr>
            <p:ph idx="1"/>
          </p:nvPr>
        </p:nvSpPr>
        <p:spPr/>
        <p:txBody>
          <a:bodyPr>
            <a:normAutofit/>
          </a:bodyPr>
          <a:lstStyle/>
          <a:p>
            <a:r>
              <a:rPr lang="hu-HU" dirty="0"/>
              <a:t>The advantage of transformational models is that by introducing the concept of intralingual transformation and describing their operation, they provide a realistic picture of the various stages of the process of transformation. </a:t>
            </a:r>
          </a:p>
          <a:p>
            <a:r>
              <a:rPr lang="hu-HU" dirty="0"/>
              <a:t>The everyday routine of translators, the constant decisions between the various TL options can be considered transformations. </a:t>
            </a:r>
          </a:p>
          <a:p>
            <a:r>
              <a:rPr lang="hu-HU" dirty="0"/>
              <a:t>However, in comprehending the TL text and analysing its content, one is also conducting language internal transformations. </a:t>
            </a:r>
          </a:p>
        </p:txBody>
      </p:sp>
    </p:spTree>
    <p:extLst>
      <p:ext uri="{BB962C8B-B14F-4D97-AF65-F5344CB8AC3E}">
        <p14:creationId xmlns:p14="http://schemas.microsoft.com/office/powerpoint/2010/main" val="3801928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hu-HU" dirty="0"/>
              <a:t>Linguistic Models of the Process of Translation</a:t>
            </a:r>
          </a:p>
        </p:txBody>
      </p:sp>
      <p:sp>
        <p:nvSpPr>
          <p:cNvPr id="3" name="Объект 2"/>
          <p:cNvSpPr>
            <a:spLocks noGrp="1"/>
          </p:cNvSpPr>
          <p:nvPr>
            <p:ph idx="1"/>
          </p:nvPr>
        </p:nvSpPr>
        <p:spPr/>
        <p:txBody>
          <a:bodyPr/>
          <a:lstStyle/>
          <a:p>
            <a:r>
              <a:rPr lang="hu-HU" dirty="0"/>
              <a:t>One of the most important questions of the theory of translation is </a:t>
            </a:r>
            <a:r>
              <a:rPr lang="hu-HU" u="sng" dirty="0"/>
              <a:t>what it is exactIy that takes place in the mind of the translator.</a:t>
            </a:r>
          </a:p>
        </p:txBody>
      </p:sp>
    </p:spTree>
    <p:extLst>
      <p:ext uri="{BB962C8B-B14F-4D97-AF65-F5344CB8AC3E}">
        <p14:creationId xmlns:p14="http://schemas.microsoft.com/office/powerpoint/2010/main" val="37457766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The Advantages and Disadvantages of the Transformational Model (2)</a:t>
            </a:r>
          </a:p>
        </p:txBody>
      </p:sp>
      <p:sp>
        <p:nvSpPr>
          <p:cNvPr id="3" name="Объект 2"/>
          <p:cNvSpPr>
            <a:spLocks noGrp="1"/>
          </p:cNvSpPr>
          <p:nvPr>
            <p:ph idx="1"/>
          </p:nvPr>
        </p:nvSpPr>
        <p:spPr/>
        <p:txBody>
          <a:bodyPr>
            <a:normAutofit lnSpcReduction="10000"/>
          </a:bodyPr>
          <a:lstStyle/>
          <a:p>
            <a:r>
              <a:rPr lang="hu-HU" dirty="0"/>
              <a:t>Taking into consideration language internal transformations may also be helpful in the assessment of translations, in determining the degree of equivalence. </a:t>
            </a:r>
          </a:p>
          <a:p>
            <a:r>
              <a:rPr lang="hu-HU" dirty="0"/>
              <a:t>The transformational model plays an important role in machine translation as well. If there exists a common area between the two languages, then within this area there is no need for the skills or previous experience of a translator.</a:t>
            </a:r>
          </a:p>
          <a:p>
            <a:r>
              <a:rPr lang="hu-HU" dirty="0"/>
              <a:t>A defect of the transformational model is that, similarly to the denotative model, it creates a drastic separation between the SL text and the TL text. </a:t>
            </a:r>
          </a:p>
        </p:txBody>
      </p:sp>
    </p:spTree>
    <p:extLst>
      <p:ext uri="{BB962C8B-B14F-4D97-AF65-F5344CB8AC3E}">
        <p14:creationId xmlns:p14="http://schemas.microsoft.com/office/powerpoint/2010/main" val="14988068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The Semantic Model</a:t>
            </a:r>
          </a:p>
        </p:txBody>
      </p:sp>
      <p:sp>
        <p:nvSpPr>
          <p:cNvPr id="3" name="Объект 2"/>
          <p:cNvSpPr>
            <a:spLocks noGrp="1"/>
          </p:cNvSpPr>
          <p:nvPr>
            <p:ph idx="1"/>
          </p:nvPr>
        </p:nvSpPr>
        <p:spPr/>
        <p:txBody>
          <a:bodyPr/>
          <a:lstStyle/>
          <a:p>
            <a:r>
              <a:rPr lang="hu-HU" dirty="0"/>
              <a:t>As it has been shown, the transformational model views the process of translation as a series of transformations through which the translator reaches the core/kernel structure, which is common or very close to each other in the various languages, and then through another series of transformations he/she arrives at the target language surface</a:t>
            </a:r>
          </a:p>
          <a:p>
            <a:r>
              <a:rPr lang="hu-HU" dirty="0"/>
              <a:t>It has not been explicitly stated, but it has been assumed all along that </a:t>
            </a:r>
            <a:r>
              <a:rPr lang="hu-HU" u="sng" dirty="0"/>
              <a:t>meaning</a:t>
            </a:r>
            <a:r>
              <a:rPr lang="hu-HU" dirty="0"/>
              <a:t> or </a:t>
            </a:r>
            <a:r>
              <a:rPr lang="hu-HU" u="sng" dirty="0"/>
              <a:t>sense</a:t>
            </a:r>
            <a:r>
              <a:rPr lang="hu-HU" dirty="0"/>
              <a:t> remains unchanged in the meantime.</a:t>
            </a:r>
          </a:p>
        </p:txBody>
      </p:sp>
    </p:spTree>
    <p:extLst>
      <p:ext uri="{BB962C8B-B14F-4D97-AF65-F5344CB8AC3E}">
        <p14:creationId xmlns:p14="http://schemas.microsoft.com/office/powerpoint/2010/main" val="7900094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The Antecedents of the Semantic Model</a:t>
            </a:r>
          </a:p>
        </p:txBody>
      </p:sp>
      <p:sp>
        <p:nvSpPr>
          <p:cNvPr id="3" name="Объект 2"/>
          <p:cNvSpPr>
            <a:spLocks noGrp="1"/>
          </p:cNvSpPr>
          <p:nvPr>
            <p:ph idx="1"/>
          </p:nvPr>
        </p:nvSpPr>
        <p:spPr/>
        <p:txBody>
          <a:bodyPr>
            <a:normAutofit fontScale="92500" lnSpcReduction="20000"/>
          </a:bodyPr>
          <a:lstStyle/>
          <a:p>
            <a:r>
              <a:rPr lang="hu-HU" dirty="0"/>
              <a:t>The followers of the semantic model, treated as a branch of the transformational model, approach translation from the point of view of meaning or sense. </a:t>
            </a:r>
          </a:p>
          <a:p>
            <a:r>
              <a:rPr lang="hu-HU" dirty="0"/>
              <a:t>Translation scholars were inspired by the theory of semantics developed by Katz and Fodor (1964), based on Chomsky's theory of generative grammar</a:t>
            </a:r>
          </a:p>
          <a:p>
            <a:r>
              <a:rPr lang="hu-HU" dirty="0"/>
              <a:t>In source language analysis the original text is not traced back to basic lexical units and grammatical structures but to basic semantic constituents, to basic meanings. </a:t>
            </a:r>
          </a:p>
          <a:p>
            <a:r>
              <a:rPr lang="hu-HU" dirty="0"/>
              <a:t>These basic meanings form a particular system irrespective of the situation and the context: some of them will be </a:t>
            </a:r>
            <a:r>
              <a:rPr lang="hu-HU" u="sng" dirty="0"/>
              <a:t>relevant</a:t>
            </a:r>
            <a:r>
              <a:rPr lang="hu-HU" dirty="0"/>
              <a:t> (central) in the given context and others will be </a:t>
            </a:r>
            <a:r>
              <a:rPr lang="hu-HU" u="sng" dirty="0"/>
              <a:t>secondary</a:t>
            </a:r>
            <a:r>
              <a:rPr lang="hu-HU" dirty="0"/>
              <a:t> (peripheral)</a:t>
            </a:r>
          </a:p>
        </p:txBody>
      </p:sp>
    </p:spTree>
    <p:extLst>
      <p:ext uri="{BB962C8B-B14F-4D97-AF65-F5344CB8AC3E}">
        <p14:creationId xmlns:p14="http://schemas.microsoft.com/office/powerpoint/2010/main" val="897171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The Process of Translation According to the Semantic Model</a:t>
            </a:r>
          </a:p>
        </p:txBody>
      </p:sp>
      <p:sp>
        <p:nvSpPr>
          <p:cNvPr id="3" name="Объект 2"/>
          <p:cNvSpPr>
            <a:spLocks noGrp="1"/>
          </p:cNvSpPr>
          <p:nvPr>
            <p:ph idx="1"/>
          </p:nvPr>
        </p:nvSpPr>
        <p:spPr/>
        <p:txBody>
          <a:bodyPr>
            <a:normAutofit fontScale="85000" lnSpcReduction="10000"/>
          </a:bodyPr>
          <a:lstStyle/>
          <a:p>
            <a:r>
              <a:rPr lang="hu-HU" dirty="0"/>
              <a:t>The transfer from one language to another, according to this theory, does not happen through kernel structures consisting of basic lexical units and grammatical structures but through a semantic deep structure consisting of some system of basic meanings.</a:t>
            </a:r>
          </a:p>
          <a:p>
            <a:r>
              <a:rPr lang="hu-HU" dirty="0"/>
              <a:t>The literature on translation theory contains abundant examples for semantic analyses presumably conducted by translators (first of all in Nida 1964, Nida and Taber 1969), but unfortunately these examples always illustrate the semantic analysis of words or word classes, and only </a:t>
            </a:r>
            <a:r>
              <a:rPr lang="hu-HU" u="sng" dirty="0"/>
              <a:t>rarely discuss how translators break a complete sentence down into basic meanings.</a:t>
            </a:r>
          </a:p>
          <a:p>
            <a:r>
              <a:rPr lang="hu-HU" dirty="0"/>
              <a:t>They also fail to explain the organisation and hierarchy of basic meanings, the nature of this assumed semantic deep structure, and the way these basic meanings are organised within this semantic deep structure.</a:t>
            </a:r>
          </a:p>
        </p:txBody>
      </p:sp>
    </p:spTree>
    <p:extLst>
      <p:ext uri="{BB962C8B-B14F-4D97-AF65-F5344CB8AC3E}">
        <p14:creationId xmlns:p14="http://schemas.microsoft.com/office/powerpoint/2010/main" val="31162892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Melchuk and Zholkovskiy’s Semantic Model</a:t>
            </a:r>
          </a:p>
        </p:txBody>
      </p:sp>
      <p:sp>
        <p:nvSpPr>
          <p:cNvPr id="3" name="Объект 2"/>
          <p:cNvSpPr>
            <a:spLocks noGrp="1"/>
          </p:cNvSpPr>
          <p:nvPr>
            <p:ph idx="1"/>
          </p:nvPr>
        </p:nvSpPr>
        <p:spPr/>
        <p:txBody>
          <a:bodyPr>
            <a:normAutofit fontScale="92500" lnSpcReduction="20000"/>
          </a:bodyPr>
          <a:lstStyle/>
          <a:p>
            <a:r>
              <a:rPr lang="hu-HU" dirty="0"/>
              <a:t>Melchuk and Zholkovskiy's </a:t>
            </a:r>
            <a:r>
              <a:rPr lang="hu-HU" u="sng" dirty="0"/>
              <a:t>sense – text – sense </a:t>
            </a:r>
            <a:r>
              <a:rPr lang="hu-HU" dirty="0"/>
              <a:t>model (1965) reveals more about this assumed semantic deep structure. </a:t>
            </a:r>
          </a:p>
          <a:p>
            <a:r>
              <a:rPr lang="hu-HU" dirty="0"/>
              <a:t>They start out from the idea that during the process of translation the translator first understands the text to be translated and then he/she expresses what he/she has understood in the given language, i.e. he/she </a:t>
            </a:r>
            <a:r>
              <a:rPr lang="hu-HU" u="sng" dirty="0"/>
              <a:t>expresses the sense of the text</a:t>
            </a:r>
            <a:r>
              <a:rPr lang="hu-HU" dirty="0"/>
              <a:t>.</a:t>
            </a:r>
          </a:p>
          <a:p>
            <a:r>
              <a:rPr lang="hu-HU" dirty="0"/>
              <a:t>But can sense be defined? </a:t>
            </a:r>
          </a:p>
          <a:p>
            <a:r>
              <a:rPr lang="hu-HU" dirty="0"/>
              <a:t>According to the authors, the sense of the text refers to the common ground that can be found in all texts intuitively regarded identical with the given text. </a:t>
            </a:r>
          </a:p>
          <a:p>
            <a:r>
              <a:rPr lang="hu-HU" dirty="0"/>
              <a:t>They intend to describe it with the help of a special semantic language, the so called basic language.</a:t>
            </a:r>
          </a:p>
        </p:txBody>
      </p:sp>
    </p:spTree>
    <p:extLst>
      <p:ext uri="{BB962C8B-B14F-4D97-AF65-F5344CB8AC3E}">
        <p14:creationId xmlns:p14="http://schemas.microsoft.com/office/powerpoint/2010/main" val="32783341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Melchuk and Zholkovskiy’s Semantic Model (2)</a:t>
            </a:r>
          </a:p>
        </p:txBody>
      </p:sp>
      <p:sp>
        <p:nvSpPr>
          <p:cNvPr id="3" name="Объект 2"/>
          <p:cNvSpPr>
            <a:spLocks noGrp="1"/>
          </p:cNvSpPr>
          <p:nvPr>
            <p:ph idx="1"/>
          </p:nvPr>
        </p:nvSpPr>
        <p:spPr>
          <a:xfrm>
            <a:off x="680321" y="2170545"/>
            <a:ext cx="9613861" cy="3765644"/>
          </a:xfrm>
        </p:spPr>
        <p:txBody>
          <a:bodyPr>
            <a:normAutofit fontScale="92500" lnSpcReduction="20000"/>
          </a:bodyPr>
          <a:lstStyle/>
          <a:p>
            <a:r>
              <a:rPr lang="hu-HU" u="sng" dirty="0"/>
              <a:t>Accordingly the process of translation is as follows: </a:t>
            </a:r>
          </a:p>
          <a:p>
            <a:pPr marL="457200" indent="-457200">
              <a:buFont typeface="+mj-lt"/>
              <a:buAutoNum type="arabicParenR"/>
            </a:pPr>
            <a:r>
              <a:rPr lang="hu-HU" dirty="0"/>
              <a:t>the translator switches from idiomatic English to the English basic language (independent sense analysis) </a:t>
            </a:r>
          </a:p>
          <a:p>
            <a:pPr marL="457200" indent="-457200">
              <a:buFont typeface="+mj-lt"/>
              <a:buAutoNum type="arabicParenR"/>
            </a:pPr>
            <a:r>
              <a:rPr lang="hu-HU" dirty="0"/>
              <a:t>he/she switches from the English basic language to the Russian basic language (this is what can actually be considered translation)</a:t>
            </a:r>
          </a:p>
          <a:p>
            <a:pPr marL="457200" indent="-457200">
              <a:buFont typeface="+mj-lt"/>
              <a:buAutoNum type="arabicParenR"/>
            </a:pPr>
            <a:r>
              <a:rPr lang="hu-HU" dirty="0"/>
              <a:t>he/she switches from the Russian basic language onto the idiomatic Russian language (independent sense synthesis)</a:t>
            </a:r>
          </a:p>
          <a:p>
            <a:r>
              <a:rPr lang="hu-HU" dirty="0"/>
              <a:t>The lexis of the basic language is a composite of three types of elements: (1) predicates, (2) nominals, (3) adjuncts. </a:t>
            </a:r>
          </a:p>
          <a:p>
            <a:r>
              <a:rPr lang="hu-HU" dirty="0"/>
              <a:t>The lexical elements of the basic language can be subdivided into constant elements and changing elements, that is, into lexical functions, which are the lexical-correlates of the given word.</a:t>
            </a:r>
          </a:p>
        </p:txBody>
      </p:sp>
    </p:spTree>
    <p:extLst>
      <p:ext uri="{BB962C8B-B14F-4D97-AF65-F5344CB8AC3E}">
        <p14:creationId xmlns:p14="http://schemas.microsoft.com/office/powerpoint/2010/main" val="10266805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Lexical Functions</a:t>
            </a:r>
          </a:p>
        </p:txBody>
      </p:sp>
      <p:sp>
        <p:nvSpPr>
          <p:cNvPr id="3" name="Объект 2"/>
          <p:cNvSpPr>
            <a:spLocks noGrp="1"/>
          </p:cNvSpPr>
          <p:nvPr>
            <p:ph idx="1"/>
          </p:nvPr>
        </p:nvSpPr>
        <p:spPr>
          <a:xfrm>
            <a:off x="680321" y="2059709"/>
            <a:ext cx="9613861" cy="4664364"/>
          </a:xfrm>
        </p:spPr>
        <p:txBody>
          <a:bodyPr>
            <a:normAutofit lnSpcReduction="10000"/>
          </a:bodyPr>
          <a:lstStyle/>
          <a:p>
            <a:r>
              <a:rPr lang="hu-HU" dirty="0"/>
              <a:t>Lexical functions make the paraphrasing of the source language possible.</a:t>
            </a:r>
          </a:p>
          <a:p>
            <a:r>
              <a:rPr lang="hu-HU" dirty="0"/>
              <a:t>Lexical functions contribute to both the deconstruction of the source language meaning to its elements and also to the reconstruction of the target language meaning.</a:t>
            </a:r>
          </a:p>
          <a:p>
            <a:r>
              <a:rPr lang="hu-HU" dirty="0"/>
              <a:t>Every language has to be capable of expressing that something:</a:t>
            </a:r>
          </a:p>
          <a:p>
            <a:pPr lvl="1">
              <a:buFont typeface="Wingdings" panose="05000000000000000000" pitchFamily="2" charset="2"/>
              <a:buChar char="ü"/>
            </a:pPr>
            <a:r>
              <a:rPr lang="hu-HU" dirty="0"/>
              <a:t> starts (Incep), </a:t>
            </a:r>
          </a:p>
          <a:p>
            <a:pPr lvl="1">
              <a:buFont typeface="Wingdings" panose="05000000000000000000" pitchFamily="2" charset="2"/>
              <a:buChar char="ü"/>
            </a:pPr>
            <a:r>
              <a:rPr lang="hu-HU" dirty="0"/>
              <a:t>finishes (Fin), </a:t>
            </a:r>
          </a:p>
          <a:p>
            <a:pPr lvl="1">
              <a:buFont typeface="Wingdings" panose="05000000000000000000" pitchFamily="2" charset="2"/>
              <a:buChar char="ü"/>
            </a:pPr>
            <a:r>
              <a:rPr lang="hu-HU" dirty="0"/>
              <a:t>operates (Oper), </a:t>
            </a:r>
          </a:p>
          <a:p>
            <a:pPr lvl="1">
              <a:buFont typeface="Wingdings" panose="05000000000000000000" pitchFamily="2" charset="2"/>
              <a:buChar char="ü"/>
            </a:pPr>
            <a:r>
              <a:rPr lang="hu-HU" dirty="0"/>
              <a:t>causes something (Caus), </a:t>
            </a:r>
          </a:p>
          <a:p>
            <a:pPr lvl="1">
              <a:buFont typeface="Wingdings" panose="05000000000000000000" pitchFamily="2" charset="2"/>
              <a:buChar char="ü"/>
            </a:pPr>
            <a:r>
              <a:rPr lang="hu-HU" dirty="0"/>
              <a:t>liquidates/eliminates something (Liqu), </a:t>
            </a:r>
          </a:p>
          <a:p>
            <a:pPr lvl="1">
              <a:buFont typeface="Wingdings" panose="05000000000000000000" pitchFamily="2" charset="2"/>
              <a:buChar char="ü"/>
            </a:pPr>
            <a:r>
              <a:rPr lang="hu-HU" dirty="0"/>
              <a:t>goes wrong (Degrad), </a:t>
            </a:r>
          </a:p>
          <a:p>
            <a:r>
              <a:rPr lang="hu-HU" dirty="0"/>
              <a:t>All of these relations are expressed differently in the different languages.</a:t>
            </a:r>
          </a:p>
        </p:txBody>
      </p:sp>
    </p:spTree>
    <p:extLst>
      <p:ext uri="{BB962C8B-B14F-4D97-AF65-F5344CB8AC3E}">
        <p14:creationId xmlns:p14="http://schemas.microsoft.com/office/powerpoint/2010/main" val="38730173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Lexical Functions (2) </a:t>
            </a:r>
          </a:p>
        </p:txBody>
      </p:sp>
      <p:sp>
        <p:nvSpPr>
          <p:cNvPr id="3" name="Объект 2"/>
          <p:cNvSpPr>
            <a:spLocks noGrp="1"/>
          </p:cNvSpPr>
          <p:nvPr>
            <p:ph idx="1"/>
          </p:nvPr>
        </p:nvSpPr>
        <p:spPr/>
        <p:txBody>
          <a:bodyPr/>
          <a:lstStyle/>
          <a:p>
            <a:r>
              <a:rPr lang="hu-HU" dirty="0"/>
              <a:t>The finite number of universal lexical functions (circa 60 according to Melchuk 1997) allows for the systematisation of basic meanings and provides a basis for the deconstruction and reconstruction of meanings in any language</a:t>
            </a:r>
          </a:p>
          <a:p>
            <a:r>
              <a:rPr lang="hu-HU" dirty="0"/>
              <a:t>Of course, it is not only Melchuk and Zholkovskiy who approach the process of translation from the point of view of meaning or sense, but it is these authors who have achieved the most in the formalisation of sense relations and the precise modelling of the „sense - text – sense” process.</a:t>
            </a:r>
          </a:p>
        </p:txBody>
      </p:sp>
    </p:spTree>
    <p:extLst>
      <p:ext uri="{BB962C8B-B14F-4D97-AF65-F5344CB8AC3E}">
        <p14:creationId xmlns:p14="http://schemas.microsoft.com/office/powerpoint/2010/main" val="6422511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The Advantages and Disadvantages of the Semantic Model</a:t>
            </a:r>
          </a:p>
        </p:txBody>
      </p:sp>
      <p:sp>
        <p:nvSpPr>
          <p:cNvPr id="3" name="Объект 2"/>
          <p:cNvSpPr>
            <a:spLocks noGrp="1"/>
          </p:cNvSpPr>
          <p:nvPr>
            <p:ph idx="1"/>
          </p:nvPr>
        </p:nvSpPr>
        <p:spPr/>
        <p:txBody>
          <a:bodyPr>
            <a:normAutofit fontScale="92500" lnSpcReduction="20000"/>
          </a:bodyPr>
          <a:lstStyle/>
          <a:p>
            <a:r>
              <a:rPr lang="hu-HU" dirty="0"/>
              <a:t>The semantic model reflects many aspects of the process of translation correctly</a:t>
            </a:r>
            <a:r>
              <a:rPr lang="hu-HU" u="sng" dirty="0"/>
              <a:t>. In the process of translating the translator does in fact go back to sense relations rather than to basic lexical units and grammatical structures.</a:t>
            </a:r>
          </a:p>
          <a:p>
            <a:r>
              <a:rPr lang="hu-HU" dirty="0"/>
              <a:t>But the question may be raised whether it is possible or necessary to perfectly formalise sense relations or not. Is linguistics able to do so, and does the theory of translation need this in order to model the process of translation?</a:t>
            </a:r>
          </a:p>
          <a:p>
            <a:r>
              <a:rPr lang="hu-HU" dirty="0"/>
              <a:t>However in cases where the source language form does not play a role in finding the target language form, where the target language equivalent has to be found on the basis of the situation or the communicative goal, the semantic model could not provide satisfactory explanations even if it were worked out in more detail</a:t>
            </a:r>
          </a:p>
        </p:txBody>
      </p:sp>
    </p:spTree>
    <p:extLst>
      <p:ext uri="{BB962C8B-B14F-4D97-AF65-F5344CB8AC3E}">
        <p14:creationId xmlns:p14="http://schemas.microsoft.com/office/powerpoint/2010/main" val="35895825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Komissarov’s Model: Levels of Equivalence</a:t>
            </a:r>
          </a:p>
        </p:txBody>
      </p:sp>
      <p:sp>
        <p:nvSpPr>
          <p:cNvPr id="3" name="Объект 2"/>
          <p:cNvSpPr>
            <a:spLocks noGrp="1"/>
          </p:cNvSpPr>
          <p:nvPr>
            <p:ph idx="1"/>
          </p:nvPr>
        </p:nvSpPr>
        <p:spPr>
          <a:xfrm>
            <a:off x="680321" y="2336873"/>
            <a:ext cx="9613861" cy="4082400"/>
          </a:xfrm>
        </p:spPr>
        <p:txBody>
          <a:bodyPr>
            <a:normAutofit fontScale="92500" lnSpcReduction="10000"/>
          </a:bodyPr>
          <a:lstStyle/>
          <a:p>
            <a:r>
              <a:rPr lang="hu-HU" dirty="0"/>
              <a:t>The models discussed so far viewed translation as a process in which the translator either has to completely distance him/herself from the level of linguisti signs (denotative model) or can move from one language to the other on the level of linguistic signs as well (transformational model).</a:t>
            </a:r>
          </a:p>
          <a:p>
            <a:r>
              <a:rPr lang="hu-HU" dirty="0"/>
              <a:t>Neither view reflects successfully the activity of the translator. </a:t>
            </a:r>
          </a:p>
          <a:p>
            <a:r>
              <a:rPr lang="hu-HU" dirty="0"/>
              <a:t>In reality the translator always prefers the shortest possible way from the source language to the target language, which is on the level of linguistic signs, and only chooses the longer way if the direct one is impossible. </a:t>
            </a:r>
          </a:p>
          <a:p>
            <a:r>
              <a:rPr lang="hu-HU" u="sng" dirty="0"/>
              <a:t>In other words, translators work according to several models and the level of transfer is determined by the specific task.</a:t>
            </a:r>
          </a:p>
        </p:txBody>
      </p:sp>
    </p:spTree>
    <p:extLst>
      <p:ext uri="{BB962C8B-B14F-4D97-AF65-F5344CB8AC3E}">
        <p14:creationId xmlns:p14="http://schemas.microsoft.com/office/powerpoint/2010/main" val="2593047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Analysis and Synthesis</a:t>
            </a:r>
          </a:p>
        </p:txBody>
      </p:sp>
      <p:sp>
        <p:nvSpPr>
          <p:cNvPr id="3" name="Объект 2"/>
          <p:cNvSpPr>
            <a:spLocks noGrp="1"/>
          </p:cNvSpPr>
          <p:nvPr>
            <p:ph idx="1"/>
          </p:nvPr>
        </p:nvSpPr>
        <p:spPr/>
        <p:txBody>
          <a:bodyPr/>
          <a:lstStyle/>
          <a:p>
            <a:r>
              <a:rPr lang="hu-HU" dirty="0"/>
              <a:t>The modelling of the translating activity would also be the model of </a:t>
            </a:r>
            <a:r>
              <a:rPr lang="hu-HU" u="sng" dirty="0"/>
              <a:t>text comprehension </a:t>
            </a:r>
            <a:r>
              <a:rPr lang="hu-HU" dirty="0"/>
              <a:t>and </a:t>
            </a:r>
            <a:r>
              <a:rPr lang="hu-HU" u="sng" dirty="0"/>
              <a:t>text production</a:t>
            </a:r>
            <a:r>
              <a:rPr lang="hu-HU" dirty="0"/>
              <a:t>.</a:t>
            </a:r>
          </a:p>
          <a:p>
            <a:r>
              <a:rPr lang="hu-HU" dirty="0"/>
              <a:t>There </a:t>
            </a:r>
            <a:r>
              <a:rPr lang="hu-HU" u="sng" dirty="0"/>
              <a:t>is no direct transfer</a:t>
            </a:r>
            <a:r>
              <a:rPr lang="hu-HU" dirty="0"/>
              <a:t>; the process of translation consists of at least two phases: </a:t>
            </a:r>
          </a:p>
          <a:p>
            <a:pPr lvl="1">
              <a:buFont typeface="Wingdings" panose="05000000000000000000" pitchFamily="2" charset="2"/>
              <a:buChar char="ü"/>
            </a:pPr>
            <a:r>
              <a:rPr lang="hu-HU" dirty="0"/>
              <a:t>the translator analyses the source language text (</a:t>
            </a:r>
            <a:r>
              <a:rPr lang="hu-HU" u="sng" dirty="0"/>
              <a:t>the analysis phase)</a:t>
            </a:r>
          </a:p>
          <a:p>
            <a:pPr lvl="1">
              <a:buFont typeface="Wingdings" panose="05000000000000000000" pitchFamily="2" charset="2"/>
              <a:buChar char="ü"/>
            </a:pPr>
            <a:r>
              <a:rPr lang="hu-HU" dirty="0"/>
              <a:t>he/she constructs the target language text (</a:t>
            </a:r>
            <a:r>
              <a:rPr lang="hu-HU" u="sng" dirty="0"/>
              <a:t>the synthesis phase).</a:t>
            </a:r>
          </a:p>
          <a:p>
            <a:endParaRPr lang="hu-HU" dirty="0"/>
          </a:p>
        </p:txBody>
      </p:sp>
    </p:spTree>
    <p:extLst>
      <p:ext uri="{BB962C8B-B14F-4D97-AF65-F5344CB8AC3E}">
        <p14:creationId xmlns:p14="http://schemas.microsoft.com/office/powerpoint/2010/main" val="33054413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Komissarov’s Model: Levels of Equivalence (2)</a:t>
            </a:r>
          </a:p>
        </p:txBody>
      </p:sp>
      <p:sp>
        <p:nvSpPr>
          <p:cNvPr id="3" name="Объект 2"/>
          <p:cNvSpPr>
            <a:spLocks noGrp="1"/>
          </p:cNvSpPr>
          <p:nvPr>
            <p:ph idx="1"/>
          </p:nvPr>
        </p:nvSpPr>
        <p:spPr/>
        <p:txBody>
          <a:bodyPr/>
          <a:lstStyle/>
          <a:p>
            <a:r>
              <a:rPr lang="hu-HU" u="sng" dirty="0"/>
              <a:t>This is reflected in Komissarov's theory of the process of translation (1973) in which he distinguishes five levels of transfer:</a:t>
            </a:r>
          </a:p>
          <a:p>
            <a:pPr lvl="1" fontAlgn="base">
              <a:buFont typeface="Wingdings" panose="05000000000000000000" pitchFamily="2" charset="2"/>
              <a:buChar char="ü"/>
            </a:pPr>
            <a:r>
              <a:rPr lang="hu-HU" dirty="0"/>
              <a:t>the level of linguistic signs,</a:t>
            </a:r>
          </a:p>
          <a:p>
            <a:pPr lvl="1" fontAlgn="base">
              <a:buFont typeface="Wingdings" panose="05000000000000000000" pitchFamily="2" charset="2"/>
              <a:buChar char="ü"/>
            </a:pPr>
            <a:r>
              <a:rPr lang="hu-HU" dirty="0"/>
              <a:t>the level of utterance,</a:t>
            </a:r>
          </a:p>
          <a:p>
            <a:pPr lvl="1" fontAlgn="base">
              <a:buFont typeface="Wingdings" panose="05000000000000000000" pitchFamily="2" charset="2"/>
              <a:buChar char="ü"/>
            </a:pPr>
            <a:r>
              <a:rPr lang="hu-HU" dirty="0"/>
              <a:t>the level of message,</a:t>
            </a:r>
          </a:p>
          <a:p>
            <a:pPr lvl="1" fontAlgn="base">
              <a:buFont typeface="Wingdings" panose="05000000000000000000" pitchFamily="2" charset="2"/>
              <a:buChar char="ü"/>
            </a:pPr>
            <a:r>
              <a:rPr lang="hu-HU" dirty="0"/>
              <a:t>the level of situation,</a:t>
            </a:r>
          </a:p>
          <a:p>
            <a:pPr lvl="1">
              <a:buFont typeface="Wingdings" panose="05000000000000000000" pitchFamily="2" charset="2"/>
              <a:buChar char="ü"/>
            </a:pPr>
            <a:r>
              <a:rPr lang="hu-HU" dirty="0"/>
              <a:t>the level of communicative goal</a:t>
            </a:r>
          </a:p>
          <a:p>
            <a:r>
              <a:rPr lang="hu-HU" dirty="0"/>
              <a:t>These levels are called </a:t>
            </a:r>
            <a:r>
              <a:rPr lang="hu-HU" u="sng" dirty="0"/>
              <a:t>content levels </a:t>
            </a:r>
            <a:r>
              <a:rPr lang="hu-HU" dirty="0"/>
              <a:t>by Komissarov.</a:t>
            </a:r>
          </a:p>
        </p:txBody>
      </p:sp>
    </p:spTree>
    <p:extLst>
      <p:ext uri="{BB962C8B-B14F-4D97-AF65-F5344CB8AC3E}">
        <p14:creationId xmlns:p14="http://schemas.microsoft.com/office/powerpoint/2010/main" val="27654861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Komissarov’s Model: Levels of Equivalence (3)</a:t>
            </a:r>
          </a:p>
        </p:txBody>
      </p:sp>
      <p:sp>
        <p:nvSpPr>
          <p:cNvPr id="3" name="Объект 2"/>
          <p:cNvSpPr>
            <a:spLocks noGrp="1"/>
          </p:cNvSpPr>
          <p:nvPr>
            <p:ph idx="1"/>
          </p:nvPr>
        </p:nvSpPr>
        <p:spPr/>
        <p:txBody>
          <a:bodyPr>
            <a:normAutofit lnSpcReduction="10000"/>
          </a:bodyPr>
          <a:lstStyle/>
          <a:p>
            <a:r>
              <a:rPr lang="hu-HU" dirty="0"/>
              <a:t>His starting point is that the speaker producing a text always follows a particular goal. </a:t>
            </a:r>
            <a:r>
              <a:rPr lang="hu-HU" u="sng" dirty="0"/>
              <a:t>This is the level of the communicative goal.</a:t>
            </a:r>
          </a:p>
          <a:p>
            <a:r>
              <a:rPr lang="hu-HU" dirty="0"/>
              <a:t>To achieve this goal he/she informs the receiver about real objects, persons, or abstract phenomena and the relationship among them. </a:t>
            </a:r>
            <a:r>
              <a:rPr lang="hu-HU" u="sng" dirty="0"/>
              <a:t>This is the level of the situation</a:t>
            </a:r>
            <a:r>
              <a:rPr lang="hu-HU" dirty="0"/>
              <a:t>.</a:t>
            </a:r>
          </a:p>
          <a:p>
            <a:r>
              <a:rPr lang="hu-HU" dirty="0"/>
              <a:t>The situation, however, cannot be grasped completely, we describe its different characteristics and approach it from various angles. That is, every situation can be described by several different messages. </a:t>
            </a:r>
            <a:r>
              <a:rPr lang="hu-HU" u="sng" dirty="0"/>
              <a:t>This is the level of message</a:t>
            </a:r>
            <a:r>
              <a:rPr lang="hu-HU" dirty="0"/>
              <a:t>.</a:t>
            </a:r>
          </a:p>
        </p:txBody>
      </p:sp>
    </p:spTree>
    <p:extLst>
      <p:ext uri="{BB962C8B-B14F-4D97-AF65-F5344CB8AC3E}">
        <p14:creationId xmlns:p14="http://schemas.microsoft.com/office/powerpoint/2010/main" val="34137157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Komissarov’s Model: Levels of Equivalence (4)</a:t>
            </a:r>
          </a:p>
        </p:txBody>
      </p:sp>
      <p:sp>
        <p:nvSpPr>
          <p:cNvPr id="3" name="Объект 2"/>
          <p:cNvSpPr>
            <a:spLocks noGrp="1"/>
          </p:cNvSpPr>
          <p:nvPr>
            <p:ph idx="1"/>
          </p:nvPr>
        </p:nvSpPr>
        <p:spPr/>
        <p:txBody>
          <a:bodyPr/>
          <a:lstStyle/>
          <a:p>
            <a:r>
              <a:rPr lang="hu-HU" dirty="0"/>
              <a:t>When the sender words the message, he/she has to linearly order the linguistic signs at his/her disposal, that is, he/she has to create an utterance in which the elements can be structured and ordered in several ways. </a:t>
            </a:r>
            <a:r>
              <a:rPr lang="hu-HU" u="sng" dirty="0"/>
              <a:t>This is the level of utterance</a:t>
            </a:r>
            <a:r>
              <a:rPr lang="hu-HU" dirty="0"/>
              <a:t>.</a:t>
            </a:r>
          </a:p>
          <a:p>
            <a:r>
              <a:rPr lang="hu-HU" dirty="0"/>
              <a:t>Finally, in the similarly su•uctured utterances one may use several different words. </a:t>
            </a:r>
            <a:r>
              <a:rPr lang="hu-HU" u="sng" dirty="0"/>
              <a:t>This is the level of linguistic signs</a:t>
            </a:r>
            <a:r>
              <a:rPr lang="hu-HU" dirty="0"/>
              <a:t>.</a:t>
            </a:r>
          </a:p>
          <a:p>
            <a:r>
              <a:rPr lang="hu-HU" dirty="0"/>
              <a:t>All in all, in Komissarov's view, </a:t>
            </a:r>
            <a:r>
              <a:rPr lang="hu-HU" u="sng" dirty="0"/>
              <a:t>the production of every text is the result of numerous multi-level decisions.</a:t>
            </a:r>
          </a:p>
        </p:txBody>
      </p:sp>
    </p:spTree>
    <p:extLst>
      <p:ext uri="{BB962C8B-B14F-4D97-AF65-F5344CB8AC3E}">
        <p14:creationId xmlns:p14="http://schemas.microsoft.com/office/powerpoint/2010/main" val="18538665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Komissarov’s Model: Levels of Equivalence (5)</a:t>
            </a:r>
          </a:p>
        </p:txBody>
      </p:sp>
      <p:sp>
        <p:nvSpPr>
          <p:cNvPr id="3" name="Объект 2"/>
          <p:cNvSpPr>
            <a:spLocks noGrp="1"/>
          </p:cNvSpPr>
          <p:nvPr>
            <p:ph idx="1"/>
          </p:nvPr>
        </p:nvSpPr>
        <p:spPr>
          <a:xfrm>
            <a:off x="680321" y="2336873"/>
            <a:ext cx="9613861" cy="3990036"/>
          </a:xfrm>
        </p:spPr>
        <p:txBody>
          <a:bodyPr>
            <a:normAutofit lnSpcReduction="10000"/>
          </a:bodyPr>
          <a:lstStyle/>
          <a:p>
            <a:r>
              <a:rPr lang="hu-HU" dirty="0"/>
              <a:t>In comprehending the text, the receiver moves in the opposite direction. </a:t>
            </a:r>
            <a:r>
              <a:rPr lang="hu-HU" u="sng" dirty="0"/>
              <a:t>He/ starts from the level of linguistic signs and ends with the assumed communicative goal of the sender.</a:t>
            </a:r>
          </a:p>
          <a:p>
            <a:r>
              <a:rPr lang="hu-HU" dirty="0"/>
              <a:t>How does all this take place in translation? The translator, who </a:t>
            </a:r>
            <a:r>
              <a:rPr lang="hu-HU" u="sng" dirty="0"/>
              <a:t>embodies both the receiver and the sender</a:t>
            </a:r>
            <a:r>
              <a:rPr lang="hu-HU" dirty="0"/>
              <a:t>, moves along both paths. </a:t>
            </a:r>
          </a:p>
          <a:p>
            <a:r>
              <a:rPr lang="hu-HU" dirty="0"/>
              <a:t>During analysis, he/she moves from the level of linguistic signs to the level of the communicative goal, and during synthesis he/she moves from the level of the communicative goal to the level of linguistic signs.</a:t>
            </a:r>
          </a:p>
          <a:p>
            <a:r>
              <a:rPr lang="hu-HU" dirty="0"/>
              <a:t>The translator, on the other hand, does not always have to make each step in both directions</a:t>
            </a:r>
          </a:p>
        </p:txBody>
      </p:sp>
    </p:spTree>
    <p:extLst>
      <p:ext uri="{BB962C8B-B14F-4D97-AF65-F5344CB8AC3E}">
        <p14:creationId xmlns:p14="http://schemas.microsoft.com/office/powerpoint/2010/main" val="13717421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Komissarov’s Model: Levels of Equivalence (6)</a:t>
            </a:r>
          </a:p>
        </p:txBody>
      </p:sp>
      <p:sp>
        <p:nvSpPr>
          <p:cNvPr id="3" name="Объект 2"/>
          <p:cNvSpPr>
            <a:spLocks noGrp="1"/>
          </p:cNvSpPr>
          <p:nvPr>
            <p:ph idx="1"/>
          </p:nvPr>
        </p:nvSpPr>
        <p:spPr/>
        <p:txBody>
          <a:bodyPr>
            <a:normAutofit fontScale="92500" lnSpcReduction="20000"/>
          </a:bodyPr>
          <a:lstStyle/>
          <a:p>
            <a:r>
              <a:rPr lang="hu-HU" dirty="0"/>
              <a:t>The communicative goal determines the choice of the target language equivalent, independently of the situation, message, utterance, or linguistic sign it is expressed by in the source language.</a:t>
            </a:r>
          </a:p>
          <a:p>
            <a:r>
              <a:rPr lang="hu-HU" dirty="0"/>
              <a:t>The level of the situation can also exclude equivalence on all lower levels.</a:t>
            </a:r>
          </a:p>
          <a:p>
            <a:r>
              <a:rPr lang="hu-HU" dirty="0"/>
              <a:t>The level of the message excludes the possibility of equivalence on lower levels.</a:t>
            </a:r>
          </a:p>
          <a:p>
            <a:r>
              <a:rPr lang="hu-HU" dirty="0"/>
              <a:t>The level of the utterance excludes the possibility of equivalence on lower levels.</a:t>
            </a:r>
          </a:p>
          <a:p>
            <a:r>
              <a:rPr lang="hu-HU" dirty="0"/>
              <a:t>Finally, the translator has no choice at all in the translation of international organisations which have their own constant equivalents - Equivalence is achieved on the level oflinguistic signs. </a:t>
            </a:r>
          </a:p>
        </p:txBody>
      </p:sp>
    </p:spTree>
    <p:extLst>
      <p:ext uri="{BB962C8B-B14F-4D97-AF65-F5344CB8AC3E}">
        <p14:creationId xmlns:p14="http://schemas.microsoft.com/office/powerpoint/2010/main" val="30267981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The Advantages and Disadvantages of the Equivalence Level Model</a:t>
            </a:r>
          </a:p>
        </p:txBody>
      </p:sp>
      <p:sp>
        <p:nvSpPr>
          <p:cNvPr id="3" name="Объект 2"/>
          <p:cNvSpPr>
            <a:spLocks noGrp="1"/>
          </p:cNvSpPr>
          <p:nvPr>
            <p:ph idx="1"/>
          </p:nvPr>
        </p:nvSpPr>
        <p:spPr/>
        <p:txBody>
          <a:bodyPr/>
          <a:lstStyle/>
          <a:p>
            <a:r>
              <a:rPr lang="hu-HU" dirty="0"/>
              <a:t>Komissarov's model dexterously avoids the one-sidedness of the denotative and the transformational models, and successfully reflects the complexity of the work of the translator, who does not follow only one strategy. </a:t>
            </a:r>
          </a:p>
          <a:p>
            <a:r>
              <a:rPr lang="hu-HU" dirty="0"/>
              <a:t>He slightly idealises the activity of the translator by assuming that the translator always takes all the steps leading from the level of linguistic sign to the level of communicative goal</a:t>
            </a:r>
          </a:p>
          <a:p>
            <a:endParaRPr lang="hu-HU" dirty="0"/>
          </a:p>
        </p:txBody>
      </p:sp>
    </p:spTree>
    <p:extLst>
      <p:ext uri="{BB962C8B-B14F-4D97-AF65-F5344CB8AC3E}">
        <p14:creationId xmlns:p14="http://schemas.microsoft.com/office/powerpoint/2010/main" val="12560996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Translation as the Joint Functioning of Two Languages</a:t>
            </a:r>
          </a:p>
        </p:txBody>
      </p:sp>
      <p:sp>
        <p:nvSpPr>
          <p:cNvPr id="3" name="Объект 2"/>
          <p:cNvSpPr>
            <a:spLocks noGrp="1"/>
          </p:cNvSpPr>
          <p:nvPr>
            <p:ph idx="1"/>
          </p:nvPr>
        </p:nvSpPr>
        <p:spPr/>
        <p:txBody>
          <a:bodyPr>
            <a:normAutofit fontScale="92500"/>
          </a:bodyPr>
          <a:lstStyle/>
          <a:p>
            <a:r>
              <a:rPr lang="hu-HU" dirty="0"/>
              <a:t>The translator constantly moves between the two languages, constantly exploring the relationship of the source language and the target language signs to each other and to reality. </a:t>
            </a:r>
          </a:p>
          <a:p>
            <a:r>
              <a:rPr lang="hu-HU" dirty="0"/>
              <a:t>The target language equivalent, once found may facilitate the comprehension of the target language text, but it can also lead it astray.</a:t>
            </a:r>
          </a:p>
          <a:p>
            <a:r>
              <a:rPr lang="hu-HU" u="sng" dirty="0"/>
              <a:t>The deeper the translator delves into the comprehension of the source language text, the more likely he/she is to reject target language options previously regarded appropriate</a:t>
            </a:r>
            <a:r>
              <a:rPr lang="hu-HU" dirty="0"/>
              <a:t>. </a:t>
            </a:r>
          </a:p>
          <a:p>
            <a:r>
              <a:rPr lang="hu-HU" u="sng" dirty="0"/>
              <a:t>Therefore, the best way to characterise the process of translation is by looking at it as the joint functioning of two languages.</a:t>
            </a:r>
          </a:p>
        </p:txBody>
      </p:sp>
    </p:spTree>
    <p:extLst>
      <p:ext uri="{BB962C8B-B14F-4D97-AF65-F5344CB8AC3E}">
        <p14:creationId xmlns:p14="http://schemas.microsoft.com/office/powerpoint/2010/main" val="30942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The Transfer Phase</a:t>
            </a:r>
          </a:p>
        </p:txBody>
      </p:sp>
      <p:sp>
        <p:nvSpPr>
          <p:cNvPr id="3" name="Объект 2"/>
          <p:cNvSpPr>
            <a:spLocks noGrp="1"/>
          </p:cNvSpPr>
          <p:nvPr>
            <p:ph idx="1"/>
          </p:nvPr>
        </p:nvSpPr>
        <p:spPr/>
        <p:txBody>
          <a:bodyPr/>
          <a:lstStyle/>
          <a:p>
            <a:r>
              <a:rPr lang="hu-HU" dirty="0"/>
              <a:t>The most important problems related to the process of translation: </a:t>
            </a:r>
          </a:p>
          <a:p>
            <a:pPr>
              <a:buFont typeface="Wingdings" panose="05000000000000000000" pitchFamily="2" charset="2"/>
              <a:buChar char="ü"/>
            </a:pPr>
            <a:r>
              <a:rPr lang="hu-HU" dirty="0"/>
              <a:t>How is the analysis conducted? In what language? In what phases? </a:t>
            </a:r>
          </a:p>
          <a:p>
            <a:pPr>
              <a:buFont typeface="Wingdings" panose="05000000000000000000" pitchFamily="2" charset="2"/>
              <a:buChar char="ü"/>
            </a:pPr>
            <a:r>
              <a:rPr lang="hu-HU" dirty="0"/>
              <a:t>How is the synthesis conducted? In what language? In what phases? </a:t>
            </a:r>
          </a:p>
          <a:p>
            <a:pPr>
              <a:buFont typeface="Wingdings" panose="05000000000000000000" pitchFamily="2" charset="2"/>
              <a:buChar char="ü"/>
            </a:pPr>
            <a:r>
              <a:rPr lang="hu-HU" dirty="0"/>
              <a:t>How do the analysis and synthesis relate to each other time-wise? </a:t>
            </a:r>
          </a:p>
          <a:p>
            <a:pPr>
              <a:buFont typeface="Wingdings" panose="05000000000000000000" pitchFamily="2" charset="2"/>
              <a:buChar char="ü"/>
            </a:pPr>
            <a:r>
              <a:rPr lang="hu-HU" dirty="0"/>
              <a:t>How does the shift from one to the other take place? </a:t>
            </a:r>
          </a:p>
          <a:p>
            <a:pPr>
              <a:buFont typeface="Wingdings" panose="05000000000000000000" pitchFamily="2" charset="2"/>
              <a:buChar char="ü"/>
            </a:pPr>
            <a:r>
              <a:rPr lang="hu-HU" dirty="0"/>
              <a:t>What is there between the two?</a:t>
            </a:r>
          </a:p>
          <a:p>
            <a:endParaRPr lang="hu-HU" dirty="0"/>
          </a:p>
        </p:txBody>
      </p:sp>
    </p:spTree>
    <p:extLst>
      <p:ext uri="{BB962C8B-B14F-4D97-AF65-F5344CB8AC3E}">
        <p14:creationId xmlns:p14="http://schemas.microsoft.com/office/powerpoint/2010/main" val="1290311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The Transfer Phase (2)</a:t>
            </a:r>
          </a:p>
        </p:txBody>
      </p:sp>
      <p:sp>
        <p:nvSpPr>
          <p:cNvPr id="3" name="Объект 2"/>
          <p:cNvSpPr>
            <a:spLocks noGrp="1"/>
          </p:cNvSpPr>
          <p:nvPr>
            <p:ph idx="1"/>
          </p:nvPr>
        </p:nvSpPr>
        <p:spPr/>
        <p:txBody>
          <a:bodyPr>
            <a:normAutofit/>
          </a:bodyPr>
          <a:lstStyle/>
          <a:p>
            <a:r>
              <a:rPr lang="hu-HU" dirty="0"/>
              <a:t>With regard to these questions there is no general agreement among translation scholars.</a:t>
            </a:r>
          </a:p>
          <a:p>
            <a:r>
              <a:rPr lang="hu-HU" dirty="0"/>
              <a:t>Some of them identify a transfer phase between the analysis and synthesis phase, and argue that there is </a:t>
            </a:r>
            <a:r>
              <a:rPr lang="hu-HU" u="sng" dirty="0"/>
              <a:t>a special transitional, mediator language ("interlanguage„) </a:t>
            </a:r>
            <a:r>
              <a:rPr lang="hu-HU" dirty="0"/>
              <a:t>operating in this phase. </a:t>
            </a:r>
          </a:p>
          <a:p>
            <a:r>
              <a:rPr lang="hu-HU" dirty="0"/>
              <a:t>Others, however, state the contrary. They argue against a rigid separation, claiming that </a:t>
            </a:r>
            <a:r>
              <a:rPr lang="hu-HU" u="sng" dirty="0"/>
              <a:t>in the comprehension of the SL text the TL plays an important role, and vice versa</a:t>
            </a:r>
            <a:r>
              <a:rPr lang="hu-HU" dirty="0"/>
              <a:t>.</a:t>
            </a:r>
          </a:p>
        </p:txBody>
      </p:sp>
    </p:spTree>
    <p:extLst>
      <p:ext uri="{BB962C8B-B14F-4D97-AF65-F5344CB8AC3E}">
        <p14:creationId xmlns:p14="http://schemas.microsoft.com/office/powerpoint/2010/main" val="813520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The Transfer Phase (3)</a:t>
            </a:r>
          </a:p>
        </p:txBody>
      </p:sp>
      <p:sp>
        <p:nvSpPr>
          <p:cNvPr id="3" name="Объект 2"/>
          <p:cNvSpPr>
            <a:spLocks noGrp="1"/>
          </p:cNvSpPr>
          <p:nvPr>
            <p:ph idx="1"/>
          </p:nvPr>
        </p:nvSpPr>
        <p:spPr/>
        <p:txBody>
          <a:bodyPr/>
          <a:lstStyle/>
          <a:p>
            <a:r>
              <a:rPr lang="hu-HU" dirty="0"/>
              <a:t>It is also an important question to decide in what segments the analysis takes place. In morphemes, words, sentences, or paragraphs? </a:t>
            </a:r>
          </a:p>
          <a:p>
            <a:r>
              <a:rPr lang="hu-HU" dirty="0"/>
              <a:t>And in what segments does the synthesis occur? </a:t>
            </a:r>
          </a:p>
          <a:p>
            <a:r>
              <a:rPr lang="hu-HU" dirty="0"/>
              <a:t>Does this activity always happen simultaneously? </a:t>
            </a:r>
          </a:p>
        </p:txBody>
      </p:sp>
    </p:spTree>
    <p:extLst>
      <p:ext uri="{BB962C8B-B14F-4D97-AF65-F5344CB8AC3E}">
        <p14:creationId xmlns:p14="http://schemas.microsoft.com/office/powerpoint/2010/main" val="3510688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The Modelling of the Process of Translation</a:t>
            </a:r>
          </a:p>
        </p:txBody>
      </p:sp>
      <p:sp>
        <p:nvSpPr>
          <p:cNvPr id="3" name="Объект 2"/>
          <p:cNvSpPr>
            <a:spLocks noGrp="1"/>
          </p:cNvSpPr>
          <p:nvPr>
            <p:ph idx="1"/>
          </p:nvPr>
        </p:nvSpPr>
        <p:spPr>
          <a:xfrm>
            <a:off x="680320" y="2281382"/>
            <a:ext cx="9613861" cy="3913425"/>
          </a:xfrm>
        </p:spPr>
        <p:txBody>
          <a:bodyPr>
            <a:normAutofit fontScale="92500" lnSpcReduction="20000"/>
          </a:bodyPr>
          <a:lstStyle/>
          <a:p>
            <a:r>
              <a:rPr lang="hu-HU" dirty="0"/>
              <a:t>The two basic types of translation models were </a:t>
            </a:r>
            <a:r>
              <a:rPr lang="hu-HU" u="sng" dirty="0"/>
              <a:t>first established by Revzin and Rozentsveig in 1964:</a:t>
            </a:r>
            <a:endParaRPr lang="hu-HU" dirty="0"/>
          </a:p>
          <a:p>
            <a:pPr lvl="1">
              <a:buFont typeface="Wingdings" panose="05000000000000000000" pitchFamily="2" charset="2"/>
              <a:buChar char="ü"/>
            </a:pPr>
            <a:r>
              <a:rPr lang="hu-HU" dirty="0"/>
              <a:t>the denotative model </a:t>
            </a:r>
          </a:p>
          <a:p>
            <a:pPr lvl="1">
              <a:buFont typeface="Wingdings" panose="05000000000000000000" pitchFamily="2" charset="2"/>
              <a:buChar char="ü"/>
            </a:pPr>
            <a:r>
              <a:rPr lang="hu-HU" dirty="0"/>
              <a:t>the transformadonal model</a:t>
            </a:r>
          </a:p>
          <a:p>
            <a:pPr lvl="1">
              <a:buFont typeface="Wingdings" panose="05000000000000000000" pitchFamily="2" charset="2"/>
              <a:buChar char="ü"/>
            </a:pPr>
            <a:endParaRPr lang="hu-HU" dirty="0"/>
          </a:p>
          <a:p>
            <a:r>
              <a:rPr lang="hu-HU" dirty="0"/>
              <a:t>In the denotative model the way from the SL to the TL leads </a:t>
            </a:r>
            <a:r>
              <a:rPr lang="hu-HU" u="sng" dirty="0"/>
              <a:t>through reality</a:t>
            </a:r>
            <a:r>
              <a:rPr lang="hu-HU" dirty="0"/>
              <a:t>, that is, the translator uses his/her knowledge and previous experience of the world at the point of transfer. </a:t>
            </a:r>
          </a:p>
          <a:p>
            <a:r>
              <a:rPr lang="hu-HU" dirty="0"/>
              <a:t>In the transformational model there is a direct path from the SL to the TL. </a:t>
            </a:r>
          </a:p>
          <a:p>
            <a:r>
              <a:rPr lang="hu-HU" dirty="0"/>
              <a:t>Revzin and Rozentsveig also make a terminological distinction between the two models and use the term </a:t>
            </a:r>
            <a:r>
              <a:rPr lang="hu-HU" u="sng" dirty="0"/>
              <a:t>translation</a:t>
            </a:r>
            <a:r>
              <a:rPr lang="hu-HU" dirty="0"/>
              <a:t> only in the case of the second model and call the first one as </a:t>
            </a:r>
            <a:r>
              <a:rPr lang="hu-HU" u="sng" dirty="0"/>
              <a:t>interpretation</a:t>
            </a:r>
            <a:r>
              <a:rPr lang="hu-HU" dirty="0"/>
              <a:t>.</a:t>
            </a:r>
          </a:p>
          <a:p>
            <a:endParaRPr lang="hu-HU" dirty="0"/>
          </a:p>
        </p:txBody>
      </p:sp>
    </p:spTree>
    <p:extLst>
      <p:ext uri="{BB962C8B-B14F-4D97-AF65-F5344CB8AC3E}">
        <p14:creationId xmlns:p14="http://schemas.microsoft.com/office/powerpoint/2010/main" val="2651094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The Modelling of the Process of Translation</a:t>
            </a:r>
          </a:p>
        </p:txBody>
      </p:sp>
      <p:sp>
        <p:nvSpPr>
          <p:cNvPr id="3" name="Объект 2"/>
          <p:cNvSpPr>
            <a:spLocks noGrp="1"/>
          </p:cNvSpPr>
          <p:nvPr>
            <p:ph sz="half" idx="1"/>
          </p:nvPr>
        </p:nvSpPr>
        <p:spPr>
          <a:xfrm>
            <a:off x="680320" y="2336872"/>
            <a:ext cx="4698358" cy="4110109"/>
          </a:xfrm>
        </p:spPr>
        <p:txBody>
          <a:bodyPr>
            <a:normAutofit fontScale="92500" lnSpcReduction="20000"/>
          </a:bodyPr>
          <a:lstStyle/>
          <a:p>
            <a:r>
              <a:rPr lang="hu-HU" sz="2900" dirty="0"/>
              <a:t>Some of the </a:t>
            </a:r>
            <a:r>
              <a:rPr lang="hu-HU" sz="2900" u="sng" dirty="0"/>
              <a:t>systematisation attempts</a:t>
            </a:r>
            <a:r>
              <a:rPr lang="hu-HU" sz="2900" dirty="0"/>
              <a:t>:</a:t>
            </a:r>
          </a:p>
          <a:p>
            <a:r>
              <a:rPr lang="hu-HU" sz="2900" dirty="0"/>
              <a:t>One of the best known taxonomies is maybe </a:t>
            </a:r>
            <a:r>
              <a:rPr lang="hu-HU" sz="2900" u="sng" dirty="0"/>
              <a:t>Komissarov's system</a:t>
            </a:r>
            <a:r>
              <a:rPr lang="hu-HU" sz="2900" dirty="0"/>
              <a:t>, which contains the following models (1972, 1973):</a:t>
            </a:r>
          </a:p>
          <a:p>
            <a:pPr lvl="1" fontAlgn="base">
              <a:buFont typeface="Wingdings" panose="05000000000000000000" pitchFamily="2" charset="2"/>
              <a:buChar char="ü"/>
            </a:pPr>
            <a:r>
              <a:rPr lang="hu-HU" sz="2600" dirty="0"/>
              <a:t>Denotative model</a:t>
            </a:r>
          </a:p>
          <a:p>
            <a:pPr lvl="1" fontAlgn="base">
              <a:buFont typeface="Wingdings" panose="05000000000000000000" pitchFamily="2" charset="2"/>
              <a:buChar char="ü"/>
            </a:pPr>
            <a:r>
              <a:rPr lang="hu-HU" sz="2600" dirty="0"/>
              <a:t>Transformational model</a:t>
            </a:r>
          </a:p>
          <a:p>
            <a:pPr lvl="1" fontAlgn="base">
              <a:buFont typeface="Wingdings" panose="05000000000000000000" pitchFamily="2" charset="2"/>
              <a:buChar char="ü"/>
            </a:pPr>
            <a:r>
              <a:rPr lang="hu-HU" sz="2600" dirty="0"/>
              <a:t>Semantic model</a:t>
            </a:r>
          </a:p>
          <a:p>
            <a:pPr lvl="1" fontAlgn="base">
              <a:buFont typeface="Wingdings" panose="05000000000000000000" pitchFamily="2" charset="2"/>
              <a:buChar char="ü"/>
            </a:pPr>
            <a:r>
              <a:rPr lang="hu-HU" sz="2600" dirty="0"/>
              <a:t>The model of equivalence-levels</a:t>
            </a:r>
          </a:p>
        </p:txBody>
      </p:sp>
      <p:sp>
        <p:nvSpPr>
          <p:cNvPr id="4" name="Объект 3"/>
          <p:cNvSpPr>
            <a:spLocks noGrp="1"/>
          </p:cNvSpPr>
          <p:nvPr>
            <p:ph sz="half" idx="2"/>
          </p:nvPr>
        </p:nvSpPr>
        <p:spPr>
          <a:xfrm>
            <a:off x="5594123" y="2336873"/>
            <a:ext cx="4700058" cy="4045454"/>
          </a:xfrm>
        </p:spPr>
        <p:txBody>
          <a:bodyPr>
            <a:normAutofit fontScale="92500" lnSpcReduction="20000"/>
          </a:bodyPr>
          <a:lstStyle/>
          <a:p>
            <a:r>
              <a:rPr lang="hu-HU" u="sng" dirty="0"/>
              <a:t>Erdei</a:t>
            </a:r>
            <a:r>
              <a:rPr lang="hu-HU" dirty="0"/>
              <a:t> (1979) offers the following classification:</a:t>
            </a:r>
          </a:p>
          <a:p>
            <a:r>
              <a:rPr lang="hu-HU" dirty="0"/>
              <a:t>Syntactic models</a:t>
            </a:r>
          </a:p>
          <a:p>
            <a:pPr lvl="1" fontAlgn="base"/>
            <a:r>
              <a:rPr lang="hu-HU" dirty="0"/>
              <a:t>transformational syntactic model</a:t>
            </a:r>
            <a:endParaRPr lang="hu-HU" sz="3600" dirty="0"/>
          </a:p>
          <a:p>
            <a:pPr lvl="1" fontAlgn="base"/>
            <a:r>
              <a:rPr lang="hu-HU" dirty="0"/>
              <a:t>transformational generative syntactic model (— sentence linguistic model, — text linguistic model)</a:t>
            </a:r>
          </a:p>
          <a:p>
            <a:r>
              <a:rPr lang="hu-HU" dirty="0"/>
              <a:t>Semantic models</a:t>
            </a:r>
          </a:p>
          <a:p>
            <a:pPr lvl="1" fontAlgn="base"/>
            <a:r>
              <a:rPr lang="hu-HU" dirty="0"/>
              <a:t>structural semantic model</a:t>
            </a:r>
          </a:p>
          <a:p>
            <a:pPr lvl="1" fontAlgn="base"/>
            <a:r>
              <a:rPr lang="hu-HU" dirty="0"/>
              <a:t>transformational generative semantic model</a:t>
            </a:r>
          </a:p>
          <a:p>
            <a:pPr lvl="0" fontAlgn="base"/>
            <a:r>
              <a:rPr lang="hu-HU" dirty="0"/>
              <a:t>Situational or denotative model</a:t>
            </a:r>
          </a:p>
          <a:p>
            <a:r>
              <a:rPr lang="hu-HU" dirty="0"/>
              <a:t>The tnodel of equivalence-levels</a:t>
            </a:r>
          </a:p>
        </p:txBody>
      </p:sp>
    </p:spTree>
    <p:extLst>
      <p:ext uri="{BB962C8B-B14F-4D97-AF65-F5344CB8AC3E}">
        <p14:creationId xmlns:p14="http://schemas.microsoft.com/office/powerpoint/2010/main" val="2391643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hu-HU" dirty="0"/>
              <a:t>The Modelling of the Process of Translation</a:t>
            </a:r>
          </a:p>
        </p:txBody>
      </p:sp>
      <p:sp>
        <p:nvSpPr>
          <p:cNvPr id="3" name="Объект 2"/>
          <p:cNvSpPr>
            <a:spLocks noGrp="1"/>
          </p:cNvSpPr>
          <p:nvPr>
            <p:ph idx="1"/>
          </p:nvPr>
        </p:nvSpPr>
        <p:spPr/>
        <p:txBody>
          <a:bodyPr/>
          <a:lstStyle/>
          <a:p>
            <a:r>
              <a:rPr lang="hu-HU" u="sng" dirty="0"/>
              <a:t>Lvovskaya</a:t>
            </a:r>
            <a:r>
              <a:rPr lang="hu-HU" dirty="0"/>
              <a:t> (1985) proposes a different classification:</a:t>
            </a:r>
          </a:p>
          <a:p>
            <a:pPr lvl="0" fontAlgn="base"/>
            <a:r>
              <a:rPr lang="hu-HU" dirty="0"/>
              <a:t>Linguistic models</a:t>
            </a:r>
            <a:endParaRPr lang="hu-HU" sz="4400" dirty="0"/>
          </a:p>
          <a:p>
            <a:pPr lvl="1" fontAlgn="base"/>
            <a:r>
              <a:rPr lang="hu-HU" dirty="0"/>
              <a:t>Transformational model</a:t>
            </a:r>
            <a:endParaRPr lang="hu-HU" sz="3600" dirty="0"/>
          </a:p>
          <a:p>
            <a:pPr lvl="1" fontAlgn="base"/>
            <a:r>
              <a:rPr lang="hu-HU" dirty="0"/>
              <a:t>Semantic model</a:t>
            </a:r>
            <a:endParaRPr lang="hu-HU" sz="3600" dirty="0"/>
          </a:p>
          <a:p>
            <a:pPr lvl="1" fontAlgn="base"/>
            <a:r>
              <a:rPr lang="hu-HU" dirty="0"/>
              <a:t>The theory of regular correspondences</a:t>
            </a:r>
            <a:endParaRPr lang="hu-HU" sz="3600" dirty="0"/>
          </a:p>
          <a:p>
            <a:pPr lvl="1"/>
            <a:r>
              <a:rPr lang="hu-HU" dirty="0"/>
              <a:t>Situational model</a:t>
            </a:r>
          </a:p>
          <a:p>
            <a:pPr lvl="0" fontAlgn="base"/>
            <a:r>
              <a:rPr lang="hu-HU" dirty="0"/>
              <a:t>Communicative models</a:t>
            </a:r>
            <a:endParaRPr lang="hu-HU" sz="4400" dirty="0"/>
          </a:p>
          <a:p>
            <a:pPr lvl="1" fontAlgn="base"/>
            <a:r>
              <a:rPr lang="hu-HU" dirty="0"/>
              <a:t>The theory of dynamic equivalence</a:t>
            </a:r>
            <a:endParaRPr lang="hu-HU" sz="3600" dirty="0"/>
          </a:p>
          <a:p>
            <a:pPr lvl="1" fontAlgn="base"/>
            <a:r>
              <a:rPr lang="hu-HU" dirty="0"/>
              <a:t>The</a:t>
            </a:r>
            <a:r>
              <a:rPr lang="hu-HU" sz="3600" dirty="0"/>
              <a:t> </a:t>
            </a:r>
            <a:r>
              <a:rPr lang="hu-HU" dirty="0"/>
              <a:t>theory of equivalence levels</a:t>
            </a:r>
            <a:endParaRPr lang="hu-HU" sz="3600" dirty="0"/>
          </a:p>
          <a:p>
            <a:endParaRPr lang="hu-HU" dirty="0"/>
          </a:p>
        </p:txBody>
      </p:sp>
    </p:spTree>
    <p:extLst>
      <p:ext uri="{BB962C8B-B14F-4D97-AF65-F5344CB8AC3E}">
        <p14:creationId xmlns:p14="http://schemas.microsoft.com/office/powerpoint/2010/main" val="2038087018"/>
      </p:ext>
    </p:extLst>
  </p:cSld>
  <p:clrMapOvr>
    <a:masterClrMapping/>
  </p:clrMapOvr>
</p:sld>
</file>

<file path=ppt/theme/theme1.xml><?xml version="1.0" encoding="utf-8"?>
<a:theme xmlns:a="http://schemas.openxmlformats.org/drawingml/2006/main" name="Берлин">
  <a:themeElements>
    <a:clrScheme name="Берлин">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Берлин">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Берлин">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TM04033917[[fn=Берлин]]</Template>
  <TotalTime>288</TotalTime>
  <Words>3455</Words>
  <Application>Microsoft Office PowerPoint</Application>
  <PresentationFormat>Широкоэкранный</PresentationFormat>
  <Paragraphs>193</Paragraphs>
  <Slides>36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36</vt:i4>
      </vt:variant>
    </vt:vector>
  </HeadingPairs>
  <TitlesOfParts>
    <vt:vector size="40" baseType="lpstr">
      <vt:lpstr>Arial</vt:lpstr>
      <vt:lpstr>Trebuchet MS</vt:lpstr>
      <vt:lpstr>Wingdings</vt:lpstr>
      <vt:lpstr>Берлин</vt:lpstr>
      <vt:lpstr>Linguistic Models of the Process of Translation</vt:lpstr>
      <vt:lpstr>Linguistic Models of the Process of Translation</vt:lpstr>
      <vt:lpstr>Analysis and Synthesis</vt:lpstr>
      <vt:lpstr>The Transfer Phase</vt:lpstr>
      <vt:lpstr>The Transfer Phase (2)</vt:lpstr>
      <vt:lpstr>The Transfer Phase (3)</vt:lpstr>
      <vt:lpstr>The Modelling of the Process of Translation</vt:lpstr>
      <vt:lpstr>The Modelling of the Process of Translation</vt:lpstr>
      <vt:lpstr>The Modelling of the Process of Translation</vt:lpstr>
      <vt:lpstr>The Denotative (Situational) Model</vt:lpstr>
      <vt:lpstr>The Advantages and Disadvantages of the Denotative Model</vt:lpstr>
      <vt:lpstr>The Advantages and Disadvantages of the Denotative Model (2)</vt:lpstr>
      <vt:lpstr>The Advantages and Disadvantages of the Denotative Model (3)</vt:lpstr>
      <vt:lpstr>The Transformational Model</vt:lpstr>
      <vt:lpstr>The Transformational Model (2)</vt:lpstr>
      <vt:lpstr>The Antecedents of the Transformational Model</vt:lpstr>
      <vt:lpstr>The Process of Translation in the Light of the Transformational Model</vt:lpstr>
      <vt:lpstr>The Process of Translation in the Light of the Transformational Model (2)</vt:lpstr>
      <vt:lpstr>The Advantages and Disadvantages of the Transformational Model</vt:lpstr>
      <vt:lpstr>The Advantages and Disadvantages of the Transformational Model (2)</vt:lpstr>
      <vt:lpstr>The Semantic Model</vt:lpstr>
      <vt:lpstr>The Antecedents of the Semantic Model</vt:lpstr>
      <vt:lpstr>The Process of Translation According to the Semantic Model</vt:lpstr>
      <vt:lpstr>Melchuk and Zholkovskiy’s Semantic Model</vt:lpstr>
      <vt:lpstr>Melchuk and Zholkovskiy’s Semantic Model (2)</vt:lpstr>
      <vt:lpstr>Lexical Functions</vt:lpstr>
      <vt:lpstr>Lexical Functions (2) </vt:lpstr>
      <vt:lpstr>The Advantages and Disadvantages of the Semantic Model</vt:lpstr>
      <vt:lpstr>Komissarov’s Model: Levels of Equivalence</vt:lpstr>
      <vt:lpstr>Komissarov’s Model: Levels of Equivalence (2)</vt:lpstr>
      <vt:lpstr>Komissarov’s Model: Levels of Equivalence (3)</vt:lpstr>
      <vt:lpstr>Komissarov’s Model: Levels of Equivalence (4)</vt:lpstr>
      <vt:lpstr>Komissarov’s Model: Levels of Equivalence (5)</vt:lpstr>
      <vt:lpstr>Komissarov’s Model: Levels of Equivalence (6)</vt:lpstr>
      <vt:lpstr>The Advantages and Disadvantages of the Equivalence Level Model</vt:lpstr>
      <vt:lpstr>Translation as the Joint Functioning of Two Languages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Linguistic Models of the Process of Translation</dc:title>
  <dc:creator>Evelin Motrinec</dc:creator>
  <cp:lastModifiedBy>Tomash Vrabel</cp:lastModifiedBy>
  <cp:revision>31</cp:revision>
  <dcterms:created xsi:type="dcterms:W3CDTF">2020-09-22T08:06:04Z</dcterms:created>
  <dcterms:modified xsi:type="dcterms:W3CDTF">2020-10-30T16:12:33Z</dcterms:modified>
</cp:coreProperties>
</file>