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16" r:id="rId3"/>
    <p:sldId id="257" r:id="rId4"/>
    <p:sldId id="258" r:id="rId5"/>
    <p:sldId id="259" r:id="rId6"/>
    <p:sldId id="311" r:id="rId7"/>
    <p:sldId id="260" r:id="rId8"/>
    <p:sldId id="261" r:id="rId9"/>
    <p:sldId id="262" r:id="rId10"/>
    <p:sldId id="263" r:id="rId11"/>
    <p:sldId id="264" r:id="rId12"/>
    <p:sldId id="265" r:id="rId13"/>
    <p:sldId id="266" r:id="rId14"/>
    <p:sldId id="267" r:id="rId15"/>
    <p:sldId id="268" r:id="rId16"/>
    <p:sldId id="312" r:id="rId17"/>
    <p:sldId id="270" r:id="rId18"/>
    <p:sldId id="313" r:id="rId19"/>
    <p:sldId id="272" r:id="rId20"/>
    <p:sldId id="273" r:id="rId21"/>
    <p:sldId id="274" r:id="rId22"/>
    <p:sldId id="275" r:id="rId23"/>
    <p:sldId id="276" r:id="rId24"/>
    <p:sldId id="277" r:id="rId25"/>
    <p:sldId id="314" r:id="rId26"/>
    <p:sldId id="278" r:id="rId27"/>
    <p:sldId id="315" r:id="rId28"/>
    <p:sldId id="279" r:id="rId29"/>
    <p:sldId id="280" r:id="rId30"/>
    <p:sldId id="281" r:id="rId31"/>
    <p:sldId id="282" r:id="rId32"/>
    <p:sldId id="283" r:id="rId33"/>
    <p:sldId id="284" r:id="rId34"/>
    <p:sldId id="285" r:id="rId35"/>
    <p:sldId id="286" r:id="rId36"/>
    <p:sldId id="287" r:id="rId37"/>
    <p:sldId id="288" r:id="rId38"/>
    <p:sldId id="289" r:id="rId39"/>
    <p:sldId id="317" r:id="rId40"/>
    <p:sldId id="290" r:id="rId41"/>
    <p:sldId id="291" r:id="rId42"/>
    <p:sldId id="292" r:id="rId43"/>
    <p:sldId id="293" r:id="rId44"/>
    <p:sldId id="295" r:id="rId45"/>
    <p:sldId id="296" r:id="rId46"/>
    <p:sldId id="297" r:id="rId47"/>
    <p:sldId id="318" r:id="rId48"/>
    <p:sldId id="299" r:id="rId49"/>
    <p:sldId id="300" r:id="rId50"/>
    <p:sldId id="302" r:id="rId51"/>
    <p:sldId id="303" r:id="rId52"/>
    <p:sldId id="304" r:id="rId53"/>
    <p:sldId id="306" r:id="rId54"/>
    <p:sldId id="308" r:id="rId55"/>
    <p:sldId id="319" r:id="rId5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34" y="7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a:xfrm>
            <a:off x="2692397" y="5037663"/>
            <a:ext cx="5214635" cy="279400"/>
          </a:xfrm>
        </p:spPr>
        <p:txBody>
          <a:bodyPr/>
          <a:lstStyle/>
          <a:p>
            <a:endParaRPr lang="hu-HU"/>
          </a:p>
        </p:txBody>
      </p:sp>
      <p:sp>
        <p:nvSpPr>
          <p:cNvPr id="6" name="Slide Number Placeholder 5"/>
          <p:cNvSpPr>
            <a:spLocks noGrp="1"/>
          </p:cNvSpPr>
          <p:nvPr>
            <p:ph type="sldNum" sz="quarter" idx="12"/>
          </p:nvPr>
        </p:nvSpPr>
        <p:spPr>
          <a:xfrm>
            <a:off x="8956900" y="5037663"/>
            <a:ext cx="551167" cy="279400"/>
          </a:xfrm>
        </p:spPr>
        <p:txBody>
          <a:bodyPr/>
          <a:lstStyle/>
          <a:p>
            <a:fld id="{D08B962C-86D9-45C8-A8D7-31E989AEB2A4}" type="slidenum">
              <a:rPr lang="hu-HU" smtClean="0"/>
              <a:t>‹#›</a:t>
            </a:fld>
            <a:endParaRPr lang="hu-H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DDF2E6-6410-4DD0-A99B-5F3CC5F2FC46}"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8B962C-86D9-45C8-A8D7-31E989AEB2A4}" type="slidenum">
              <a:rPr lang="hu-HU" smtClean="0"/>
              <a:t>‹#›</a:t>
            </a:fld>
            <a:endParaRPr lang="hu-HU"/>
          </a:p>
        </p:txBody>
      </p:sp>
    </p:spTree>
    <p:extLst>
      <p:ext uri="{BB962C8B-B14F-4D97-AF65-F5344CB8AC3E}">
        <p14:creationId xmlns:p14="http://schemas.microsoft.com/office/powerpoint/2010/main" val="284952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967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43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spTree>
    <p:extLst>
      <p:ext uri="{BB962C8B-B14F-4D97-AF65-F5344CB8AC3E}">
        <p14:creationId xmlns:p14="http://schemas.microsoft.com/office/powerpoint/2010/main" val="193806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82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2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121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5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spTree>
    <p:extLst>
      <p:ext uri="{BB962C8B-B14F-4D97-AF65-F5344CB8AC3E}">
        <p14:creationId xmlns:p14="http://schemas.microsoft.com/office/powerpoint/2010/main" val="47586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DF2E6-6410-4DD0-A99B-5F3CC5F2FC46}" type="datetimeFigureOut">
              <a:rPr lang="hu-HU" smtClean="0"/>
              <a:t>2020. 10. 30.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D08B962C-86D9-45C8-A8D7-31E989AEB2A4}" type="slidenum">
              <a:rPr lang="hu-HU" smtClean="0"/>
              <a:t>‹#›</a:t>
            </a:fld>
            <a:endParaRPr lang="hu-H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02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DDF2E6-6410-4DD0-A99B-5F3CC5F2FC46}"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8B962C-86D9-45C8-A8D7-31E989AEB2A4}" type="slidenum">
              <a:rPr lang="hu-HU" smtClean="0"/>
              <a:t>‹#›</a:t>
            </a:fld>
            <a:endParaRPr lang="hu-H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67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DDDF2E6-6410-4DD0-A99B-5F3CC5F2FC46}" type="datetimeFigureOut">
              <a:rPr lang="hu-HU" smtClean="0"/>
              <a:t>2020. 10. 30.</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D08B962C-86D9-45C8-A8D7-31E989AEB2A4}" type="slidenum">
              <a:rPr lang="hu-HU" smtClean="0"/>
              <a:t>‹#›</a:t>
            </a:fld>
            <a:endParaRPr lang="hu-H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1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DDDF2E6-6410-4DD0-A99B-5F3CC5F2FC46}" type="datetimeFigureOut">
              <a:rPr lang="hu-HU" smtClean="0"/>
              <a:t>2020. 10. 30.</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D08B962C-86D9-45C8-A8D7-31E989AEB2A4}" type="slidenum">
              <a:rPr lang="hu-HU" smtClean="0"/>
              <a:t>‹#›</a:t>
            </a:fld>
            <a:endParaRPr lang="hu-H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20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DF2E6-6410-4DD0-A99B-5F3CC5F2FC46}" type="datetimeFigureOut">
              <a:rPr lang="hu-HU" smtClean="0"/>
              <a:t>2020. 10. 30.</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D08B962C-86D9-45C8-A8D7-31E989AEB2A4}" type="slidenum">
              <a:rPr lang="hu-HU" smtClean="0"/>
              <a:t>‹#›</a:t>
            </a:fld>
            <a:endParaRPr lang="hu-HU"/>
          </a:p>
        </p:txBody>
      </p:sp>
    </p:spTree>
    <p:extLst>
      <p:ext uri="{BB962C8B-B14F-4D97-AF65-F5344CB8AC3E}">
        <p14:creationId xmlns:p14="http://schemas.microsoft.com/office/powerpoint/2010/main" val="399313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DDF2E6-6410-4DD0-A99B-5F3CC5F2FC46}"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8B962C-86D9-45C8-A8D7-31E989AEB2A4}" type="slidenum">
              <a:rPr lang="hu-HU" smtClean="0"/>
              <a:t>‹#›</a:t>
            </a:fld>
            <a:endParaRPr lang="hu-H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44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DDF2E6-6410-4DD0-A99B-5F3CC5F2FC46}" type="datetimeFigureOut">
              <a:rPr lang="hu-HU" smtClean="0"/>
              <a:t>2020. 10. 30.</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D08B962C-86D9-45C8-A8D7-31E989AEB2A4}" type="slidenum">
              <a:rPr lang="hu-HU" smtClean="0"/>
              <a:t>‹#›</a:t>
            </a:fld>
            <a:endParaRPr lang="hu-HU"/>
          </a:p>
        </p:txBody>
      </p:sp>
    </p:spTree>
    <p:extLst>
      <p:ext uri="{BB962C8B-B14F-4D97-AF65-F5344CB8AC3E}">
        <p14:creationId xmlns:p14="http://schemas.microsoft.com/office/powerpoint/2010/main" val="194359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DF2E6-6410-4DD0-A99B-5F3CC5F2FC46}" type="datetimeFigureOut">
              <a:rPr lang="hu-HU" smtClean="0"/>
              <a:t>2020. 10. 30.</a:t>
            </a:fld>
            <a:endParaRPr lang="hu-H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u-H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8B962C-86D9-45C8-A8D7-31E989AEB2A4}" type="slidenum">
              <a:rPr lang="hu-HU" smtClean="0"/>
              <a:t>‹#›</a:t>
            </a:fld>
            <a:endParaRPr lang="hu-HU"/>
          </a:p>
        </p:txBody>
      </p:sp>
    </p:spTree>
    <p:extLst>
      <p:ext uri="{BB962C8B-B14F-4D97-AF65-F5344CB8AC3E}">
        <p14:creationId xmlns:p14="http://schemas.microsoft.com/office/powerpoint/2010/main" val="1524461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hu-HU" dirty="0"/>
              <a:t>The Theory of Translation</a:t>
            </a:r>
          </a:p>
        </p:txBody>
      </p:sp>
      <p:sp>
        <p:nvSpPr>
          <p:cNvPr id="3" name="Подзаголовок 2"/>
          <p:cNvSpPr>
            <a:spLocks noGrp="1"/>
          </p:cNvSpPr>
          <p:nvPr>
            <p:ph type="subTitle" idx="1"/>
          </p:nvPr>
        </p:nvSpPr>
        <p:spPr>
          <a:xfrm>
            <a:off x="2692398" y="3590922"/>
            <a:ext cx="6815669" cy="1320802"/>
          </a:xfrm>
        </p:spPr>
        <p:txBody>
          <a:bodyPr/>
          <a:lstStyle/>
          <a:p>
            <a:r>
              <a:rPr lang="en-GB" dirty="0"/>
              <a:t>Lectures</a:t>
            </a:r>
            <a:r>
              <a:rPr lang="hu-HU" dirty="0"/>
              <a:t> 1-3</a:t>
            </a:r>
          </a:p>
        </p:txBody>
      </p:sp>
    </p:spTree>
    <p:extLst>
      <p:ext uri="{BB962C8B-B14F-4D97-AF65-F5344CB8AC3E}">
        <p14:creationId xmlns:p14="http://schemas.microsoft.com/office/powerpoint/2010/main" val="361736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Is There Continuity in the Theory of Translation? (3)</a:t>
            </a:r>
          </a:p>
        </p:txBody>
      </p:sp>
      <p:sp>
        <p:nvSpPr>
          <p:cNvPr id="3" name="Объект 2"/>
          <p:cNvSpPr>
            <a:spLocks noGrp="1"/>
          </p:cNvSpPr>
          <p:nvPr>
            <p:ph idx="1"/>
          </p:nvPr>
        </p:nvSpPr>
        <p:spPr/>
        <p:txBody>
          <a:bodyPr/>
          <a:lstStyle/>
          <a:p>
            <a:r>
              <a:rPr lang="hu-HU" dirty="0">
                <a:solidFill>
                  <a:srgbClr val="000000"/>
                </a:solidFill>
                <a:latin typeface="Times New Roman" panose="02020603050405020304" pitchFamily="18" charset="0"/>
                <a:ea typeface="Times New Roman" panose="02020603050405020304" pitchFamily="18" charset="0"/>
              </a:rPr>
              <a:t>Curiously enough, however, the idea that these spontaneous observations, derived from the practice of translation, could be confirmed or refuted on the basis of </a:t>
            </a:r>
            <a:r>
              <a:rPr lang="hu-HU" b="1" dirty="0">
                <a:solidFill>
                  <a:srgbClr val="000000"/>
                </a:solidFill>
                <a:latin typeface="Times New Roman" panose="02020603050405020304" pitchFamily="18" charset="0"/>
                <a:ea typeface="Times New Roman" panose="02020603050405020304" pitchFamily="18" charset="0"/>
              </a:rPr>
              <a:t>the science of linguistics</a:t>
            </a:r>
            <a:r>
              <a:rPr lang="hu-HU" dirty="0">
                <a:solidFill>
                  <a:srgbClr val="000000"/>
                </a:solidFill>
                <a:latin typeface="Times New Roman" panose="02020603050405020304" pitchFamily="18" charset="0"/>
                <a:ea typeface="Times New Roman" panose="02020603050405020304" pitchFamily="18" charset="0"/>
              </a:rPr>
              <a:t>.</a:t>
            </a:r>
          </a:p>
          <a:p>
            <a:r>
              <a:rPr lang="hu-HU" dirty="0">
                <a:solidFill>
                  <a:srgbClr val="000000"/>
                </a:solidFill>
                <a:latin typeface="Times New Roman" panose="02020603050405020304" pitchFamily="18" charset="0"/>
                <a:ea typeface="Times New Roman" panose="02020603050405020304" pitchFamily="18" charset="0"/>
              </a:rPr>
              <a:t>The science of linguistics did not emerge </a:t>
            </a:r>
            <a:r>
              <a:rPr lang="hu-HU" b="1" dirty="0">
                <a:solidFill>
                  <a:srgbClr val="000000"/>
                </a:solidFill>
                <a:latin typeface="Times New Roman" panose="02020603050405020304" pitchFamily="18" charset="0"/>
                <a:ea typeface="Times New Roman" panose="02020603050405020304" pitchFamily="18" charset="0"/>
              </a:rPr>
              <a:t>until the middle of the 20</a:t>
            </a:r>
            <a:r>
              <a:rPr lang="hu-HU" b="1" baseline="30000" dirty="0">
                <a:solidFill>
                  <a:srgbClr val="000000"/>
                </a:solidFill>
                <a:latin typeface="Times New Roman" panose="02020603050405020304" pitchFamily="18" charset="0"/>
                <a:ea typeface="Times New Roman" panose="02020603050405020304" pitchFamily="18" charset="0"/>
              </a:rPr>
              <a:t>th </a:t>
            </a:r>
            <a:r>
              <a:rPr lang="hu-HU" b="1" dirty="0">
                <a:solidFill>
                  <a:srgbClr val="000000"/>
                </a:solidFill>
                <a:latin typeface="Times New Roman" panose="02020603050405020304" pitchFamily="18" charset="0"/>
                <a:ea typeface="Times New Roman" panose="02020603050405020304" pitchFamily="18" charset="0"/>
              </a:rPr>
              <a:t>century.</a:t>
            </a:r>
            <a:endParaRPr lang="hu-HU" b="1" dirty="0"/>
          </a:p>
          <a:p>
            <a:endParaRPr lang="hu-HU" dirty="0"/>
          </a:p>
        </p:txBody>
      </p:sp>
    </p:spTree>
    <p:extLst>
      <p:ext uri="{BB962C8B-B14F-4D97-AF65-F5344CB8AC3E}">
        <p14:creationId xmlns:p14="http://schemas.microsoft.com/office/powerpoint/2010/main" val="1510381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as a Profession</a:t>
            </a:r>
          </a:p>
        </p:txBody>
      </p:sp>
      <p:sp>
        <p:nvSpPr>
          <p:cNvPr id="3" name="Объект 2"/>
          <p:cNvSpPr>
            <a:spLocks noGrp="1"/>
          </p:cNvSpPr>
          <p:nvPr>
            <p:ph idx="1"/>
          </p:nvPr>
        </p:nvSpPr>
        <p:spPr/>
        <p:txBody>
          <a:bodyPr>
            <a:normAutofit fontScale="92500" lnSpcReduction="20000"/>
          </a:bodyPr>
          <a:lstStyle/>
          <a:p>
            <a:r>
              <a:rPr lang="hu-HU" dirty="0"/>
              <a:t>For centuries, translation was </a:t>
            </a:r>
            <a:r>
              <a:rPr lang="hu-HU" b="1" dirty="0"/>
              <a:t>mostly done for pleasure </a:t>
            </a:r>
            <a:r>
              <a:rPr lang="hu-HU" dirty="0"/>
              <a:t>by writers, poets, statesmen, priests, and scholars to satisfy their individual literary, political, and scientific ambitions. </a:t>
            </a:r>
          </a:p>
          <a:p>
            <a:r>
              <a:rPr lang="hu-HU" dirty="0"/>
              <a:t>In the second half of the 20</a:t>
            </a:r>
            <a:r>
              <a:rPr lang="hu-HU" baseline="30000" dirty="0"/>
              <a:t>th </a:t>
            </a:r>
            <a:r>
              <a:rPr lang="hu-HU" dirty="0"/>
              <a:t>century, - it </a:t>
            </a:r>
            <a:r>
              <a:rPr lang="hu-HU" b="1" dirty="0"/>
              <a:t>became</a:t>
            </a:r>
            <a:r>
              <a:rPr lang="hu-HU" dirty="0"/>
              <a:t> </a:t>
            </a:r>
            <a:r>
              <a:rPr lang="hu-HU" b="1" dirty="0"/>
              <a:t>a mass activity</a:t>
            </a:r>
            <a:r>
              <a:rPr lang="hu-HU" dirty="0"/>
              <a:t>, the source of earning a living for hundreds of people. </a:t>
            </a:r>
          </a:p>
          <a:p>
            <a:r>
              <a:rPr lang="hu-HU" b="1" dirty="0"/>
              <a:t>Results: </a:t>
            </a:r>
          </a:p>
          <a:p>
            <a:pPr>
              <a:buFont typeface="Wingdings" panose="05000000000000000000" pitchFamily="2" charset="2"/>
              <a:buChar char="ü"/>
            </a:pPr>
            <a:r>
              <a:rPr lang="hu-HU" dirty="0"/>
              <a:t>it has become a profession </a:t>
            </a:r>
          </a:p>
          <a:p>
            <a:pPr>
              <a:buFont typeface="Wingdings" panose="05000000000000000000" pitchFamily="2" charset="2"/>
              <a:buChar char="ü"/>
            </a:pPr>
            <a:r>
              <a:rPr lang="hu-HU" dirty="0"/>
              <a:t>taught at courses, colleges, and universities</a:t>
            </a:r>
          </a:p>
          <a:p>
            <a:pPr>
              <a:buFont typeface="Wingdings" panose="05000000000000000000" pitchFamily="2" charset="2"/>
              <a:buChar char="ü"/>
            </a:pPr>
            <a:r>
              <a:rPr lang="hu-HU" dirty="0"/>
              <a:t>new requirements for theory formulation.</a:t>
            </a:r>
          </a:p>
          <a:p>
            <a:endParaRPr lang="hu-HU" dirty="0"/>
          </a:p>
        </p:txBody>
      </p:sp>
    </p:spTree>
    <p:extLst>
      <p:ext uri="{BB962C8B-B14F-4D97-AF65-F5344CB8AC3E}">
        <p14:creationId xmlns:p14="http://schemas.microsoft.com/office/powerpoint/2010/main" val="23307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as a Subject in Training</a:t>
            </a:r>
          </a:p>
        </p:txBody>
      </p:sp>
      <p:sp>
        <p:nvSpPr>
          <p:cNvPr id="3" name="Объект 2"/>
          <p:cNvSpPr>
            <a:spLocks noGrp="1"/>
          </p:cNvSpPr>
          <p:nvPr>
            <p:ph idx="1"/>
          </p:nvPr>
        </p:nvSpPr>
        <p:spPr/>
        <p:txBody>
          <a:bodyPr>
            <a:normAutofit fontScale="92500"/>
          </a:bodyPr>
          <a:lstStyle/>
          <a:p>
            <a:r>
              <a:rPr lang="hu-HU" dirty="0"/>
              <a:t>In the second half of the 20</a:t>
            </a:r>
            <a:r>
              <a:rPr lang="hu-HU" baseline="30000" dirty="0"/>
              <a:t>th </a:t>
            </a:r>
            <a:r>
              <a:rPr lang="hu-HU" dirty="0"/>
              <a:t>century, a large number of translator and interpreter training institutions were established (taught within an institutionalised framework)</a:t>
            </a:r>
          </a:p>
          <a:p>
            <a:r>
              <a:rPr lang="hu-HU" b="1" dirty="0"/>
              <a:t>Two important outcomes:</a:t>
            </a:r>
          </a:p>
          <a:p>
            <a:pPr>
              <a:buFont typeface="Wingdings" panose="05000000000000000000" pitchFamily="2" charset="2"/>
              <a:buChar char="ü"/>
            </a:pPr>
            <a:r>
              <a:rPr lang="hu-HU" dirty="0"/>
              <a:t>achievement is required within set time limits, which means that translation cannot be taught merely by practising the activity, some kind of theoretical training is also necessary. </a:t>
            </a:r>
          </a:p>
          <a:p>
            <a:pPr>
              <a:buFont typeface="Wingdings" panose="05000000000000000000" pitchFamily="2" charset="2"/>
              <a:buChar char="ü"/>
            </a:pPr>
            <a:r>
              <a:rPr lang="hu-HU" dirty="0"/>
              <a:t>Theoretical training, however, will require the formulation of some </a:t>
            </a:r>
            <a:r>
              <a:rPr lang="hu-HU" b="1" dirty="0"/>
              <a:t>objective rules, a universally accepted terminology and conceptual apparatus.</a:t>
            </a:r>
          </a:p>
        </p:txBody>
      </p:sp>
    </p:spTree>
    <p:extLst>
      <p:ext uri="{BB962C8B-B14F-4D97-AF65-F5344CB8AC3E}">
        <p14:creationId xmlns:p14="http://schemas.microsoft.com/office/powerpoint/2010/main" val="284372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as an Object of Research</a:t>
            </a:r>
          </a:p>
        </p:txBody>
      </p:sp>
      <p:sp>
        <p:nvSpPr>
          <p:cNvPr id="3" name="Объект 2"/>
          <p:cNvSpPr>
            <a:spLocks noGrp="1"/>
          </p:cNvSpPr>
          <p:nvPr>
            <p:ph idx="1"/>
          </p:nvPr>
        </p:nvSpPr>
        <p:spPr/>
        <p:txBody>
          <a:bodyPr/>
          <a:lstStyle/>
          <a:p>
            <a:pPr algn="just"/>
            <a:r>
              <a:rPr lang="hu-HU" dirty="0"/>
              <a:t>In the second half of the 20</a:t>
            </a:r>
            <a:r>
              <a:rPr lang="hu-HU" baseline="30000" dirty="0"/>
              <a:t>th </a:t>
            </a:r>
            <a:r>
              <a:rPr lang="hu-HU" dirty="0"/>
              <a:t>century </a:t>
            </a:r>
            <a:r>
              <a:rPr lang="hu-HU" b="1" dirty="0"/>
              <a:t>translation scholars separated from practising translators. </a:t>
            </a:r>
          </a:p>
          <a:p>
            <a:pPr algn="just"/>
            <a:r>
              <a:rPr lang="hu-HU" dirty="0"/>
              <a:t>While writers and poets continued to put forward their ideas about translation, linguists doing research into translation without actually practising it also appeared on the stage.</a:t>
            </a:r>
          </a:p>
        </p:txBody>
      </p:sp>
    </p:spTree>
    <p:extLst>
      <p:ext uri="{BB962C8B-B14F-4D97-AF65-F5344CB8AC3E}">
        <p14:creationId xmlns:p14="http://schemas.microsoft.com/office/powerpoint/2010/main" val="2203015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Ration of Literary Translations to Non-Literary Translations</a:t>
            </a:r>
          </a:p>
        </p:txBody>
      </p:sp>
      <p:sp>
        <p:nvSpPr>
          <p:cNvPr id="3" name="Объект 2"/>
          <p:cNvSpPr>
            <a:spLocks noGrp="1"/>
          </p:cNvSpPr>
          <p:nvPr>
            <p:ph idx="1"/>
          </p:nvPr>
        </p:nvSpPr>
        <p:spPr/>
        <p:txBody>
          <a:bodyPr>
            <a:normAutofit/>
          </a:bodyPr>
          <a:lstStyle/>
          <a:p>
            <a:pPr algn="just"/>
            <a:r>
              <a:rPr lang="hu-HU" dirty="0"/>
              <a:t>A rapid increase in the amount of </a:t>
            </a:r>
            <a:r>
              <a:rPr lang="hu-HU" b="1" dirty="0"/>
              <a:t>non-literary translation. </a:t>
            </a:r>
          </a:p>
          <a:p>
            <a:pPr algn="just"/>
            <a:r>
              <a:rPr lang="hu-HU" dirty="0"/>
              <a:t>The translating activity is no longer confined to works of art </a:t>
            </a:r>
          </a:p>
          <a:p>
            <a:pPr marL="0" indent="0" algn="just">
              <a:buNone/>
            </a:pPr>
            <a:r>
              <a:rPr lang="hu-HU" dirty="0"/>
              <a:t>            the separation of the science of translation from theories of literature.</a:t>
            </a:r>
          </a:p>
          <a:p>
            <a:pPr algn="just"/>
            <a:r>
              <a:rPr lang="hu-HU" dirty="0"/>
              <a:t>This also explains why thinking about translation </a:t>
            </a:r>
            <a:r>
              <a:rPr lang="hu-HU" b="1" dirty="0"/>
              <a:t>has shifted from literature to the science of linguistics.</a:t>
            </a:r>
          </a:p>
          <a:p>
            <a:endParaRPr lang="hu-HU" dirty="0"/>
          </a:p>
        </p:txBody>
      </p:sp>
      <p:cxnSp>
        <p:nvCxnSpPr>
          <p:cNvPr id="5" name="Соединительная линия уступом 4"/>
          <p:cNvCxnSpPr/>
          <p:nvPr/>
        </p:nvCxnSpPr>
        <p:spPr>
          <a:xfrm>
            <a:off x="1708727" y="3556000"/>
            <a:ext cx="443346" cy="2770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89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Appearance of Linguistics</a:t>
            </a:r>
          </a:p>
        </p:txBody>
      </p:sp>
      <p:sp>
        <p:nvSpPr>
          <p:cNvPr id="3" name="Объект 2"/>
          <p:cNvSpPr>
            <a:spLocks noGrp="1"/>
          </p:cNvSpPr>
          <p:nvPr>
            <p:ph idx="1"/>
          </p:nvPr>
        </p:nvSpPr>
        <p:spPr/>
        <p:txBody>
          <a:bodyPr>
            <a:normAutofit fontScale="92500" lnSpcReduction="20000"/>
          </a:bodyPr>
          <a:lstStyle/>
          <a:p>
            <a:r>
              <a:rPr lang="hu-HU" b="1" dirty="0"/>
              <a:t>The science of language revolutionised thinking about translation.</a:t>
            </a:r>
          </a:p>
          <a:p>
            <a:r>
              <a:rPr lang="hu-HU" dirty="0"/>
              <a:t>The experience and sometimes brilliant observations of translators and critics of translation, added up to an independent field of study only in the second half of the 20</a:t>
            </a:r>
            <a:r>
              <a:rPr lang="hu-HU" baseline="30000" dirty="0"/>
              <a:t>th </a:t>
            </a:r>
            <a:r>
              <a:rPr lang="hu-HU" dirty="0"/>
              <a:t>century.</a:t>
            </a:r>
          </a:p>
          <a:p>
            <a:r>
              <a:rPr lang="hu-HU" dirty="0"/>
              <a:t>Due to the rapid increase in the demand for translation, general principles had to be abstracted from the practical experience of previous generations which could then be applied to a wide variety of translation situations. </a:t>
            </a:r>
          </a:p>
          <a:p>
            <a:r>
              <a:rPr lang="hu-HU" dirty="0"/>
              <a:t>Translation phenomena and translation strategies had to be taken out of their natural context to find rules for translation independent of language pair, text type, genre, cultural background and so on.</a:t>
            </a:r>
          </a:p>
        </p:txBody>
      </p:sp>
    </p:spTree>
    <p:extLst>
      <p:ext uri="{BB962C8B-B14F-4D97-AF65-F5344CB8AC3E}">
        <p14:creationId xmlns:p14="http://schemas.microsoft.com/office/powerpoint/2010/main" val="148799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Literary and the Linguistic Approach</a:t>
            </a:r>
          </a:p>
        </p:txBody>
      </p:sp>
      <p:sp>
        <p:nvSpPr>
          <p:cNvPr id="3" name="Текст 2"/>
          <p:cNvSpPr>
            <a:spLocks noGrp="1"/>
          </p:cNvSpPr>
          <p:nvPr>
            <p:ph type="body" idx="1"/>
          </p:nvPr>
        </p:nvSpPr>
        <p:spPr>
          <a:xfrm>
            <a:off x="1377696" y="1882918"/>
            <a:ext cx="4718304" cy="576262"/>
          </a:xfrm>
        </p:spPr>
        <p:txBody>
          <a:bodyPr/>
          <a:lstStyle/>
          <a:p>
            <a:r>
              <a:rPr lang="hu-HU" dirty="0"/>
              <a:t>Literary Approach</a:t>
            </a:r>
          </a:p>
        </p:txBody>
      </p:sp>
      <p:sp>
        <p:nvSpPr>
          <p:cNvPr id="4" name="Объект 3"/>
          <p:cNvSpPr>
            <a:spLocks noGrp="1"/>
          </p:cNvSpPr>
          <p:nvPr>
            <p:ph sz="half" idx="2"/>
          </p:nvPr>
        </p:nvSpPr>
        <p:spPr>
          <a:xfrm>
            <a:off x="1295400" y="2540000"/>
            <a:ext cx="4718304" cy="3335868"/>
          </a:xfrm>
        </p:spPr>
        <p:txBody>
          <a:bodyPr>
            <a:normAutofit fontScale="85000" lnSpcReduction="20000"/>
          </a:bodyPr>
          <a:lstStyle/>
          <a:p>
            <a:r>
              <a:rPr lang="hu-HU" dirty="0"/>
              <a:t>studies the translation of works of art</a:t>
            </a:r>
          </a:p>
          <a:p>
            <a:pPr lvl="0"/>
            <a:r>
              <a:rPr lang="hu-HU" dirty="0"/>
              <a:t>examines the work of outstanding translators</a:t>
            </a:r>
          </a:p>
          <a:p>
            <a:r>
              <a:rPr lang="hu-HU" dirty="0"/>
              <a:t>focuses on individual, sometimes even unusual, original and surprising solutions.</a:t>
            </a:r>
          </a:p>
          <a:p>
            <a:r>
              <a:rPr lang="hu-HU" dirty="0"/>
              <a:t>concentrates merely on the product of translation</a:t>
            </a:r>
          </a:p>
          <a:p>
            <a:r>
              <a:rPr lang="hu-HU" dirty="0"/>
              <a:t>tends to be normative (prescriptive) by nature</a:t>
            </a:r>
          </a:p>
          <a:p>
            <a:r>
              <a:rPr lang="hu-HU" dirty="0"/>
              <a:t>often contains evaluation</a:t>
            </a:r>
          </a:p>
        </p:txBody>
      </p:sp>
      <p:sp>
        <p:nvSpPr>
          <p:cNvPr id="5" name="Текст 4"/>
          <p:cNvSpPr>
            <a:spLocks noGrp="1"/>
          </p:cNvSpPr>
          <p:nvPr>
            <p:ph type="body" sz="quarter" idx="3"/>
          </p:nvPr>
        </p:nvSpPr>
        <p:spPr>
          <a:xfrm>
            <a:off x="6096000" y="1882918"/>
            <a:ext cx="4718304" cy="576262"/>
          </a:xfrm>
        </p:spPr>
        <p:txBody>
          <a:bodyPr/>
          <a:lstStyle/>
          <a:p>
            <a:r>
              <a:rPr lang="hu-HU" dirty="0"/>
              <a:t>Linguistic Approach</a:t>
            </a:r>
          </a:p>
        </p:txBody>
      </p:sp>
      <p:sp>
        <p:nvSpPr>
          <p:cNvPr id="6" name="Объект 5"/>
          <p:cNvSpPr>
            <a:spLocks noGrp="1"/>
          </p:cNvSpPr>
          <p:nvPr>
            <p:ph sz="quarter" idx="4"/>
          </p:nvPr>
        </p:nvSpPr>
        <p:spPr>
          <a:xfrm>
            <a:off x="6180671" y="2540000"/>
            <a:ext cx="4718304" cy="3335868"/>
          </a:xfrm>
        </p:spPr>
        <p:txBody>
          <a:bodyPr>
            <a:normAutofit fontScale="92500" lnSpcReduction="20000"/>
          </a:bodyPr>
          <a:lstStyle/>
          <a:p>
            <a:r>
              <a:rPr lang="hu-HU" dirty="0"/>
              <a:t>is interested in a wide variety of text types</a:t>
            </a:r>
          </a:p>
          <a:p>
            <a:pPr lvl="0"/>
            <a:r>
              <a:rPr lang="hu-HU" dirty="0"/>
              <a:t>is (also) interested in the everyday work of translators/interpreters.</a:t>
            </a:r>
          </a:p>
          <a:p>
            <a:r>
              <a:rPr lang="hu-HU" dirty="0"/>
              <a:t>considers "mass" solutions worthy of inquiry too</a:t>
            </a:r>
          </a:p>
          <a:p>
            <a:r>
              <a:rPr lang="hu-HU" dirty="0"/>
              <a:t>also explores the process of translation</a:t>
            </a:r>
          </a:p>
          <a:p>
            <a:r>
              <a:rPr lang="hu-HU" dirty="0"/>
              <a:t>tends to be descriptive</a:t>
            </a:r>
          </a:p>
          <a:p>
            <a:r>
              <a:rPr lang="hu-HU" dirty="0"/>
              <a:t>tries to avoid evaluation</a:t>
            </a:r>
          </a:p>
        </p:txBody>
      </p:sp>
    </p:spTree>
    <p:extLst>
      <p:ext uri="{BB962C8B-B14F-4D97-AF65-F5344CB8AC3E}">
        <p14:creationId xmlns:p14="http://schemas.microsoft.com/office/powerpoint/2010/main" val="150069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and Contrastive Linguistics</a:t>
            </a:r>
          </a:p>
        </p:txBody>
      </p:sp>
      <p:sp>
        <p:nvSpPr>
          <p:cNvPr id="3" name="Объект 2"/>
          <p:cNvSpPr>
            <a:spLocks noGrp="1"/>
          </p:cNvSpPr>
          <p:nvPr>
            <p:ph idx="1"/>
          </p:nvPr>
        </p:nvSpPr>
        <p:spPr/>
        <p:txBody>
          <a:bodyPr>
            <a:normAutofit/>
          </a:bodyPr>
          <a:lstStyle/>
          <a:p>
            <a:pPr algn="just"/>
            <a:r>
              <a:rPr lang="hu-HU" dirty="0"/>
              <a:t>In the second half of the 20</a:t>
            </a:r>
            <a:r>
              <a:rPr lang="hu-HU" baseline="30000" dirty="0"/>
              <a:t>th </a:t>
            </a:r>
            <a:r>
              <a:rPr lang="hu-HU" dirty="0"/>
              <a:t>century the teaching and learning of modern languages also came to affect the lives of massive numbers of people. </a:t>
            </a:r>
          </a:p>
          <a:p>
            <a:pPr algn="just"/>
            <a:r>
              <a:rPr lang="hu-HU" dirty="0"/>
              <a:t>Language teaching required </a:t>
            </a:r>
            <a:r>
              <a:rPr lang="hu-HU" b="1" dirty="0"/>
              <a:t>the non-historical (synchronic) comparison </a:t>
            </a:r>
            <a:r>
              <a:rPr lang="hu-HU" dirty="0"/>
              <a:t>of the present state of the language pairs concerned.</a:t>
            </a:r>
          </a:p>
          <a:p>
            <a:pPr algn="just"/>
            <a:r>
              <a:rPr lang="hu-HU" dirty="0"/>
              <a:t>Contrastive linguistics developed research methods for the synchronic analysis of non-cognate languages, but not excluding the synchronic comparison of cognate languages, either. </a:t>
            </a:r>
          </a:p>
        </p:txBody>
      </p:sp>
    </p:spTree>
    <p:extLst>
      <p:ext uri="{BB962C8B-B14F-4D97-AF65-F5344CB8AC3E}">
        <p14:creationId xmlns:p14="http://schemas.microsoft.com/office/powerpoint/2010/main" val="140876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698500"/>
            <a:ext cx="9601196" cy="1056410"/>
          </a:xfrm>
        </p:spPr>
        <p:txBody>
          <a:bodyPr>
            <a:normAutofit fontScale="90000"/>
          </a:bodyPr>
          <a:lstStyle/>
          <a:p>
            <a:r>
              <a:rPr lang="hu-HU" dirty="0"/>
              <a:t>Differences Between the Theory of Translation and Contrastive Linguistics</a:t>
            </a:r>
          </a:p>
        </p:txBody>
      </p:sp>
      <p:sp>
        <p:nvSpPr>
          <p:cNvPr id="3" name="Текст 2"/>
          <p:cNvSpPr>
            <a:spLocks noGrp="1"/>
          </p:cNvSpPr>
          <p:nvPr>
            <p:ph type="body" idx="1"/>
          </p:nvPr>
        </p:nvSpPr>
        <p:spPr>
          <a:xfrm>
            <a:off x="1295400" y="1836497"/>
            <a:ext cx="4718304" cy="576262"/>
          </a:xfrm>
        </p:spPr>
        <p:txBody>
          <a:bodyPr/>
          <a:lstStyle/>
          <a:p>
            <a:r>
              <a:rPr lang="hu-HU" dirty="0"/>
              <a:t>Theory of Translation</a:t>
            </a:r>
          </a:p>
        </p:txBody>
      </p:sp>
      <p:sp>
        <p:nvSpPr>
          <p:cNvPr id="4" name="Объект 3"/>
          <p:cNvSpPr>
            <a:spLocks noGrp="1"/>
          </p:cNvSpPr>
          <p:nvPr>
            <p:ph sz="half" idx="2"/>
          </p:nvPr>
        </p:nvSpPr>
        <p:spPr>
          <a:xfrm>
            <a:off x="1295400" y="2494346"/>
            <a:ext cx="4718304" cy="3381521"/>
          </a:xfrm>
        </p:spPr>
        <p:txBody>
          <a:bodyPr>
            <a:normAutofit fontScale="85000" lnSpcReduction="20000"/>
          </a:bodyPr>
          <a:lstStyle/>
          <a:p>
            <a:r>
              <a:rPr lang="hu-HU" dirty="0"/>
              <a:t>involves the actual realisations of the two linguistic systems, i.e. Texts</a:t>
            </a:r>
          </a:p>
          <a:p>
            <a:r>
              <a:rPr lang="hu-HU" dirty="0"/>
              <a:t>only deals with phenomena that truly pose problems in the practice of translation</a:t>
            </a:r>
          </a:p>
          <a:p>
            <a:r>
              <a:rPr lang="hu-HU" dirty="0"/>
              <a:t>does not necessarily focus on elements on the same level</a:t>
            </a:r>
          </a:p>
          <a:p>
            <a:r>
              <a:rPr lang="hu-HU" dirty="0"/>
              <a:t>Unidirectional</a:t>
            </a:r>
          </a:p>
          <a:p>
            <a:r>
              <a:rPr lang="hu-HU" dirty="0"/>
              <a:t>primarily aims at helping the work of translators and interpreters</a:t>
            </a:r>
          </a:p>
          <a:p>
            <a:r>
              <a:rPr lang="hu-HU" dirty="0"/>
              <a:t>Has its own categories (e.g.: realia)</a:t>
            </a:r>
          </a:p>
          <a:p>
            <a:endParaRPr lang="hu-HU" dirty="0"/>
          </a:p>
        </p:txBody>
      </p:sp>
      <p:sp>
        <p:nvSpPr>
          <p:cNvPr id="5" name="Текст 4"/>
          <p:cNvSpPr>
            <a:spLocks noGrp="1"/>
          </p:cNvSpPr>
          <p:nvPr>
            <p:ph type="body" sz="quarter" idx="3"/>
          </p:nvPr>
        </p:nvSpPr>
        <p:spPr>
          <a:xfrm>
            <a:off x="6180671" y="1836497"/>
            <a:ext cx="4718304" cy="576262"/>
          </a:xfrm>
        </p:spPr>
        <p:txBody>
          <a:bodyPr/>
          <a:lstStyle/>
          <a:p>
            <a:r>
              <a:rPr lang="hu-HU" dirty="0"/>
              <a:t>Contrastive Linguistics</a:t>
            </a:r>
          </a:p>
        </p:txBody>
      </p:sp>
      <p:sp>
        <p:nvSpPr>
          <p:cNvPr id="6" name="Объект 5"/>
          <p:cNvSpPr>
            <a:spLocks noGrp="1"/>
          </p:cNvSpPr>
          <p:nvPr>
            <p:ph sz="quarter" idx="4"/>
          </p:nvPr>
        </p:nvSpPr>
        <p:spPr>
          <a:xfrm>
            <a:off x="6180671" y="2494346"/>
            <a:ext cx="4718304" cy="3381521"/>
          </a:xfrm>
        </p:spPr>
        <p:txBody>
          <a:bodyPr>
            <a:normAutofit fontScale="85000" lnSpcReduction="10000"/>
          </a:bodyPr>
          <a:lstStyle/>
          <a:p>
            <a:r>
              <a:rPr lang="hu-HU" dirty="0"/>
              <a:t>contrasts the systems of the two languages</a:t>
            </a:r>
          </a:p>
          <a:p>
            <a:r>
              <a:rPr lang="hu-HU" dirty="0"/>
              <a:t>contrasts the total system of the two languages</a:t>
            </a:r>
          </a:p>
          <a:p>
            <a:r>
              <a:rPr lang="hu-HU" dirty="0"/>
              <a:t>compares elements in the two languages occurring on the same level of language</a:t>
            </a:r>
          </a:p>
          <a:p>
            <a:r>
              <a:rPr lang="hu-HU" dirty="0"/>
              <a:t>may be bidirectional</a:t>
            </a:r>
          </a:p>
          <a:p>
            <a:r>
              <a:rPr lang="hu-HU" dirty="0"/>
              <a:t>intends to provide relevant information for teachers of foreign languages</a:t>
            </a:r>
          </a:p>
        </p:txBody>
      </p:sp>
    </p:spTree>
    <p:extLst>
      <p:ext uri="{BB962C8B-B14F-4D97-AF65-F5344CB8AC3E}">
        <p14:creationId xmlns:p14="http://schemas.microsoft.com/office/powerpoint/2010/main" val="58688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and Contrastive Text Linguistics</a:t>
            </a:r>
          </a:p>
        </p:txBody>
      </p:sp>
      <p:sp>
        <p:nvSpPr>
          <p:cNvPr id="3" name="Объект 2"/>
          <p:cNvSpPr>
            <a:spLocks noGrp="1"/>
          </p:cNvSpPr>
          <p:nvPr>
            <p:ph idx="1"/>
          </p:nvPr>
        </p:nvSpPr>
        <p:spPr/>
        <p:txBody>
          <a:bodyPr>
            <a:normAutofit fontScale="92500"/>
          </a:bodyPr>
          <a:lstStyle/>
          <a:p>
            <a:pPr algn="just"/>
            <a:r>
              <a:rPr lang="hu-HU" dirty="0"/>
              <a:t>Studies in </a:t>
            </a:r>
            <a:r>
              <a:rPr lang="hu-HU" b="1" dirty="0"/>
              <a:t>contrastive text linguistics </a:t>
            </a:r>
            <a:r>
              <a:rPr lang="hu-HU" dirty="0"/>
              <a:t>are generally based on texts that are not the translations of one another. </a:t>
            </a:r>
          </a:p>
          <a:p>
            <a:pPr algn="just"/>
            <a:r>
              <a:rPr lang="hu-HU" dirty="0"/>
              <a:t>Research on contrastive text linguistics compares independent texts in languages A and B, that is, the independent realisations of the systems of languages A and B</a:t>
            </a:r>
          </a:p>
          <a:p>
            <a:pPr algn="just"/>
            <a:r>
              <a:rPr lang="hu-HU" b="1" dirty="0"/>
              <a:t>Translation theory</a:t>
            </a:r>
            <a:r>
              <a:rPr lang="hu-HU" dirty="0"/>
              <a:t>, on the other hand, contrasts the realisations of two linguistic systems that depend upon each other. </a:t>
            </a:r>
          </a:p>
          <a:p>
            <a:pPr algn="just"/>
            <a:r>
              <a:rPr lang="hu-HU" dirty="0"/>
              <a:t>It is also interested in the study of all of </a:t>
            </a:r>
            <a:r>
              <a:rPr lang="hu-HU" b="1" dirty="0"/>
              <a:t>the linguistic and extralinguistic elements </a:t>
            </a:r>
            <a:r>
              <a:rPr lang="hu-HU" dirty="0"/>
              <a:t>accompanying the situation of translation</a:t>
            </a:r>
          </a:p>
        </p:txBody>
      </p:sp>
    </p:spTree>
    <p:extLst>
      <p:ext uri="{BB962C8B-B14F-4D97-AF65-F5344CB8AC3E}">
        <p14:creationId xmlns:p14="http://schemas.microsoft.com/office/powerpoint/2010/main" val="29906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Lecture</a:t>
            </a:r>
            <a:r>
              <a:rPr lang="hu-HU" dirty="0"/>
              <a:t> 1</a:t>
            </a:r>
          </a:p>
        </p:txBody>
      </p:sp>
      <p:sp>
        <p:nvSpPr>
          <p:cNvPr id="3" name="Объект 2"/>
          <p:cNvSpPr>
            <a:spLocks noGrp="1"/>
          </p:cNvSpPr>
          <p:nvPr>
            <p:ph idx="1"/>
          </p:nvPr>
        </p:nvSpPr>
        <p:spPr/>
        <p:txBody>
          <a:bodyPr/>
          <a:lstStyle/>
          <a:p>
            <a:endParaRPr lang="hu-HU" dirty="0"/>
          </a:p>
        </p:txBody>
      </p:sp>
    </p:spTree>
    <p:extLst>
      <p:ext uri="{BB962C8B-B14F-4D97-AF65-F5344CB8AC3E}">
        <p14:creationId xmlns:p14="http://schemas.microsoft.com/office/powerpoint/2010/main" val="140592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Linguistic and Extralinguistic Elements of the Situation of Translation</a:t>
            </a:r>
          </a:p>
        </p:txBody>
      </p:sp>
      <p:sp>
        <p:nvSpPr>
          <p:cNvPr id="3" name="Объект 2"/>
          <p:cNvSpPr>
            <a:spLocks noGrp="1"/>
          </p:cNvSpPr>
          <p:nvPr>
            <p:ph idx="1"/>
          </p:nvPr>
        </p:nvSpPr>
        <p:spPr/>
        <p:txBody>
          <a:bodyPr>
            <a:normAutofit/>
          </a:bodyPr>
          <a:lstStyle/>
          <a:p>
            <a:r>
              <a:rPr lang="hu-HU" dirty="0"/>
              <a:t>The theory of translation also investigates the extralinguistic factors of the situation. </a:t>
            </a:r>
          </a:p>
          <a:p>
            <a:r>
              <a:rPr lang="hu-HU" dirty="0"/>
              <a:t>It explores the role of human participants in the situation: the </a:t>
            </a:r>
            <a:r>
              <a:rPr lang="hu-HU" b="1" dirty="0"/>
              <a:t>source language sender</a:t>
            </a:r>
            <a:r>
              <a:rPr lang="hu-HU" dirty="0"/>
              <a:t>, the </a:t>
            </a:r>
            <a:r>
              <a:rPr lang="hu-HU" b="1" dirty="0"/>
              <a:t>target language receiver </a:t>
            </a:r>
            <a:r>
              <a:rPr lang="hu-HU" dirty="0"/>
              <a:t>and the </a:t>
            </a:r>
            <a:r>
              <a:rPr lang="hu-HU" b="1" dirty="0"/>
              <a:t>translator</a:t>
            </a:r>
            <a:r>
              <a:rPr lang="hu-HU" dirty="0"/>
              <a:t>, who is a source language receiver and a target language sender at the same time. </a:t>
            </a:r>
          </a:p>
          <a:p>
            <a:r>
              <a:rPr lang="hu-HU" dirty="0"/>
              <a:t>It also investigates the </a:t>
            </a:r>
            <a:r>
              <a:rPr lang="hu-HU" b="1" dirty="0"/>
              <a:t>broader context of the translational situation</a:t>
            </a:r>
            <a:r>
              <a:rPr lang="hu-HU" dirty="0"/>
              <a:t>, that is, the geographical, historical, cultural, political, religious, etc. circumstances of the birth of the source language and the target language text.</a:t>
            </a:r>
          </a:p>
        </p:txBody>
      </p:sp>
    </p:spTree>
    <p:extLst>
      <p:ext uri="{BB962C8B-B14F-4D97-AF65-F5344CB8AC3E}">
        <p14:creationId xmlns:p14="http://schemas.microsoft.com/office/powerpoint/2010/main" val="402688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as an Interdisciplinary Field of Study</a:t>
            </a:r>
          </a:p>
        </p:txBody>
      </p:sp>
      <p:sp>
        <p:nvSpPr>
          <p:cNvPr id="3" name="Объект 2"/>
          <p:cNvSpPr>
            <a:spLocks noGrp="1"/>
          </p:cNvSpPr>
          <p:nvPr>
            <p:ph idx="1"/>
          </p:nvPr>
        </p:nvSpPr>
        <p:spPr/>
        <p:txBody>
          <a:bodyPr>
            <a:normAutofit/>
          </a:bodyPr>
          <a:lstStyle/>
          <a:p>
            <a:r>
              <a:rPr lang="hu-HU" dirty="0"/>
              <a:t>To explore the relationship between the two languages, the source language and the target language, translation theory might use:</a:t>
            </a:r>
          </a:p>
          <a:p>
            <a:pPr>
              <a:buFont typeface="Wingdings" panose="05000000000000000000" pitchFamily="2" charset="2"/>
              <a:buChar char="ü"/>
            </a:pPr>
            <a:r>
              <a:rPr lang="hu-HU" dirty="0"/>
              <a:t>contrastive linguistics</a:t>
            </a:r>
          </a:p>
          <a:p>
            <a:pPr>
              <a:buFont typeface="Wingdings" panose="05000000000000000000" pitchFamily="2" charset="2"/>
              <a:buChar char="ü"/>
            </a:pPr>
            <a:r>
              <a:rPr lang="hu-HU" dirty="0"/>
              <a:t>text linguistics </a:t>
            </a:r>
          </a:p>
          <a:p>
            <a:pPr>
              <a:buFont typeface="Wingdings" panose="05000000000000000000" pitchFamily="2" charset="2"/>
              <a:buChar char="ü"/>
            </a:pPr>
            <a:r>
              <a:rPr lang="hu-HU" dirty="0"/>
              <a:t>psycholinguistics</a:t>
            </a:r>
          </a:p>
          <a:p>
            <a:pPr>
              <a:buFont typeface="Wingdings" panose="05000000000000000000" pitchFamily="2" charset="2"/>
              <a:buChar char="ü"/>
            </a:pPr>
            <a:r>
              <a:rPr lang="hu-HU" dirty="0"/>
              <a:t>sociolinguistics</a:t>
            </a:r>
          </a:p>
        </p:txBody>
      </p:sp>
    </p:spTree>
    <p:extLst>
      <p:ext uri="{BB962C8B-B14F-4D97-AF65-F5344CB8AC3E}">
        <p14:creationId xmlns:p14="http://schemas.microsoft.com/office/powerpoint/2010/main" val="40742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as a Useful Field of Study</a:t>
            </a:r>
          </a:p>
        </p:txBody>
      </p:sp>
      <p:sp>
        <p:nvSpPr>
          <p:cNvPr id="3" name="Объект 2"/>
          <p:cNvSpPr>
            <a:spLocks noGrp="1"/>
          </p:cNvSpPr>
          <p:nvPr>
            <p:ph idx="1"/>
          </p:nvPr>
        </p:nvSpPr>
        <p:spPr/>
        <p:txBody>
          <a:bodyPr/>
          <a:lstStyle/>
          <a:p>
            <a:r>
              <a:rPr lang="hu-HU" dirty="0"/>
              <a:t>Its usefulness is questioned by language teachers, translators and interpreters, and, from a completely different point of view, by translation scholars.</a:t>
            </a:r>
          </a:p>
          <a:p>
            <a:r>
              <a:rPr lang="hu-HU" dirty="0"/>
              <a:t>Translation theory does not directly facilitate the work of translators and interpreters and does not directly lead to better quality in translation. </a:t>
            </a:r>
          </a:p>
        </p:txBody>
      </p:sp>
    </p:spTree>
    <p:extLst>
      <p:ext uri="{BB962C8B-B14F-4D97-AF65-F5344CB8AC3E}">
        <p14:creationId xmlns:p14="http://schemas.microsoft.com/office/powerpoint/2010/main" val="187936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Theory as Applied Linguistics</a:t>
            </a:r>
          </a:p>
        </p:txBody>
      </p:sp>
      <p:sp>
        <p:nvSpPr>
          <p:cNvPr id="3" name="Объект 2"/>
          <p:cNvSpPr>
            <a:spLocks noGrp="1"/>
          </p:cNvSpPr>
          <p:nvPr>
            <p:ph idx="1"/>
          </p:nvPr>
        </p:nvSpPr>
        <p:spPr/>
        <p:txBody>
          <a:bodyPr>
            <a:normAutofit/>
          </a:bodyPr>
          <a:lstStyle/>
          <a:p>
            <a:r>
              <a:rPr lang="hu-HU" dirty="0"/>
              <a:t>Translation or translation studies may be regarded as a typically </a:t>
            </a:r>
            <a:r>
              <a:rPr lang="hu-HU" b="1" dirty="0"/>
              <a:t>applied field of study</a:t>
            </a:r>
          </a:p>
          <a:p>
            <a:pPr algn="just"/>
            <a:r>
              <a:rPr lang="hu-HU" dirty="0"/>
              <a:t>Translation theory is an interdisciplinary field of study as it applies the results, terminology, research methods, etc. of various linguistic disciplines or other social sciences to investigate the processes, products and functions of translation. </a:t>
            </a:r>
          </a:p>
        </p:txBody>
      </p:sp>
    </p:spTree>
    <p:extLst>
      <p:ext uri="{BB962C8B-B14F-4D97-AF65-F5344CB8AC3E}">
        <p14:creationId xmlns:p14="http://schemas.microsoft.com/office/powerpoint/2010/main" val="256885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Definition of Translation Theory</a:t>
            </a:r>
          </a:p>
        </p:txBody>
      </p:sp>
      <p:sp>
        <p:nvSpPr>
          <p:cNvPr id="3" name="Объект 2"/>
          <p:cNvSpPr>
            <a:spLocks noGrp="1"/>
          </p:cNvSpPr>
          <p:nvPr>
            <p:ph idx="1"/>
          </p:nvPr>
        </p:nvSpPr>
        <p:spPr/>
        <p:txBody>
          <a:bodyPr>
            <a:normAutofit fontScale="85000" lnSpcReduction="10000"/>
          </a:bodyPr>
          <a:lstStyle/>
          <a:p>
            <a:r>
              <a:rPr lang="hu-HU" b="1" dirty="0"/>
              <a:t>Translation theory is a subdiscipline of applied linguistics that studies the processes, products, and functions of translation, taking into account all of the linguistic and extralinguistic elements of the situational context of translation.</a:t>
            </a:r>
          </a:p>
          <a:p>
            <a:r>
              <a:rPr lang="hu-HU" b="1" dirty="0"/>
              <a:t>The linguistic components </a:t>
            </a:r>
            <a:r>
              <a:rPr lang="hu-HU" dirty="0"/>
              <a:t>of the situation of translation are the following: the source language (SL), the target language (TL), the source language text, and the target language text.</a:t>
            </a:r>
          </a:p>
          <a:p>
            <a:r>
              <a:rPr lang="hu-HU" b="1" dirty="0"/>
              <a:t>The extralinguistic components </a:t>
            </a:r>
            <a:r>
              <a:rPr lang="hu-HU" dirty="0"/>
              <a:t>of the situation of translation are the following: the source language sender, the target language receiver, the translator (who, in one person, combines the function of source language receiver and target language sender), and the historical, geographical, social, and cultural context of the source and the target language.</a:t>
            </a:r>
          </a:p>
          <a:p>
            <a:endParaRPr lang="hu-HU" dirty="0"/>
          </a:p>
        </p:txBody>
      </p:sp>
    </p:spTree>
    <p:extLst>
      <p:ext uri="{BB962C8B-B14F-4D97-AF65-F5344CB8AC3E}">
        <p14:creationId xmlns:p14="http://schemas.microsoft.com/office/powerpoint/2010/main" val="2562476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Definition of Translation Theory (2)</a:t>
            </a:r>
          </a:p>
        </p:txBody>
      </p:sp>
      <p:sp>
        <p:nvSpPr>
          <p:cNvPr id="3" name="Объект 2"/>
          <p:cNvSpPr>
            <a:spLocks noGrp="1"/>
          </p:cNvSpPr>
          <p:nvPr>
            <p:ph idx="1"/>
          </p:nvPr>
        </p:nvSpPr>
        <p:spPr/>
        <p:txBody>
          <a:bodyPr>
            <a:normAutofit lnSpcReduction="10000"/>
          </a:bodyPr>
          <a:lstStyle/>
          <a:p>
            <a:r>
              <a:rPr lang="hu-HU" b="1" dirty="0"/>
              <a:t>The term "translation" refers to all kinds of translation:</a:t>
            </a:r>
          </a:p>
          <a:p>
            <a:pPr lvl="0" fontAlgn="base">
              <a:buFont typeface="Wingdings" panose="05000000000000000000" pitchFamily="2" charset="2"/>
              <a:buChar char="ü"/>
            </a:pPr>
            <a:r>
              <a:rPr lang="hu-HU" dirty="0"/>
              <a:t>written translation of a written text</a:t>
            </a:r>
          </a:p>
          <a:p>
            <a:pPr lvl="0" fontAlgn="base">
              <a:buFont typeface="Wingdings" panose="05000000000000000000" pitchFamily="2" charset="2"/>
              <a:buChar char="ü"/>
            </a:pPr>
            <a:r>
              <a:rPr lang="hu-HU" dirty="0"/>
              <a:t>oral translation of a written text (sight translation)</a:t>
            </a:r>
          </a:p>
          <a:p>
            <a:pPr lvl="0" fontAlgn="base">
              <a:buFont typeface="Wingdings" panose="05000000000000000000" pitchFamily="2" charset="2"/>
              <a:buChar char="ü"/>
            </a:pPr>
            <a:r>
              <a:rPr lang="hu-HU" dirty="0"/>
              <a:t>oral translation of a spoken text (interpretation)</a:t>
            </a:r>
          </a:p>
          <a:p>
            <a:pPr lvl="1" fontAlgn="base">
              <a:buFont typeface="Wingdings" panose="05000000000000000000" pitchFamily="2" charset="2"/>
              <a:buChar char="Ø"/>
            </a:pPr>
            <a:r>
              <a:rPr lang="hu-HU" dirty="0"/>
              <a:t>simultaneous translation of a spoken text (simultaneous interpretation)</a:t>
            </a:r>
          </a:p>
          <a:p>
            <a:pPr lvl="1" fontAlgn="base">
              <a:buFont typeface="Wingdings" panose="05000000000000000000" pitchFamily="2" charset="2"/>
              <a:buChar char="Ø"/>
            </a:pPr>
            <a:r>
              <a:rPr lang="hu-HU" dirty="0"/>
              <a:t>consecutive translation of a spoken text (consecutive interpretation)</a:t>
            </a:r>
          </a:p>
          <a:p>
            <a:pPr lvl="0" fontAlgn="base">
              <a:buFont typeface="Wingdings" panose="05000000000000000000" pitchFamily="2" charset="2"/>
              <a:buChar char="ü"/>
            </a:pPr>
            <a:r>
              <a:rPr lang="hu-HU" dirty="0"/>
              <a:t>written translation of a spoken text</a:t>
            </a:r>
          </a:p>
          <a:p>
            <a:endParaRPr lang="hu-HU" dirty="0"/>
          </a:p>
        </p:txBody>
      </p:sp>
    </p:spTree>
    <p:extLst>
      <p:ext uri="{BB962C8B-B14F-4D97-AF65-F5344CB8AC3E}">
        <p14:creationId xmlns:p14="http://schemas.microsoft.com/office/powerpoint/2010/main" val="217499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Factors Influencing Translators’ Decisions</a:t>
            </a:r>
          </a:p>
        </p:txBody>
      </p:sp>
      <p:sp>
        <p:nvSpPr>
          <p:cNvPr id="3" name="Объект 2"/>
          <p:cNvSpPr>
            <a:spLocks noGrp="1"/>
          </p:cNvSpPr>
          <p:nvPr>
            <p:ph idx="1"/>
          </p:nvPr>
        </p:nvSpPr>
        <p:spPr/>
        <p:txBody>
          <a:bodyPr>
            <a:normAutofit/>
          </a:bodyPr>
          <a:lstStyle/>
          <a:p>
            <a:r>
              <a:rPr lang="hu-HU" dirty="0"/>
              <a:t>In primary (monolingual) communication, there are </a:t>
            </a:r>
            <a:r>
              <a:rPr lang="hu-HU" b="1" dirty="0"/>
              <a:t>three factors </a:t>
            </a:r>
            <a:r>
              <a:rPr lang="hu-HU" dirty="0"/>
              <a:t>at work in selecting linguistic forms: </a:t>
            </a:r>
          </a:p>
          <a:p>
            <a:pPr>
              <a:buFont typeface="Wingdings" panose="05000000000000000000" pitchFamily="2" charset="2"/>
              <a:buChar char="ü"/>
            </a:pPr>
            <a:r>
              <a:rPr lang="hu-HU" dirty="0"/>
              <a:t>the linguistic system</a:t>
            </a:r>
          </a:p>
          <a:p>
            <a:pPr>
              <a:buFont typeface="Wingdings" panose="05000000000000000000" pitchFamily="2" charset="2"/>
              <a:buChar char="ü"/>
            </a:pPr>
            <a:r>
              <a:rPr lang="hu-HU" dirty="0"/>
              <a:t>usage rules (language norms)</a:t>
            </a:r>
          </a:p>
          <a:p>
            <a:pPr>
              <a:buFont typeface="Wingdings" panose="05000000000000000000" pitchFamily="2" charset="2"/>
              <a:buChar char="ü"/>
            </a:pPr>
            <a:r>
              <a:rPr lang="hu-HU" dirty="0"/>
              <a:t>the context of discourse</a:t>
            </a:r>
          </a:p>
        </p:txBody>
      </p:sp>
    </p:spTree>
    <p:extLst>
      <p:ext uri="{BB962C8B-B14F-4D97-AF65-F5344CB8AC3E}">
        <p14:creationId xmlns:p14="http://schemas.microsoft.com/office/powerpoint/2010/main" val="349558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Factors Influencing Translators’ Decisions (2)</a:t>
            </a:r>
          </a:p>
        </p:txBody>
      </p:sp>
      <p:sp>
        <p:nvSpPr>
          <p:cNvPr id="3" name="Объект 2"/>
          <p:cNvSpPr>
            <a:spLocks noGrp="1"/>
          </p:cNvSpPr>
          <p:nvPr>
            <p:ph idx="1"/>
          </p:nvPr>
        </p:nvSpPr>
        <p:spPr/>
        <p:txBody>
          <a:bodyPr>
            <a:normAutofit/>
          </a:bodyPr>
          <a:lstStyle/>
          <a:p>
            <a:r>
              <a:rPr lang="hu-HU" dirty="0"/>
              <a:t>In secondary (bilingual) communication: </a:t>
            </a:r>
          </a:p>
          <a:p>
            <a:pPr>
              <a:buFont typeface="Wingdings" panose="05000000000000000000" pitchFamily="2" charset="2"/>
              <a:buChar char="ü"/>
            </a:pPr>
            <a:r>
              <a:rPr lang="hu-HU" dirty="0"/>
              <a:t>the systems, norms and contextual constraints of both the source and the target language. </a:t>
            </a:r>
          </a:p>
          <a:p>
            <a:pPr>
              <a:buFont typeface="Wingdings" panose="05000000000000000000" pitchFamily="2" charset="2"/>
              <a:buChar char="ü"/>
            </a:pPr>
            <a:r>
              <a:rPr lang="hu-HU" dirty="0"/>
              <a:t>the interrelations between these factors and the ideas that the translator, consciously or unconsciously, develops about the interrelations between the above factors,</a:t>
            </a:r>
          </a:p>
          <a:p>
            <a:pPr>
              <a:buFont typeface="Wingdings" panose="05000000000000000000" pitchFamily="2" charset="2"/>
              <a:buChar char="ü"/>
            </a:pPr>
            <a:r>
              <a:rPr lang="hu-HU" dirty="0"/>
              <a:t>the traditions of translators' target language use</a:t>
            </a:r>
          </a:p>
        </p:txBody>
      </p:sp>
    </p:spTree>
    <p:extLst>
      <p:ext uri="{BB962C8B-B14F-4D97-AF65-F5344CB8AC3E}">
        <p14:creationId xmlns:p14="http://schemas.microsoft.com/office/powerpoint/2010/main" val="150216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First Era of Linguistic Translation Theory</a:t>
            </a:r>
          </a:p>
        </p:txBody>
      </p:sp>
      <p:sp>
        <p:nvSpPr>
          <p:cNvPr id="3" name="Объект 2"/>
          <p:cNvSpPr>
            <a:spLocks noGrp="1"/>
          </p:cNvSpPr>
          <p:nvPr>
            <p:ph idx="1"/>
          </p:nvPr>
        </p:nvSpPr>
        <p:spPr/>
        <p:txBody>
          <a:bodyPr>
            <a:normAutofit fontScale="92500" lnSpcReduction="10000"/>
          </a:bodyPr>
          <a:lstStyle/>
          <a:p>
            <a:r>
              <a:rPr lang="hu-HU" dirty="0"/>
              <a:t>The development of translation theory was divided into periods by several scholars.</a:t>
            </a:r>
          </a:p>
          <a:p>
            <a:r>
              <a:rPr lang="hu-HU" dirty="0"/>
              <a:t>Since the first researchers of translation worked in relative isolation in different countries, it is hard to define the exact beginning. </a:t>
            </a:r>
          </a:p>
          <a:p>
            <a:r>
              <a:rPr lang="hu-HU" dirty="0"/>
              <a:t>The birth of a linguistic translation theory was marked by </a:t>
            </a:r>
            <a:r>
              <a:rPr lang="hu-HU" b="1" dirty="0"/>
              <a:t>Andrey Fedorov's </a:t>
            </a:r>
            <a:r>
              <a:rPr lang="hu-HU" dirty="0"/>
              <a:t>study, </a:t>
            </a:r>
            <a:r>
              <a:rPr lang="hu-HU" b="1" dirty="0"/>
              <a:t>Vvedenie v teoriyu perevoda </a:t>
            </a:r>
            <a:r>
              <a:rPr lang="hu-HU" dirty="0"/>
              <a:t>(Introduction to the theory of translation, 1953)</a:t>
            </a:r>
          </a:p>
          <a:p>
            <a:r>
              <a:rPr lang="hu-HU" b="1" dirty="0"/>
              <a:t>Fedorov</a:t>
            </a:r>
            <a:r>
              <a:rPr lang="hu-HU" dirty="0"/>
              <a:t> was the first to offer a systematic overview of the tasks and the history of translation theory, the problem of translatability, the lexical, grammatical, genre-specific, and stylistic questions of translation, and hc did so using a predominantly linguistic terminology.</a:t>
            </a:r>
          </a:p>
        </p:txBody>
      </p:sp>
    </p:spTree>
    <p:extLst>
      <p:ext uri="{BB962C8B-B14F-4D97-AF65-F5344CB8AC3E}">
        <p14:creationId xmlns:p14="http://schemas.microsoft.com/office/powerpoint/2010/main" val="304556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First Era of Linguistic Translation Theory (2)</a:t>
            </a:r>
          </a:p>
        </p:txBody>
      </p:sp>
      <p:sp>
        <p:nvSpPr>
          <p:cNvPr id="3" name="Объект 2"/>
          <p:cNvSpPr>
            <a:spLocks noGrp="1"/>
          </p:cNvSpPr>
          <p:nvPr>
            <p:ph idx="1"/>
          </p:nvPr>
        </p:nvSpPr>
        <p:spPr/>
        <p:txBody>
          <a:bodyPr>
            <a:normAutofit/>
          </a:bodyPr>
          <a:lstStyle/>
          <a:p>
            <a:r>
              <a:rPr lang="hu-HU" dirty="0"/>
              <a:t>At the end of the 1950s, more and more studies appear (Cary 1956, Savory 1957, Smith 1958, Vinay and Darbelnet 1958)</a:t>
            </a:r>
          </a:p>
          <a:p>
            <a:r>
              <a:rPr lang="hu-HU" b="1" dirty="0"/>
              <a:t>Jakobson's</a:t>
            </a:r>
            <a:r>
              <a:rPr lang="hu-HU" dirty="0"/>
              <a:t> – </a:t>
            </a:r>
            <a:r>
              <a:rPr lang="hu-HU" b="1" dirty="0"/>
              <a:t>On Linguistic Aspects of Translation</a:t>
            </a:r>
            <a:r>
              <a:rPr lang="hu-HU" dirty="0"/>
              <a:t>. In this study Jakobson distinguishes between </a:t>
            </a:r>
            <a:r>
              <a:rPr lang="hu-HU" b="1" dirty="0"/>
              <a:t>intralingual</a:t>
            </a:r>
            <a:r>
              <a:rPr lang="hu-HU" dirty="0"/>
              <a:t> (within the same language), </a:t>
            </a:r>
            <a:r>
              <a:rPr lang="hu-HU" b="1" dirty="0"/>
              <a:t>interlingual</a:t>
            </a:r>
            <a:r>
              <a:rPr lang="hu-HU" dirty="0"/>
              <a:t> (between languages), and </a:t>
            </a:r>
            <a:r>
              <a:rPr lang="hu-HU" b="1" dirty="0"/>
              <a:t>intersemiotic</a:t>
            </a:r>
            <a:r>
              <a:rPr lang="hu-HU" dirty="0"/>
              <a:t> (between systems of signs) translation. </a:t>
            </a:r>
          </a:p>
        </p:txBody>
      </p:sp>
    </p:spTree>
    <p:extLst>
      <p:ext uri="{BB962C8B-B14F-4D97-AF65-F5344CB8AC3E}">
        <p14:creationId xmlns:p14="http://schemas.microsoft.com/office/powerpoint/2010/main" val="1608538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Origins of a Linguistic Theory of Translation</a:t>
            </a:r>
          </a:p>
        </p:txBody>
      </p:sp>
      <p:sp>
        <p:nvSpPr>
          <p:cNvPr id="3" name="Объект 2"/>
          <p:cNvSpPr>
            <a:spLocks noGrp="1"/>
          </p:cNvSpPr>
          <p:nvPr>
            <p:ph idx="1"/>
          </p:nvPr>
        </p:nvSpPr>
        <p:spPr/>
        <p:txBody>
          <a:bodyPr/>
          <a:lstStyle/>
          <a:p>
            <a:r>
              <a:rPr lang="hu-HU" dirty="0"/>
              <a:t>Humankind has been thinking about translation for over a thousand years.</a:t>
            </a:r>
          </a:p>
          <a:p>
            <a:r>
              <a:rPr lang="hu-HU" dirty="0"/>
              <a:t>However, </a:t>
            </a:r>
            <a:r>
              <a:rPr lang="hu-HU" b="1" dirty="0"/>
              <a:t>the science of translation </a:t>
            </a:r>
            <a:r>
              <a:rPr lang="hu-HU" dirty="0"/>
              <a:t>or </a:t>
            </a:r>
            <a:r>
              <a:rPr lang="hu-HU" b="1" dirty="0"/>
              <a:t>the theory of translation </a:t>
            </a:r>
            <a:r>
              <a:rPr lang="hu-HU" dirty="0"/>
              <a:t>did not emerge before </a:t>
            </a:r>
            <a:r>
              <a:rPr lang="hu-HU" b="1" dirty="0"/>
              <a:t>the second half of the 20th century.</a:t>
            </a:r>
          </a:p>
        </p:txBody>
      </p:sp>
    </p:spTree>
    <p:extLst>
      <p:ext uri="{BB962C8B-B14F-4D97-AF65-F5344CB8AC3E}">
        <p14:creationId xmlns:p14="http://schemas.microsoft.com/office/powerpoint/2010/main" val="260681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First Era of Linguistic Translation Theory (3)</a:t>
            </a:r>
          </a:p>
        </p:txBody>
      </p:sp>
      <p:sp>
        <p:nvSpPr>
          <p:cNvPr id="3" name="Объект 2"/>
          <p:cNvSpPr>
            <a:spLocks noGrp="1"/>
          </p:cNvSpPr>
          <p:nvPr>
            <p:ph idx="1"/>
          </p:nvPr>
        </p:nvSpPr>
        <p:spPr/>
        <p:txBody>
          <a:bodyPr>
            <a:normAutofit lnSpcReduction="10000"/>
          </a:bodyPr>
          <a:lstStyle/>
          <a:p>
            <a:r>
              <a:rPr lang="hu-HU" dirty="0"/>
              <a:t>The 1960s bring a real breakthrough in the development of linguistic translation theory. </a:t>
            </a:r>
          </a:p>
          <a:p>
            <a:pPr algn="just"/>
            <a:r>
              <a:rPr lang="hu-HU" b="1" dirty="0"/>
              <a:t>Revzin and Rozentsveig </a:t>
            </a:r>
            <a:r>
              <a:rPr lang="hu-HU" dirty="0"/>
              <a:t>publish their </a:t>
            </a:r>
            <a:r>
              <a:rPr lang="hu-HU" b="1" dirty="0"/>
              <a:t>Osnovi obshchevo i mashinnovo perevoda </a:t>
            </a:r>
            <a:r>
              <a:rPr lang="hu-HU" dirty="0"/>
              <a:t>(Foundations of general and machine translation) </a:t>
            </a:r>
          </a:p>
          <a:p>
            <a:pPr algn="just"/>
            <a:r>
              <a:rPr lang="hu-HU" dirty="0"/>
              <a:t>In 1965</a:t>
            </a:r>
            <a:r>
              <a:rPr lang="hu-HU" b="1" dirty="0"/>
              <a:t>, John Catford </a:t>
            </a:r>
            <a:r>
              <a:rPr lang="hu-HU" dirty="0"/>
              <a:t>publishes his work entitled </a:t>
            </a:r>
            <a:r>
              <a:rPr lang="hu-HU" b="1" dirty="0"/>
              <a:t>A Linguistic Theory of Translation</a:t>
            </a:r>
            <a:r>
              <a:rPr lang="hu-HU" dirty="0"/>
              <a:t>, based on a series of lectures he gave at Edinburgh University.</a:t>
            </a:r>
          </a:p>
          <a:p>
            <a:pPr algn="just"/>
            <a:r>
              <a:rPr lang="hu-HU" b="1" dirty="0"/>
              <a:t>Georges Mounin </a:t>
            </a:r>
            <a:r>
              <a:rPr lang="hu-HU" dirty="0"/>
              <a:t>publishes his study </a:t>
            </a:r>
            <a:r>
              <a:rPr lang="hu-HU" b="1" dirty="0"/>
              <a:t>Les problönes Theoriques de la traduction </a:t>
            </a:r>
            <a:r>
              <a:rPr lang="hu-HU" dirty="0"/>
              <a:t>in 1963 </a:t>
            </a:r>
          </a:p>
        </p:txBody>
      </p:sp>
    </p:spTree>
    <p:extLst>
      <p:ext uri="{BB962C8B-B14F-4D97-AF65-F5344CB8AC3E}">
        <p14:creationId xmlns:p14="http://schemas.microsoft.com/office/powerpoint/2010/main" val="586769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First Era of Linguistic Translation Theory (4)</a:t>
            </a:r>
          </a:p>
        </p:txBody>
      </p:sp>
      <p:sp>
        <p:nvSpPr>
          <p:cNvPr id="3" name="Объект 2"/>
          <p:cNvSpPr>
            <a:spLocks noGrp="1"/>
          </p:cNvSpPr>
          <p:nvPr>
            <p:ph idx="1"/>
          </p:nvPr>
        </p:nvSpPr>
        <p:spPr/>
        <p:txBody>
          <a:bodyPr>
            <a:normAutofit/>
          </a:bodyPr>
          <a:lstStyle/>
          <a:p>
            <a:r>
              <a:rPr lang="hu-HU" b="1" dirty="0"/>
              <a:t>Eugene Nida </a:t>
            </a:r>
            <a:r>
              <a:rPr lang="hu-HU" dirty="0"/>
              <a:t>publishes his work </a:t>
            </a:r>
            <a:r>
              <a:rPr lang="hu-HU" b="1" dirty="0"/>
              <a:t>Toward a Science of Translating</a:t>
            </a:r>
            <a:endParaRPr lang="hu-HU" dirty="0"/>
          </a:p>
          <a:p>
            <a:r>
              <a:rPr lang="hu-HU" dirty="0"/>
              <a:t>The theoretical basis he built upon was Chomsky's transformational generative language theory (Chomsky 1957, 1965). </a:t>
            </a:r>
          </a:p>
          <a:p>
            <a:r>
              <a:rPr lang="hu-HU" dirty="0"/>
              <a:t>Following this theory, Nida argued that in the process of translation the translator reduces complicated source language surface structures to simple kernel structures and arrives at target language surface structures through restructuring </a:t>
            </a:r>
          </a:p>
          <a:p>
            <a:endParaRPr lang="hu-HU" dirty="0"/>
          </a:p>
        </p:txBody>
      </p:sp>
    </p:spTree>
    <p:extLst>
      <p:ext uri="{BB962C8B-B14F-4D97-AF65-F5344CB8AC3E}">
        <p14:creationId xmlns:p14="http://schemas.microsoft.com/office/powerpoint/2010/main" val="368994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420157"/>
            <a:ext cx="9601196" cy="1303867"/>
          </a:xfrm>
        </p:spPr>
        <p:txBody>
          <a:bodyPr>
            <a:normAutofit/>
          </a:bodyPr>
          <a:lstStyle/>
          <a:p>
            <a:r>
              <a:rPr lang="hu-HU" sz="3600" dirty="0"/>
              <a:t>The First Era of Linguistic Translation Theory (5)</a:t>
            </a:r>
          </a:p>
        </p:txBody>
      </p:sp>
      <p:sp>
        <p:nvSpPr>
          <p:cNvPr id="3" name="Объект 2"/>
          <p:cNvSpPr>
            <a:spLocks noGrp="1"/>
          </p:cNvSpPr>
          <p:nvPr>
            <p:ph idx="1"/>
          </p:nvPr>
        </p:nvSpPr>
        <p:spPr>
          <a:xfrm>
            <a:off x="1295401" y="1447800"/>
            <a:ext cx="9601196" cy="4313768"/>
          </a:xfrm>
        </p:spPr>
        <p:txBody>
          <a:bodyPr>
            <a:normAutofit fontScale="85000" lnSpcReduction="20000"/>
          </a:bodyPr>
          <a:lstStyle/>
          <a:p>
            <a:r>
              <a:rPr lang="hu-HU" b="1" dirty="0"/>
              <a:t>James Hohnes's </a:t>
            </a:r>
            <a:r>
              <a:rPr lang="hu-HU" dirty="0"/>
              <a:t>role in legitimising the new discipline was remarkable. He introduced the term "</a:t>
            </a:r>
            <a:r>
              <a:rPr lang="hu-HU" b="1" dirty="0"/>
              <a:t>translation studies</a:t>
            </a:r>
            <a:r>
              <a:rPr lang="hu-HU" dirty="0"/>
              <a:t>" in a lecture on The Name and Nature of Tanslation Studies</a:t>
            </a:r>
          </a:p>
          <a:p>
            <a:r>
              <a:rPr lang="hu-HU" dirty="0"/>
              <a:t>In his 1972 lecture, </a:t>
            </a:r>
            <a:r>
              <a:rPr lang="hu-HU" b="1" dirty="0"/>
              <a:t>Holmes proposed a structural division of translation studies:</a:t>
            </a:r>
          </a:p>
          <a:p>
            <a:pPr>
              <a:buFont typeface="Wingdings" panose="05000000000000000000" pitchFamily="2" charset="2"/>
              <a:buChar char="ü"/>
            </a:pPr>
            <a:r>
              <a:rPr lang="hu-HU" dirty="0"/>
              <a:t>theoretical translation studies </a:t>
            </a:r>
          </a:p>
          <a:p>
            <a:pPr lvl="1">
              <a:buFont typeface="Wingdings" panose="05000000000000000000" pitchFamily="2" charset="2"/>
              <a:buChar char="Ø"/>
            </a:pPr>
            <a:r>
              <a:rPr lang="hu-HU" dirty="0"/>
              <a:t>general translation theory </a:t>
            </a:r>
          </a:p>
          <a:p>
            <a:pPr lvl="1">
              <a:buFont typeface="Wingdings" panose="05000000000000000000" pitchFamily="2" charset="2"/>
              <a:buChar char="Ø"/>
            </a:pPr>
            <a:r>
              <a:rPr lang="hu-HU" dirty="0"/>
              <a:t>partial translation theories</a:t>
            </a:r>
          </a:p>
          <a:p>
            <a:pPr>
              <a:buFont typeface="Wingdings" panose="05000000000000000000" pitchFamily="2" charset="2"/>
              <a:buChar char="ü"/>
            </a:pPr>
            <a:r>
              <a:rPr lang="hu-HU" dirty="0"/>
              <a:t>descriptive translation studies </a:t>
            </a:r>
          </a:p>
          <a:p>
            <a:pPr lvl="1">
              <a:buFont typeface="Wingdings" panose="05000000000000000000" pitchFamily="2" charset="2"/>
              <a:buChar char="Ø"/>
            </a:pPr>
            <a:r>
              <a:rPr lang="hu-HU" dirty="0"/>
              <a:t>         product-oriented</a:t>
            </a:r>
          </a:p>
          <a:p>
            <a:pPr lvl="1">
              <a:buFont typeface="Wingdings" panose="05000000000000000000" pitchFamily="2" charset="2"/>
              <a:buChar char="Ø"/>
            </a:pPr>
            <a:r>
              <a:rPr lang="hu-HU" dirty="0"/>
              <a:t>         process-oriented</a:t>
            </a:r>
          </a:p>
          <a:p>
            <a:pPr lvl="1">
              <a:buFont typeface="Wingdings" panose="05000000000000000000" pitchFamily="2" charset="2"/>
              <a:buChar char="Ø"/>
            </a:pPr>
            <a:r>
              <a:rPr lang="hu-HU" dirty="0"/>
              <a:t>         function-oriented </a:t>
            </a:r>
          </a:p>
          <a:p>
            <a:pPr>
              <a:buFont typeface="Wingdings" panose="05000000000000000000" pitchFamily="2" charset="2"/>
              <a:buChar char="ü"/>
            </a:pPr>
            <a:r>
              <a:rPr lang="hu-HU" dirty="0"/>
              <a:t>applied translation studies </a:t>
            </a:r>
          </a:p>
          <a:p>
            <a:pPr lvl="1">
              <a:buFont typeface="Wingdings" panose="05000000000000000000" pitchFamily="2" charset="2"/>
              <a:buChar char="Ø"/>
            </a:pPr>
            <a:r>
              <a:rPr lang="hu-HU" dirty="0"/>
              <a:t>translator training, translation aids, translation policy, translation criticism </a:t>
            </a:r>
          </a:p>
        </p:txBody>
      </p:sp>
    </p:spTree>
    <p:extLst>
      <p:ext uri="{BB962C8B-B14F-4D97-AF65-F5344CB8AC3E}">
        <p14:creationId xmlns:p14="http://schemas.microsoft.com/office/powerpoint/2010/main" val="3692920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Lecture </a:t>
            </a:r>
            <a:r>
              <a:rPr lang="hu-HU" dirty="0"/>
              <a:t>2</a:t>
            </a:r>
          </a:p>
        </p:txBody>
      </p:sp>
      <p:sp>
        <p:nvSpPr>
          <p:cNvPr id="3" name="Объект 2"/>
          <p:cNvSpPr>
            <a:spLocks noGrp="1"/>
          </p:cNvSpPr>
          <p:nvPr>
            <p:ph idx="1"/>
          </p:nvPr>
        </p:nvSpPr>
        <p:spPr/>
        <p:txBody>
          <a:bodyPr/>
          <a:lstStyle/>
          <a:p>
            <a:endParaRPr lang="hu-HU"/>
          </a:p>
        </p:txBody>
      </p:sp>
    </p:spTree>
    <p:extLst>
      <p:ext uri="{BB962C8B-B14F-4D97-AF65-F5344CB8AC3E}">
        <p14:creationId xmlns:p14="http://schemas.microsoft.com/office/powerpoint/2010/main" val="80917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Theory and Sociolinguistics</a:t>
            </a:r>
          </a:p>
        </p:txBody>
      </p:sp>
      <p:sp>
        <p:nvSpPr>
          <p:cNvPr id="3" name="Объект 2"/>
          <p:cNvSpPr>
            <a:spLocks noGrp="1"/>
          </p:cNvSpPr>
          <p:nvPr>
            <p:ph idx="1"/>
          </p:nvPr>
        </p:nvSpPr>
        <p:spPr/>
        <p:txBody>
          <a:bodyPr/>
          <a:lstStyle/>
          <a:p>
            <a:r>
              <a:rPr lang="hu-HU" b="1" dirty="0"/>
              <a:t>Pragmatic adaptation </a:t>
            </a:r>
            <a:r>
              <a:rPr lang="hu-HU" dirty="0"/>
              <a:t>(Neubert 1968) – the adaptation of the translated work to the needs of the target language audience.</a:t>
            </a:r>
            <a:endParaRPr lang="ru-RU" dirty="0"/>
          </a:p>
          <a:p>
            <a:r>
              <a:rPr lang="hu-HU" b="1" dirty="0"/>
              <a:t>Sociolinguistic research </a:t>
            </a:r>
            <a:r>
              <a:rPr lang="hu-HU" dirty="0"/>
              <a:t>in the 70s of the 20</a:t>
            </a:r>
            <a:r>
              <a:rPr lang="hu-HU" baseline="30000" dirty="0"/>
              <a:t>th </a:t>
            </a:r>
            <a:r>
              <a:rPr lang="hu-HU" dirty="0"/>
              <a:t>century (Labov 1970, Ferguson 1971, Fishman 1971, Giglioli 1972, Trudgill 1974):</a:t>
            </a:r>
          </a:p>
          <a:p>
            <a:pPr>
              <a:buFont typeface="Wingdings" panose="05000000000000000000" pitchFamily="2" charset="2"/>
              <a:buChar char="ü"/>
            </a:pPr>
            <a:r>
              <a:rPr lang="hu-HU" dirty="0"/>
              <a:t>provides an opportunity for the study of the relationship between translation and society to become part of broader investigations aiming to explore the relationship between language and society</a:t>
            </a:r>
          </a:p>
        </p:txBody>
      </p:sp>
    </p:spTree>
    <p:extLst>
      <p:ext uri="{BB962C8B-B14F-4D97-AF65-F5344CB8AC3E}">
        <p14:creationId xmlns:p14="http://schemas.microsoft.com/office/powerpoint/2010/main" val="1408766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Reproduction of Individual Speech Styles</a:t>
            </a:r>
          </a:p>
        </p:txBody>
      </p:sp>
      <p:sp>
        <p:nvSpPr>
          <p:cNvPr id="3" name="Объект 2"/>
          <p:cNvSpPr>
            <a:spLocks noGrp="1"/>
          </p:cNvSpPr>
          <p:nvPr>
            <p:ph idx="1"/>
          </p:nvPr>
        </p:nvSpPr>
        <p:spPr/>
        <p:txBody>
          <a:bodyPr/>
          <a:lstStyle/>
          <a:p>
            <a:r>
              <a:rPr lang="hu-HU" dirty="0"/>
              <a:t>In the case of translating literary pieces, it is an important problem to render the individual (social or regional) speech style of the characters.</a:t>
            </a:r>
          </a:p>
        </p:txBody>
      </p:sp>
    </p:spTree>
    <p:extLst>
      <p:ext uri="{BB962C8B-B14F-4D97-AF65-F5344CB8AC3E}">
        <p14:creationId xmlns:p14="http://schemas.microsoft.com/office/powerpoint/2010/main" val="296199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Reproduction of Regional Dialects</a:t>
            </a:r>
          </a:p>
        </p:txBody>
      </p:sp>
      <p:sp>
        <p:nvSpPr>
          <p:cNvPr id="3" name="Объект 2"/>
          <p:cNvSpPr>
            <a:spLocks noGrp="1"/>
          </p:cNvSpPr>
          <p:nvPr>
            <p:ph idx="1"/>
          </p:nvPr>
        </p:nvSpPr>
        <p:spPr/>
        <p:txBody>
          <a:bodyPr/>
          <a:lstStyle/>
          <a:p>
            <a:r>
              <a:rPr lang="hu-HU" dirty="0"/>
              <a:t>Might prove to be considerably more difficult than the reproduction of individual speech styles.</a:t>
            </a:r>
          </a:p>
        </p:txBody>
      </p:sp>
    </p:spTree>
    <p:extLst>
      <p:ext uri="{BB962C8B-B14F-4D97-AF65-F5344CB8AC3E}">
        <p14:creationId xmlns:p14="http://schemas.microsoft.com/office/powerpoint/2010/main" val="1453288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Reproduction of Social Dialects</a:t>
            </a:r>
          </a:p>
        </p:txBody>
      </p:sp>
      <p:sp>
        <p:nvSpPr>
          <p:cNvPr id="3" name="Объект 2"/>
          <p:cNvSpPr>
            <a:spLocks noGrp="1"/>
          </p:cNvSpPr>
          <p:nvPr>
            <p:ph idx="1"/>
          </p:nvPr>
        </p:nvSpPr>
        <p:spPr/>
        <p:txBody>
          <a:bodyPr/>
          <a:lstStyle/>
          <a:p>
            <a:r>
              <a:rPr lang="hu-HU" dirty="0"/>
              <a:t>Social dialects – vertical stratification of the two languages.</a:t>
            </a:r>
          </a:p>
        </p:txBody>
      </p:sp>
    </p:spTree>
    <p:extLst>
      <p:ext uri="{BB962C8B-B14F-4D97-AF65-F5344CB8AC3E}">
        <p14:creationId xmlns:p14="http://schemas.microsoft.com/office/powerpoint/2010/main" val="209638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Translation of Lexis without Equivalence</a:t>
            </a:r>
          </a:p>
        </p:txBody>
      </p:sp>
      <p:sp>
        <p:nvSpPr>
          <p:cNvPr id="3" name="Объект 2"/>
          <p:cNvSpPr>
            <a:spLocks noGrp="1"/>
          </p:cNvSpPr>
          <p:nvPr>
            <p:ph idx="1"/>
          </p:nvPr>
        </p:nvSpPr>
        <p:spPr>
          <a:xfrm>
            <a:off x="838200" y="2476500"/>
            <a:ext cx="10515600" cy="3956383"/>
          </a:xfrm>
        </p:spPr>
        <p:txBody>
          <a:bodyPr>
            <a:normAutofit/>
          </a:bodyPr>
          <a:lstStyle/>
          <a:p>
            <a:r>
              <a:rPr lang="hu-HU" dirty="0"/>
              <a:t>Lexis without equivalence = "</a:t>
            </a:r>
            <a:r>
              <a:rPr lang="hu-HU" b="1" dirty="0"/>
              <a:t>realia</a:t>
            </a:r>
            <a:r>
              <a:rPr lang="hu-HU" dirty="0"/>
              <a:t>" </a:t>
            </a:r>
          </a:p>
          <a:p>
            <a:r>
              <a:rPr lang="hu-HU" dirty="0"/>
              <a:t>How can we translate the names of objects typically characteristic of a particular language community (meals, clothes, dishes, dances, etc.) into another language in which these objects do not exist?</a:t>
            </a:r>
          </a:p>
          <a:p>
            <a:endParaRPr lang="hu-HU" dirty="0"/>
          </a:p>
        </p:txBody>
      </p:sp>
      <p:sp>
        <p:nvSpPr>
          <p:cNvPr id="8" name="Rectangle 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in the case of language communities with differing economic-social levels, where it is </a:t>
            </a:r>
            <a:endParaRPr kumimoji="0" lang="hu-HU" altLang="hu-HU" sz="1800" b="0" i="0" u="none" strike="noStrike" cap="none" normalizeH="0" baseline="0">
              <a:ln>
                <a:noFill/>
              </a:ln>
              <a:solidFill>
                <a:schemeClr val="tx1"/>
              </a:solidFill>
              <a:effectLst/>
              <a:latin typeface="Arial" panose="020B0604020202020204" pitchFamily="34" charset="0"/>
            </a:endParaRPr>
          </a:p>
        </p:txBody>
      </p:sp>
      <p:pic>
        <p:nvPicPr>
          <p:cNvPr id="1031" name="Picture 54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7938" cy="46072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152400" y="160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a one-way process</a:t>
            </a:r>
            <a:r>
              <a:rPr kumimoji="0" lang="hu-HU" altLang="hu-HU" sz="800" b="0" i="0" u="none" strike="noStrike" cap="none" normalizeH="0" baseline="0">
                <a:ln>
                  <a:noFill/>
                </a:ln>
                <a:solidFill>
                  <a:schemeClr val="tx1"/>
                </a:solidFill>
                <a:effectLst/>
                <a:latin typeface="Arial" panose="020B0604020202020204" pitchFamily="34" charset="0"/>
              </a:rPr>
              <a:t> </a:t>
            </a:r>
            <a:endParaRPr kumimoji="0" lang="hu-HU" altLang="hu-H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4045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Translation of Lexis without Equivalence (2)</a:t>
            </a:r>
          </a:p>
        </p:txBody>
      </p:sp>
      <p:sp>
        <p:nvSpPr>
          <p:cNvPr id="3" name="Объект 2"/>
          <p:cNvSpPr>
            <a:spLocks noGrp="1"/>
          </p:cNvSpPr>
          <p:nvPr>
            <p:ph idx="1"/>
          </p:nvPr>
        </p:nvSpPr>
        <p:spPr/>
        <p:txBody>
          <a:bodyPr>
            <a:normAutofit fontScale="92500" lnSpcReduction="20000"/>
          </a:bodyPr>
          <a:lstStyle/>
          <a:p>
            <a:r>
              <a:rPr lang="hu-HU" dirty="0"/>
              <a:t>The theory of language contacts treats the activity of two language communities aimed at exploring each other's realia as a </a:t>
            </a:r>
            <a:r>
              <a:rPr lang="hu-HU" b="1" dirty="0"/>
              <a:t>process, in which various social strata and groups have different roles.</a:t>
            </a:r>
            <a:r>
              <a:rPr lang="hu-HU" dirty="0"/>
              <a:t> </a:t>
            </a:r>
          </a:p>
          <a:p>
            <a:r>
              <a:rPr lang="hu-HU" dirty="0"/>
              <a:t>This process of exploration and denotation between two language communities </a:t>
            </a:r>
            <a:r>
              <a:rPr lang="hu-HU" b="1" dirty="0"/>
              <a:t>takes place in different ways, depending on geographical distance and length of the contact situation.</a:t>
            </a:r>
          </a:p>
          <a:p>
            <a:r>
              <a:rPr lang="hu-HU" dirty="0"/>
              <a:t>The exploring-denoting activity is also different in the case of </a:t>
            </a:r>
            <a:r>
              <a:rPr lang="hu-HU" b="1" dirty="0"/>
              <a:t>language communities on the same social-economic level,</a:t>
            </a:r>
            <a:r>
              <a:rPr lang="hu-HU" dirty="0"/>
              <a:t> where it is a two-way process, and i the case of </a:t>
            </a:r>
            <a:r>
              <a:rPr lang="hu-HU" b="1" dirty="0"/>
              <a:t>language communities with differing economic-social levels</a:t>
            </a:r>
            <a:r>
              <a:rPr lang="hu-HU" dirty="0"/>
              <a:t>, where it is a one-way process.</a:t>
            </a:r>
          </a:p>
          <a:p>
            <a:endParaRPr lang="hu-HU" dirty="0"/>
          </a:p>
        </p:txBody>
      </p:sp>
    </p:spTree>
    <p:extLst>
      <p:ext uri="{BB962C8B-B14F-4D97-AF65-F5344CB8AC3E}">
        <p14:creationId xmlns:p14="http://schemas.microsoft.com/office/powerpoint/2010/main" val="191004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Nature of the Translator’s Activity</a:t>
            </a:r>
          </a:p>
        </p:txBody>
      </p:sp>
      <p:sp>
        <p:nvSpPr>
          <p:cNvPr id="3" name="Объект 2"/>
          <p:cNvSpPr>
            <a:spLocks noGrp="1"/>
          </p:cNvSpPr>
          <p:nvPr>
            <p:ph idx="1"/>
          </p:nvPr>
        </p:nvSpPr>
        <p:spPr/>
        <p:txBody>
          <a:bodyPr>
            <a:normAutofit/>
          </a:bodyPr>
          <a:lstStyle/>
          <a:p>
            <a:r>
              <a:rPr lang="hu-HU" dirty="0"/>
              <a:t>Is the process of translation a </a:t>
            </a:r>
            <a:r>
              <a:rPr lang="hu-HU" b="1" dirty="0"/>
              <a:t>creative activity</a:t>
            </a:r>
            <a:r>
              <a:rPr lang="hu-HU" dirty="0"/>
              <a:t>?</a:t>
            </a:r>
          </a:p>
          <a:p>
            <a:r>
              <a:rPr lang="hu-HU" dirty="0"/>
              <a:t>Creative activity           allows for one or more free choices.</a:t>
            </a:r>
          </a:p>
          <a:p>
            <a:r>
              <a:rPr lang="hu-HU" dirty="0"/>
              <a:t>Thus, translation may be considered a creative activity. </a:t>
            </a:r>
          </a:p>
          <a:p>
            <a:r>
              <a:rPr lang="hu-HU" dirty="0"/>
              <a:t>The translator faces a number of </a:t>
            </a:r>
            <a:r>
              <a:rPr lang="hu-HU" b="1" dirty="0"/>
              <a:t>subjective/objective</a:t>
            </a:r>
            <a:r>
              <a:rPr lang="hu-HU" dirty="0"/>
              <a:t> choices. </a:t>
            </a:r>
          </a:p>
          <a:p>
            <a:r>
              <a:rPr lang="hu-HU" b="1" dirty="0"/>
              <a:t>Therefore, the translation activity is regulated by certain objective rules and a number of subjective choices.</a:t>
            </a:r>
          </a:p>
        </p:txBody>
      </p:sp>
      <p:sp>
        <p:nvSpPr>
          <p:cNvPr id="4" name="Стрелка вправо 3"/>
          <p:cNvSpPr/>
          <p:nvPr/>
        </p:nvSpPr>
        <p:spPr>
          <a:xfrm>
            <a:off x="3759200" y="3260437"/>
            <a:ext cx="443345" cy="193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16967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Translatability and Untranslatability</a:t>
            </a:r>
          </a:p>
        </p:txBody>
      </p:sp>
      <p:sp>
        <p:nvSpPr>
          <p:cNvPr id="3" name="Объект 2"/>
          <p:cNvSpPr>
            <a:spLocks noGrp="1"/>
          </p:cNvSpPr>
          <p:nvPr>
            <p:ph idx="1"/>
          </p:nvPr>
        </p:nvSpPr>
        <p:spPr>
          <a:xfrm>
            <a:off x="1295401" y="2476500"/>
            <a:ext cx="9601196" cy="3399368"/>
          </a:xfrm>
        </p:spPr>
        <p:txBody>
          <a:bodyPr>
            <a:noAutofit/>
          </a:bodyPr>
          <a:lstStyle/>
          <a:p>
            <a:r>
              <a:rPr lang="hu-HU" sz="1800" dirty="0"/>
              <a:t>The question of translatability vs. untranslatability provides an opportunity for translation scholars to express their views on the relationship between language and reality. </a:t>
            </a:r>
          </a:p>
          <a:p>
            <a:r>
              <a:rPr lang="hu-HU" sz="1800" dirty="0"/>
              <a:t>Linguistics and the social sciences often point out that </a:t>
            </a:r>
            <a:r>
              <a:rPr lang="hu-HU" sz="1800" b="1" dirty="0"/>
              <a:t>language also affects reality to some extent. </a:t>
            </a:r>
          </a:p>
          <a:p>
            <a:r>
              <a:rPr lang="hu-HU" sz="1800" dirty="0"/>
              <a:t>Certain phenomena of reality appear in excessive detail in one language, while there is only a collective name for them in another one</a:t>
            </a:r>
          </a:p>
          <a:p>
            <a:r>
              <a:rPr lang="hu-HU" sz="1800" b="1" dirty="0"/>
              <a:t>Mounin</a:t>
            </a:r>
            <a:r>
              <a:rPr lang="hu-HU" sz="1800" dirty="0"/>
              <a:t> ingeniously refutes the claim that the differences above would reflect different views of the world: ".. if within the same language one conducts several similar analyses, then it may be concluded that </a:t>
            </a:r>
            <a:r>
              <a:rPr lang="hu-HU" sz="1800" b="1" dirty="0"/>
              <a:t>speakers even of the same language gain their experience of the world at different levels.”</a:t>
            </a:r>
          </a:p>
        </p:txBody>
      </p:sp>
    </p:spTree>
    <p:extLst>
      <p:ext uri="{BB962C8B-B14F-4D97-AF65-F5344CB8AC3E}">
        <p14:creationId xmlns:p14="http://schemas.microsoft.com/office/powerpoint/2010/main" val="1100861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Realia and Untranslatability</a:t>
            </a:r>
          </a:p>
        </p:txBody>
      </p:sp>
      <p:sp>
        <p:nvSpPr>
          <p:cNvPr id="3" name="Объект 2"/>
          <p:cNvSpPr>
            <a:spLocks noGrp="1"/>
          </p:cNvSpPr>
          <p:nvPr>
            <p:ph idx="1"/>
          </p:nvPr>
        </p:nvSpPr>
        <p:spPr/>
        <p:txBody>
          <a:bodyPr>
            <a:normAutofit fontScale="85000" lnSpcReduction="20000"/>
          </a:bodyPr>
          <a:lstStyle/>
          <a:p>
            <a:r>
              <a:rPr lang="hu-HU" b="1" dirty="0"/>
              <a:t>The other argument for untranslatability </a:t>
            </a:r>
            <a:r>
              <a:rPr lang="hu-HU" dirty="0"/>
              <a:t>is the translation or the impossibility of the translation of "realia„ since these, in fact, cannot be translated into the language of a community which does not know it.</a:t>
            </a:r>
          </a:p>
          <a:p>
            <a:r>
              <a:rPr lang="hu-HU" dirty="0"/>
              <a:t>If realia are simply translated into the target language, then the translation will make no sense without footnotes. </a:t>
            </a:r>
          </a:p>
          <a:p>
            <a:r>
              <a:rPr lang="hu-HU" dirty="0"/>
              <a:t>If the translator tries to find some target language realia with a similar function and uses that instead, then the informative, culture enriching function of translation is endangered.</a:t>
            </a:r>
          </a:p>
          <a:p>
            <a:r>
              <a:rPr lang="hu-HU" b="1" dirty="0"/>
              <a:t>The theory of language contacts </a:t>
            </a:r>
            <a:r>
              <a:rPr lang="hu-HU" dirty="0"/>
              <a:t>looks at the problem of the translation of realia not merely as a linguistic problem, but considers it as part of a process in which the two language communities in contact get to know each other's culture, and during this process both cultures accumulate knowledge about each other's realia. </a:t>
            </a:r>
          </a:p>
          <a:p>
            <a:endParaRPr lang="hu-HU" dirty="0"/>
          </a:p>
        </p:txBody>
      </p:sp>
    </p:spTree>
    <p:extLst>
      <p:ext uri="{BB962C8B-B14F-4D97-AF65-F5344CB8AC3E}">
        <p14:creationId xmlns:p14="http://schemas.microsoft.com/office/powerpoint/2010/main" val="366606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What Can Translation Studies Offer to Sociolinguistics?</a:t>
            </a:r>
          </a:p>
        </p:txBody>
      </p:sp>
      <p:sp>
        <p:nvSpPr>
          <p:cNvPr id="3" name="Объект 2"/>
          <p:cNvSpPr>
            <a:spLocks noGrp="1"/>
          </p:cNvSpPr>
          <p:nvPr>
            <p:ph idx="1"/>
          </p:nvPr>
        </p:nvSpPr>
        <p:spPr/>
        <p:txBody>
          <a:bodyPr/>
          <a:lstStyle/>
          <a:p>
            <a:r>
              <a:rPr lang="hu-HU" dirty="0"/>
              <a:t>The theory of translation does not only apply to the findings and research methods of sociolinguistics, but it can also provide interesting data for sociolinguistic research.</a:t>
            </a:r>
          </a:p>
          <a:p>
            <a:r>
              <a:rPr lang="hu-HU" dirty="0"/>
              <a:t>A popular theme in sociolinguistics is the research on </a:t>
            </a:r>
            <a:r>
              <a:rPr lang="hu-HU" b="1" dirty="0"/>
              <a:t>forms of address.</a:t>
            </a:r>
          </a:p>
        </p:txBody>
      </p:sp>
    </p:spTree>
    <p:extLst>
      <p:ext uri="{BB962C8B-B14F-4D97-AF65-F5344CB8AC3E}">
        <p14:creationId xmlns:p14="http://schemas.microsoft.com/office/powerpoint/2010/main" val="1038292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What Can Sociolinguistics Offer to Translation Studies?</a:t>
            </a:r>
          </a:p>
        </p:txBody>
      </p:sp>
      <p:sp>
        <p:nvSpPr>
          <p:cNvPr id="3" name="Объект 2"/>
          <p:cNvSpPr>
            <a:spLocks noGrp="1"/>
          </p:cNvSpPr>
          <p:nvPr>
            <p:ph idx="1"/>
          </p:nvPr>
        </p:nvSpPr>
        <p:spPr/>
        <p:txBody>
          <a:bodyPr>
            <a:normAutofit/>
          </a:bodyPr>
          <a:lstStyle/>
          <a:p>
            <a:pPr algn="just"/>
            <a:r>
              <a:rPr lang="hu-HU" dirty="0"/>
              <a:t>The translator, who mediates not only between two languages but between two cultures as well, forms certain views about the relationship between the source language and source language society and the target language and target language society, and implements these views in the process of translation. </a:t>
            </a:r>
          </a:p>
        </p:txBody>
      </p:sp>
    </p:spTree>
    <p:extLst>
      <p:ext uri="{BB962C8B-B14F-4D97-AF65-F5344CB8AC3E}">
        <p14:creationId xmlns:p14="http://schemas.microsoft.com/office/powerpoint/2010/main" val="53745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New Challenges for the Sociolinguistics of Translation</a:t>
            </a:r>
          </a:p>
        </p:txBody>
      </p:sp>
      <p:sp>
        <p:nvSpPr>
          <p:cNvPr id="3" name="Объект 2"/>
          <p:cNvSpPr>
            <a:spLocks noGrp="1"/>
          </p:cNvSpPr>
          <p:nvPr>
            <p:ph idx="1"/>
          </p:nvPr>
        </p:nvSpPr>
        <p:spPr/>
        <p:txBody>
          <a:bodyPr/>
          <a:lstStyle/>
          <a:p>
            <a:pPr algn="just"/>
            <a:r>
              <a:rPr lang="hu-HU" b="1" dirty="0"/>
              <a:t>Wadensjö</a:t>
            </a:r>
            <a:r>
              <a:rPr lang="hu-HU" dirty="0"/>
              <a:t> (1992) investigates the theoretical problems of community interpreting in situations where immigrants, i.e. not only linguistically but also socially defenseless people face trial. </a:t>
            </a:r>
          </a:p>
          <a:p>
            <a:pPr algn="just"/>
            <a:r>
              <a:rPr lang="hu-HU" dirty="0"/>
              <a:t>These people expect more of an interpreter than just simple linguistic mediation without sympathy, so interpreters working in the field need to receive special training </a:t>
            </a:r>
          </a:p>
        </p:txBody>
      </p:sp>
    </p:spTree>
    <p:extLst>
      <p:ext uri="{BB962C8B-B14F-4D97-AF65-F5344CB8AC3E}">
        <p14:creationId xmlns:p14="http://schemas.microsoft.com/office/powerpoint/2010/main" val="4272429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Lecture</a:t>
            </a:r>
            <a:r>
              <a:rPr lang="hu-HU" dirty="0"/>
              <a:t> 3</a:t>
            </a:r>
          </a:p>
        </p:txBody>
      </p:sp>
      <p:sp>
        <p:nvSpPr>
          <p:cNvPr id="3" name="Объект 2"/>
          <p:cNvSpPr>
            <a:spLocks noGrp="1"/>
          </p:cNvSpPr>
          <p:nvPr>
            <p:ph idx="1"/>
          </p:nvPr>
        </p:nvSpPr>
        <p:spPr/>
        <p:txBody>
          <a:bodyPr/>
          <a:lstStyle/>
          <a:p>
            <a:endParaRPr lang="hu-HU"/>
          </a:p>
        </p:txBody>
      </p:sp>
    </p:spTree>
    <p:extLst>
      <p:ext uri="{BB962C8B-B14F-4D97-AF65-F5344CB8AC3E}">
        <p14:creationId xmlns:p14="http://schemas.microsoft.com/office/powerpoint/2010/main" val="1860564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96407"/>
            <a:ext cx="9601196" cy="1303867"/>
          </a:xfrm>
        </p:spPr>
        <p:txBody>
          <a:bodyPr>
            <a:normAutofit fontScale="90000"/>
          </a:bodyPr>
          <a:lstStyle/>
          <a:p>
            <a:r>
              <a:rPr lang="hu-HU" dirty="0"/>
              <a:t>Translation Theory and Psycholinguistics</a:t>
            </a:r>
            <a:br>
              <a:rPr lang="hu-HU" dirty="0"/>
            </a:br>
            <a:r>
              <a:rPr lang="hu-HU" sz="3600" dirty="0"/>
              <a:t>Perceprion and Production in Translation</a:t>
            </a:r>
          </a:p>
        </p:txBody>
      </p:sp>
      <p:sp>
        <p:nvSpPr>
          <p:cNvPr id="3" name="Объект 2"/>
          <p:cNvSpPr>
            <a:spLocks noGrp="1"/>
          </p:cNvSpPr>
          <p:nvPr>
            <p:ph idx="1"/>
          </p:nvPr>
        </p:nvSpPr>
        <p:spPr/>
        <p:txBody>
          <a:bodyPr>
            <a:normAutofit/>
          </a:bodyPr>
          <a:lstStyle/>
          <a:p>
            <a:r>
              <a:rPr lang="hu-HU" dirty="0"/>
              <a:t>Since translation is also a speech activity, but with the difference that it is conducted in two languages, everything that psycholinguistics has stated about </a:t>
            </a:r>
            <a:r>
              <a:rPr lang="hu-HU" b="1" dirty="0"/>
              <a:t>speech perception</a:t>
            </a:r>
            <a:r>
              <a:rPr lang="hu-HU" dirty="0"/>
              <a:t>, </a:t>
            </a:r>
            <a:r>
              <a:rPr lang="hu-HU" b="1" dirty="0"/>
              <a:t>memory operation</a:t>
            </a:r>
            <a:r>
              <a:rPr lang="hu-HU" dirty="0"/>
              <a:t>, and </a:t>
            </a:r>
            <a:r>
              <a:rPr lang="hu-HU" b="1" dirty="0"/>
              <a:t>speech production </a:t>
            </a:r>
            <a:r>
              <a:rPr lang="hu-HU" dirty="0"/>
              <a:t>can be used to get closer to understanding the bilingual speech activity of translators</a:t>
            </a:r>
          </a:p>
          <a:p>
            <a:r>
              <a:rPr lang="hu-HU" dirty="0"/>
              <a:t>Perception is used to refer to the comprehension </a:t>
            </a:r>
            <a:r>
              <a:rPr lang="hu-HU" b="1" dirty="0"/>
              <a:t>of both written and spoken texts</a:t>
            </a:r>
            <a:r>
              <a:rPr lang="hu-HU" dirty="0"/>
              <a:t>, and production refers to the creation of </a:t>
            </a:r>
            <a:r>
              <a:rPr lang="hu-HU" b="1" dirty="0"/>
              <a:t>both written and spoken texts. </a:t>
            </a:r>
          </a:p>
        </p:txBody>
      </p:sp>
    </p:spTree>
    <p:extLst>
      <p:ext uri="{BB962C8B-B14F-4D97-AF65-F5344CB8AC3E}">
        <p14:creationId xmlns:p14="http://schemas.microsoft.com/office/powerpoint/2010/main" val="784812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and Psycholinguistics</a:t>
            </a:r>
            <a:br>
              <a:rPr lang="hu-HU" dirty="0"/>
            </a:br>
            <a:r>
              <a:rPr lang="hu-HU" dirty="0"/>
              <a:t>Perceprion and Production in Translation (2)</a:t>
            </a:r>
          </a:p>
        </p:txBody>
      </p:sp>
      <p:sp>
        <p:nvSpPr>
          <p:cNvPr id="3" name="Текст 2"/>
          <p:cNvSpPr>
            <a:spLocks noGrp="1"/>
          </p:cNvSpPr>
          <p:nvPr>
            <p:ph type="body" idx="1"/>
          </p:nvPr>
        </p:nvSpPr>
        <p:spPr>
          <a:xfrm>
            <a:off x="1295400" y="2361935"/>
            <a:ext cx="4718304" cy="576262"/>
          </a:xfrm>
        </p:spPr>
        <p:txBody>
          <a:bodyPr/>
          <a:lstStyle/>
          <a:p>
            <a:r>
              <a:rPr lang="hu-HU" dirty="0"/>
              <a:t>Monolingual speakers</a:t>
            </a:r>
          </a:p>
        </p:txBody>
      </p:sp>
      <p:sp>
        <p:nvSpPr>
          <p:cNvPr id="4" name="Объект 3"/>
          <p:cNvSpPr>
            <a:spLocks noGrp="1"/>
          </p:cNvSpPr>
          <p:nvPr>
            <p:ph sz="half" idx="2"/>
          </p:nvPr>
        </p:nvSpPr>
        <p:spPr>
          <a:xfrm>
            <a:off x="1295400" y="3014134"/>
            <a:ext cx="4718304" cy="2861734"/>
          </a:xfrm>
        </p:spPr>
        <p:txBody>
          <a:bodyPr/>
          <a:lstStyle/>
          <a:p>
            <a:r>
              <a:rPr lang="hu-HU" dirty="0"/>
              <a:t>perception and production take place in the same language</a:t>
            </a:r>
          </a:p>
          <a:p>
            <a:r>
              <a:rPr lang="hu-HU" dirty="0"/>
              <a:t>perception and production follow each other</a:t>
            </a:r>
          </a:p>
        </p:txBody>
      </p:sp>
      <p:sp>
        <p:nvSpPr>
          <p:cNvPr id="5" name="Текст 4"/>
          <p:cNvSpPr>
            <a:spLocks noGrp="1"/>
          </p:cNvSpPr>
          <p:nvPr>
            <p:ph type="body" sz="quarter" idx="3"/>
          </p:nvPr>
        </p:nvSpPr>
        <p:spPr>
          <a:xfrm>
            <a:off x="6180671" y="2361935"/>
            <a:ext cx="4718304" cy="576262"/>
          </a:xfrm>
        </p:spPr>
        <p:txBody>
          <a:bodyPr/>
          <a:lstStyle/>
          <a:p>
            <a:r>
              <a:rPr lang="hu-HU" dirty="0"/>
              <a:t>Translators</a:t>
            </a:r>
          </a:p>
        </p:txBody>
      </p:sp>
      <p:sp>
        <p:nvSpPr>
          <p:cNvPr id="6" name="Объект 5"/>
          <p:cNvSpPr>
            <a:spLocks noGrp="1"/>
          </p:cNvSpPr>
          <p:nvPr>
            <p:ph sz="quarter" idx="4"/>
          </p:nvPr>
        </p:nvSpPr>
        <p:spPr>
          <a:xfrm>
            <a:off x="6180671" y="3014134"/>
            <a:ext cx="4718304" cy="2861734"/>
          </a:xfrm>
        </p:spPr>
        <p:txBody>
          <a:bodyPr>
            <a:normAutofit fontScale="85000" lnSpcReduction="20000"/>
          </a:bodyPr>
          <a:lstStyle/>
          <a:p>
            <a:r>
              <a:rPr lang="hu-HU" dirty="0"/>
              <a:t>perception and production do not happen in the same language, and there is a transcoding stage between them</a:t>
            </a:r>
          </a:p>
          <a:p>
            <a:r>
              <a:rPr lang="hu-HU" dirty="0"/>
              <a:t>perception and production can overlap and can happen simultaneously or with a negligible time difference</a:t>
            </a:r>
          </a:p>
          <a:p>
            <a:r>
              <a:rPr lang="hu-HU" dirty="0"/>
              <a:t>The translator follows two completely different strategies in giving a linguistic structure to the ideas</a:t>
            </a:r>
          </a:p>
          <a:p>
            <a:endParaRPr lang="hu-HU" dirty="0"/>
          </a:p>
        </p:txBody>
      </p:sp>
    </p:spTree>
    <p:extLst>
      <p:ext uri="{BB962C8B-B14F-4D97-AF65-F5344CB8AC3E}">
        <p14:creationId xmlns:p14="http://schemas.microsoft.com/office/powerpoint/2010/main" val="777718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Translation Theory and Psycholinguistics</a:t>
            </a:r>
            <a:br>
              <a:rPr lang="hu-HU" dirty="0"/>
            </a:br>
            <a:r>
              <a:rPr lang="hu-HU" dirty="0"/>
              <a:t>Perceprion and Production in Translation (3)</a:t>
            </a:r>
          </a:p>
        </p:txBody>
      </p:sp>
      <p:sp>
        <p:nvSpPr>
          <p:cNvPr id="3" name="Объект 2"/>
          <p:cNvSpPr>
            <a:spLocks noGrp="1"/>
          </p:cNvSpPr>
          <p:nvPr>
            <p:ph idx="1"/>
          </p:nvPr>
        </p:nvSpPr>
        <p:spPr/>
        <p:txBody>
          <a:bodyPr/>
          <a:lstStyle/>
          <a:p>
            <a:pPr lvl="0" fontAlgn="base"/>
            <a:r>
              <a:rPr lang="hu-HU" dirty="0"/>
              <a:t>The road from the thought to the linguistic form is made even more diffcult for the translator by the fact that he/she has to express someone else's ideas. </a:t>
            </a:r>
          </a:p>
          <a:p>
            <a:pPr lvl="0" fontAlgn="base"/>
            <a:r>
              <a:rPr lang="hu-HU" dirty="0"/>
              <a:t>As a result of the above mentioned causes, translators are also motivated differently.</a:t>
            </a:r>
          </a:p>
        </p:txBody>
      </p:sp>
    </p:spTree>
    <p:extLst>
      <p:ext uri="{BB962C8B-B14F-4D97-AF65-F5344CB8AC3E}">
        <p14:creationId xmlns:p14="http://schemas.microsoft.com/office/powerpoint/2010/main" val="2672749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Translation and Bilingualism</a:t>
            </a:r>
          </a:p>
        </p:txBody>
      </p:sp>
      <p:sp>
        <p:nvSpPr>
          <p:cNvPr id="3" name="Объект 2"/>
          <p:cNvSpPr>
            <a:spLocks noGrp="1"/>
          </p:cNvSpPr>
          <p:nvPr>
            <p:ph idx="1"/>
          </p:nvPr>
        </p:nvSpPr>
        <p:spPr/>
        <p:txBody>
          <a:bodyPr>
            <a:normAutofit/>
          </a:bodyPr>
          <a:lstStyle/>
          <a:p>
            <a:r>
              <a:rPr lang="hu-HU" dirty="0"/>
              <a:t>Who can be called a bilingual? </a:t>
            </a:r>
          </a:p>
          <a:p>
            <a:pPr lvl="1">
              <a:buFont typeface="Wingdings" panose="05000000000000000000" pitchFamily="2" charset="2"/>
              <a:buChar char="ü"/>
            </a:pPr>
            <a:r>
              <a:rPr lang="hu-HU" dirty="0"/>
              <a:t>only those who speak both languages as their mother tongues (Bloomfield 1935) </a:t>
            </a:r>
          </a:p>
          <a:p>
            <a:pPr lvl="1">
              <a:buFont typeface="Wingdings" panose="05000000000000000000" pitchFamily="2" charset="2"/>
              <a:buChar char="ü"/>
            </a:pPr>
            <a:r>
              <a:rPr lang="hu-HU" dirty="0"/>
              <a:t>those who have different competence in both languages (dominance of one language)</a:t>
            </a:r>
          </a:p>
          <a:p>
            <a:r>
              <a:rPr lang="hu-HU" dirty="0"/>
              <a:t>The most dominant feature of translators and interpreters – they are </a:t>
            </a:r>
            <a:r>
              <a:rPr lang="hu-HU" b="1" dirty="0"/>
              <a:t>professional linguistic mediators.</a:t>
            </a:r>
          </a:p>
        </p:txBody>
      </p:sp>
    </p:spTree>
    <p:extLst>
      <p:ext uri="{BB962C8B-B14F-4D97-AF65-F5344CB8AC3E}">
        <p14:creationId xmlns:p14="http://schemas.microsoft.com/office/powerpoint/2010/main" val="108674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Medium of the Translator’s Activity</a:t>
            </a:r>
          </a:p>
        </p:txBody>
      </p:sp>
      <p:sp>
        <p:nvSpPr>
          <p:cNvPr id="3" name="Объект 2"/>
          <p:cNvSpPr>
            <a:spLocks noGrp="1"/>
          </p:cNvSpPr>
          <p:nvPr>
            <p:ph idx="1"/>
          </p:nvPr>
        </p:nvSpPr>
        <p:spPr/>
        <p:txBody>
          <a:bodyPr>
            <a:normAutofit/>
          </a:bodyPr>
          <a:lstStyle/>
          <a:p>
            <a:r>
              <a:rPr lang="hu-HU" dirty="0"/>
              <a:t>In this case, the </a:t>
            </a:r>
            <a:r>
              <a:rPr lang="hu-HU" b="1" dirty="0"/>
              <a:t>medium = language.</a:t>
            </a:r>
          </a:p>
          <a:p>
            <a:r>
              <a:rPr lang="hu-HU" dirty="0"/>
              <a:t>The translator works with two languages.</a:t>
            </a:r>
          </a:p>
          <a:p>
            <a:r>
              <a:rPr lang="hu-HU" dirty="0"/>
              <a:t>Communicating in two languages at the same time ≠ communicatiing in one language.</a:t>
            </a:r>
          </a:p>
          <a:p>
            <a:r>
              <a:rPr lang="hu-HU" dirty="0"/>
              <a:t>The latter is more </a:t>
            </a:r>
            <a:r>
              <a:rPr lang="hu-HU" b="1" dirty="0"/>
              <a:t>instinctive and unconscious.</a:t>
            </a:r>
          </a:p>
        </p:txBody>
      </p:sp>
    </p:spTree>
    <p:extLst>
      <p:ext uri="{BB962C8B-B14F-4D97-AF65-F5344CB8AC3E}">
        <p14:creationId xmlns:p14="http://schemas.microsoft.com/office/powerpoint/2010/main" val="3868070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Simultaneity of Listening and Speaking</a:t>
            </a:r>
          </a:p>
        </p:txBody>
      </p:sp>
      <p:sp>
        <p:nvSpPr>
          <p:cNvPr id="3" name="Объект 2"/>
          <p:cNvSpPr>
            <a:spLocks noGrp="1"/>
          </p:cNvSpPr>
          <p:nvPr>
            <p:ph idx="1"/>
          </p:nvPr>
        </p:nvSpPr>
        <p:spPr/>
        <p:txBody>
          <a:bodyPr/>
          <a:lstStyle/>
          <a:p>
            <a:r>
              <a:rPr lang="hu-HU" dirty="0"/>
              <a:t>'I'he first experiments were aimed at finding out whether or not it is possible to listen and speak simultaneously. </a:t>
            </a:r>
          </a:p>
          <a:p>
            <a:r>
              <a:rPr lang="hu-HU" dirty="0"/>
              <a:t>Some researchers claimed that simultaneous interpreters do not listen and speak at the same time, but </a:t>
            </a:r>
            <a:r>
              <a:rPr lang="hu-HU" b="1" dirty="0"/>
              <a:t>they alternate between the two activities</a:t>
            </a:r>
          </a:p>
        </p:txBody>
      </p:sp>
    </p:spTree>
    <p:extLst>
      <p:ext uri="{BB962C8B-B14F-4D97-AF65-F5344CB8AC3E}">
        <p14:creationId xmlns:p14="http://schemas.microsoft.com/office/powerpoint/2010/main" val="3159816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Active Nature of Perception</a:t>
            </a:r>
          </a:p>
        </p:txBody>
      </p:sp>
      <p:sp>
        <p:nvSpPr>
          <p:cNvPr id="3" name="Объект 2"/>
          <p:cNvSpPr>
            <a:spLocks noGrp="1"/>
          </p:cNvSpPr>
          <p:nvPr>
            <p:ph idx="1"/>
          </p:nvPr>
        </p:nvSpPr>
        <p:spPr>
          <a:xfrm>
            <a:off x="1295401" y="2362200"/>
            <a:ext cx="9601196" cy="3513668"/>
          </a:xfrm>
        </p:spPr>
        <p:txBody>
          <a:bodyPr>
            <a:normAutofit/>
          </a:bodyPr>
          <a:lstStyle/>
          <a:p>
            <a:r>
              <a:rPr lang="hu-HU" b="1" dirty="0"/>
              <a:t>Listening</a:t>
            </a:r>
            <a:r>
              <a:rPr lang="hu-HU" dirty="0"/>
              <a:t> is an </a:t>
            </a:r>
            <a:r>
              <a:rPr lang="hu-HU" b="1" dirty="0"/>
              <a:t>active activity</a:t>
            </a:r>
            <a:r>
              <a:rPr lang="hu-HU" dirty="0"/>
              <a:t>.</a:t>
            </a:r>
          </a:p>
          <a:p>
            <a:pPr algn="just"/>
            <a:r>
              <a:rPr lang="hu-HU" b="1" dirty="0"/>
              <a:t>Miller</a:t>
            </a:r>
            <a:r>
              <a:rPr lang="hu-HU" dirty="0"/>
              <a:t> lists the following operations: (1) hearing the utterance (2) matching it as a phonemic pattern, (3) accepting it as a sentence i.e. grammatical acceptance, (4) attributing meaning to grammatical structures, i.e. semantic interpretation, (5) Understanding, i.e. attaching contextual information to what has been said.</a:t>
            </a:r>
          </a:p>
          <a:p>
            <a:pPr algn="just"/>
            <a:r>
              <a:rPr lang="hu-HU" b="1" dirty="0"/>
              <a:t>Blonskiy</a:t>
            </a:r>
            <a:r>
              <a:rPr lang="hu-HU" dirty="0"/>
              <a:t> (1935): while listening carefully to somebody’s speech we simultaneously reproduce it. </a:t>
            </a:r>
          </a:p>
        </p:txBody>
      </p:sp>
    </p:spTree>
    <p:extLst>
      <p:ext uri="{BB962C8B-B14F-4D97-AF65-F5344CB8AC3E}">
        <p14:creationId xmlns:p14="http://schemas.microsoft.com/office/powerpoint/2010/main" val="1691765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Experiments Independent of Interpretation</a:t>
            </a:r>
          </a:p>
        </p:txBody>
      </p:sp>
      <p:sp>
        <p:nvSpPr>
          <p:cNvPr id="3" name="Объект 2"/>
          <p:cNvSpPr>
            <a:spLocks noGrp="1"/>
          </p:cNvSpPr>
          <p:nvPr>
            <p:ph idx="1"/>
          </p:nvPr>
        </p:nvSpPr>
        <p:spPr/>
        <p:txBody>
          <a:bodyPr/>
          <a:lstStyle/>
          <a:p>
            <a:r>
              <a:rPr lang="hu-HU" dirty="0"/>
              <a:t>In 1952, </a:t>
            </a:r>
            <a:r>
              <a:rPr lang="hu-HU" b="1" dirty="0"/>
              <a:t>Broadbent</a:t>
            </a:r>
            <a:r>
              <a:rPr lang="hu-HU" dirty="0"/>
              <a:t> conducted an experiment to see whether participants can answer a question while listening to the next one in the meantime</a:t>
            </a:r>
          </a:p>
          <a:p>
            <a:r>
              <a:rPr lang="hu-HU" b="1" dirty="0"/>
              <a:t>Sokolov</a:t>
            </a:r>
            <a:r>
              <a:rPr lang="hu-HU" dirty="0"/>
              <a:t> investigated the relationship between perception and production in the following experiment: in the first phase of the experiment, during listening, participants read out a poem, in the second phase they counted, and in the third phase they recited a poem by heart. </a:t>
            </a:r>
          </a:p>
        </p:txBody>
      </p:sp>
    </p:spTree>
    <p:extLst>
      <p:ext uri="{BB962C8B-B14F-4D97-AF65-F5344CB8AC3E}">
        <p14:creationId xmlns:p14="http://schemas.microsoft.com/office/powerpoint/2010/main" val="1247707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Probability Prediction</a:t>
            </a:r>
          </a:p>
        </p:txBody>
      </p:sp>
      <p:sp>
        <p:nvSpPr>
          <p:cNvPr id="3" name="Объект 2"/>
          <p:cNvSpPr>
            <a:spLocks noGrp="1"/>
          </p:cNvSpPr>
          <p:nvPr>
            <p:ph idx="1"/>
          </p:nvPr>
        </p:nvSpPr>
        <p:spPr/>
        <p:txBody>
          <a:bodyPr>
            <a:normAutofit fontScale="77500" lnSpcReduction="20000"/>
          </a:bodyPr>
          <a:lstStyle/>
          <a:p>
            <a:r>
              <a:rPr lang="hu-HU" b="1" dirty="0"/>
              <a:t>Chernov and Zimnyaya</a:t>
            </a:r>
            <a:r>
              <a:rPr lang="hu-HU" dirty="0"/>
              <a:t> – </a:t>
            </a:r>
            <a:r>
              <a:rPr lang="hu-HU" b="1" dirty="0"/>
              <a:t>the theory of probability prediction.</a:t>
            </a:r>
          </a:p>
          <a:p>
            <a:r>
              <a:rPr lang="hu-HU" dirty="0"/>
              <a:t>Chernov and Zimnyaya do not share the view that interpreters work entirely on the basis of an externally motivated programme. </a:t>
            </a:r>
          </a:p>
          <a:p>
            <a:r>
              <a:rPr lang="hu-HU" dirty="0"/>
              <a:t>In their opinion, translators, taking into consideration all of the linguistic and extralinguistic aspects of the situation of interpretation, form an internal programme, which consists of two types of hypotheses. </a:t>
            </a:r>
          </a:p>
          <a:p>
            <a:r>
              <a:rPr lang="hu-HU" dirty="0"/>
              <a:t>On the one hand, knowing the broad context of the event (time, place, speakers, topic, aims, text-types, etc.) the interpreter has a general view of the contents of the text to be interpreted (long-range hypothesis). </a:t>
            </a:r>
          </a:p>
          <a:p>
            <a:r>
              <a:rPr lang="hu-HU" dirty="0"/>
              <a:t>On the other hand, based on the actual sentence started by the speaker, he/she has a specific idea about the contents of the sentence being uttered (short-range hypothesis)</a:t>
            </a:r>
          </a:p>
        </p:txBody>
      </p:sp>
    </p:spTree>
    <p:extLst>
      <p:ext uri="{BB962C8B-B14F-4D97-AF65-F5344CB8AC3E}">
        <p14:creationId xmlns:p14="http://schemas.microsoft.com/office/powerpoint/2010/main" val="2503782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Difficulties in Data Collection</a:t>
            </a:r>
          </a:p>
        </p:txBody>
      </p:sp>
      <p:sp>
        <p:nvSpPr>
          <p:cNvPr id="3" name="Объект 2"/>
          <p:cNvSpPr>
            <a:spLocks noGrp="1"/>
          </p:cNvSpPr>
          <p:nvPr>
            <p:ph idx="1"/>
          </p:nvPr>
        </p:nvSpPr>
        <p:spPr/>
        <p:txBody>
          <a:bodyPr>
            <a:normAutofit/>
          </a:bodyPr>
          <a:lstStyle/>
          <a:p>
            <a:pPr algn="just"/>
            <a:r>
              <a:rPr lang="hu-HU" dirty="0"/>
              <a:t>the use for research purposes of papers presented at conferences and their interpreted versions is both a </a:t>
            </a:r>
            <a:r>
              <a:rPr lang="hu-HU" b="1" dirty="0"/>
              <a:t>scientific, an ethical and a legal question</a:t>
            </a:r>
          </a:p>
          <a:p>
            <a:pPr algn="just"/>
            <a:r>
              <a:rPr lang="hu-HU" dirty="0"/>
              <a:t>transcribing the discourse produced by simultaneous interpreters raises a large number of technical problems as it involves writing down the parallel text of two pieces of discourse in two different languages which cannot be separated typographically either. </a:t>
            </a:r>
          </a:p>
        </p:txBody>
      </p:sp>
    </p:spTree>
    <p:extLst>
      <p:ext uri="{BB962C8B-B14F-4D97-AF65-F5344CB8AC3E}">
        <p14:creationId xmlns:p14="http://schemas.microsoft.com/office/powerpoint/2010/main" val="3468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hu-HU" dirty="0"/>
              <a:t>The Personal Traits of Interpreters</a:t>
            </a:r>
            <a:br>
              <a:rPr lang="hu-HU" dirty="0"/>
            </a:br>
            <a:r>
              <a:rPr lang="hu-HU" sz="3100" dirty="0"/>
              <a:t>According to Sallai (1985)</a:t>
            </a:r>
          </a:p>
        </p:txBody>
      </p:sp>
      <p:sp>
        <p:nvSpPr>
          <p:cNvPr id="3" name="Объект 2"/>
          <p:cNvSpPr>
            <a:spLocks noGrp="1"/>
          </p:cNvSpPr>
          <p:nvPr>
            <p:ph sz="half" idx="1"/>
          </p:nvPr>
        </p:nvSpPr>
        <p:spPr/>
        <p:txBody>
          <a:bodyPr>
            <a:normAutofit fontScale="85000" lnSpcReduction="20000"/>
          </a:bodyPr>
          <a:lstStyle/>
          <a:p>
            <a:r>
              <a:rPr lang="hu-HU" dirty="0"/>
              <a:t>react quickly,</a:t>
            </a:r>
          </a:p>
          <a:p>
            <a:pPr lvl="0" fontAlgn="base"/>
            <a:r>
              <a:rPr lang="hu-HU" dirty="0"/>
              <a:t>bear monotony,</a:t>
            </a:r>
          </a:p>
          <a:p>
            <a:pPr lvl="0" fontAlgn="base"/>
            <a:r>
              <a:rPr lang="hu-HU" dirty="0"/>
              <a:t>be self-confident,</a:t>
            </a:r>
          </a:p>
          <a:p>
            <a:pPr lvl="0" fontAlgn="base"/>
            <a:r>
              <a:rPr lang="hu-HU" dirty="0"/>
              <a:t>be open towards the external world,</a:t>
            </a:r>
          </a:p>
          <a:p>
            <a:pPr lvl="0" fontAlgn="base"/>
            <a:r>
              <a:rPr lang="hu-HU" dirty="0"/>
              <a:t>be able to divide his/her attention,</a:t>
            </a:r>
          </a:p>
          <a:p>
            <a:pPr lvl="0" fontAlgn="base"/>
            <a:r>
              <a:rPr lang="hu-HU" dirty="0"/>
              <a:t>have a well trained memory,</a:t>
            </a:r>
          </a:p>
          <a:p>
            <a:pPr fontAlgn="base"/>
            <a:r>
              <a:rPr lang="hu-HU" dirty="0"/>
              <a:t>be able to work without feed-back, </a:t>
            </a:r>
          </a:p>
          <a:p>
            <a:pPr fontAlgn="base"/>
            <a:r>
              <a:rPr lang="hu-HU" dirty="0"/>
              <a:t>stand successful situations,</a:t>
            </a:r>
          </a:p>
          <a:p>
            <a:pPr lvl="0" fontAlgn="base"/>
            <a:endParaRPr lang="hu-HU" dirty="0"/>
          </a:p>
        </p:txBody>
      </p:sp>
      <p:sp>
        <p:nvSpPr>
          <p:cNvPr id="4" name="Объект 3"/>
          <p:cNvSpPr>
            <a:spLocks noGrp="1"/>
          </p:cNvSpPr>
          <p:nvPr>
            <p:ph sz="half" idx="2"/>
          </p:nvPr>
        </p:nvSpPr>
        <p:spPr/>
        <p:txBody>
          <a:bodyPr>
            <a:normAutofit fontScale="85000" lnSpcReduction="20000"/>
          </a:bodyPr>
          <a:lstStyle/>
          <a:p>
            <a:pPr lvl="0" fontAlgn="base"/>
            <a:r>
              <a:rPr lang="hu-HU" dirty="0"/>
              <a:t>possess the necessary general intelligence,</a:t>
            </a:r>
          </a:p>
          <a:p>
            <a:pPr lvl="0" fontAlgn="base"/>
            <a:r>
              <a:rPr lang="hu-HU" dirty="0"/>
              <a:t>be able to bear being subordinated,</a:t>
            </a:r>
          </a:p>
          <a:p>
            <a:pPr lvl="0" fontAlgn="base"/>
            <a:r>
              <a:rPr lang="hu-HU" dirty="0"/>
              <a:t>possess the necessary social intelligence,</a:t>
            </a:r>
          </a:p>
          <a:p>
            <a:pPr lvl="0" fontAlgn="base"/>
            <a:r>
              <a:rPr lang="hu-HU" dirty="0"/>
              <a:t>be able to adjust to the partners (empathy),</a:t>
            </a:r>
          </a:p>
          <a:p>
            <a:pPr lvl="0" fontAlgn="base"/>
            <a:r>
              <a:rPr lang="hu-HU" dirty="0"/>
              <a:t>be able to continuously control one's own work (self-control),</a:t>
            </a:r>
          </a:p>
          <a:p>
            <a:pPr lvl="0" fontAlgn="base"/>
            <a:r>
              <a:rPr lang="hu-HU" dirty="0"/>
              <a:t>have some technical skills,</a:t>
            </a:r>
          </a:p>
          <a:p>
            <a:r>
              <a:rPr lang="hu-HU" dirty="0"/>
              <a:t>be in a good psychical and physical condition during interpretation</a:t>
            </a:r>
          </a:p>
          <a:p>
            <a:endParaRPr lang="hu-HU" dirty="0"/>
          </a:p>
        </p:txBody>
      </p:sp>
    </p:spTree>
    <p:extLst>
      <p:ext uri="{BB962C8B-B14F-4D97-AF65-F5344CB8AC3E}">
        <p14:creationId xmlns:p14="http://schemas.microsoft.com/office/powerpoint/2010/main" val="300817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The Medium of the Translator’s Activity (2)</a:t>
            </a:r>
          </a:p>
        </p:txBody>
      </p:sp>
      <p:sp>
        <p:nvSpPr>
          <p:cNvPr id="3" name="Объект 2"/>
          <p:cNvSpPr>
            <a:spLocks noGrp="1"/>
          </p:cNvSpPr>
          <p:nvPr>
            <p:ph idx="1"/>
          </p:nvPr>
        </p:nvSpPr>
        <p:spPr/>
        <p:txBody>
          <a:bodyPr>
            <a:normAutofit lnSpcReduction="10000"/>
          </a:bodyPr>
          <a:lstStyle/>
          <a:p>
            <a:r>
              <a:rPr lang="hu-HU" dirty="0"/>
              <a:t>Even </a:t>
            </a:r>
            <a:r>
              <a:rPr lang="hu-HU" b="1" dirty="0"/>
              <a:t>the most instinctive translator </a:t>
            </a:r>
            <a:r>
              <a:rPr lang="hu-HU" dirty="0"/>
              <a:t>will:</a:t>
            </a:r>
          </a:p>
          <a:p>
            <a:pPr>
              <a:buFont typeface="Wingdings" panose="05000000000000000000" pitchFamily="2" charset="2"/>
              <a:buChar char="ü"/>
            </a:pPr>
            <a:r>
              <a:rPr lang="hu-HU" dirty="0"/>
              <a:t>develop ideas about the relationship between the two languages</a:t>
            </a:r>
          </a:p>
          <a:p>
            <a:pPr>
              <a:buFont typeface="Wingdings" panose="05000000000000000000" pitchFamily="2" charset="2"/>
              <a:buChar char="ü"/>
            </a:pPr>
            <a:r>
              <a:rPr lang="hu-HU" dirty="0"/>
              <a:t>their similarities and differences </a:t>
            </a:r>
          </a:p>
          <a:p>
            <a:pPr>
              <a:buFont typeface="Wingdings" panose="05000000000000000000" pitchFamily="2" charset="2"/>
              <a:buChar char="ü"/>
            </a:pPr>
            <a:r>
              <a:rPr lang="hu-HU" dirty="0"/>
              <a:t>their relationship with reality </a:t>
            </a:r>
          </a:p>
          <a:p>
            <a:pPr>
              <a:buFont typeface="Wingdings" panose="05000000000000000000" pitchFamily="2" charset="2"/>
              <a:buChar char="ü"/>
            </a:pPr>
            <a:r>
              <a:rPr lang="hu-HU" dirty="0"/>
              <a:t>the similarities and differences in the way the two languages segment reality linguistically</a:t>
            </a:r>
          </a:p>
          <a:p>
            <a:pPr>
              <a:buFont typeface="Wingdings" panose="05000000000000000000" pitchFamily="2" charset="2"/>
              <a:buChar char="ü"/>
            </a:pPr>
            <a:r>
              <a:rPr lang="hu-HU" dirty="0"/>
              <a:t>he/she will state these ideas explicitly</a:t>
            </a:r>
          </a:p>
          <a:p>
            <a:endParaRPr lang="hu-HU" dirty="0"/>
          </a:p>
        </p:txBody>
      </p:sp>
    </p:spTree>
    <p:extLst>
      <p:ext uri="{BB962C8B-B14F-4D97-AF65-F5344CB8AC3E}">
        <p14:creationId xmlns:p14="http://schemas.microsoft.com/office/powerpoint/2010/main" val="96159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hu-HU" dirty="0"/>
              <a:t>The Object of the Translator’s Activity</a:t>
            </a:r>
          </a:p>
        </p:txBody>
      </p:sp>
      <p:sp>
        <p:nvSpPr>
          <p:cNvPr id="3" name="Объект 2"/>
          <p:cNvSpPr>
            <a:spLocks noGrp="1"/>
          </p:cNvSpPr>
          <p:nvPr>
            <p:ph idx="1"/>
          </p:nvPr>
        </p:nvSpPr>
        <p:spPr/>
        <p:txBody>
          <a:bodyPr/>
          <a:lstStyle/>
          <a:p>
            <a:r>
              <a:rPr lang="hu-HU" b="1" dirty="0"/>
              <a:t>Object = text.</a:t>
            </a:r>
          </a:p>
          <a:p>
            <a:r>
              <a:rPr lang="hu-HU" dirty="0"/>
              <a:t>Every text allows for </a:t>
            </a:r>
            <a:r>
              <a:rPr lang="hu-HU" b="1" dirty="0"/>
              <a:t>several interpretations.</a:t>
            </a:r>
          </a:p>
          <a:p>
            <a:r>
              <a:rPr lang="hu-HU" dirty="0"/>
              <a:t>Thus, the translator often has to defend his/her own choice.</a:t>
            </a:r>
          </a:p>
        </p:txBody>
      </p:sp>
    </p:spTree>
    <p:extLst>
      <p:ext uri="{BB962C8B-B14F-4D97-AF65-F5344CB8AC3E}">
        <p14:creationId xmlns:p14="http://schemas.microsoft.com/office/powerpoint/2010/main" val="330140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Is There Continuity in the Theory of Translation?</a:t>
            </a:r>
          </a:p>
        </p:txBody>
      </p:sp>
      <p:sp>
        <p:nvSpPr>
          <p:cNvPr id="3" name="Объект 2"/>
          <p:cNvSpPr>
            <a:spLocks noGrp="1"/>
          </p:cNvSpPr>
          <p:nvPr>
            <p:ph idx="1"/>
          </p:nvPr>
        </p:nvSpPr>
        <p:spPr/>
        <p:txBody>
          <a:bodyPr/>
          <a:lstStyle/>
          <a:p>
            <a:r>
              <a:rPr lang="hu-HU" dirty="0"/>
              <a:t>For centuries, thinking about translation involved merely</a:t>
            </a:r>
            <a:r>
              <a:rPr lang="hu-HU" b="1" dirty="0"/>
              <a:t> spontaneous observations.</a:t>
            </a:r>
          </a:p>
          <a:p>
            <a:r>
              <a:rPr lang="hu-HU" dirty="0"/>
              <a:t>János Arany, Sámuel Brassai, Károly Szász.</a:t>
            </a:r>
          </a:p>
          <a:p>
            <a:r>
              <a:rPr lang="hu-HU" dirty="0"/>
              <a:t>The simultaneous or alternate use of two languages will inevitably lead translators and interpreters to certain </a:t>
            </a:r>
            <a:r>
              <a:rPr lang="hu-HU" b="1" dirty="0"/>
              <a:t>general views about the similarities and differences between the systems and use of the two languages.</a:t>
            </a:r>
          </a:p>
          <a:p>
            <a:endParaRPr lang="hu-HU" dirty="0"/>
          </a:p>
        </p:txBody>
      </p:sp>
    </p:spTree>
    <p:extLst>
      <p:ext uri="{BB962C8B-B14F-4D97-AF65-F5344CB8AC3E}">
        <p14:creationId xmlns:p14="http://schemas.microsoft.com/office/powerpoint/2010/main" val="358065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hu-HU" dirty="0"/>
              <a:t>Is There Continuity in the Theory of Translation? (2)</a:t>
            </a:r>
          </a:p>
        </p:txBody>
      </p:sp>
      <p:sp>
        <p:nvSpPr>
          <p:cNvPr id="3" name="Объект 2"/>
          <p:cNvSpPr>
            <a:spLocks noGrp="1"/>
          </p:cNvSpPr>
          <p:nvPr>
            <p:ph idx="1"/>
          </p:nvPr>
        </p:nvSpPr>
        <p:spPr/>
        <p:txBody>
          <a:bodyPr>
            <a:normAutofit lnSpcReduction="10000"/>
          </a:bodyPr>
          <a:lstStyle/>
          <a:p>
            <a:pPr eaLnBrk="0" fontAlgn="base" hangingPunct="0">
              <a:spcBef>
                <a:spcPct val="0"/>
              </a:spcBef>
              <a:spcAft>
                <a:spcPct val="0"/>
              </a:spcAft>
            </a:pPr>
            <a:r>
              <a:rPr lang="hu-HU" altLang="hu-HU" u="sng" dirty="0">
                <a:solidFill>
                  <a:srgbClr val="000000"/>
                </a:solidFill>
                <a:ea typeface="Times New Roman" panose="02020603050405020304" pitchFamily="18" charset="0"/>
              </a:rPr>
              <a:t>Practising translators will often make: </a:t>
            </a:r>
          </a:p>
          <a:p>
            <a:pPr eaLnBrk="0" fontAlgn="base" hangingPunct="0">
              <a:spcBef>
                <a:spcPct val="0"/>
              </a:spcBef>
              <a:spcAft>
                <a:spcPct val="0"/>
              </a:spcAft>
              <a:buFont typeface="Wingdings" panose="05000000000000000000" pitchFamily="2" charset="2"/>
              <a:buChar char="ü"/>
            </a:pPr>
            <a:r>
              <a:rPr lang="hu-HU" altLang="hu-HU" dirty="0">
                <a:solidFill>
                  <a:srgbClr val="000000"/>
                </a:solidFill>
                <a:ea typeface="Times New Roman" panose="02020603050405020304" pitchFamily="18" charset="0"/>
              </a:rPr>
              <a:t>spontaneous </a:t>
            </a:r>
            <a:r>
              <a:rPr lang="hu-HU" altLang="hu-HU" b="1" dirty="0">
                <a:solidFill>
                  <a:srgbClr val="000000"/>
                </a:solidFill>
                <a:ea typeface="Times New Roman" panose="02020603050405020304" pitchFamily="18" charset="0"/>
              </a:rPr>
              <a:t>contrastive linguistic observations</a:t>
            </a:r>
            <a:r>
              <a:rPr lang="hu-HU" altLang="hu-HU" dirty="0">
                <a:solidFill>
                  <a:srgbClr val="000000"/>
                </a:solidFill>
                <a:ea typeface="Times New Roman" panose="02020603050405020304" pitchFamily="18" charset="0"/>
              </a:rPr>
              <a:t> ("Hungarian prefers verbs as opposed to IndoEuropean languages which prefer nouns.„) </a:t>
            </a:r>
          </a:p>
          <a:p>
            <a:pPr eaLnBrk="0" fontAlgn="base" hangingPunct="0">
              <a:spcBef>
                <a:spcPct val="0"/>
              </a:spcBef>
              <a:spcAft>
                <a:spcPct val="0"/>
              </a:spcAft>
              <a:buFont typeface="Wingdings" panose="05000000000000000000" pitchFamily="2" charset="2"/>
              <a:buChar char="ü"/>
            </a:pPr>
            <a:r>
              <a:rPr lang="hu-HU" altLang="hu-HU" dirty="0">
                <a:solidFill>
                  <a:srgbClr val="000000"/>
                </a:solidFill>
                <a:ea typeface="Times New Roman" panose="02020603050405020304" pitchFamily="18" charset="0"/>
              </a:rPr>
              <a:t>spontaneous </a:t>
            </a:r>
            <a:r>
              <a:rPr lang="hu-HU" altLang="hu-HU" b="1" dirty="0">
                <a:solidFill>
                  <a:srgbClr val="000000"/>
                </a:solidFill>
                <a:ea typeface="Times New Roman" panose="02020603050405020304" pitchFamily="18" charset="0"/>
              </a:rPr>
              <a:t>text-linguistic observations</a:t>
            </a:r>
            <a:r>
              <a:rPr lang="hu-HU" altLang="hu-HU" dirty="0">
                <a:solidFill>
                  <a:srgbClr val="000000"/>
                </a:solidFill>
                <a:ea typeface="Times New Roman" panose="02020603050405020304" pitchFamily="18" charset="0"/>
              </a:rPr>
              <a:t> ("English, German, and Russian texts are more impersonal than Hungarian texts.„)</a:t>
            </a:r>
            <a:endParaRPr kumimoji="0" lang="hu-HU" altLang="hu-HU" sz="1600" b="0" i="0" u="none" strike="noStrike" cap="none" normalizeH="0" baseline="0" dirty="0">
              <a:ln>
                <a:noFill/>
              </a:ln>
              <a:solidFill>
                <a:schemeClr val="tx1"/>
              </a:solidFill>
              <a:effectLst/>
            </a:endParaRPr>
          </a:p>
          <a:p>
            <a:pPr eaLnBrk="0" fontAlgn="base" hangingPunct="0">
              <a:spcBef>
                <a:spcPct val="0"/>
              </a:spcBef>
              <a:spcAft>
                <a:spcPct val="0"/>
              </a:spcAft>
              <a:buFont typeface="Wingdings" panose="05000000000000000000" pitchFamily="2" charset="2"/>
              <a:buChar char="ü"/>
            </a:pPr>
            <a:r>
              <a:rPr lang="hu-HU" altLang="hu-HU" dirty="0">
                <a:solidFill>
                  <a:srgbClr val="000000"/>
                </a:solidFill>
                <a:ea typeface="Times New Roman" panose="02020603050405020304" pitchFamily="18" charset="0"/>
              </a:rPr>
              <a:t>spontaneous stylistic observations ("English scientific texts are like small talk compared to German scientific text”) </a:t>
            </a:r>
          </a:p>
          <a:p>
            <a:pPr eaLnBrk="0" fontAlgn="base" hangingPunct="0">
              <a:spcBef>
                <a:spcPct val="0"/>
              </a:spcBef>
              <a:spcAft>
                <a:spcPct val="0"/>
              </a:spcAft>
              <a:buFont typeface="Wingdings" panose="05000000000000000000" pitchFamily="2" charset="2"/>
              <a:buChar char="ü"/>
            </a:pPr>
            <a:r>
              <a:rPr lang="hu-HU" altLang="hu-HU" dirty="0">
                <a:solidFill>
                  <a:srgbClr val="000000"/>
                </a:solidFill>
                <a:ea typeface="Times New Roman" panose="02020603050405020304" pitchFamily="18" charset="0"/>
              </a:rPr>
              <a:t>spontaneous </a:t>
            </a:r>
            <a:r>
              <a:rPr lang="hu-HU" altLang="hu-HU" b="1" dirty="0">
                <a:solidFill>
                  <a:srgbClr val="000000"/>
                </a:solidFill>
                <a:ea typeface="Times New Roman" panose="02020603050405020304" pitchFamily="18" charset="0"/>
              </a:rPr>
              <a:t>sociolinguistic observations </a:t>
            </a:r>
            <a:r>
              <a:rPr lang="hu-HU" altLang="hu-HU" dirty="0">
                <a:solidFill>
                  <a:srgbClr val="000000"/>
                </a:solidFill>
                <a:ea typeface="Times New Roman" panose="02020603050405020304" pitchFamily="18" charset="0"/>
              </a:rPr>
              <a:t>("Russians like diminutive suffixes better than Hungarians".)</a:t>
            </a:r>
            <a:endParaRPr kumimoji="0" lang="hu-HU" altLang="hu-HU" sz="4400" b="0" i="0" u="none" strike="noStrike" cap="none" normalizeH="0" baseline="0" dirty="0">
              <a:ln>
                <a:noFill/>
              </a:ln>
              <a:solidFill>
                <a:schemeClr val="tx1"/>
              </a:solidFill>
              <a:effectLst/>
            </a:endParaRPr>
          </a:p>
          <a:p>
            <a:pPr marL="0" lvl="0" indent="3175" eaLnBrk="0" fontAlgn="base" hangingPunct="0">
              <a:lnSpc>
                <a:spcPct val="100000"/>
              </a:lnSpc>
              <a:spcBef>
                <a:spcPct val="0"/>
              </a:spcBef>
              <a:spcAft>
                <a:spcPct val="0"/>
              </a:spcAft>
              <a:buNone/>
            </a:pPr>
            <a:endParaRPr lang="hu-HU" dirty="0"/>
          </a:p>
        </p:txBody>
      </p:sp>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grpSp>
        <p:nvGrpSpPr>
          <p:cNvPr id="5" name="Group 164734"/>
          <p:cNvGrpSpPr/>
          <p:nvPr/>
        </p:nvGrpSpPr>
        <p:grpSpPr>
          <a:xfrm>
            <a:off x="393065" y="286385"/>
            <a:ext cx="4555490" cy="5715"/>
            <a:chOff x="0" y="0"/>
            <a:chExt cx="4556030" cy="6096"/>
          </a:xfrm>
        </p:grpSpPr>
        <p:sp>
          <p:nvSpPr>
            <p:cNvPr id="6" name="Shape 164733"/>
            <p:cNvSpPr/>
            <p:nvPr/>
          </p:nvSpPr>
          <p:spPr>
            <a:xfrm>
              <a:off x="0" y="0"/>
              <a:ext cx="4556030" cy="6096"/>
            </a:xfrm>
            <a:custGeom>
              <a:avLst/>
              <a:gdLst/>
              <a:ahLst/>
              <a:cxnLst/>
              <a:rect l="0" t="0" r="0" b="0"/>
              <a:pathLst>
                <a:path w="4556030" h="6096">
                  <a:moveTo>
                    <a:pt x="0" y="3048"/>
                  </a:moveTo>
                  <a:lnTo>
                    <a:pt x="4556030" y="3048"/>
                  </a:lnTo>
                </a:path>
              </a:pathLst>
            </a:custGeom>
            <a:ln w="6096" cap="flat">
              <a:miter lim="100000"/>
            </a:ln>
          </p:spPr>
          <p:style>
            <a:lnRef idx="1">
              <a:srgbClr val="000000"/>
            </a:lnRef>
            <a:fillRef idx="0">
              <a:srgbClr val="000000"/>
            </a:fillRef>
            <a:effectRef idx="0">
              <a:scrgbClr r="0" g="0" b="0"/>
            </a:effectRef>
            <a:fontRef idx="none"/>
          </p:style>
          <p:txBody>
            <a:bodyPr/>
            <a:lstStyle/>
            <a:p>
              <a:endParaRPr lang="hu-HU"/>
            </a:p>
          </p:txBody>
        </p:sp>
      </p:grpSp>
    </p:spTree>
    <p:extLst>
      <p:ext uri="{BB962C8B-B14F-4D97-AF65-F5344CB8AC3E}">
        <p14:creationId xmlns:p14="http://schemas.microsoft.com/office/powerpoint/2010/main" val="35923147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317</TotalTime>
  <Words>3825</Words>
  <Application>Microsoft Office PowerPoint</Application>
  <PresentationFormat>Широкоэкранный</PresentationFormat>
  <Paragraphs>264</Paragraphs>
  <Slides>55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55</vt:i4>
      </vt:variant>
    </vt:vector>
  </HeadingPairs>
  <TitlesOfParts>
    <vt:vector size="60" baseType="lpstr">
      <vt:lpstr>Arial</vt:lpstr>
      <vt:lpstr>Garamond</vt:lpstr>
      <vt:lpstr>Times New Roman</vt:lpstr>
      <vt:lpstr>Wingdings</vt:lpstr>
      <vt:lpstr>Натуральные материалы</vt:lpstr>
      <vt:lpstr>The Theory of Translation</vt:lpstr>
      <vt:lpstr>Lecture 1</vt:lpstr>
      <vt:lpstr>The Origins of a Linguistic Theory of Translation</vt:lpstr>
      <vt:lpstr>The Nature of the Translator’s Activity</vt:lpstr>
      <vt:lpstr>The Medium of the Translator’s Activity</vt:lpstr>
      <vt:lpstr>The Medium of the Translator’s Activity (2)</vt:lpstr>
      <vt:lpstr>The Object of the Translator’s Activity</vt:lpstr>
      <vt:lpstr>Is There Continuity in the Theory of Translation?</vt:lpstr>
      <vt:lpstr>Is There Continuity in the Theory of Translation? (2)</vt:lpstr>
      <vt:lpstr>Is There Continuity in the Theory of Translation? (3)</vt:lpstr>
      <vt:lpstr>Translation as a Profession</vt:lpstr>
      <vt:lpstr>Translation as a Subject in Training</vt:lpstr>
      <vt:lpstr>Translation as an Object of Research</vt:lpstr>
      <vt:lpstr>The Ration of Literary Translations to Non-Literary Translations</vt:lpstr>
      <vt:lpstr>The Appearance of Linguistics</vt:lpstr>
      <vt:lpstr>The Literary and the Linguistic Approach</vt:lpstr>
      <vt:lpstr>Translation Theory and Contrastive Linguistics</vt:lpstr>
      <vt:lpstr>Differences Between the Theory of Translation and Contrastive Linguistics</vt:lpstr>
      <vt:lpstr>Translation Theory and Contrastive Text Linguistics</vt:lpstr>
      <vt:lpstr>Linguistic and Extralinguistic Elements of the Situation of Translation</vt:lpstr>
      <vt:lpstr>Translation Theory as an Interdisciplinary Field of Study</vt:lpstr>
      <vt:lpstr>Translation Theory as a Useful Field of Study</vt:lpstr>
      <vt:lpstr>Translation Theory as Applied Linguistics</vt:lpstr>
      <vt:lpstr>The Definition of Translation Theory</vt:lpstr>
      <vt:lpstr>The Definition of Translation Theory (2)</vt:lpstr>
      <vt:lpstr>Factors Influencing Translators’ Decisions</vt:lpstr>
      <vt:lpstr>Factors Influencing Translators’ Decisions (2)</vt:lpstr>
      <vt:lpstr>The First Era of Linguistic Translation Theory</vt:lpstr>
      <vt:lpstr>The First Era of Linguistic Translation Theory (2)</vt:lpstr>
      <vt:lpstr>The First Era of Linguistic Translation Theory (3)</vt:lpstr>
      <vt:lpstr>The First Era of Linguistic Translation Theory (4)</vt:lpstr>
      <vt:lpstr>The First Era of Linguistic Translation Theory (5)</vt:lpstr>
      <vt:lpstr>Lecture 2</vt:lpstr>
      <vt:lpstr>Translation Theory and Sociolinguistics</vt:lpstr>
      <vt:lpstr>The Reproduction of Individual Speech Styles</vt:lpstr>
      <vt:lpstr>The Reproduction of Regional Dialects</vt:lpstr>
      <vt:lpstr>The Reproduction of Social Dialects</vt:lpstr>
      <vt:lpstr>The Translation of Lexis without Equivalence</vt:lpstr>
      <vt:lpstr>The Translation of Lexis without Equivalence (2)</vt:lpstr>
      <vt:lpstr>Translatability and Untranslatability</vt:lpstr>
      <vt:lpstr>Realia and Untranslatability</vt:lpstr>
      <vt:lpstr>What Can Translation Studies Offer to Sociolinguistics?</vt:lpstr>
      <vt:lpstr>What Can Sociolinguistics Offer to Translation Studies?</vt:lpstr>
      <vt:lpstr>New Challenges for the Sociolinguistics of Translation</vt:lpstr>
      <vt:lpstr>Lecture 3</vt:lpstr>
      <vt:lpstr>Translation Theory and Psycholinguistics Perceprion and Production in Translation</vt:lpstr>
      <vt:lpstr>Translation Theory and Psycholinguistics Perceprion and Production in Translation (2)</vt:lpstr>
      <vt:lpstr>Translation Theory and Psycholinguistics Perceprion and Production in Translation (3)</vt:lpstr>
      <vt:lpstr>Translation and Bilingualism</vt:lpstr>
      <vt:lpstr>The Simultaneity of Listening and Speaking</vt:lpstr>
      <vt:lpstr>The Active Nature of Perception</vt:lpstr>
      <vt:lpstr>Experiments Independent of Interpretation</vt:lpstr>
      <vt:lpstr>Probability Prediction</vt:lpstr>
      <vt:lpstr>Difficulties in Data Collection</vt:lpstr>
      <vt:lpstr>The Personal Traits of Interpreters According to Sallai (1985)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Theory of Translation</dc:title>
  <dc:creator>Evelin Motrinec</dc:creator>
  <cp:lastModifiedBy>Tomash Vrabel</cp:lastModifiedBy>
  <cp:revision>45</cp:revision>
  <dcterms:created xsi:type="dcterms:W3CDTF">2020-09-17T08:21:19Z</dcterms:created>
  <dcterms:modified xsi:type="dcterms:W3CDTF">2020-10-30T16:08:19Z</dcterms:modified>
</cp:coreProperties>
</file>