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36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bg>
      <p:bgRef idx="1001">
        <a:schemeClr val="bg2"/>
      </p:bgRef>
    </p:bg>
    <p:spTree>
      <p:nvGrpSpPr>
        <p:cNvPr id="1" name=""/>
        <p:cNvGrpSpPr/>
        <p:nvPr/>
      </p:nvGrpSpPr>
      <p:grpSpPr>
        <a:xfrm>
          <a:off x="0" y="0"/>
          <a:ext cx="0" cy="0"/>
          <a:chOff x="0" y="0"/>
          <a:chExt cx="0" cy="0"/>
        </a:xfrm>
      </p:grpSpPr>
      <p:sp>
        <p:nvSpPr>
          <p:cNvPr id="15" name="Téglalap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Téglalap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Téglalap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Téglalap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Téglalap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Alcím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p:txBody>
          <a:bodyPr/>
          <a:lstStyle/>
          <a:p>
            <a:fld id="{B042CC6D-BA36-4586-99C5-41F804737F64}" type="datetimeFigureOut">
              <a:rPr lang="hu-HU" smtClean="0"/>
              <a:t>2020. 10. 09.</a:t>
            </a:fld>
            <a:endParaRPr lang="hu-HU"/>
          </a:p>
        </p:txBody>
      </p:sp>
      <p:sp>
        <p:nvSpPr>
          <p:cNvPr id="17" name="Élőláb helye 16"/>
          <p:cNvSpPr>
            <a:spLocks noGrp="1"/>
          </p:cNvSpPr>
          <p:nvPr>
            <p:ph type="ftr" sz="quarter" idx="11"/>
          </p:nvPr>
        </p:nvSpPr>
        <p:spPr/>
        <p:txBody>
          <a:bodyPr/>
          <a:lstStyle/>
          <a:p>
            <a:endParaRPr lang="hu-HU"/>
          </a:p>
        </p:txBody>
      </p:sp>
      <p:sp>
        <p:nvSpPr>
          <p:cNvPr id="7" name="Egyenes összekötő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Téglalap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zis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zis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Dia számának helye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930EFD9-46F2-4E11-B1AA-766055DDB8BD}" type="slidenum">
              <a:rPr lang="hu-HU" smtClean="0"/>
              <a:t>‹#›</a:t>
            </a:fld>
            <a:endParaRPr lang="hu-HU"/>
          </a:p>
        </p:txBody>
      </p:sp>
      <p:sp>
        <p:nvSpPr>
          <p:cNvPr id="8" name="Cím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hu-HU" smtClean="0"/>
              <a:t>Mintacím szerkesztése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bg>
      <p:bgRef idx="1001">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B042CC6D-BA36-4586-99C5-41F804737F64}" type="datetimeFigureOut">
              <a:rPr lang="hu-HU" smtClean="0"/>
              <a:t>2020. 10. 09.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930EFD9-46F2-4E11-B1AA-766055DDB8BD}" type="slidenum">
              <a:rPr lang="hu-HU" smtClean="0"/>
              <a:t>‹#›</a:t>
            </a:fld>
            <a:endParaRPr lang="hu-H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bg>
      <p:bgRef idx="1001">
        <a:schemeClr val="bg2"/>
      </p:bgRef>
    </p:bg>
    <p:spTree>
      <p:nvGrpSpPr>
        <p:cNvPr id="1" name=""/>
        <p:cNvGrpSpPr/>
        <p:nvPr/>
      </p:nvGrpSpPr>
      <p:grpSpPr>
        <a:xfrm>
          <a:off x="0" y="0"/>
          <a:ext cx="0" cy="0"/>
          <a:chOff x="0" y="0"/>
          <a:chExt cx="0" cy="0"/>
        </a:xfrm>
      </p:grpSpPr>
      <p:sp>
        <p:nvSpPr>
          <p:cNvPr id="7" name="Téglalap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Téglalap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Téglalap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Téglalap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Téglalap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Téglalap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gyenes összekötő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zis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zis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Dia számának helye 5"/>
          <p:cNvSpPr>
            <a:spLocks noGrp="1"/>
          </p:cNvSpPr>
          <p:nvPr>
            <p:ph type="sldNum" sz="quarter" idx="12"/>
          </p:nvPr>
        </p:nvSpPr>
        <p:spPr>
          <a:xfrm>
            <a:off x="6915912" y="3009901"/>
            <a:ext cx="457200" cy="441325"/>
          </a:xfrm>
        </p:spPr>
        <p:txBody>
          <a:bodyPr/>
          <a:lstStyle/>
          <a:p>
            <a:fld id="{F930EFD9-46F2-4E11-B1AA-766055DDB8BD}" type="slidenum">
              <a:rPr lang="hu-HU" smtClean="0"/>
              <a:t>‹#›</a:t>
            </a:fld>
            <a:endParaRPr lang="hu-HU"/>
          </a:p>
        </p:txBody>
      </p:sp>
      <p:sp>
        <p:nvSpPr>
          <p:cNvPr id="3" name="Függőleges szöveg helye 2"/>
          <p:cNvSpPr>
            <a:spLocks noGrp="1"/>
          </p:cNvSpPr>
          <p:nvPr>
            <p:ph type="body" orient="vert" idx="1"/>
          </p:nvPr>
        </p:nvSpPr>
        <p:spPr>
          <a:xfrm>
            <a:off x="304800" y="304800"/>
            <a:ext cx="6553200" cy="5821366"/>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B042CC6D-BA36-4586-99C5-41F804737F64}" type="datetimeFigureOut">
              <a:rPr lang="hu-HU" smtClean="0"/>
              <a:t>2020. 10. 09.</a:t>
            </a:fld>
            <a:endParaRPr lang="hu-HU"/>
          </a:p>
        </p:txBody>
      </p:sp>
      <p:sp>
        <p:nvSpPr>
          <p:cNvPr id="5" name="Élőláb helye 4"/>
          <p:cNvSpPr>
            <a:spLocks noGrp="1"/>
          </p:cNvSpPr>
          <p:nvPr>
            <p:ph type="ftr" sz="quarter" idx="11"/>
          </p:nvPr>
        </p:nvSpPr>
        <p:spPr/>
        <p:txBody>
          <a:bodyPr/>
          <a:lstStyle/>
          <a:p>
            <a:endParaRPr lang="hu-HU"/>
          </a:p>
        </p:txBody>
      </p:sp>
      <p:sp>
        <p:nvSpPr>
          <p:cNvPr id="2" name="Függőleges cím 1"/>
          <p:cNvSpPr>
            <a:spLocks noGrp="1"/>
          </p:cNvSpPr>
          <p:nvPr>
            <p:ph type="title" orient="vert"/>
          </p:nvPr>
        </p:nvSpPr>
        <p:spPr>
          <a:xfrm>
            <a:off x="7391400" y="304801"/>
            <a:ext cx="1447800" cy="5851525"/>
          </a:xfrm>
        </p:spPr>
        <p:txBody>
          <a:bodyPr vert="eaVert"/>
          <a:lstStyle/>
          <a:p>
            <a:r>
              <a:rPr kumimoji="0" lang="hu-HU" smtClean="0"/>
              <a:t>Mintacím szerkesztése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bg>
      <p:bgRef idx="1001">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solidFill>
                  <a:schemeClr val="accent3">
                    <a:shade val="75000"/>
                  </a:schemeClr>
                </a:solidFill>
              </a:defRPr>
            </a:lvl1pPr>
          </a:lstStyle>
          <a:p>
            <a:r>
              <a:rPr kumimoji="0" lang="hu-HU" smtClean="0"/>
              <a:t>Mintacím szerkesztése</a:t>
            </a:r>
            <a:endParaRPr kumimoji="0" lang="en-US"/>
          </a:p>
        </p:txBody>
      </p:sp>
      <p:sp>
        <p:nvSpPr>
          <p:cNvPr id="4" name="Dátum helye 3"/>
          <p:cNvSpPr>
            <a:spLocks noGrp="1"/>
          </p:cNvSpPr>
          <p:nvPr>
            <p:ph type="dt" sz="half" idx="10"/>
          </p:nvPr>
        </p:nvSpPr>
        <p:spPr/>
        <p:txBody>
          <a:bodyPr/>
          <a:lstStyle/>
          <a:p>
            <a:fld id="{B042CC6D-BA36-4586-99C5-41F804737F64}" type="datetimeFigureOut">
              <a:rPr lang="hu-HU" smtClean="0"/>
              <a:t>2020. 10. 09.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a:xfrm>
            <a:off x="4361688" y="1026372"/>
            <a:ext cx="457200" cy="441325"/>
          </a:xfrm>
        </p:spPr>
        <p:txBody>
          <a:bodyPr/>
          <a:lstStyle/>
          <a:p>
            <a:fld id="{F930EFD9-46F2-4E11-B1AA-766055DDB8BD}" type="slidenum">
              <a:rPr lang="hu-HU" smtClean="0"/>
              <a:t>‹#›</a:t>
            </a:fld>
            <a:endParaRPr lang="hu-HU"/>
          </a:p>
        </p:txBody>
      </p:sp>
      <p:sp>
        <p:nvSpPr>
          <p:cNvPr id="8" name="Tartalom helye 7"/>
          <p:cNvSpPr>
            <a:spLocks noGrp="1"/>
          </p:cNvSpPr>
          <p:nvPr>
            <p:ph sz="quarter" idx="1"/>
          </p:nvPr>
        </p:nvSpPr>
        <p:spPr>
          <a:xfrm>
            <a:off x="301752" y="1527048"/>
            <a:ext cx="8503920" cy="4572000"/>
          </a:xfrm>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1">
        <a:schemeClr val="bg1"/>
      </p:bgRef>
    </p:bg>
    <p:spTree>
      <p:nvGrpSpPr>
        <p:cNvPr id="1" name=""/>
        <p:cNvGrpSpPr/>
        <p:nvPr/>
      </p:nvGrpSpPr>
      <p:grpSpPr>
        <a:xfrm>
          <a:off x="0" y="0"/>
          <a:ext cx="0" cy="0"/>
          <a:chOff x="0" y="0"/>
          <a:chExt cx="0" cy="0"/>
        </a:xfrm>
      </p:grpSpPr>
      <p:sp>
        <p:nvSpPr>
          <p:cNvPr id="17" name="Téglalap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Téglalap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Téglalap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Téglalap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Téglalap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Téglalap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Szöveg helye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13" name="Téglalap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Téglalap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Élőláb helye 4"/>
          <p:cNvSpPr>
            <a:spLocks noGrp="1"/>
          </p:cNvSpPr>
          <p:nvPr>
            <p:ph type="ftr" sz="quarter" idx="11"/>
          </p:nvPr>
        </p:nvSpPr>
        <p:spPr/>
        <p:txBody>
          <a:bodyPr/>
          <a:lstStyle/>
          <a:p>
            <a:endParaRPr lang="hu-HU"/>
          </a:p>
        </p:txBody>
      </p:sp>
      <p:sp>
        <p:nvSpPr>
          <p:cNvPr id="4" name="Dátum helye 3"/>
          <p:cNvSpPr>
            <a:spLocks noGrp="1"/>
          </p:cNvSpPr>
          <p:nvPr>
            <p:ph type="dt" sz="half" idx="10"/>
          </p:nvPr>
        </p:nvSpPr>
        <p:spPr/>
        <p:txBody>
          <a:bodyPr/>
          <a:lstStyle/>
          <a:p>
            <a:fld id="{B042CC6D-BA36-4586-99C5-41F804737F64}" type="datetimeFigureOut">
              <a:rPr lang="hu-HU" smtClean="0"/>
              <a:t>2020. 10. 09.</a:t>
            </a:fld>
            <a:endParaRPr lang="hu-HU"/>
          </a:p>
        </p:txBody>
      </p:sp>
      <p:sp>
        <p:nvSpPr>
          <p:cNvPr id="8" name="Egyenes összekötő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zis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zis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Dia számának helye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930EFD9-46F2-4E11-B1AA-766055DDB8BD}" type="slidenum">
              <a:rPr lang="hu-HU" smtClean="0"/>
              <a:t>‹#›</a:t>
            </a:fld>
            <a:endParaRPr lang="hu-HU"/>
          </a:p>
        </p:txBody>
      </p:sp>
      <p:sp>
        <p:nvSpPr>
          <p:cNvPr id="2" name="Cím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hu-HU" smtClean="0"/>
              <a:t>Mintacím szerkesztése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bg>
      <p:bgRef idx="1001">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a:xfrm>
            <a:off x="301752" y="228600"/>
            <a:ext cx="8534400" cy="758952"/>
          </a:xfrm>
        </p:spPr>
        <p:txBody>
          <a:bodyPr/>
          <a:lstStyle/>
          <a:p>
            <a:r>
              <a:rPr kumimoji="0" lang="hu-HU" smtClean="0"/>
              <a:t>Mintacím szerkesztése</a:t>
            </a:r>
            <a:endParaRPr kumimoji="0" lang="en-US"/>
          </a:p>
        </p:txBody>
      </p:sp>
      <p:sp>
        <p:nvSpPr>
          <p:cNvPr id="5" name="Dátum helye 4"/>
          <p:cNvSpPr>
            <a:spLocks noGrp="1"/>
          </p:cNvSpPr>
          <p:nvPr>
            <p:ph type="dt" sz="half" idx="10"/>
          </p:nvPr>
        </p:nvSpPr>
        <p:spPr>
          <a:xfrm>
            <a:off x="5791200" y="6409944"/>
            <a:ext cx="3044952" cy="365760"/>
          </a:xfrm>
        </p:spPr>
        <p:txBody>
          <a:bodyPr/>
          <a:lstStyle/>
          <a:p>
            <a:fld id="{B042CC6D-BA36-4586-99C5-41F804737F64}" type="datetimeFigureOut">
              <a:rPr lang="hu-HU" smtClean="0"/>
              <a:t>2020. 10. 09.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F930EFD9-46F2-4E11-B1AA-766055DDB8BD}" type="slidenum">
              <a:rPr lang="hu-HU" smtClean="0"/>
              <a:t>‹#›</a:t>
            </a:fld>
            <a:endParaRPr lang="hu-HU"/>
          </a:p>
        </p:txBody>
      </p:sp>
      <p:sp>
        <p:nvSpPr>
          <p:cNvPr id="8" name="Egyenes összekötő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Tartalom helye 9"/>
          <p:cNvSpPr>
            <a:spLocks noGrp="1"/>
          </p:cNvSpPr>
          <p:nvPr>
            <p:ph sz="half" idx="1"/>
          </p:nvPr>
        </p:nvSpPr>
        <p:spPr>
          <a:xfrm>
            <a:off x="301752" y="1371600"/>
            <a:ext cx="4038600" cy="4681728"/>
          </a:xfrm>
        </p:spPr>
        <p:txBody>
          <a:bodyPr/>
          <a:lstStyle>
            <a:lvl1pPr>
              <a:defRPr sz="2500"/>
            </a:lvl1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12" name="Tartalom helye 11"/>
          <p:cNvSpPr>
            <a:spLocks noGrp="1"/>
          </p:cNvSpPr>
          <p:nvPr>
            <p:ph sz="half" idx="2"/>
          </p:nvPr>
        </p:nvSpPr>
        <p:spPr>
          <a:xfrm>
            <a:off x="4800600" y="1371600"/>
            <a:ext cx="4038600" cy="4681728"/>
          </a:xfrm>
        </p:spPr>
        <p:txBody>
          <a:bodyPr/>
          <a:lstStyle>
            <a:lvl1pPr>
              <a:defRPr sz="2500"/>
            </a:lvl1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bg>
      <p:bgRef idx="1001">
        <a:schemeClr val="bg2"/>
      </p:bgRef>
    </p:bg>
    <p:spTree>
      <p:nvGrpSpPr>
        <p:cNvPr id="1" name=""/>
        <p:cNvGrpSpPr/>
        <p:nvPr/>
      </p:nvGrpSpPr>
      <p:grpSpPr>
        <a:xfrm>
          <a:off x="0" y="0"/>
          <a:ext cx="0" cy="0"/>
          <a:chOff x="0" y="0"/>
          <a:chExt cx="0" cy="0"/>
        </a:xfrm>
      </p:grpSpPr>
      <p:sp>
        <p:nvSpPr>
          <p:cNvPr id="10" name="Egyenes összekötő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Téglalap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Téglalap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Téglalap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Téglalap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Téglalap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églalap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Szöveg hely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7" name="Dátum helye 6"/>
          <p:cNvSpPr>
            <a:spLocks noGrp="1"/>
          </p:cNvSpPr>
          <p:nvPr>
            <p:ph type="dt" sz="half" idx="10"/>
          </p:nvPr>
        </p:nvSpPr>
        <p:spPr/>
        <p:txBody>
          <a:bodyPr/>
          <a:lstStyle/>
          <a:p>
            <a:fld id="{B042CC6D-BA36-4586-99C5-41F804737F64}" type="datetimeFigureOut">
              <a:rPr lang="hu-HU" smtClean="0"/>
              <a:t>2020. 10. 09.</a:t>
            </a:fld>
            <a:endParaRPr lang="hu-HU"/>
          </a:p>
        </p:txBody>
      </p:sp>
      <p:sp>
        <p:nvSpPr>
          <p:cNvPr id="8" name="Élőláb helye 7"/>
          <p:cNvSpPr>
            <a:spLocks noGrp="1"/>
          </p:cNvSpPr>
          <p:nvPr>
            <p:ph type="ftr" sz="quarter" idx="11"/>
          </p:nvPr>
        </p:nvSpPr>
        <p:spPr>
          <a:xfrm>
            <a:off x="304800" y="6409944"/>
            <a:ext cx="3581400" cy="365760"/>
          </a:xfrm>
        </p:spPr>
        <p:txBody>
          <a:bodyPr/>
          <a:lstStyle/>
          <a:p>
            <a:endParaRPr lang="hu-HU"/>
          </a:p>
        </p:txBody>
      </p:sp>
      <p:sp>
        <p:nvSpPr>
          <p:cNvPr id="15" name="Egyenes összekötő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Téglalap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Tartalom helye 23"/>
          <p:cNvSpPr>
            <a:spLocks noGrp="1"/>
          </p:cNvSpPr>
          <p:nvPr>
            <p:ph sz="quarter" idx="2"/>
          </p:nvPr>
        </p:nvSpPr>
        <p:spPr>
          <a:xfrm>
            <a:off x="301752" y="2471383"/>
            <a:ext cx="4041648" cy="3818404"/>
          </a:xfrm>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Tartalom helye 25"/>
          <p:cNvSpPr>
            <a:spLocks noGrp="1"/>
          </p:cNvSpPr>
          <p:nvPr>
            <p:ph sz="quarter" idx="4"/>
          </p:nvPr>
        </p:nvSpPr>
        <p:spPr>
          <a:xfrm>
            <a:off x="4800600" y="2471383"/>
            <a:ext cx="4038600" cy="3822192"/>
          </a:xfrm>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5" name="Ellipszis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zis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Dia számának helye 8"/>
          <p:cNvSpPr>
            <a:spLocks noGrp="1"/>
          </p:cNvSpPr>
          <p:nvPr>
            <p:ph type="sldNum" sz="quarter" idx="12"/>
          </p:nvPr>
        </p:nvSpPr>
        <p:spPr>
          <a:xfrm>
            <a:off x="4343400" y="1042416"/>
            <a:ext cx="457200" cy="441325"/>
          </a:xfrm>
        </p:spPr>
        <p:txBody>
          <a:bodyPr/>
          <a:lstStyle>
            <a:lvl1pPr algn="ctr">
              <a:defRPr/>
            </a:lvl1pPr>
          </a:lstStyle>
          <a:p>
            <a:fld id="{F930EFD9-46F2-4E11-B1AA-766055DDB8BD}" type="slidenum">
              <a:rPr lang="hu-HU" smtClean="0"/>
              <a:t>‹#›</a:t>
            </a:fld>
            <a:endParaRPr lang="hu-HU"/>
          </a:p>
        </p:txBody>
      </p:sp>
      <p:sp>
        <p:nvSpPr>
          <p:cNvPr id="23" name="Cím 22"/>
          <p:cNvSpPr>
            <a:spLocks noGrp="1"/>
          </p:cNvSpPr>
          <p:nvPr>
            <p:ph type="title"/>
          </p:nvPr>
        </p:nvSpPr>
        <p:spPr/>
        <p:txBody>
          <a:bodyPr rtlCol="0" anchor="b" anchorCtr="0"/>
          <a:lstStyle/>
          <a:p>
            <a:r>
              <a:rPr kumimoji="0" lang="hu-HU" smtClean="0"/>
              <a:t>Mintacím szerkesztése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p>
            <a:fld id="{B042CC6D-BA36-4586-99C5-41F804737F64}" type="datetimeFigureOut">
              <a:rPr lang="hu-HU" smtClean="0"/>
              <a:t>2020. 10. 09.</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a:xfrm>
            <a:off x="4343400" y="1036020"/>
            <a:ext cx="457200" cy="441325"/>
          </a:xfrm>
        </p:spPr>
        <p:txBody>
          <a:bodyPr/>
          <a:lstStyle/>
          <a:p>
            <a:fld id="{F930EFD9-46F2-4E11-B1AA-766055DDB8BD}" type="slidenum">
              <a:rPr lang="hu-HU" smtClean="0"/>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7" name="Téglalap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Téglalap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Téglalap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Téglalap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Téglalap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Téglalap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átum helye 1"/>
          <p:cNvSpPr>
            <a:spLocks noGrp="1"/>
          </p:cNvSpPr>
          <p:nvPr>
            <p:ph type="dt" sz="half" idx="10"/>
          </p:nvPr>
        </p:nvSpPr>
        <p:spPr/>
        <p:txBody>
          <a:bodyPr/>
          <a:lstStyle/>
          <a:p>
            <a:fld id="{B042CC6D-BA36-4586-99C5-41F804737F64}" type="datetimeFigureOut">
              <a:rPr lang="hu-HU" smtClean="0"/>
              <a:t>2020. 10. 09.</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930EFD9-46F2-4E11-B1AA-766055DDB8BD}" type="slidenum">
              <a:rPr lang="hu-HU" smtClean="0"/>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bg>
      <p:bgRef idx="1001">
        <a:schemeClr val="bg1"/>
      </p:bgRef>
    </p:bg>
    <p:spTree>
      <p:nvGrpSpPr>
        <p:cNvPr id="1" name=""/>
        <p:cNvGrpSpPr/>
        <p:nvPr/>
      </p:nvGrpSpPr>
      <p:grpSpPr>
        <a:xfrm>
          <a:off x="0" y="0"/>
          <a:ext cx="0" cy="0"/>
          <a:chOff x="0" y="0"/>
          <a:chExt cx="0" cy="0"/>
        </a:xfrm>
      </p:grpSpPr>
      <p:sp>
        <p:nvSpPr>
          <p:cNvPr id="19" name="Téglalap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Téglalap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Téglalap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Téglalap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Téglalap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Téglalap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Cím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hu-HU" smtClean="0"/>
              <a:t>Mintacím szerkesztése</a:t>
            </a:r>
            <a:endParaRPr kumimoji="0" lang="en-US"/>
          </a:p>
        </p:txBody>
      </p:sp>
      <p:sp>
        <p:nvSpPr>
          <p:cNvPr id="3" name="Szöveg helye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8" name="Téglalap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Egyenes összekötő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Tartalom helye 19"/>
          <p:cNvSpPr>
            <a:spLocks noGrp="1"/>
          </p:cNvSpPr>
          <p:nvPr>
            <p:ph sz="quarter" idx="1"/>
          </p:nvPr>
        </p:nvSpPr>
        <p:spPr>
          <a:xfrm>
            <a:off x="3124200" y="685800"/>
            <a:ext cx="5638800" cy="5410200"/>
          </a:xfrm>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10" name="Ellipszis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zis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Dia számának helye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930EFD9-46F2-4E11-B1AA-766055DDB8BD}" type="slidenum">
              <a:rPr lang="hu-HU" smtClean="0"/>
              <a:t>‹#›</a:t>
            </a:fld>
            <a:endParaRPr lang="hu-HU"/>
          </a:p>
        </p:txBody>
      </p:sp>
      <p:sp>
        <p:nvSpPr>
          <p:cNvPr id="21" name="Téglalap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átum helye 4"/>
          <p:cNvSpPr>
            <a:spLocks noGrp="1"/>
          </p:cNvSpPr>
          <p:nvPr>
            <p:ph type="dt" sz="half" idx="10"/>
          </p:nvPr>
        </p:nvSpPr>
        <p:spPr/>
        <p:txBody>
          <a:bodyPr/>
          <a:lstStyle/>
          <a:p>
            <a:fld id="{B042CC6D-BA36-4586-99C5-41F804737F64}" type="datetimeFigureOut">
              <a:rPr lang="hu-HU" smtClean="0"/>
              <a:t>2020. 10. 09.</a:t>
            </a:fld>
            <a:endParaRPr lang="hu-HU"/>
          </a:p>
        </p:txBody>
      </p:sp>
      <p:sp>
        <p:nvSpPr>
          <p:cNvPr id="6" name="Élőláb helye 5"/>
          <p:cNvSpPr>
            <a:spLocks noGrp="1"/>
          </p:cNvSpPr>
          <p:nvPr>
            <p:ph type="ftr" sz="quarter" idx="11"/>
          </p:nvPr>
        </p:nvSpPr>
        <p:spPr>
          <a:xfrm>
            <a:off x="301752" y="6410848"/>
            <a:ext cx="3383280" cy="365760"/>
          </a:xfrm>
        </p:spPr>
        <p:txBody>
          <a:bodyPr/>
          <a:lstStyle/>
          <a:p>
            <a:endParaRPr lang="hu-H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1" name="Egyenes összekötő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Téglalap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Téglalap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Téglalap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Téglalap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Téglalap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Téglalap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Téglalap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zis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zis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Dia számának helye 6"/>
          <p:cNvSpPr>
            <a:spLocks noGrp="1"/>
          </p:cNvSpPr>
          <p:nvPr>
            <p:ph type="sldNum" sz="quarter" idx="12"/>
          </p:nvPr>
        </p:nvSpPr>
        <p:spPr>
          <a:xfrm>
            <a:off x="1371600" y="312738"/>
            <a:ext cx="457200" cy="441325"/>
          </a:xfrm>
        </p:spPr>
        <p:txBody>
          <a:bodyPr/>
          <a:lstStyle/>
          <a:p>
            <a:fld id="{F930EFD9-46F2-4E11-B1AA-766055DDB8BD}" type="slidenum">
              <a:rPr lang="hu-HU" smtClean="0"/>
              <a:t>‹#›</a:t>
            </a:fld>
            <a:endParaRPr lang="hu-HU"/>
          </a:p>
        </p:txBody>
      </p:sp>
      <p:sp>
        <p:nvSpPr>
          <p:cNvPr id="2" name="Cím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hu-HU" smtClean="0"/>
              <a:t>Mintacím szerkesztése</a:t>
            </a:r>
            <a:endParaRPr kumimoji="0" lang="en-US"/>
          </a:p>
        </p:txBody>
      </p:sp>
      <p:sp>
        <p:nvSpPr>
          <p:cNvPr id="3" name="Kép helye 2"/>
          <p:cNvSpPr>
            <a:spLocks noGrp="1"/>
          </p:cNvSpPr>
          <p:nvPr>
            <p:ph type="pic" idx="1"/>
          </p:nvPr>
        </p:nvSpPr>
        <p:spPr>
          <a:xfrm>
            <a:off x="3000375" y="609600"/>
            <a:ext cx="5867400" cy="4267200"/>
          </a:xfrm>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hu-HU" smtClean="0"/>
              <a:t>Mintaszöveg szerkesztése</a:t>
            </a:r>
          </a:p>
        </p:txBody>
      </p:sp>
      <p:sp>
        <p:nvSpPr>
          <p:cNvPr id="22" name="Téglalap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átum helye 4"/>
          <p:cNvSpPr>
            <a:spLocks noGrp="1"/>
          </p:cNvSpPr>
          <p:nvPr>
            <p:ph type="dt" sz="half" idx="10"/>
          </p:nvPr>
        </p:nvSpPr>
        <p:spPr>
          <a:xfrm>
            <a:off x="5788152" y="6404984"/>
            <a:ext cx="3044952" cy="365760"/>
          </a:xfrm>
        </p:spPr>
        <p:txBody>
          <a:bodyPr/>
          <a:lstStyle/>
          <a:p>
            <a:fld id="{B042CC6D-BA36-4586-99C5-41F804737F64}" type="datetimeFigureOut">
              <a:rPr lang="hu-HU" smtClean="0"/>
              <a:t>2020. 10. 09.</a:t>
            </a:fld>
            <a:endParaRPr lang="hu-HU"/>
          </a:p>
        </p:txBody>
      </p:sp>
      <p:sp>
        <p:nvSpPr>
          <p:cNvPr id="6" name="Élőláb helye 5"/>
          <p:cNvSpPr>
            <a:spLocks noGrp="1"/>
          </p:cNvSpPr>
          <p:nvPr>
            <p:ph type="ftr" sz="quarter" idx="11"/>
          </p:nvPr>
        </p:nvSpPr>
        <p:spPr>
          <a:xfrm>
            <a:off x="301752" y="6410848"/>
            <a:ext cx="3584448" cy="365760"/>
          </a:xfrm>
        </p:spPr>
        <p:txBody>
          <a:bodyPr/>
          <a:lstStyle/>
          <a:p>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Téglalap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Téglalap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Téglalap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Téglalap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Téglalap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átum helye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042CC6D-BA36-4586-99C5-41F804737F64}" type="datetimeFigureOut">
              <a:rPr lang="hu-HU" smtClean="0"/>
              <a:t>2020. 10. 09.</a:t>
            </a:fld>
            <a:endParaRPr lang="hu-HU"/>
          </a:p>
        </p:txBody>
      </p:sp>
      <p:sp>
        <p:nvSpPr>
          <p:cNvPr id="3" name="Élőláb helye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hu-HU"/>
          </a:p>
        </p:txBody>
      </p:sp>
      <p:sp>
        <p:nvSpPr>
          <p:cNvPr id="8" name="Téglalap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Egyenes összekötő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zis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zis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Dia számának helye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930EFD9-46F2-4E11-B1AA-766055DDB8BD}" type="slidenum">
              <a:rPr lang="hu-HU" smtClean="0"/>
              <a:t>‹#›</a:t>
            </a:fld>
            <a:endParaRPr lang="hu-HU"/>
          </a:p>
        </p:txBody>
      </p:sp>
      <p:sp>
        <p:nvSpPr>
          <p:cNvPr id="22" name="Cím helye 21"/>
          <p:cNvSpPr>
            <a:spLocks noGrp="1"/>
          </p:cNvSpPr>
          <p:nvPr>
            <p:ph type="title"/>
          </p:nvPr>
        </p:nvSpPr>
        <p:spPr>
          <a:xfrm>
            <a:off x="301752" y="228600"/>
            <a:ext cx="8534400" cy="758952"/>
          </a:xfrm>
          <a:prstGeom prst="rect">
            <a:avLst/>
          </a:prstGeom>
        </p:spPr>
        <p:txBody>
          <a:bodyPr vert="horz" anchor="b">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cím 2"/>
          <p:cNvSpPr>
            <a:spLocks noGrp="1"/>
          </p:cNvSpPr>
          <p:nvPr>
            <p:ph type="subTitle" idx="1"/>
          </p:nvPr>
        </p:nvSpPr>
        <p:spPr>
          <a:xfrm>
            <a:off x="1371600" y="3356992"/>
            <a:ext cx="6400800" cy="1215008"/>
          </a:xfrm>
        </p:spPr>
        <p:txBody>
          <a:bodyPr>
            <a:noAutofit/>
          </a:bodyPr>
          <a:lstStyle/>
          <a:p>
            <a:r>
              <a:rPr lang="en-US" sz="2800" dirty="0"/>
              <a:t>Earliest Times</a:t>
            </a:r>
            <a:endParaRPr lang="en-US" sz="3600" dirty="0" smtClean="0"/>
          </a:p>
          <a:p>
            <a:r>
              <a:rPr lang="en-US" sz="2800" dirty="0" smtClean="0"/>
              <a:t>The foundation Stones</a:t>
            </a:r>
          </a:p>
        </p:txBody>
      </p:sp>
      <p:sp>
        <p:nvSpPr>
          <p:cNvPr id="2" name="Cím 1"/>
          <p:cNvSpPr>
            <a:spLocks noGrp="1"/>
          </p:cNvSpPr>
          <p:nvPr>
            <p:ph type="ctrTitle"/>
          </p:nvPr>
        </p:nvSpPr>
        <p:spPr/>
        <p:txBody>
          <a:bodyPr/>
          <a:lstStyle/>
          <a:p>
            <a:r>
              <a:rPr lang="en-US" sz="6600" dirty="0" smtClean="0"/>
              <a:t>Country Studies</a:t>
            </a:r>
            <a:r>
              <a:rPr lang="hu-HU" dirty="0" smtClean="0"/>
              <a:t/>
            </a:r>
            <a:br>
              <a:rPr lang="hu-HU" dirty="0" smtClean="0"/>
            </a:br>
            <a:endParaRPr lang="hu-HU" dirty="0"/>
          </a:p>
        </p:txBody>
      </p:sp>
    </p:spTree>
    <p:extLst>
      <p:ext uri="{BB962C8B-B14F-4D97-AF65-F5344CB8AC3E}">
        <p14:creationId xmlns:p14="http://schemas.microsoft.com/office/powerpoint/2010/main" val="2230600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sz="quarter" idx="1"/>
          </p:nvPr>
        </p:nvSpPr>
        <p:spPr/>
        <p:txBody>
          <a:bodyPr/>
          <a:lstStyle/>
          <a:p>
            <a:r>
              <a:rPr lang="en-US" dirty="0" smtClean="0"/>
              <a:t>Stonehenge is one of the most outstanding features in Britain. Why it is arranged in this way is a mystery but the alignment of the central stone and the heel stone is such that he sun rises over them on Midsummer’s Day and it may be in connection with sun worship.</a:t>
            </a:r>
          </a:p>
          <a:p>
            <a:endParaRPr lang="hu-H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356992"/>
            <a:ext cx="4681364" cy="302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9" y="3486116"/>
            <a:ext cx="4330887" cy="263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7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“Beaker” people</a:t>
            </a:r>
            <a:endParaRPr lang="hu-HU" dirty="0"/>
          </a:p>
        </p:txBody>
      </p:sp>
      <p:sp>
        <p:nvSpPr>
          <p:cNvPr id="3" name="Tartalom helye 2"/>
          <p:cNvSpPr>
            <a:spLocks noGrp="1"/>
          </p:cNvSpPr>
          <p:nvPr>
            <p:ph sz="quarter" idx="1"/>
          </p:nvPr>
        </p:nvSpPr>
        <p:spPr/>
        <p:txBody>
          <a:bodyPr>
            <a:normAutofit lnSpcReduction="10000"/>
          </a:bodyPr>
          <a:lstStyle/>
          <a:p>
            <a:r>
              <a:rPr lang="en-US" dirty="0"/>
              <a:t>After 2400 BC new groups of </a:t>
            </a:r>
            <a:r>
              <a:rPr lang="en-US" dirty="0" smtClean="0"/>
              <a:t>people </a:t>
            </a:r>
            <a:r>
              <a:rPr lang="en-US" dirty="0"/>
              <a:t>arrived in southeast Britain from Europe . </a:t>
            </a:r>
            <a:r>
              <a:rPr lang="en-US" dirty="0" smtClean="0"/>
              <a:t>They </a:t>
            </a:r>
            <a:r>
              <a:rPr lang="en-US" dirty="0"/>
              <a:t>were </a:t>
            </a:r>
            <a:r>
              <a:rPr lang="en-US" dirty="0" err="1"/>
              <a:t>roundheaded</a:t>
            </a:r>
            <a:r>
              <a:rPr lang="en-US" dirty="0"/>
              <a:t> and strongly built, taller than Neolithic Britons. It is not known whether they invaded by </a:t>
            </a:r>
            <a:r>
              <a:rPr lang="en-US" dirty="0" smtClean="0"/>
              <a:t>armed </a:t>
            </a:r>
            <a:r>
              <a:rPr lang="en-US" dirty="0"/>
              <a:t>force, or whether they were invited by </a:t>
            </a:r>
            <a:r>
              <a:rPr lang="en-US" dirty="0" smtClean="0"/>
              <a:t>Neolithic Britons because </a:t>
            </a:r>
            <a:r>
              <a:rPr lang="en-US" dirty="0"/>
              <a:t>of </a:t>
            </a:r>
            <a:r>
              <a:rPr lang="en-US" dirty="0" smtClean="0"/>
              <a:t>their military </a:t>
            </a:r>
            <a:r>
              <a:rPr lang="en-US" dirty="0"/>
              <a:t>or </a:t>
            </a:r>
            <a:r>
              <a:rPr lang="en-US" dirty="0" smtClean="0"/>
              <a:t>metalworking </a:t>
            </a:r>
            <a:r>
              <a:rPr lang="en-US" dirty="0"/>
              <a:t>skills. Their </a:t>
            </a:r>
            <a:r>
              <a:rPr lang="en-US" dirty="0" smtClean="0"/>
              <a:t>influence </a:t>
            </a:r>
            <a:r>
              <a:rPr lang="en-US" dirty="0"/>
              <a:t>was soon felt and, as a result, they became leaders of British </a:t>
            </a:r>
            <a:r>
              <a:rPr lang="en-US" dirty="0" smtClean="0"/>
              <a:t>society</a:t>
            </a:r>
            <a:r>
              <a:rPr lang="en-US" dirty="0"/>
              <a:t>. Their arrival is marked by the first </a:t>
            </a:r>
            <a:r>
              <a:rPr lang="en-US" dirty="0" smtClean="0"/>
              <a:t>individual </a:t>
            </a:r>
            <a:r>
              <a:rPr lang="en-US" dirty="0"/>
              <a:t>graves, furnished with pottery beakers, from which </a:t>
            </a:r>
            <a:r>
              <a:rPr lang="en-US" dirty="0" smtClean="0"/>
              <a:t>these people </a:t>
            </a:r>
            <a:r>
              <a:rPr lang="en-US" dirty="0"/>
              <a:t>get </a:t>
            </a:r>
            <a:r>
              <a:rPr lang="en-US" dirty="0" smtClean="0"/>
              <a:t>their </a:t>
            </a:r>
            <a:r>
              <a:rPr lang="en-US" dirty="0"/>
              <a:t>name: the "Beaker" </a:t>
            </a:r>
            <a:r>
              <a:rPr lang="en-US" dirty="0" smtClean="0"/>
              <a:t>people</a:t>
            </a:r>
            <a:r>
              <a:rPr lang="en-US" dirty="0"/>
              <a:t>.</a:t>
            </a:r>
            <a:endParaRPr lang="hu-HU" dirty="0"/>
          </a:p>
        </p:txBody>
      </p:sp>
    </p:spTree>
    <p:extLst>
      <p:ext uri="{BB962C8B-B14F-4D97-AF65-F5344CB8AC3E}">
        <p14:creationId xmlns:p14="http://schemas.microsoft.com/office/powerpoint/2010/main" val="10145179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p:cNvSpPr>
            <a:spLocks noGrp="1"/>
          </p:cNvSpPr>
          <p:nvPr>
            <p:ph type="body" idx="2"/>
          </p:nvPr>
        </p:nvSpPr>
        <p:spPr>
          <a:xfrm>
            <a:off x="381000" y="908720"/>
            <a:ext cx="2362200" cy="5217443"/>
          </a:xfrm>
        </p:spPr>
        <p:txBody>
          <a:bodyPr/>
          <a:lstStyle/>
          <a:p>
            <a:r>
              <a:rPr lang="en-US" dirty="0" smtClean="0"/>
              <a:t>The </a:t>
            </a:r>
            <a:r>
              <a:rPr lang="en-US" dirty="0"/>
              <a:t>pot on the left  is from </a:t>
            </a:r>
            <a:r>
              <a:rPr lang="en-US" dirty="0" err="1"/>
              <a:t>Sierentz</a:t>
            </a:r>
            <a:r>
              <a:rPr lang="en-US" dirty="0"/>
              <a:t> in France (© Anthony </a:t>
            </a:r>
            <a:r>
              <a:rPr lang="en-US" dirty="0" err="1"/>
              <a:t>Denaire</a:t>
            </a:r>
            <a:r>
              <a:rPr lang="en-US" dirty="0"/>
              <a:t>) , and from Bathgate in Scotland (© National Museums Scotland) on the right. </a:t>
            </a:r>
            <a:endParaRPr lang="hu-HU"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131840" y="404664"/>
            <a:ext cx="5616624"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2925224"/>
            <a:ext cx="4752528" cy="3433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764704"/>
            <a:ext cx="6038850" cy="566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342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b="1" dirty="0"/>
              <a:t>The </a:t>
            </a:r>
            <a:r>
              <a:rPr lang="hu-HU" sz="3600" b="1" dirty="0" err="1"/>
              <a:t>Barnack</a:t>
            </a:r>
            <a:r>
              <a:rPr lang="hu-HU" sz="3600" b="1" dirty="0"/>
              <a:t> </a:t>
            </a:r>
            <a:r>
              <a:rPr lang="hu-HU" sz="3600" b="1" dirty="0" err="1"/>
              <a:t>Burial</a:t>
            </a:r>
            <a:endParaRPr lang="hu-HU" dirty="0"/>
          </a:p>
        </p:txBody>
      </p:sp>
      <p:sp>
        <p:nvSpPr>
          <p:cNvPr id="3" name="Tartalom helye 2"/>
          <p:cNvSpPr>
            <a:spLocks noGrp="1"/>
          </p:cNvSpPr>
          <p:nvPr>
            <p:ph sz="quarter" idx="1"/>
          </p:nvPr>
        </p:nvSpPr>
        <p:spPr/>
        <p:txBody>
          <a:bodyPr>
            <a:normAutofit/>
          </a:bodyPr>
          <a:lstStyle/>
          <a:p>
            <a:r>
              <a:rPr lang="en-US" sz="2000" dirty="0"/>
              <a:t>Why did people now </a:t>
            </a:r>
            <a:r>
              <a:rPr lang="en-US" sz="2000" dirty="0" smtClean="0"/>
              <a:t>decide </a:t>
            </a:r>
            <a:r>
              <a:rPr lang="en-US" sz="2000" dirty="0"/>
              <a:t>to be buried separately and give up </a:t>
            </a:r>
            <a:r>
              <a:rPr lang="en-US" sz="2000" dirty="0" smtClean="0"/>
              <a:t>the </a:t>
            </a:r>
            <a:r>
              <a:rPr lang="en-US" sz="2000" dirty="0"/>
              <a:t>old </a:t>
            </a:r>
            <a:r>
              <a:rPr lang="en-US" sz="2000" dirty="0" smtClean="0"/>
              <a:t>communal </a:t>
            </a:r>
            <a:r>
              <a:rPr lang="en-US" sz="2000" dirty="0"/>
              <a:t>burial barrows? It is </a:t>
            </a:r>
            <a:r>
              <a:rPr lang="en-US" sz="2000" dirty="0" smtClean="0"/>
              <a:t>difficult </a:t>
            </a:r>
            <a:r>
              <a:rPr lang="en-US" sz="2000" dirty="0"/>
              <a:t>to be </a:t>
            </a:r>
            <a:r>
              <a:rPr lang="en-US" sz="2000" dirty="0" smtClean="0"/>
              <a:t>certain</a:t>
            </a:r>
            <a:r>
              <a:rPr lang="en-US" sz="2000" dirty="0"/>
              <a:t>, but it is </a:t>
            </a:r>
            <a:r>
              <a:rPr lang="en-US" sz="2000" dirty="0" smtClean="0"/>
              <a:t>thought </a:t>
            </a:r>
            <a:r>
              <a:rPr lang="en-US" sz="2000" dirty="0"/>
              <a:t>that the old </a:t>
            </a:r>
            <a:r>
              <a:rPr lang="en-US" sz="2000" dirty="0" smtClean="0"/>
              <a:t>barrows </a:t>
            </a:r>
            <a:r>
              <a:rPr lang="en-US" sz="2000" dirty="0"/>
              <a:t>were built partly to please </a:t>
            </a:r>
            <a:r>
              <a:rPr lang="en-US" sz="2000" dirty="0" smtClean="0"/>
              <a:t>the </a:t>
            </a:r>
            <a:r>
              <a:rPr lang="en-US" sz="2000" dirty="0"/>
              <a:t>gods of the soil, in the hope that </a:t>
            </a:r>
            <a:r>
              <a:rPr lang="en-US" sz="2000" dirty="0" smtClean="0"/>
              <a:t>this </a:t>
            </a:r>
            <a:r>
              <a:rPr lang="en-US" sz="2000" dirty="0"/>
              <a:t>would stop the chalk upland soil getting poorer. The Beaker people brought with </a:t>
            </a:r>
            <a:r>
              <a:rPr lang="en-US" sz="2000" dirty="0" smtClean="0"/>
              <a:t>them </a:t>
            </a:r>
            <a:r>
              <a:rPr lang="en-US" sz="2000" dirty="0"/>
              <a:t>from Europe a new </a:t>
            </a:r>
            <a:r>
              <a:rPr lang="en-US" sz="2000" dirty="0" smtClean="0"/>
              <a:t>cereal</a:t>
            </a:r>
            <a:r>
              <a:rPr lang="en-US" sz="2000" dirty="0"/>
              <a:t>, barley, which </a:t>
            </a:r>
            <a:r>
              <a:rPr lang="en-US" sz="2000" dirty="0" smtClean="0"/>
              <a:t>could </a:t>
            </a:r>
            <a:r>
              <a:rPr lang="en-US" sz="2000" dirty="0"/>
              <a:t>grow almost </a:t>
            </a:r>
            <a:r>
              <a:rPr lang="en-US" sz="2000" dirty="0" smtClean="0"/>
              <a:t>anywhere</a:t>
            </a:r>
            <a:r>
              <a:rPr lang="en-US" sz="2000" dirty="0"/>
              <a:t>. </a:t>
            </a:r>
            <a:r>
              <a:rPr lang="en-US" sz="2000" dirty="0" smtClean="0"/>
              <a:t>Perhaps </a:t>
            </a:r>
            <a:r>
              <a:rPr lang="en-US" sz="2000" dirty="0"/>
              <a:t>they felt it was no longer </a:t>
            </a:r>
            <a:r>
              <a:rPr lang="en-US" sz="2000" dirty="0" smtClean="0"/>
              <a:t>necessary </a:t>
            </a:r>
            <a:r>
              <a:rPr lang="en-US" sz="2000" dirty="0"/>
              <a:t>to please </a:t>
            </a:r>
            <a:r>
              <a:rPr lang="en-US" sz="2000" dirty="0" smtClean="0"/>
              <a:t>the </a:t>
            </a:r>
            <a:r>
              <a:rPr lang="en-US" sz="2000" dirty="0"/>
              <a:t>gods of the </a:t>
            </a:r>
            <a:r>
              <a:rPr lang="en-US" sz="2000" dirty="0" smtClean="0"/>
              <a:t>chalk </a:t>
            </a:r>
            <a:r>
              <a:rPr lang="en-US" sz="2000" dirty="0"/>
              <a:t>upland soil</a:t>
            </a:r>
            <a:r>
              <a:rPr lang="en-US" sz="2000" dirty="0" smtClean="0"/>
              <a:t>.</a:t>
            </a:r>
            <a:endParaRPr lang="hu-HU" sz="2000" dirty="0" smtClean="0"/>
          </a:p>
          <a:p>
            <a:r>
              <a:rPr lang="en-US" sz="2000" dirty="0"/>
              <a:t>The Beaker people </a:t>
            </a:r>
            <a:r>
              <a:rPr lang="en-US" sz="2000" dirty="0" smtClean="0"/>
              <a:t>probably </a:t>
            </a:r>
            <a:r>
              <a:rPr lang="en-US" sz="2000" dirty="0"/>
              <a:t>spoke an </a:t>
            </a:r>
            <a:r>
              <a:rPr lang="en-US" sz="2000" dirty="0" smtClean="0"/>
              <a:t>Indo</a:t>
            </a:r>
            <a:r>
              <a:rPr lang="hu-HU" sz="2000" dirty="0" smtClean="0"/>
              <a:t>-</a:t>
            </a:r>
            <a:r>
              <a:rPr lang="en-US" sz="2000" dirty="0" smtClean="0"/>
              <a:t>European language. </a:t>
            </a:r>
            <a:r>
              <a:rPr lang="en-US" sz="2000" dirty="0"/>
              <a:t>They seem to have brought a single culture to the </a:t>
            </a:r>
            <a:r>
              <a:rPr lang="en-US" sz="2000" dirty="0" smtClean="0"/>
              <a:t>whole</a:t>
            </a:r>
            <a:r>
              <a:rPr lang="hu-HU" sz="2000" dirty="0" smtClean="0"/>
              <a:t> </a:t>
            </a:r>
            <a:r>
              <a:rPr lang="en-US" sz="2000" dirty="0" smtClean="0"/>
              <a:t>of </a:t>
            </a:r>
            <a:r>
              <a:rPr lang="en-US" sz="2000" dirty="0"/>
              <a:t>Britain. They also brought skills to make bronze too ls and </a:t>
            </a:r>
            <a:r>
              <a:rPr lang="en-US" sz="2000" dirty="0" smtClean="0"/>
              <a:t>these </a:t>
            </a:r>
            <a:r>
              <a:rPr lang="en-US" sz="2000" dirty="0"/>
              <a:t>began to replace stone ones. But </a:t>
            </a:r>
            <a:r>
              <a:rPr lang="en-US" sz="2000" dirty="0" smtClean="0"/>
              <a:t>they accepted many </a:t>
            </a:r>
            <a:r>
              <a:rPr lang="en-US" sz="2000" dirty="0"/>
              <a:t>of the old </a:t>
            </a:r>
            <a:r>
              <a:rPr lang="en-US" sz="2000" dirty="0" smtClean="0"/>
              <a:t>ways</a:t>
            </a:r>
            <a:endParaRPr lang="hu-HU" sz="2000" dirty="0" smtClean="0"/>
          </a:p>
          <a:p>
            <a:endParaRPr lang="hu-HU" sz="2000" b="1" dirty="0"/>
          </a:p>
          <a:p>
            <a:r>
              <a:rPr lang="hu-HU" sz="2000" b="1" dirty="0" smtClean="0"/>
              <a:t>The </a:t>
            </a:r>
            <a:r>
              <a:rPr lang="hu-HU" sz="2000" b="1" dirty="0" err="1"/>
              <a:t>Barnack</a:t>
            </a:r>
            <a:r>
              <a:rPr lang="hu-HU" sz="2000" b="1" dirty="0"/>
              <a:t> </a:t>
            </a:r>
            <a:r>
              <a:rPr lang="hu-HU" sz="2000" b="1" dirty="0" err="1"/>
              <a:t>B</a:t>
            </a:r>
            <a:r>
              <a:rPr lang="hu-HU" sz="2000" b="1" dirty="0" err="1" smtClean="0"/>
              <a:t>urial</a:t>
            </a:r>
            <a:r>
              <a:rPr lang="hu-HU" sz="2000" b="1" dirty="0"/>
              <a:t> (British </a:t>
            </a:r>
            <a:r>
              <a:rPr lang="hu-HU" sz="2000" b="1" dirty="0" smtClean="0"/>
              <a:t>Museum)</a:t>
            </a:r>
            <a:endParaRPr lang="hu-HU" sz="2000" b="1" dirty="0"/>
          </a:p>
          <a:p>
            <a:pPr marL="0" indent="0">
              <a:buNone/>
            </a:pPr>
            <a:endParaRPr lang="hu-HU" sz="2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7716" y="4869160"/>
            <a:ext cx="2148076" cy="124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88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sz="quarter" idx="1"/>
          </p:nvPr>
        </p:nvSpPr>
        <p:spPr/>
        <p:txBody>
          <a:bodyPr/>
          <a:lstStyle/>
          <a:p>
            <a:r>
              <a:rPr lang="en-US" dirty="0"/>
              <a:t>1300 BC onwards </a:t>
            </a:r>
            <a:r>
              <a:rPr lang="en-US" dirty="0" smtClean="0"/>
              <a:t>the </a:t>
            </a:r>
            <a:r>
              <a:rPr lang="en-US" dirty="0" err="1"/>
              <a:t>henge</a:t>
            </a:r>
            <a:r>
              <a:rPr lang="en-US" dirty="0"/>
              <a:t> </a:t>
            </a:r>
            <a:r>
              <a:rPr lang="en-US" dirty="0" err="1"/>
              <a:t>civilisation</a:t>
            </a:r>
            <a:r>
              <a:rPr lang="en-US" dirty="0"/>
              <a:t> seems to have become less important , and was overtaken by a new form of society in southern England, that of a settled farming class. At first this farming society developed in order to feed the </a:t>
            </a:r>
            <a:r>
              <a:rPr lang="en-US" dirty="0" smtClean="0"/>
              <a:t>people </a:t>
            </a:r>
            <a:r>
              <a:rPr lang="en-US" dirty="0"/>
              <a:t>at the </a:t>
            </a:r>
            <a:r>
              <a:rPr lang="en-US" dirty="0" err="1"/>
              <a:t>henges</a:t>
            </a:r>
            <a:r>
              <a:rPr lang="en-US" dirty="0"/>
              <a:t>, but eventually it became more important and powerful as it grew richer. The new farmers grew wealthy </a:t>
            </a:r>
            <a:r>
              <a:rPr lang="en-US" dirty="0" smtClean="0"/>
              <a:t>because they learned </a:t>
            </a:r>
            <a:r>
              <a:rPr lang="en-US" dirty="0"/>
              <a:t>to </a:t>
            </a:r>
            <a:r>
              <a:rPr lang="en-US" dirty="0" smtClean="0"/>
              <a:t>enrich </a:t>
            </a:r>
            <a:r>
              <a:rPr lang="en-US" dirty="0"/>
              <a:t>the soil with natural waste </a:t>
            </a:r>
            <a:r>
              <a:rPr lang="en-US" dirty="0" smtClean="0"/>
              <a:t>materials </a:t>
            </a:r>
            <a:r>
              <a:rPr lang="en-US" dirty="0"/>
              <a:t>so that it did not become poor and useless</a:t>
            </a:r>
            <a:endParaRPr lang="hu-HU" dirty="0"/>
          </a:p>
        </p:txBody>
      </p:sp>
    </p:spTree>
    <p:extLst>
      <p:ext uri="{BB962C8B-B14F-4D97-AF65-F5344CB8AC3E}">
        <p14:creationId xmlns:p14="http://schemas.microsoft.com/office/powerpoint/2010/main" val="4128829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5400" dirty="0" smtClean="0"/>
              <a:t>The </a:t>
            </a:r>
            <a:r>
              <a:rPr lang="hu-HU" sz="5400" dirty="0" err="1" smtClean="0"/>
              <a:t>Celts</a:t>
            </a:r>
            <a:endParaRPr lang="hu-HU" sz="5400" dirty="0"/>
          </a:p>
        </p:txBody>
      </p:sp>
      <p:sp>
        <p:nvSpPr>
          <p:cNvPr id="3" name="Tartalom helye 2"/>
          <p:cNvSpPr>
            <a:spLocks noGrp="1"/>
          </p:cNvSpPr>
          <p:nvPr>
            <p:ph sz="quarter" idx="1"/>
          </p:nvPr>
        </p:nvSpPr>
        <p:spPr>
          <a:xfrm>
            <a:off x="301752" y="1484784"/>
            <a:ext cx="8503920" cy="4614264"/>
          </a:xfrm>
        </p:spPr>
        <p:txBody>
          <a:bodyPr>
            <a:normAutofit fontScale="92500"/>
          </a:bodyPr>
          <a:lstStyle/>
          <a:p>
            <a:r>
              <a:rPr lang="en-US" dirty="0"/>
              <a:t>Around 700 BC, </a:t>
            </a:r>
            <a:r>
              <a:rPr lang="en-US" dirty="0" smtClean="0"/>
              <a:t>another </a:t>
            </a:r>
            <a:r>
              <a:rPr lang="en-US" dirty="0"/>
              <a:t>group of people began to arrive. Many of them were tall, and had fair or red hair and blue eyes. These were the Celts, who </a:t>
            </a:r>
            <a:r>
              <a:rPr lang="en-US" dirty="0" smtClean="0"/>
              <a:t>probably </a:t>
            </a:r>
            <a:r>
              <a:rPr lang="en-US" dirty="0"/>
              <a:t>came from central Europe or </a:t>
            </a:r>
            <a:r>
              <a:rPr lang="en-US" dirty="0" smtClean="0"/>
              <a:t>further </a:t>
            </a:r>
            <a:r>
              <a:rPr lang="en-US" dirty="0"/>
              <a:t>east, from southern Russia, and had moved slowly westwards in earlier centuries. </a:t>
            </a:r>
            <a:endParaRPr lang="hu-HU" dirty="0" smtClean="0"/>
          </a:p>
          <a:p>
            <a:r>
              <a:rPr lang="en-US" dirty="0" smtClean="0"/>
              <a:t>The </a:t>
            </a:r>
            <a:r>
              <a:rPr lang="en-US" dirty="0"/>
              <a:t>Celts were technically advanced. They knew how to work </a:t>
            </a:r>
            <a:r>
              <a:rPr lang="en-US" dirty="0" smtClean="0"/>
              <a:t>with</a:t>
            </a:r>
            <a:r>
              <a:rPr lang="hu-HU" dirty="0" smtClean="0"/>
              <a:t> </a:t>
            </a:r>
            <a:r>
              <a:rPr lang="en-US" dirty="0"/>
              <a:t>iron, and </a:t>
            </a:r>
            <a:r>
              <a:rPr lang="en-US" dirty="0" smtClean="0"/>
              <a:t>could </a:t>
            </a:r>
            <a:r>
              <a:rPr lang="en-US" dirty="0"/>
              <a:t>make better </a:t>
            </a:r>
            <a:r>
              <a:rPr lang="en-US" dirty="0" smtClean="0"/>
              <a:t>weapons </a:t>
            </a:r>
            <a:r>
              <a:rPr lang="en-US" dirty="0"/>
              <a:t>than the people who used bronze. It is possible </a:t>
            </a:r>
            <a:r>
              <a:rPr lang="en-US" dirty="0" smtClean="0"/>
              <a:t>that </a:t>
            </a:r>
            <a:r>
              <a:rPr lang="en-US" dirty="0"/>
              <a:t>they drove many of the </a:t>
            </a:r>
            <a:r>
              <a:rPr lang="en-US" dirty="0" smtClean="0"/>
              <a:t>older inhabitants </a:t>
            </a:r>
            <a:r>
              <a:rPr lang="en-US" dirty="0"/>
              <a:t>westwards into </a:t>
            </a:r>
            <a:r>
              <a:rPr lang="en-US" dirty="0" smtClean="0"/>
              <a:t>W</a:t>
            </a:r>
            <a:r>
              <a:rPr lang="hu-HU" dirty="0" smtClean="0"/>
              <a:t>a</a:t>
            </a:r>
            <a:r>
              <a:rPr lang="en-US" dirty="0" smtClean="0"/>
              <a:t>les</a:t>
            </a:r>
            <a:r>
              <a:rPr lang="en-US" dirty="0"/>
              <a:t>, Scotland and Ireland. </a:t>
            </a:r>
            <a:r>
              <a:rPr lang="en-US" dirty="0" smtClean="0"/>
              <a:t>The Celts </a:t>
            </a:r>
            <a:r>
              <a:rPr lang="en-US" dirty="0"/>
              <a:t>began to control </a:t>
            </a:r>
            <a:r>
              <a:rPr lang="en-US" dirty="0" smtClean="0"/>
              <a:t>the </a:t>
            </a:r>
            <a:r>
              <a:rPr lang="en-US" dirty="0"/>
              <a:t>lowland areas of Britain</a:t>
            </a:r>
            <a:endParaRPr lang="hu-HU" dirty="0"/>
          </a:p>
        </p:txBody>
      </p:sp>
    </p:spTree>
    <p:extLst>
      <p:ext uri="{BB962C8B-B14F-4D97-AF65-F5344CB8AC3E}">
        <p14:creationId xmlns:p14="http://schemas.microsoft.com/office/powerpoint/2010/main" val="4263525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sz="quarter" idx="1"/>
          </p:nvPr>
        </p:nvSpPr>
        <p:spPr/>
        <p:txBody>
          <a:bodyPr>
            <a:normAutofit lnSpcReduction="10000"/>
          </a:bodyPr>
          <a:lstStyle/>
          <a:p>
            <a:r>
              <a:rPr lang="en-US" sz="2400" dirty="0"/>
              <a:t>The Celts are important in British history because they </a:t>
            </a:r>
            <a:r>
              <a:rPr lang="hu-HU" sz="2400" dirty="0" smtClean="0"/>
              <a:t>a</a:t>
            </a:r>
            <a:r>
              <a:rPr lang="en-US" sz="2400" dirty="0" smtClean="0"/>
              <a:t>re </a:t>
            </a:r>
            <a:r>
              <a:rPr lang="en-US" sz="2400" dirty="0"/>
              <a:t>the </a:t>
            </a:r>
            <a:r>
              <a:rPr lang="en-US" sz="2400" dirty="0" smtClean="0"/>
              <a:t>ancestors </a:t>
            </a:r>
            <a:r>
              <a:rPr lang="en-US" sz="2400" dirty="0"/>
              <a:t>of many of the </a:t>
            </a:r>
            <a:r>
              <a:rPr lang="en-US" sz="2400" dirty="0" smtClean="0"/>
              <a:t>people </a:t>
            </a:r>
            <a:r>
              <a:rPr lang="en-US" sz="2400" dirty="0"/>
              <a:t>in Highland Scotland. </a:t>
            </a:r>
            <a:r>
              <a:rPr lang="en-US" sz="2400" dirty="0" smtClean="0"/>
              <a:t>W</a:t>
            </a:r>
            <a:r>
              <a:rPr lang="hu-HU" sz="2400" dirty="0" smtClean="0"/>
              <a:t>a</a:t>
            </a:r>
            <a:r>
              <a:rPr lang="en-US" sz="2400" dirty="0" smtClean="0"/>
              <a:t>les</a:t>
            </a:r>
            <a:r>
              <a:rPr lang="en-US" sz="2400" dirty="0"/>
              <a:t>, Ireland, and Cornwall today. The Iberian people of </a:t>
            </a:r>
            <a:r>
              <a:rPr lang="en-US" sz="2400" dirty="0" smtClean="0"/>
              <a:t>W</a:t>
            </a:r>
            <a:r>
              <a:rPr lang="hu-HU" sz="2400" dirty="0" err="1" smtClean="0"/>
              <a:t>al</a:t>
            </a:r>
            <a:r>
              <a:rPr lang="en-US" sz="2400" dirty="0" err="1" smtClean="0"/>
              <a:t>es</a:t>
            </a:r>
            <a:r>
              <a:rPr lang="en-US" sz="2400" dirty="0" smtClean="0"/>
              <a:t> </a:t>
            </a:r>
            <a:r>
              <a:rPr lang="en-US" sz="2400" dirty="0"/>
              <a:t>and Cornwall </a:t>
            </a:r>
            <a:r>
              <a:rPr lang="hu-HU" sz="2400" dirty="0" smtClean="0"/>
              <a:t>t</a:t>
            </a:r>
            <a:r>
              <a:rPr lang="en-US" sz="2400" dirty="0" err="1" smtClean="0"/>
              <a:t>ook</a:t>
            </a:r>
            <a:r>
              <a:rPr lang="en-US" sz="2400" dirty="0" smtClean="0"/>
              <a:t> </a:t>
            </a:r>
            <a:r>
              <a:rPr lang="en-US" sz="2400" dirty="0"/>
              <a:t>on the new Celtic culture. </a:t>
            </a:r>
            <a:r>
              <a:rPr lang="en-US" sz="2400" dirty="0" smtClean="0"/>
              <a:t>Celtic </a:t>
            </a:r>
            <a:r>
              <a:rPr lang="en-US" sz="2400" dirty="0"/>
              <a:t>languages, which have been continuously used in some areas since that </a:t>
            </a:r>
            <a:r>
              <a:rPr lang="en-US" sz="2400" dirty="0" smtClean="0"/>
              <a:t>time,</a:t>
            </a:r>
            <a:r>
              <a:rPr lang="hu-HU" sz="2400" dirty="0" smtClean="0"/>
              <a:t> a</a:t>
            </a:r>
            <a:r>
              <a:rPr lang="en-US" sz="2400" dirty="0" smtClean="0"/>
              <a:t>re </a:t>
            </a:r>
            <a:r>
              <a:rPr lang="en-US" sz="2400" dirty="0"/>
              <a:t>still spoken. </a:t>
            </a:r>
            <a:endParaRPr lang="hu-HU" sz="2400" dirty="0" smtClean="0"/>
          </a:p>
          <a:p>
            <a:r>
              <a:rPr lang="en-US" sz="2400" dirty="0"/>
              <a:t>As with previous groups of settlers, we do not </a:t>
            </a:r>
            <a:r>
              <a:rPr lang="en-US" sz="2400" dirty="0" smtClean="0"/>
              <a:t>even </a:t>
            </a:r>
            <a:r>
              <a:rPr lang="en-US" sz="2400" dirty="0"/>
              <a:t>know for certain whether the Celts invaded Britain or came </a:t>
            </a:r>
            <a:r>
              <a:rPr lang="en-US" sz="2400" dirty="0" smtClean="0"/>
              <a:t>peacefully </a:t>
            </a:r>
            <a:r>
              <a:rPr lang="en-US" sz="2400" dirty="0"/>
              <a:t>as a result of the lively trade with Europe. The </a:t>
            </a:r>
            <a:r>
              <a:rPr lang="en-US" sz="2400" dirty="0" smtClean="0"/>
              <a:t>Celts </a:t>
            </a:r>
            <a:r>
              <a:rPr lang="en-US" sz="2400" dirty="0"/>
              <a:t>were </a:t>
            </a:r>
            <a:r>
              <a:rPr lang="en-US" sz="2400" dirty="0" err="1"/>
              <a:t>organised</a:t>
            </a:r>
            <a:r>
              <a:rPr lang="en-US" sz="2400" dirty="0"/>
              <a:t> </a:t>
            </a:r>
            <a:r>
              <a:rPr lang="en-US" sz="2400" dirty="0" smtClean="0"/>
              <a:t>into </a:t>
            </a:r>
            <a:r>
              <a:rPr lang="en-US" sz="2400" dirty="0"/>
              <a:t>different tribes, and tribal chiefs were chosen from each family or tribe, sometimes as the result of fighting </a:t>
            </a:r>
            <a:r>
              <a:rPr lang="en-US" sz="2400" dirty="0" smtClean="0"/>
              <a:t>matches </a:t>
            </a:r>
            <a:r>
              <a:rPr lang="en-US" sz="2400" dirty="0"/>
              <a:t>between individuals, and sometimes </a:t>
            </a:r>
            <a:r>
              <a:rPr lang="en-US" sz="2400" dirty="0" smtClean="0"/>
              <a:t>by </a:t>
            </a:r>
            <a:r>
              <a:rPr lang="en-US" sz="2400" dirty="0"/>
              <a:t>election.</a:t>
            </a:r>
            <a:endParaRPr lang="hu-HU" sz="2400" dirty="0"/>
          </a:p>
        </p:txBody>
      </p:sp>
    </p:spTree>
    <p:extLst>
      <p:ext uri="{BB962C8B-B14F-4D97-AF65-F5344CB8AC3E}">
        <p14:creationId xmlns:p14="http://schemas.microsoft.com/office/powerpoint/2010/main" val="1386338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sz="quarter" idx="1"/>
          </p:nvPr>
        </p:nvSpPr>
        <p:spPr/>
        <p:txBody>
          <a:bodyPr>
            <a:normAutofit fontScale="85000" lnSpcReduction="10000"/>
          </a:bodyPr>
          <a:lstStyle/>
          <a:p>
            <a:r>
              <a:rPr lang="en-US" dirty="0"/>
              <a:t>The last Celtic arrivals from Europe were the Belgic </a:t>
            </a:r>
            <a:r>
              <a:rPr lang="en-US" dirty="0" smtClean="0"/>
              <a:t>tribes</a:t>
            </a:r>
          </a:p>
          <a:p>
            <a:r>
              <a:rPr lang="en-US" dirty="0"/>
              <a:t>The Celtic tribes continued the same kind of agriculture as </a:t>
            </a:r>
            <a:r>
              <a:rPr lang="en-US" dirty="0" smtClean="0"/>
              <a:t>the </a:t>
            </a:r>
            <a:r>
              <a:rPr lang="en-US" dirty="0"/>
              <a:t>Bronze Age people before them. But their use of iron technology and their </a:t>
            </a:r>
            <a:r>
              <a:rPr lang="en-US" dirty="0" smtClean="0"/>
              <a:t>introduction </a:t>
            </a:r>
            <a:r>
              <a:rPr lang="en-US" dirty="0"/>
              <a:t>of more advanced </a:t>
            </a:r>
            <a:r>
              <a:rPr lang="en-US" dirty="0" smtClean="0"/>
              <a:t>ploughing methods made </a:t>
            </a:r>
            <a:r>
              <a:rPr lang="en-US" dirty="0"/>
              <a:t>it possible for them to farm heavier </a:t>
            </a:r>
            <a:r>
              <a:rPr lang="en-US" dirty="0" smtClean="0"/>
              <a:t>soils. However</a:t>
            </a:r>
            <a:r>
              <a:rPr lang="en-US" dirty="0"/>
              <a:t>, they continued </a:t>
            </a:r>
            <a:r>
              <a:rPr lang="en-US" dirty="0" smtClean="0"/>
              <a:t>to </a:t>
            </a:r>
            <a:r>
              <a:rPr lang="en-US" dirty="0"/>
              <a:t>use, and build, </a:t>
            </a:r>
            <a:r>
              <a:rPr lang="en-US" dirty="0" smtClean="0"/>
              <a:t>hillforts.</a:t>
            </a:r>
          </a:p>
          <a:p>
            <a:r>
              <a:rPr lang="en-US" dirty="0"/>
              <a:t>The hill-fort remained the </a:t>
            </a:r>
            <a:r>
              <a:rPr lang="en-US" dirty="0" err="1"/>
              <a:t>centre</a:t>
            </a:r>
            <a:r>
              <a:rPr lang="en-US" dirty="0"/>
              <a:t> for local groups. The insides of these hill-forts were </a:t>
            </a:r>
            <a:r>
              <a:rPr lang="en-US" dirty="0" smtClean="0"/>
              <a:t>filled </a:t>
            </a:r>
            <a:r>
              <a:rPr lang="en-US" dirty="0"/>
              <a:t>with houses, and they became the simple economic </a:t>
            </a:r>
            <a:r>
              <a:rPr lang="en-US" dirty="0" smtClean="0"/>
              <a:t>capitals </a:t>
            </a:r>
            <a:r>
              <a:rPr lang="en-US" dirty="0"/>
              <a:t>and smaller "towns" of the different tribal areas into which Britain was now divided. </a:t>
            </a:r>
            <a:r>
              <a:rPr lang="en-US" dirty="0" smtClean="0"/>
              <a:t>Today </a:t>
            </a:r>
            <a:r>
              <a:rPr lang="en-US" dirty="0"/>
              <a:t>the empty hill-forts stand on </a:t>
            </a:r>
            <a:r>
              <a:rPr lang="en-US" dirty="0" smtClean="0"/>
              <a:t>lonely </a:t>
            </a:r>
            <a:r>
              <a:rPr lang="en-US" dirty="0"/>
              <a:t>hill tops. Yet they remained local economic </a:t>
            </a:r>
            <a:r>
              <a:rPr lang="en-US" dirty="0" err="1"/>
              <a:t>centres</a:t>
            </a:r>
            <a:r>
              <a:rPr lang="en-US" dirty="0"/>
              <a:t> long after the Romans came to </a:t>
            </a:r>
            <a:r>
              <a:rPr lang="en-US" dirty="0" smtClean="0"/>
              <a:t>Britain, </a:t>
            </a:r>
            <a:r>
              <a:rPr lang="en-US" dirty="0"/>
              <a:t>and long after they </a:t>
            </a:r>
            <a:r>
              <a:rPr lang="en-US" dirty="0" smtClean="0"/>
              <a:t>went.</a:t>
            </a:r>
            <a:endParaRPr lang="hu-HU" dirty="0"/>
          </a:p>
        </p:txBody>
      </p:sp>
    </p:spTree>
    <p:extLst>
      <p:ext uri="{BB962C8B-B14F-4D97-AF65-F5344CB8AC3E}">
        <p14:creationId xmlns:p14="http://schemas.microsoft.com/office/powerpoint/2010/main" val="807959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81000" y="914400"/>
            <a:ext cx="2362200" cy="498376"/>
          </a:xfrm>
        </p:spPr>
        <p:txBody>
          <a:bodyPr/>
          <a:lstStyle/>
          <a:p>
            <a:r>
              <a:rPr lang="hu-HU" dirty="0" err="1"/>
              <a:t>Celtic</a:t>
            </a:r>
            <a:r>
              <a:rPr lang="hu-HU" dirty="0"/>
              <a:t> </a:t>
            </a:r>
            <a:r>
              <a:rPr lang="hu-HU" dirty="0" err="1"/>
              <a:t>clothing</a:t>
            </a:r>
            <a:endParaRPr lang="hu-HU" dirty="0"/>
          </a:p>
        </p:txBody>
      </p:sp>
      <p:sp>
        <p:nvSpPr>
          <p:cNvPr id="3" name="Szöveg helye 2"/>
          <p:cNvSpPr>
            <a:spLocks noGrp="1"/>
          </p:cNvSpPr>
          <p:nvPr>
            <p:ph type="body" idx="2"/>
          </p:nvPr>
        </p:nvSpPr>
        <p:spPr>
          <a:xfrm>
            <a:off x="381000" y="1556792"/>
            <a:ext cx="2362200" cy="4569371"/>
          </a:xfrm>
        </p:spPr>
        <p:txBody>
          <a:bodyPr/>
          <a:lstStyle/>
          <a:p>
            <a:r>
              <a:rPr lang="en-US" dirty="0"/>
              <a:t>According to the Romans, the Celtic men wore shirts and breeches (knee-length trousers), and striped or </a:t>
            </a:r>
            <a:r>
              <a:rPr lang="en-US" dirty="0" err="1"/>
              <a:t>chec</a:t>
            </a:r>
            <a:r>
              <a:rPr lang="en-US" dirty="0"/>
              <a:t> ked cloaks fastened by a pin . It is possible that the Scottish tartan and dress developed from this "striped cloak". The Celts were also "very careful about cleanliness and neatness”</a:t>
            </a:r>
            <a:endParaRPr lang="hu-HU" dirty="0"/>
          </a:p>
          <a:p>
            <a:endParaRPr lang="hu-HU" dirty="0"/>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851920" y="216295"/>
            <a:ext cx="4032447" cy="612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013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Celtic Tribes</a:t>
            </a:r>
            <a:endParaRPr lang="hu-HU" dirty="0"/>
          </a:p>
        </p:txBody>
      </p:sp>
      <p:sp>
        <p:nvSpPr>
          <p:cNvPr id="3" name="Tartalom helye 2"/>
          <p:cNvSpPr>
            <a:spLocks noGrp="1"/>
          </p:cNvSpPr>
          <p:nvPr>
            <p:ph sz="quarter" idx="1"/>
          </p:nvPr>
        </p:nvSpPr>
        <p:spPr/>
        <p:txBody>
          <a:bodyPr>
            <a:normAutofit/>
          </a:bodyPr>
          <a:lstStyle/>
          <a:p>
            <a:r>
              <a:rPr lang="en-US" sz="2400" dirty="0"/>
              <a:t>The </a:t>
            </a:r>
            <a:r>
              <a:rPr lang="en-US" sz="2400" dirty="0" smtClean="0"/>
              <a:t>Celtic </a:t>
            </a:r>
            <a:r>
              <a:rPr lang="en-US" sz="2400" dirty="0"/>
              <a:t>tribes were ruled </a:t>
            </a:r>
            <a:r>
              <a:rPr lang="en-US" sz="2400" dirty="0" smtClean="0"/>
              <a:t>over </a:t>
            </a:r>
            <a:r>
              <a:rPr lang="en-US" sz="2400" dirty="0"/>
              <a:t>by a warrior class, of which the priests, or Druids, seem to have been </a:t>
            </a:r>
            <a:r>
              <a:rPr lang="en-US" sz="2400" dirty="0" smtClean="0"/>
              <a:t>particularly </a:t>
            </a:r>
            <a:r>
              <a:rPr lang="en-US" sz="2400" dirty="0"/>
              <a:t>important members. These Druids could not read or write, but they </a:t>
            </a:r>
            <a:r>
              <a:rPr lang="en-US" sz="2400" dirty="0" err="1"/>
              <a:t>memorised</a:t>
            </a:r>
            <a:r>
              <a:rPr lang="en-US" sz="2400" dirty="0"/>
              <a:t> all the religious </a:t>
            </a:r>
            <a:r>
              <a:rPr lang="en-US" sz="2400" dirty="0" smtClean="0"/>
              <a:t>teachings</a:t>
            </a:r>
            <a:r>
              <a:rPr lang="en-US" sz="2400" dirty="0"/>
              <a:t>, the tribal laws, history, medicine and </a:t>
            </a:r>
            <a:r>
              <a:rPr lang="en-US" sz="2400" dirty="0" smtClean="0"/>
              <a:t>other </a:t>
            </a:r>
            <a:r>
              <a:rPr lang="en-US" sz="2400" dirty="0"/>
              <a:t>knowledge necessary in Celtic society. The Druids from different tribes all over Britain probably met once a year. They had no temples, but they met in sacred </a:t>
            </a:r>
            <a:r>
              <a:rPr lang="en-US" sz="2400" dirty="0" smtClean="0"/>
              <a:t>groves </a:t>
            </a:r>
            <a:r>
              <a:rPr lang="en-US" sz="2400" dirty="0"/>
              <a:t>of trees, on certain hills, by rivers or by river </a:t>
            </a:r>
            <a:r>
              <a:rPr lang="en-US" sz="2400" dirty="0" smtClean="0"/>
              <a:t>sources.</a:t>
            </a:r>
          </a:p>
          <a:p>
            <a:endParaRPr lang="hu-HU" sz="2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3634620"/>
            <a:ext cx="4687517" cy="2530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070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Britain's prehistory</a:t>
            </a:r>
            <a:endParaRPr lang="en-US" dirty="0"/>
          </a:p>
        </p:txBody>
      </p:sp>
      <p:sp>
        <p:nvSpPr>
          <p:cNvPr id="3" name="Tartalom helye 2"/>
          <p:cNvSpPr>
            <a:spLocks noGrp="1"/>
          </p:cNvSpPr>
          <p:nvPr>
            <p:ph sz="quarter" idx="1"/>
          </p:nvPr>
        </p:nvSpPr>
        <p:spPr/>
        <p:txBody>
          <a:bodyPr>
            <a:normAutofit/>
          </a:bodyPr>
          <a:lstStyle/>
          <a:p>
            <a:r>
              <a:rPr lang="en-US" sz="2400" dirty="0"/>
              <a:t>Britain is an island, and Britain's history has been closely connected with the sea . Until modern times it was as easy to travel across water as it was across land , </a:t>
            </a:r>
            <a:r>
              <a:rPr lang="en-US" sz="2400" dirty="0" smtClean="0"/>
              <a:t>where </a:t>
            </a:r>
            <a:r>
              <a:rPr lang="en-US" sz="2400" dirty="0"/>
              <a:t>roads were frequently unusable. At moments of great danger Britain has been saved from danger by its surrounding seas. Britain's history and its strong national sense have been shaped by the sea</a:t>
            </a:r>
            <a:r>
              <a:rPr lang="en-US" sz="2400" dirty="0" smtClean="0"/>
              <a:t>.</a:t>
            </a:r>
          </a:p>
          <a:p>
            <a:r>
              <a:rPr lang="en-US" sz="2400" dirty="0"/>
              <a:t>Britain has not always been an island . It became one only </a:t>
            </a:r>
            <a:r>
              <a:rPr lang="en-US" sz="2400" dirty="0" smtClean="0"/>
              <a:t>after </a:t>
            </a:r>
            <a:r>
              <a:rPr lang="en-US" sz="2400" dirty="0"/>
              <a:t>the end of the last ice age. The </a:t>
            </a:r>
            <a:r>
              <a:rPr lang="en-US" sz="2400" dirty="0" smtClean="0"/>
              <a:t>temperature </a:t>
            </a:r>
            <a:r>
              <a:rPr lang="en-US" sz="2400" dirty="0"/>
              <a:t>rose and the ice cap melted , flooding the lower-lying land </a:t>
            </a:r>
            <a:r>
              <a:rPr lang="en-US" sz="2400" dirty="0" smtClean="0"/>
              <a:t>that </a:t>
            </a:r>
            <a:r>
              <a:rPr lang="en-US" sz="2400" dirty="0"/>
              <a:t>is now </a:t>
            </a:r>
            <a:r>
              <a:rPr lang="en-US" sz="2400" dirty="0" smtClean="0"/>
              <a:t>under </a:t>
            </a:r>
            <a:r>
              <a:rPr lang="en-US" sz="2400" dirty="0"/>
              <a:t>the </a:t>
            </a:r>
            <a:r>
              <a:rPr lang="en-US" sz="2400" dirty="0" smtClean="0"/>
              <a:t>North </a:t>
            </a:r>
            <a:r>
              <a:rPr lang="en-US" sz="2400" dirty="0"/>
              <a:t>Sea and the English </a:t>
            </a:r>
            <a:r>
              <a:rPr lang="en-US" sz="2400" dirty="0" smtClean="0"/>
              <a:t>Channel</a:t>
            </a:r>
            <a:r>
              <a:rPr lang="en-US" sz="2400"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135425"/>
            <a:ext cx="3254499" cy="4024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135425"/>
            <a:ext cx="3554054" cy="418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508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Celtic Women</a:t>
            </a:r>
            <a:br>
              <a:rPr lang="en-US" dirty="0" smtClean="0"/>
            </a:br>
            <a:r>
              <a:rPr lang="en-US" dirty="0"/>
              <a:t/>
            </a:r>
            <a:br>
              <a:rPr lang="en-US" dirty="0"/>
            </a:br>
            <a:endParaRPr lang="hu-HU" dirty="0"/>
          </a:p>
        </p:txBody>
      </p:sp>
      <p:sp>
        <p:nvSpPr>
          <p:cNvPr id="3" name="Szöveg helye 2"/>
          <p:cNvSpPr>
            <a:spLocks noGrp="1"/>
          </p:cNvSpPr>
          <p:nvPr>
            <p:ph type="body" idx="2"/>
          </p:nvPr>
        </p:nvSpPr>
        <p:spPr>
          <a:xfrm>
            <a:off x="381000" y="1340768"/>
            <a:ext cx="2362200" cy="4785395"/>
          </a:xfrm>
        </p:spPr>
        <p:txBody>
          <a:bodyPr>
            <a:normAutofit fontScale="85000" lnSpcReduction="10000"/>
          </a:bodyPr>
          <a:lstStyle/>
          <a:p>
            <a:r>
              <a:rPr lang="en-US" dirty="0"/>
              <a:t>During the Celtic period women may have had more independence than they had again for hundreds of years. When the Romans invaded Britain two of the largest tribes were ruled by </a:t>
            </a:r>
            <a:r>
              <a:rPr lang="en-US" dirty="0" smtClean="0"/>
              <a:t>women </a:t>
            </a:r>
            <a:r>
              <a:rPr lang="en-US" dirty="0"/>
              <a:t>who fought from their </a:t>
            </a:r>
            <a:r>
              <a:rPr lang="en-US" dirty="0" smtClean="0"/>
              <a:t>chariots</a:t>
            </a:r>
            <a:r>
              <a:rPr lang="en-US" dirty="0"/>
              <a:t>. The most powerful Celt to stand up to the Romans was a woman , Boadicea. She had become queen of her tribe when her husband had died. She was tall, with long red hair, and had a frightening appearance. In AD </a:t>
            </a:r>
            <a:r>
              <a:rPr lang="en-US" dirty="0" smtClean="0"/>
              <a:t>61 she </a:t>
            </a:r>
            <a:r>
              <a:rPr lang="en-US" dirty="0"/>
              <a:t>led her tribe against the Romans. She nearly drove </a:t>
            </a:r>
            <a:r>
              <a:rPr lang="en-US" dirty="0" smtClean="0"/>
              <a:t>them </a:t>
            </a:r>
            <a:r>
              <a:rPr lang="en-US" dirty="0"/>
              <a:t>from Britain, and she destroyed London, the Roman capital, before she was defeat </a:t>
            </a:r>
            <a:r>
              <a:rPr lang="en-US" dirty="0" err="1"/>
              <a:t>ed</a:t>
            </a:r>
            <a:r>
              <a:rPr lang="en-US" dirty="0"/>
              <a:t> and killed</a:t>
            </a:r>
            <a:endParaRPr lang="hu-HU"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131840" y="561772"/>
            <a:ext cx="4752528" cy="315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458" y="3356992"/>
            <a:ext cx="2327073" cy="3025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659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Boudicca</a:t>
            </a:r>
            <a:endParaRPr lang="hu-HU" dirty="0"/>
          </a:p>
        </p:txBody>
      </p:sp>
      <p:sp>
        <p:nvSpPr>
          <p:cNvPr id="3" name="Tartalom helye 2"/>
          <p:cNvSpPr>
            <a:spLocks noGrp="1"/>
          </p:cNvSpPr>
          <p:nvPr>
            <p:ph sz="quarter" idx="1"/>
          </p:nvPr>
        </p:nvSpPr>
        <p:spPr/>
        <p:txBody>
          <a:bodyPr>
            <a:normAutofit fontScale="70000" lnSpcReduction="20000"/>
          </a:bodyPr>
          <a:lstStyle/>
          <a:p>
            <a:r>
              <a:rPr lang="en-US" b="1" dirty="0">
                <a:solidFill>
                  <a:srgbClr val="1A1A1A"/>
                </a:solidFill>
              </a:rPr>
              <a:t>Boudicca</a:t>
            </a:r>
            <a:r>
              <a:rPr lang="en-US" dirty="0">
                <a:solidFill>
                  <a:srgbClr val="1A1A1A"/>
                </a:solidFill>
              </a:rPr>
              <a:t>, also spelled </a:t>
            </a:r>
            <a:r>
              <a:rPr lang="en-US" b="1" dirty="0">
                <a:solidFill>
                  <a:srgbClr val="1A1A1A"/>
                </a:solidFill>
              </a:rPr>
              <a:t>Boadicea </a:t>
            </a:r>
            <a:r>
              <a:rPr lang="en-US" dirty="0">
                <a:solidFill>
                  <a:srgbClr val="1A1A1A"/>
                </a:solidFill>
              </a:rPr>
              <a:t>or </a:t>
            </a:r>
            <a:r>
              <a:rPr lang="en-US" b="1" dirty="0" err="1">
                <a:solidFill>
                  <a:srgbClr val="1A1A1A"/>
                </a:solidFill>
              </a:rPr>
              <a:t>Boudica</a:t>
            </a:r>
            <a:r>
              <a:rPr lang="en-US" dirty="0">
                <a:solidFill>
                  <a:srgbClr val="1A1A1A"/>
                </a:solidFill>
              </a:rPr>
              <a:t>, (died 60 or 61 </a:t>
            </a:r>
            <a:r>
              <a:rPr lang="en-US" cap="all" dirty="0">
                <a:solidFill>
                  <a:srgbClr val="1A1A1A"/>
                </a:solidFill>
              </a:rPr>
              <a:t>CE</a:t>
            </a:r>
            <a:r>
              <a:rPr lang="en-US" dirty="0">
                <a:solidFill>
                  <a:srgbClr val="1A1A1A"/>
                </a:solidFill>
              </a:rPr>
              <a:t>), ancient British queen who in 60 </a:t>
            </a:r>
            <a:r>
              <a:rPr lang="en-US" cap="all" dirty="0">
                <a:solidFill>
                  <a:srgbClr val="1A1A1A"/>
                </a:solidFill>
              </a:rPr>
              <a:t>CE</a:t>
            </a:r>
            <a:r>
              <a:rPr lang="en-US" dirty="0">
                <a:solidFill>
                  <a:srgbClr val="1A1A1A"/>
                </a:solidFill>
              </a:rPr>
              <a:t> led a revolt against Roman rule</a:t>
            </a:r>
            <a:r>
              <a:rPr lang="en-US" dirty="0" smtClean="0">
                <a:solidFill>
                  <a:srgbClr val="1A1A1A"/>
                </a:solidFill>
              </a:rPr>
              <a:t>.</a:t>
            </a:r>
          </a:p>
          <a:p>
            <a:r>
              <a:rPr lang="en-US" dirty="0"/>
              <a:t>Boudicca’s husband, </a:t>
            </a:r>
            <a:r>
              <a:rPr lang="en-US" dirty="0" err="1"/>
              <a:t>Prasutagus</a:t>
            </a:r>
            <a:r>
              <a:rPr lang="en-US" dirty="0"/>
              <a:t>, was king of the Iceni (in what is now </a:t>
            </a:r>
            <a:r>
              <a:rPr lang="en-US" dirty="0" smtClean="0"/>
              <a:t>Norfolk). When </a:t>
            </a:r>
            <a:r>
              <a:rPr lang="en-US" dirty="0" err="1"/>
              <a:t>Prasutagus</a:t>
            </a:r>
            <a:r>
              <a:rPr lang="en-US" dirty="0"/>
              <a:t> died in 60 with no male heir, he left his private wealth to his two daughters and to the emperor Nero, trusting thereby to win imperial protection for his family. Instead, the Romans annexed his kingdom, humiliated his family, and plundered the chief tribesmen. While the provincial governor Suetonius </a:t>
            </a:r>
            <a:r>
              <a:rPr lang="en-US" dirty="0" err="1"/>
              <a:t>Paulinus</a:t>
            </a:r>
            <a:r>
              <a:rPr lang="en-US" dirty="0"/>
              <a:t> was absent in 60 or 61, Boudicca raised a rebellion throughout East Anglia. The insurgents burned </a:t>
            </a:r>
            <a:r>
              <a:rPr lang="en-US" dirty="0" err="1"/>
              <a:t>Camulodunum</a:t>
            </a:r>
            <a:r>
              <a:rPr lang="en-US" dirty="0"/>
              <a:t> (Colchester), Verulamium (St. Albans), the mart of </a:t>
            </a:r>
            <a:r>
              <a:rPr lang="en-US" dirty="0" err="1"/>
              <a:t>Londinium</a:t>
            </a:r>
            <a:r>
              <a:rPr lang="en-US" dirty="0"/>
              <a:t> (London), and several military posts. </a:t>
            </a:r>
            <a:endParaRPr lang="en-US" dirty="0" smtClean="0"/>
          </a:p>
          <a:p>
            <a:r>
              <a:rPr lang="en-US" dirty="0" smtClean="0"/>
              <a:t>According </a:t>
            </a:r>
            <a:r>
              <a:rPr lang="en-US" dirty="0"/>
              <a:t>to the Roman historian Tacitus, Boudicca’s rebels massacred 70,000 Romans and pro-Roman Britons and cut to pieces the Roman 9th Legion. </a:t>
            </a:r>
            <a:r>
              <a:rPr lang="en-US" dirty="0" err="1"/>
              <a:t>Paulinus</a:t>
            </a:r>
            <a:r>
              <a:rPr lang="en-US" dirty="0"/>
              <a:t> met the Britons at a point thought to be near present-day Fenny Stratford on Watling Street and regained the province in a desperate battle. Upon her loss, Boudicca either took poison or died of shock or illness.</a:t>
            </a:r>
            <a:endParaRPr lang="hu-HU" dirty="0"/>
          </a:p>
        </p:txBody>
      </p:sp>
    </p:spTree>
    <p:extLst>
      <p:ext uri="{BB962C8B-B14F-4D97-AF65-F5344CB8AC3E}">
        <p14:creationId xmlns:p14="http://schemas.microsoft.com/office/powerpoint/2010/main" val="586022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The </a:t>
            </a:r>
            <a:r>
              <a:rPr lang="hu-HU" dirty="0" err="1" smtClean="0"/>
              <a:t>Romans</a:t>
            </a:r>
            <a:endParaRPr lang="hu-HU" dirty="0"/>
          </a:p>
        </p:txBody>
      </p:sp>
      <p:sp>
        <p:nvSpPr>
          <p:cNvPr id="3" name="Tartalom helye 2"/>
          <p:cNvSpPr>
            <a:spLocks noGrp="1"/>
          </p:cNvSpPr>
          <p:nvPr>
            <p:ph sz="quarter" idx="1"/>
          </p:nvPr>
        </p:nvSpPr>
        <p:spPr/>
        <p:txBody>
          <a:bodyPr>
            <a:normAutofit/>
          </a:bodyPr>
          <a:lstStyle/>
          <a:p>
            <a:r>
              <a:rPr lang="en-US" sz="2000" dirty="0"/>
              <a:t>The name "Britain" comes from the word "</a:t>
            </a:r>
            <a:r>
              <a:rPr lang="en-US" sz="2000" dirty="0" err="1"/>
              <a:t>Pretani</a:t>
            </a:r>
            <a:r>
              <a:rPr lang="en-US" sz="2000" dirty="0"/>
              <a:t> ", the </a:t>
            </a:r>
            <a:r>
              <a:rPr lang="en-US" sz="2000" dirty="0" smtClean="0"/>
              <a:t>Greco-Ro</a:t>
            </a:r>
            <a:r>
              <a:rPr lang="hu-HU" sz="2000" dirty="0" smtClean="0"/>
              <a:t>m</a:t>
            </a:r>
            <a:r>
              <a:rPr lang="en-US" sz="2000" dirty="0" smtClean="0"/>
              <a:t>an </a:t>
            </a:r>
            <a:r>
              <a:rPr lang="en-US" sz="2000" dirty="0"/>
              <a:t>word for the inhabitants of Britain. The Romans mispronounced the word and called the island "Britannia". The Romans had invaded because the Celts of </a:t>
            </a:r>
            <a:r>
              <a:rPr lang="en-US" sz="2000" dirty="0" smtClean="0"/>
              <a:t>Britain </a:t>
            </a:r>
            <a:r>
              <a:rPr lang="en-US" sz="2000" dirty="0"/>
              <a:t>were working with the Celts of Gaul against </a:t>
            </a:r>
            <a:r>
              <a:rPr lang="en-US" sz="2000" dirty="0" smtClean="0"/>
              <a:t>them</a:t>
            </a:r>
            <a:r>
              <a:rPr lang="en-US" sz="2000" dirty="0"/>
              <a:t>. </a:t>
            </a:r>
            <a:r>
              <a:rPr lang="en-US" sz="2000" dirty="0" smtClean="0"/>
              <a:t> </a:t>
            </a:r>
            <a:r>
              <a:rPr lang="hu-HU" sz="2000" dirty="0" smtClean="0"/>
              <a:t>Th</a:t>
            </a:r>
            <a:r>
              <a:rPr lang="en-US" sz="2000" dirty="0" smtClean="0"/>
              <a:t>e </a:t>
            </a:r>
            <a:r>
              <a:rPr lang="en-US" sz="2000" dirty="0"/>
              <a:t>British Celts were giving the m food, and allowing </a:t>
            </a:r>
            <a:r>
              <a:rPr lang="en-US" sz="2000" dirty="0" err="1" smtClean="0"/>
              <a:t>th</a:t>
            </a:r>
            <a:r>
              <a:rPr lang="hu-HU" sz="2000" dirty="0" smtClean="0"/>
              <a:t>e</a:t>
            </a:r>
            <a:r>
              <a:rPr lang="en-US" sz="2000" dirty="0" smtClean="0"/>
              <a:t>m </a:t>
            </a:r>
            <a:r>
              <a:rPr lang="en-US" sz="2000" dirty="0"/>
              <a:t>to hide in </a:t>
            </a:r>
            <a:r>
              <a:rPr lang="en-US" sz="2000" dirty="0" smtClean="0"/>
              <a:t>Britain</a:t>
            </a:r>
            <a:r>
              <a:rPr lang="en-US" sz="2000" dirty="0"/>
              <a:t>. There was </a:t>
            </a:r>
            <a:r>
              <a:rPr lang="en-US" sz="2000" dirty="0" smtClean="0"/>
              <a:t>another </a:t>
            </a:r>
            <a:r>
              <a:rPr lang="en-US" sz="2000" dirty="0"/>
              <a:t>reason . The Celts used cattle to pull their ploughs and this meant that </a:t>
            </a:r>
            <a:r>
              <a:rPr lang="en-US" sz="2000" dirty="0" smtClean="0"/>
              <a:t>richer</a:t>
            </a:r>
            <a:r>
              <a:rPr lang="en-US" sz="2000" dirty="0"/>
              <a:t>, heavier land could be farmed. Under the Celts Britain had become an important food producer because of its mild climate </a:t>
            </a:r>
            <a:r>
              <a:rPr lang="en-US" sz="2000" dirty="0" smtClean="0"/>
              <a:t>.</a:t>
            </a:r>
            <a:endParaRPr lang="hu-HU" sz="2000" dirty="0" smtClean="0"/>
          </a:p>
          <a:p>
            <a:r>
              <a:rPr lang="en-US" sz="2000" dirty="0"/>
              <a:t>The Romans brought the skills of reading and writing to Britain</a:t>
            </a:r>
            <a:r>
              <a:rPr lang="en-US" sz="2000" dirty="0" smtClean="0"/>
              <a:t>.</a:t>
            </a:r>
            <a:endParaRPr lang="hu-HU" sz="2000" dirty="0" smtClean="0"/>
          </a:p>
          <a:p>
            <a:r>
              <a:rPr lang="hu-HU" sz="2000" dirty="0"/>
              <a:t>T</a:t>
            </a:r>
            <a:r>
              <a:rPr lang="en-US" sz="2000" dirty="0" smtClean="0"/>
              <a:t>he </a:t>
            </a:r>
            <a:r>
              <a:rPr lang="en-US" sz="2000" dirty="0"/>
              <a:t>wearing of </a:t>
            </a:r>
            <a:r>
              <a:rPr lang="hu-HU" sz="2000" dirty="0" err="1" smtClean="0"/>
              <a:t>the</a:t>
            </a:r>
            <a:r>
              <a:rPr lang="hu-HU" sz="2000" dirty="0" smtClean="0"/>
              <a:t> </a:t>
            </a:r>
            <a:r>
              <a:rPr lang="en-US" sz="2000" dirty="0" smtClean="0"/>
              <a:t>national </a:t>
            </a:r>
            <a:r>
              <a:rPr lang="en-US" sz="2000" dirty="0"/>
              <a:t>dress came to be valued and the toga [the Roman cloak] came into fashion</a:t>
            </a:r>
            <a:r>
              <a:rPr lang="en-US" sz="2000" dirty="0" smtClean="0"/>
              <a:t>.</a:t>
            </a:r>
            <a:endParaRPr lang="hu-HU" sz="2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412776"/>
            <a:ext cx="3450624" cy="4663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67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sz="quarter" idx="1"/>
          </p:nvPr>
        </p:nvSpPr>
        <p:spPr/>
        <p:txBody>
          <a:bodyPr/>
          <a:lstStyle/>
          <a:p>
            <a:r>
              <a:rPr lang="hu-HU" dirty="0" smtClean="0"/>
              <a:t>T</a:t>
            </a:r>
            <a:r>
              <a:rPr lang="en-US" dirty="0" smtClean="0"/>
              <a:t>he </a:t>
            </a:r>
            <a:r>
              <a:rPr lang="en-US" dirty="0"/>
              <a:t>Celtic peasantry remained illiterate and only </a:t>
            </a:r>
            <a:r>
              <a:rPr lang="en-US" dirty="0" smtClean="0"/>
              <a:t>Celtic</a:t>
            </a:r>
            <a:r>
              <a:rPr lang="hu-HU" dirty="0" smtClean="0"/>
              <a:t> </a:t>
            </a:r>
            <a:r>
              <a:rPr lang="en-US" dirty="0" smtClean="0"/>
              <a:t>speaking</a:t>
            </a:r>
            <a:r>
              <a:rPr lang="en-US" dirty="0"/>
              <a:t>, a number of town </a:t>
            </a:r>
            <a:r>
              <a:rPr lang="en-US" dirty="0" smtClean="0"/>
              <a:t>dwellers </a:t>
            </a:r>
            <a:r>
              <a:rPr lang="en-US" dirty="0"/>
              <a:t>spoke Latin and Greek with ease, and the </a:t>
            </a:r>
            <a:r>
              <a:rPr lang="en-US" dirty="0" smtClean="0"/>
              <a:t>richer </a:t>
            </a:r>
            <a:r>
              <a:rPr lang="en-US" dirty="0"/>
              <a:t>landowners in the country almost </a:t>
            </a:r>
            <a:r>
              <a:rPr lang="en-US" dirty="0" smtClean="0"/>
              <a:t>certainly used</a:t>
            </a:r>
            <a:r>
              <a:rPr lang="hu-HU" dirty="0" smtClean="0"/>
              <a:t> </a:t>
            </a:r>
            <a:r>
              <a:rPr lang="en-US" dirty="0" smtClean="0"/>
              <a:t>Latin</a:t>
            </a:r>
            <a:endParaRPr lang="hu-HU" dirty="0" smtClean="0"/>
          </a:p>
          <a:p>
            <a:r>
              <a:rPr lang="hu-HU" dirty="0" smtClean="0"/>
              <a:t>55 BC - </a:t>
            </a:r>
            <a:r>
              <a:rPr lang="hu-HU" dirty="0"/>
              <a:t>J</a:t>
            </a:r>
            <a:r>
              <a:rPr lang="en-US" dirty="0" err="1" smtClean="0"/>
              <a:t>ulius</a:t>
            </a:r>
            <a:r>
              <a:rPr lang="en-US" dirty="0" smtClean="0"/>
              <a:t> </a:t>
            </a:r>
            <a:r>
              <a:rPr lang="en-US" dirty="0"/>
              <a:t>Caesar first came to </a:t>
            </a:r>
            <a:r>
              <a:rPr lang="en-US" dirty="0" smtClean="0"/>
              <a:t>Britain</a:t>
            </a:r>
            <a:endParaRPr lang="hu-HU" dirty="0" smtClean="0"/>
          </a:p>
          <a:p>
            <a:r>
              <a:rPr lang="hu-HU" dirty="0" smtClean="0"/>
              <a:t>AD 43 - </a:t>
            </a:r>
            <a:r>
              <a:rPr lang="en-US" dirty="0"/>
              <a:t>Roman army </a:t>
            </a:r>
            <a:r>
              <a:rPr lang="en-US" dirty="0" smtClean="0"/>
              <a:t>actually </a:t>
            </a:r>
            <a:r>
              <a:rPr lang="en-US" dirty="0"/>
              <a:t>occupied </a:t>
            </a:r>
            <a:r>
              <a:rPr lang="en-US" dirty="0" smtClean="0"/>
              <a:t>Britain</a:t>
            </a:r>
            <a:endParaRPr lang="hu-HU" dirty="0" smtClean="0"/>
          </a:p>
          <a:p>
            <a:endParaRPr lang="hu-HU" dirty="0"/>
          </a:p>
        </p:txBody>
      </p:sp>
    </p:spTree>
    <p:extLst>
      <p:ext uri="{BB962C8B-B14F-4D97-AF65-F5344CB8AC3E}">
        <p14:creationId xmlns:p14="http://schemas.microsoft.com/office/powerpoint/2010/main" val="1915885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sz="quarter" idx="1"/>
          </p:nvPr>
        </p:nvSpPr>
        <p:spPr/>
        <p:txBody>
          <a:bodyPr/>
          <a:lstStyle/>
          <a:p>
            <a:r>
              <a:rPr lang="en-US" dirty="0"/>
              <a:t>The Romans established a Romano-British culture across the southern half of Britain, from the River Humber to the River Severn . </a:t>
            </a:r>
            <a:r>
              <a:rPr lang="en-US" dirty="0" smtClean="0"/>
              <a:t>This </a:t>
            </a:r>
            <a:r>
              <a:rPr lang="en-US" dirty="0"/>
              <a:t>part of </a:t>
            </a:r>
            <a:r>
              <a:rPr lang="en-US" dirty="0" smtClean="0"/>
              <a:t>Britain </a:t>
            </a:r>
            <a:r>
              <a:rPr lang="en-US" dirty="0"/>
              <a:t>was inside the </a:t>
            </a:r>
            <a:r>
              <a:rPr lang="en-US" dirty="0" smtClean="0"/>
              <a:t>empire</a:t>
            </a:r>
            <a:r>
              <a:rPr lang="en-US" dirty="0"/>
              <a:t>. Beyond were the upland areas, under Roman </a:t>
            </a:r>
            <a:r>
              <a:rPr lang="en-US" dirty="0" smtClean="0"/>
              <a:t>control </a:t>
            </a:r>
            <a:r>
              <a:rPr lang="en-US" dirty="0"/>
              <a:t>but not developed. </a:t>
            </a:r>
            <a:r>
              <a:rPr lang="en-US" dirty="0" smtClean="0"/>
              <a:t>These </a:t>
            </a:r>
            <a:r>
              <a:rPr lang="en-US" dirty="0"/>
              <a:t>areas were watched from the towns of York, Chester and </a:t>
            </a:r>
            <a:r>
              <a:rPr lang="en-US" dirty="0" err="1"/>
              <a:t>Caerleon</a:t>
            </a:r>
            <a:r>
              <a:rPr lang="en-US" dirty="0"/>
              <a:t> in the western </a:t>
            </a:r>
            <a:r>
              <a:rPr lang="en-US" dirty="0" smtClean="0"/>
              <a:t>peninsula </a:t>
            </a:r>
            <a:r>
              <a:rPr lang="en-US" dirty="0"/>
              <a:t>of Britain that later became known as </a:t>
            </a:r>
            <a:r>
              <a:rPr lang="en-US" dirty="0" smtClean="0"/>
              <a:t>Wales</a:t>
            </a:r>
            <a:r>
              <a:rPr lang="hu-HU" dirty="0" smtClean="0"/>
              <a:t>.</a:t>
            </a:r>
            <a:endParaRPr lang="hu-H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204864"/>
            <a:ext cx="4762500"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34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Roman legions leave Britain </a:t>
            </a:r>
            <a:endParaRPr lang="en-US" dirty="0"/>
          </a:p>
        </p:txBody>
      </p:sp>
      <p:sp>
        <p:nvSpPr>
          <p:cNvPr id="3" name="Tartalom helye 2"/>
          <p:cNvSpPr>
            <a:spLocks noGrp="1"/>
          </p:cNvSpPr>
          <p:nvPr>
            <p:ph sz="quarter" idx="1"/>
          </p:nvPr>
        </p:nvSpPr>
        <p:spPr/>
        <p:txBody>
          <a:bodyPr>
            <a:normAutofit fontScale="92500"/>
          </a:bodyPr>
          <a:lstStyle/>
          <a:p>
            <a:r>
              <a:rPr lang="hu-HU" dirty="0" smtClean="0"/>
              <a:t>AD 367 - </a:t>
            </a:r>
            <a:r>
              <a:rPr lang="en-US" dirty="0"/>
              <a:t>Roman </a:t>
            </a:r>
            <a:r>
              <a:rPr lang="en-US" dirty="0" smtClean="0"/>
              <a:t>control </a:t>
            </a:r>
            <a:r>
              <a:rPr lang="en-US" dirty="0"/>
              <a:t>of Britain came to an end as the </a:t>
            </a:r>
            <a:r>
              <a:rPr lang="en-US" dirty="0" smtClean="0"/>
              <a:t>empire </a:t>
            </a:r>
            <a:r>
              <a:rPr lang="en-US" dirty="0"/>
              <a:t>began to collapse. The first signs were the attacks by Celts of </a:t>
            </a:r>
            <a:r>
              <a:rPr lang="en-US" dirty="0" smtClean="0"/>
              <a:t>Caledonia</a:t>
            </a:r>
            <a:r>
              <a:rPr lang="hu-HU" dirty="0" smtClean="0"/>
              <a:t>. </a:t>
            </a:r>
            <a:r>
              <a:rPr lang="en-US" dirty="0"/>
              <a:t>The Roman legions found it more and more difficult to stop the raiders from crossing Hadrian 's wall. The same was </a:t>
            </a:r>
            <a:r>
              <a:rPr lang="en-US" dirty="0" smtClean="0"/>
              <a:t>happening </a:t>
            </a:r>
            <a:r>
              <a:rPr lang="en-US" dirty="0"/>
              <a:t>on the European mainland </a:t>
            </a:r>
            <a:r>
              <a:rPr lang="en-US" dirty="0" smtClean="0"/>
              <a:t>as</a:t>
            </a:r>
            <a:r>
              <a:rPr lang="hu-HU" dirty="0" smtClean="0"/>
              <a:t> </a:t>
            </a:r>
            <a:r>
              <a:rPr lang="en-US" dirty="0"/>
              <a:t>Germanic groups, Saxons and Franks, began to raid the coast of </a:t>
            </a:r>
            <a:r>
              <a:rPr lang="en-US" dirty="0" smtClean="0"/>
              <a:t>Gaul</a:t>
            </a:r>
            <a:endParaRPr lang="hu-HU" dirty="0" smtClean="0"/>
          </a:p>
          <a:p>
            <a:r>
              <a:rPr lang="hu-HU" dirty="0" smtClean="0"/>
              <a:t>AD 409 - </a:t>
            </a:r>
            <a:r>
              <a:rPr lang="en-US" dirty="0"/>
              <a:t>Rome pulled its last soldiers out of Britain and the Romano-British, the </a:t>
            </a:r>
            <a:r>
              <a:rPr lang="en-US" dirty="0" err="1"/>
              <a:t>Romanised</a:t>
            </a:r>
            <a:r>
              <a:rPr lang="en-US" dirty="0"/>
              <a:t> Celts, were left to </a:t>
            </a:r>
            <a:r>
              <a:rPr lang="en-US" dirty="0" smtClean="0"/>
              <a:t>fight </a:t>
            </a:r>
            <a:r>
              <a:rPr lang="en-US" dirty="0"/>
              <a:t>alone against the Scots, the Irish and Saxon raiders from Germany</a:t>
            </a:r>
            <a:r>
              <a:rPr lang="en-US" dirty="0" smtClean="0"/>
              <a:t>.</a:t>
            </a:r>
            <a:endParaRPr lang="hu-HU" dirty="0"/>
          </a:p>
        </p:txBody>
      </p:sp>
    </p:spTree>
    <p:extLst>
      <p:ext uri="{BB962C8B-B14F-4D97-AF65-F5344CB8AC3E}">
        <p14:creationId xmlns:p14="http://schemas.microsoft.com/office/powerpoint/2010/main" val="2620496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sz="quarter" idx="1"/>
          </p:nvPr>
        </p:nvSpPr>
        <p:spPr/>
        <p:txBody>
          <a:bodyPr>
            <a:normAutofit lnSpcReduction="10000"/>
          </a:bodyPr>
          <a:lstStyle/>
          <a:p>
            <a:r>
              <a:rPr lang="en-US" sz="2400" dirty="0" smtClean="0"/>
              <a:t>The first </a:t>
            </a:r>
            <a:r>
              <a:rPr lang="en-US" sz="2400" dirty="0"/>
              <a:t>evidence of human life is a few stone tools, dating from one of the warmer periods, about </a:t>
            </a:r>
            <a:r>
              <a:rPr lang="en-US" sz="2400" dirty="0" smtClean="0"/>
              <a:t/>
            </a:r>
            <a:br>
              <a:rPr lang="en-US" sz="2400" dirty="0" smtClean="0"/>
            </a:br>
            <a:r>
              <a:rPr lang="en-US" sz="2400" dirty="0" smtClean="0"/>
              <a:t>250</a:t>
            </a:r>
            <a:r>
              <a:rPr lang="en-US" sz="2400" dirty="0"/>
              <a:t>, 000 BC . These simple objects show </a:t>
            </a:r>
            <a:r>
              <a:rPr lang="en-US" sz="2400" dirty="0" smtClean="0"/>
              <a:t>that </a:t>
            </a:r>
            <a:r>
              <a:rPr lang="en-US" sz="2400" dirty="0"/>
              <a:t>there were two different kinds of inhabitant. The earlier group made </a:t>
            </a:r>
            <a:r>
              <a:rPr lang="en-US" sz="2400" dirty="0" smtClean="0"/>
              <a:t>their tools </a:t>
            </a:r>
            <a:r>
              <a:rPr lang="en-US" sz="2400" dirty="0"/>
              <a:t>from flakes of flint, similar in kind to stone tools found across the north European plain as far as Russia. The </a:t>
            </a:r>
            <a:r>
              <a:rPr lang="en-US" sz="2400" dirty="0" smtClean="0"/>
              <a:t>other </a:t>
            </a:r>
            <a:r>
              <a:rPr lang="en-US" sz="2400" dirty="0"/>
              <a:t>group made tools from a central core of flint, probably the earliest method of human tool </a:t>
            </a:r>
            <a:r>
              <a:rPr lang="en-US" sz="2400" dirty="0" smtClean="0"/>
              <a:t>making.</a:t>
            </a:r>
          </a:p>
          <a:p>
            <a:endParaRPr lang="en-US" sz="2400" dirty="0"/>
          </a:p>
          <a:p>
            <a:r>
              <a:rPr lang="en-US" sz="2000" dirty="0" smtClean="0"/>
              <a:t>flint </a:t>
            </a:r>
            <a:r>
              <a:rPr lang="en-US" sz="2000" dirty="0"/>
              <a:t>hand axe was discovered at the </a:t>
            </a:r>
            <a:r>
              <a:rPr lang="en-US" sz="2000" dirty="0" smtClean="0"/>
              <a:t>site </a:t>
            </a:r>
            <a:br>
              <a:rPr lang="en-US" sz="2000" dirty="0" smtClean="0"/>
            </a:br>
            <a:r>
              <a:rPr lang="en-US" sz="2000" dirty="0" smtClean="0"/>
              <a:t>of </a:t>
            </a:r>
            <a:r>
              <a:rPr lang="en-US" sz="2000" dirty="0" err="1"/>
              <a:t>Swanscombe</a:t>
            </a:r>
            <a:r>
              <a:rPr lang="en-US" sz="2000" dirty="0"/>
              <a:t> in Kent </a:t>
            </a:r>
            <a:r>
              <a:rPr lang="en-US" sz="2000" dirty="0" smtClean="0"/>
              <a:t/>
            </a:r>
            <a:br>
              <a:rPr lang="en-US" sz="2000" dirty="0" smtClean="0"/>
            </a:br>
            <a:r>
              <a:rPr lang="en-US" sz="2000" dirty="0" smtClean="0"/>
              <a:t>which </a:t>
            </a:r>
            <a:r>
              <a:rPr lang="en-US" sz="2000" dirty="0"/>
              <a:t>was inhabited about </a:t>
            </a:r>
            <a:r>
              <a:rPr lang="en-US" sz="2000" dirty="0" smtClean="0"/>
              <a:t/>
            </a:r>
            <a:br>
              <a:rPr lang="en-US" sz="2000" dirty="0" smtClean="0"/>
            </a:br>
            <a:r>
              <a:rPr lang="en-US" sz="2000" dirty="0" smtClean="0"/>
              <a:t>500,000 </a:t>
            </a:r>
            <a:r>
              <a:rPr lang="en-US" sz="2000" dirty="0"/>
              <a:t>to 300,000 years ago. </a:t>
            </a:r>
            <a:endParaRPr lang="en-US" sz="2000" dirty="0" smtClean="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293096"/>
            <a:ext cx="2815201" cy="177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773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sz="quarter" idx="1"/>
          </p:nvPr>
        </p:nvSpPr>
        <p:spPr/>
        <p:txBody>
          <a:bodyPr>
            <a:normAutofit lnSpcReduction="10000"/>
          </a:bodyPr>
          <a:lstStyle/>
          <a:p>
            <a:r>
              <a:rPr lang="en-US" dirty="0"/>
              <a:t>50,000 BC. </a:t>
            </a:r>
            <a:r>
              <a:rPr lang="en-US" dirty="0" smtClean="0"/>
              <a:t> - during </a:t>
            </a:r>
            <a:r>
              <a:rPr lang="en-US" dirty="0"/>
              <a:t>this time a new type of human </a:t>
            </a:r>
            <a:r>
              <a:rPr lang="en-US" dirty="0" smtClean="0"/>
              <a:t>being </a:t>
            </a:r>
            <a:r>
              <a:rPr lang="en-US" dirty="0"/>
              <a:t>seems </a:t>
            </a:r>
            <a:r>
              <a:rPr lang="en-US" dirty="0" smtClean="0"/>
              <a:t>to </a:t>
            </a:r>
            <a:r>
              <a:rPr lang="en-US" dirty="0"/>
              <a:t>have </a:t>
            </a:r>
            <a:r>
              <a:rPr lang="en-US" dirty="0" smtClean="0"/>
              <a:t>arrived</a:t>
            </a:r>
            <a:r>
              <a:rPr lang="en-US" dirty="0"/>
              <a:t>, who was the ancestor of the modern British. These people looked similar to </a:t>
            </a:r>
            <a:r>
              <a:rPr lang="en-US" dirty="0" smtClean="0"/>
              <a:t>the modern </a:t>
            </a:r>
            <a:r>
              <a:rPr lang="en-US" dirty="0"/>
              <a:t>British, but were probably smaller and had a life span of only about thirty years</a:t>
            </a:r>
            <a:r>
              <a:rPr lang="en-US" dirty="0" smtClean="0"/>
              <a:t>.</a:t>
            </a:r>
          </a:p>
          <a:p>
            <a:r>
              <a:rPr lang="en-US" dirty="0"/>
              <a:t>Around 10, 000 </a:t>
            </a:r>
            <a:r>
              <a:rPr lang="en-US" dirty="0" smtClean="0"/>
              <a:t>BC - as </a:t>
            </a:r>
            <a:r>
              <a:rPr lang="en-US" dirty="0"/>
              <a:t>the Ice Age drew to a close, Britain was </a:t>
            </a:r>
            <a:r>
              <a:rPr lang="en-US" dirty="0" smtClean="0"/>
              <a:t>peopled </a:t>
            </a:r>
            <a:r>
              <a:rPr lang="en-US" dirty="0"/>
              <a:t>by small groups of hunters, gatherers and </a:t>
            </a:r>
            <a:r>
              <a:rPr lang="en-US" dirty="0" smtClean="0"/>
              <a:t>fishers</a:t>
            </a:r>
            <a:r>
              <a:rPr lang="en-US" dirty="0"/>
              <a:t>. Few had settled homes, and </a:t>
            </a:r>
            <a:r>
              <a:rPr lang="en-US" dirty="0" smtClean="0"/>
              <a:t>they </a:t>
            </a:r>
            <a:r>
              <a:rPr lang="en-US" dirty="0"/>
              <a:t>seemed to have followed herds of deer which provided them with food and clothing. By about 5000 BC Britain had finally become an island,</a:t>
            </a:r>
            <a:endParaRPr lang="hu-HU" dirty="0"/>
          </a:p>
        </p:txBody>
      </p:sp>
    </p:spTree>
    <p:extLst>
      <p:ext uri="{BB962C8B-B14F-4D97-AF65-F5344CB8AC3E}">
        <p14:creationId xmlns:p14="http://schemas.microsoft.com/office/powerpoint/2010/main" val="5261660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sz="quarter" idx="1"/>
          </p:nvPr>
        </p:nvSpPr>
        <p:spPr/>
        <p:txBody>
          <a:bodyPr>
            <a:normAutofit fontScale="92500" lnSpcReduction="10000"/>
          </a:bodyPr>
          <a:lstStyle/>
          <a:p>
            <a:r>
              <a:rPr lang="en-US" dirty="0"/>
              <a:t>About 3000 BC Neolithic (or New Stone Age ) </a:t>
            </a:r>
            <a:r>
              <a:rPr lang="en-US" dirty="0" smtClean="0"/>
              <a:t>people </a:t>
            </a:r>
            <a:r>
              <a:rPr lang="en-US" dirty="0"/>
              <a:t>crossed the narrow sea from Europe in small round boats of bent wood covered with animal skins. Each could carry one or two persons. These people kept animals and grew corn crops, and knew how to make pottery, They probably came from </a:t>
            </a:r>
            <a:r>
              <a:rPr lang="en-US" dirty="0" smtClean="0"/>
              <a:t>either </a:t>
            </a:r>
            <a:r>
              <a:rPr lang="en-US" dirty="0"/>
              <a:t>the Iberian (</a:t>
            </a:r>
            <a:r>
              <a:rPr lang="en-US" dirty="0" smtClean="0"/>
              <a:t>Spanish</a:t>
            </a:r>
            <a:r>
              <a:rPr lang="en-US" dirty="0"/>
              <a:t>) peninsula or even the North African coast. They were small, dark, and long-headed people, and may be the forefathers of </a:t>
            </a:r>
            <a:r>
              <a:rPr lang="en-US" dirty="0" smtClean="0"/>
              <a:t>dark-haired </a:t>
            </a:r>
            <a:r>
              <a:rPr lang="en-US" dirty="0"/>
              <a:t>inhabitants of </a:t>
            </a:r>
            <a:r>
              <a:rPr lang="en-US" dirty="0" smtClean="0"/>
              <a:t>Wales </a:t>
            </a:r>
            <a:r>
              <a:rPr lang="en-US" dirty="0"/>
              <a:t>and Cornwall today. They settled in the western parts of Britain and Ireland, from </a:t>
            </a:r>
            <a:r>
              <a:rPr lang="en-US" dirty="0" smtClean="0"/>
              <a:t>Cornwall </a:t>
            </a:r>
            <a:r>
              <a:rPr lang="en-US" dirty="0"/>
              <a:t>at the southwest end of Britain all the way to the far north.</a:t>
            </a:r>
            <a:endParaRPr lang="hu-HU" dirty="0"/>
          </a:p>
        </p:txBody>
      </p:sp>
    </p:spTree>
    <p:extLst>
      <p:ext uri="{BB962C8B-B14F-4D97-AF65-F5344CB8AC3E}">
        <p14:creationId xmlns:p14="http://schemas.microsoft.com/office/powerpoint/2010/main" val="573143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sz="6000" dirty="0" err="1">
                <a:solidFill>
                  <a:srgbClr val="000000"/>
                </a:solidFill>
                <a:latin typeface="Comic Sans MS" panose="030F0702030302020204" pitchFamily="66" charset="0"/>
              </a:rPr>
              <a:t>First</a:t>
            </a:r>
            <a:r>
              <a:rPr lang="hu-HU" sz="6000" dirty="0">
                <a:solidFill>
                  <a:srgbClr val="000000"/>
                </a:solidFill>
                <a:latin typeface="Comic Sans MS" panose="030F0702030302020204" pitchFamily="66" charset="0"/>
              </a:rPr>
              <a:t> </a:t>
            </a:r>
            <a:r>
              <a:rPr lang="hu-HU" sz="6000" dirty="0" err="1">
                <a:solidFill>
                  <a:srgbClr val="000000"/>
                </a:solidFill>
                <a:latin typeface="Comic Sans MS" panose="030F0702030302020204" pitchFamily="66" charset="0"/>
              </a:rPr>
              <a:t>Britons</a:t>
            </a:r>
            <a:r>
              <a:rPr lang="hu-HU" b="0" dirty="0">
                <a:solidFill>
                  <a:srgbClr val="000000"/>
                </a:solidFill>
                <a:latin typeface="Elysio-Medium"/>
              </a:rPr>
              <a:t/>
            </a:r>
            <a:br>
              <a:rPr lang="hu-HU" b="0" dirty="0">
                <a:solidFill>
                  <a:srgbClr val="000000"/>
                </a:solidFill>
                <a:latin typeface="Elysio-Medium"/>
              </a:rPr>
            </a:br>
            <a:endParaRPr lang="hu-HU" dirty="0"/>
          </a:p>
        </p:txBody>
      </p:sp>
      <p:sp>
        <p:nvSpPr>
          <p:cNvPr id="3" name="Kép helye 2"/>
          <p:cNvSpPr>
            <a:spLocks noGrp="1"/>
          </p:cNvSpPr>
          <p:nvPr>
            <p:ph type="pic" idx="1"/>
          </p:nvPr>
        </p:nvSpPr>
        <p:spPr/>
      </p:sp>
      <p:sp>
        <p:nvSpPr>
          <p:cNvPr id="4" name="Szöveg helye 3"/>
          <p:cNvSpPr>
            <a:spLocks noGrp="1"/>
          </p:cNvSpPr>
          <p:nvPr>
            <p:ph type="body" sz="half" idx="2"/>
          </p:nvPr>
        </p:nvSpPr>
        <p:spPr/>
        <p:txBody>
          <a:bodyPr>
            <a:normAutofit/>
          </a:bodyPr>
          <a:lstStyle/>
          <a:p>
            <a:r>
              <a:rPr lang="en-US" sz="4000" dirty="0"/>
              <a:t>Humans arrived in Britain nearly one million years ago</a:t>
            </a:r>
            <a:endParaRPr lang="hu-HU" sz="4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783640"/>
            <a:ext cx="5803812" cy="3582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106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4800" dirty="0" err="1"/>
              <a:t>Skara</a:t>
            </a:r>
            <a:r>
              <a:rPr lang="hu-HU" sz="4800" dirty="0"/>
              <a:t> </a:t>
            </a:r>
            <a:r>
              <a:rPr lang="hu-HU" sz="4800" dirty="0" err="1"/>
              <a:t>Brae</a:t>
            </a:r>
            <a:endParaRPr lang="hu-HU" sz="4800" dirty="0"/>
          </a:p>
        </p:txBody>
      </p:sp>
      <p:sp>
        <p:nvSpPr>
          <p:cNvPr id="3" name="Tartalom helye 2"/>
          <p:cNvSpPr>
            <a:spLocks noGrp="1"/>
          </p:cNvSpPr>
          <p:nvPr>
            <p:ph sz="quarter" idx="1"/>
          </p:nvPr>
        </p:nvSpPr>
        <p:spPr/>
        <p:txBody>
          <a:bodyPr>
            <a:normAutofit fontScale="92500"/>
          </a:bodyPr>
          <a:lstStyle/>
          <a:p>
            <a:r>
              <a:rPr lang="en-US" dirty="0" err="1"/>
              <a:t>Skara</a:t>
            </a:r>
            <a:r>
              <a:rPr lang="en-US" dirty="0"/>
              <a:t> Brae is a Neolithic Age site, consisting of ten stone structures, near the Bay of </a:t>
            </a:r>
            <a:r>
              <a:rPr lang="en-US" dirty="0" err="1"/>
              <a:t>Skaill</a:t>
            </a:r>
            <a:r>
              <a:rPr lang="en-US" dirty="0"/>
              <a:t>, Orkney, Scotland. Today the village is situated by the shore but when it was inhabited (c.3100-2500 BCE) it would have been further inland</a:t>
            </a:r>
            <a:r>
              <a:rPr lang="en-US" dirty="0" smtClean="0"/>
              <a:t>.</a:t>
            </a:r>
          </a:p>
          <a:p>
            <a:r>
              <a:rPr lang="en-US" dirty="0"/>
              <a:t>The name `</a:t>
            </a:r>
            <a:r>
              <a:rPr lang="en-US" dirty="0" err="1"/>
              <a:t>Skara</a:t>
            </a:r>
            <a:r>
              <a:rPr lang="en-US" dirty="0"/>
              <a:t> Brae’ is a corruption of the old name for the site, `</a:t>
            </a:r>
            <a:r>
              <a:rPr lang="en-US" dirty="0" err="1"/>
              <a:t>Skerrabra</a:t>
            </a:r>
            <a:r>
              <a:rPr lang="en-US" dirty="0"/>
              <a:t>’ or `</a:t>
            </a:r>
            <a:r>
              <a:rPr lang="en-US" dirty="0" err="1"/>
              <a:t>Styerrabrae</a:t>
            </a:r>
            <a:r>
              <a:rPr lang="en-US" dirty="0"/>
              <a:t>’ which designated the mound which buried (and thereby preserved) the buildings of the village. The name by which the original inhabitants knew the site is unknown. </a:t>
            </a:r>
            <a:r>
              <a:rPr lang="en-US" dirty="0" err="1"/>
              <a:t>Skara</a:t>
            </a:r>
            <a:r>
              <a:rPr lang="en-US" dirty="0"/>
              <a:t> Brae is listed by UNESCO as a World Heritage Site.</a:t>
            </a:r>
            <a:endParaRPr lang="hu-HU" dirty="0"/>
          </a:p>
        </p:txBody>
      </p:sp>
    </p:spTree>
    <p:extLst>
      <p:ext uri="{BB962C8B-B14F-4D97-AF65-F5344CB8AC3E}">
        <p14:creationId xmlns:p14="http://schemas.microsoft.com/office/powerpoint/2010/main" val="2614014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4993"/>
            <a:ext cx="4326274" cy="2889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Skara Brae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750" y="1149735"/>
            <a:ext cx="4811688" cy="320578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140967"/>
            <a:ext cx="4637562" cy="309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1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fade">
                                      <p:cBhvr>
                                        <p:cTn id="1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4800" dirty="0" smtClean="0"/>
              <a:t>Stonehenge</a:t>
            </a:r>
            <a:endParaRPr lang="hu-HU" sz="4800" dirty="0"/>
          </a:p>
        </p:txBody>
      </p:sp>
      <p:sp>
        <p:nvSpPr>
          <p:cNvPr id="3" name="Tartalom helye 2"/>
          <p:cNvSpPr>
            <a:spLocks noGrp="1"/>
          </p:cNvSpPr>
          <p:nvPr>
            <p:ph sz="quarter" idx="1"/>
          </p:nvPr>
        </p:nvSpPr>
        <p:spPr/>
        <p:txBody>
          <a:bodyPr>
            <a:normAutofit/>
          </a:bodyPr>
          <a:lstStyle/>
          <a:p>
            <a:r>
              <a:rPr lang="en-US" dirty="0"/>
              <a:t>After 3000 BC </a:t>
            </a:r>
            <a:r>
              <a:rPr lang="en-US" dirty="0" smtClean="0"/>
              <a:t>the people </a:t>
            </a:r>
            <a:r>
              <a:rPr lang="en-US" dirty="0"/>
              <a:t>started building great circles of earth banks and </a:t>
            </a:r>
            <a:r>
              <a:rPr lang="en-US" dirty="0" smtClean="0"/>
              <a:t>ditches</a:t>
            </a:r>
            <a:r>
              <a:rPr lang="en-US" dirty="0"/>
              <a:t>. Inside, they built wooden buildings and stone circles. These "</a:t>
            </a:r>
            <a:r>
              <a:rPr lang="en-US" dirty="0" err="1"/>
              <a:t>henges</a:t>
            </a:r>
            <a:r>
              <a:rPr lang="en-US" dirty="0"/>
              <a:t>", as they are called, were </a:t>
            </a:r>
            <a:r>
              <a:rPr lang="en-US" dirty="0" err="1" smtClean="0"/>
              <a:t>centres</a:t>
            </a:r>
            <a:r>
              <a:rPr lang="en-US" dirty="0" smtClean="0"/>
              <a:t> </a:t>
            </a:r>
            <a:r>
              <a:rPr lang="en-US" dirty="0"/>
              <a:t>of religious, </a:t>
            </a:r>
            <a:r>
              <a:rPr lang="en-US" dirty="0" smtClean="0"/>
              <a:t>political </a:t>
            </a:r>
            <a:r>
              <a:rPr lang="en-US" dirty="0"/>
              <a:t>and economic power. By far </a:t>
            </a:r>
            <a:r>
              <a:rPr lang="en-US" dirty="0" smtClean="0"/>
              <a:t>the </a:t>
            </a:r>
            <a:r>
              <a:rPr lang="en-US" dirty="0"/>
              <a:t>most spectacular, both then and now, was </a:t>
            </a:r>
            <a:r>
              <a:rPr lang="en-US" dirty="0" smtClean="0"/>
              <a:t>Stonehenge. </a:t>
            </a:r>
          </a:p>
          <a:p>
            <a:r>
              <a:rPr lang="en-US" dirty="0" smtClean="0"/>
              <a:t>The </a:t>
            </a:r>
            <a:r>
              <a:rPr lang="en-US" dirty="0"/>
              <a:t>precise </a:t>
            </a:r>
            <a:r>
              <a:rPr lang="en-US" dirty="0" smtClean="0"/>
              <a:t>purposes </a:t>
            </a:r>
            <a:r>
              <a:rPr lang="en-US" dirty="0"/>
              <a:t>of Stonehenge remain a mystery, </a:t>
            </a:r>
            <a:r>
              <a:rPr lang="en-US" dirty="0" smtClean="0"/>
              <a:t>the huge bluestones </a:t>
            </a:r>
            <a:r>
              <a:rPr lang="en-US" dirty="0"/>
              <a:t>were brought to </a:t>
            </a:r>
            <a:r>
              <a:rPr lang="en-US" dirty="0" smtClean="0"/>
              <a:t>the </a:t>
            </a:r>
            <a:r>
              <a:rPr lang="en-US" dirty="0"/>
              <a:t>site from south Wales</a:t>
            </a:r>
            <a:endParaRPr lang="hu-HU" dirty="0"/>
          </a:p>
        </p:txBody>
      </p:sp>
    </p:spTree>
    <p:extLst>
      <p:ext uri="{BB962C8B-B14F-4D97-AF65-F5344CB8AC3E}">
        <p14:creationId xmlns:p14="http://schemas.microsoft.com/office/powerpoint/2010/main" val="27081648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olgári">
  <a:themeElements>
    <a:clrScheme name="Polgári">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Polgári">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olgári">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381</TotalTime>
  <Words>2065</Words>
  <Application>Microsoft Office PowerPoint</Application>
  <PresentationFormat>Diavetítés a képernyőre (4:3 oldalarány)</PresentationFormat>
  <Paragraphs>59</Paragraphs>
  <Slides>25</Slides>
  <Notes>0</Notes>
  <HiddenSlides>0</HiddenSlides>
  <MMClips>0</MMClips>
  <ScaleCrop>false</ScaleCrop>
  <HeadingPairs>
    <vt:vector size="4" baseType="variant">
      <vt:variant>
        <vt:lpstr>Téma</vt:lpstr>
      </vt:variant>
      <vt:variant>
        <vt:i4>1</vt:i4>
      </vt:variant>
      <vt:variant>
        <vt:lpstr>Diacímek</vt:lpstr>
      </vt:variant>
      <vt:variant>
        <vt:i4>25</vt:i4>
      </vt:variant>
    </vt:vector>
  </HeadingPairs>
  <TitlesOfParts>
    <vt:vector size="26" baseType="lpstr">
      <vt:lpstr>Polgári</vt:lpstr>
      <vt:lpstr>Country Studies </vt:lpstr>
      <vt:lpstr>Britain's prehistory</vt:lpstr>
      <vt:lpstr>PowerPoint bemutató</vt:lpstr>
      <vt:lpstr>PowerPoint bemutató</vt:lpstr>
      <vt:lpstr>PowerPoint bemutató</vt:lpstr>
      <vt:lpstr>First Britons </vt:lpstr>
      <vt:lpstr>Skara Brae</vt:lpstr>
      <vt:lpstr>PowerPoint bemutató</vt:lpstr>
      <vt:lpstr>Stonehenge</vt:lpstr>
      <vt:lpstr>PowerPoint bemutató</vt:lpstr>
      <vt:lpstr>“Beaker” people</vt:lpstr>
      <vt:lpstr>PowerPoint bemutató</vt:lpstr>
      <vt:lpstr>The Barnack Burial</vt:lpstr>
      <vt:lpstr>PowerPoint bemutató</vt:lpstr>
      <vt:lpstr>The Celts</vt:lpstr>
      <vt:lpstr>PowerPoint bemutató</vt:lpstr>
      <vt:lpstr>PowerPoint bemutató</vt:lpstr>
      <vt:lpstr>Celtic clothing</vt:lpstr>
      <vt:lpstr>Celtic Tribes</vt:lpstr>
      <vt:lpstr>Celtic Women  </vt:lpstr>
      <vt:lpstr>Boudicca</vt:lpstr>
      <vt:lpstr>The Romans</vt:lpstr>
      <vt:lpstr>PowerPoint bemutató</vt:lpstr>
      <vt:lpstr>PowerPoint bemutató</vt:lpstr>
      <vt:lpstr>Roman legions leave Britain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Country Studies Earliest Times</dc:title>
  <dc:creator>L</dc:creator>
  <cp:lastModifiedBy>L</cp:lastModifiedBy>
  <cp:revision>29</cp:revision>
  <dcterms:created xsi:type="dcterms:W3CDTF">2020-08-24T16:17:57Z</dcterms:created>
  <dcterms:modified xsi:type="dcterms:W3CDTF">2020-10-09T19:34:42Z</dcterms:modified>
</cp:coreProperties>
</file>