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  <p:sldMasterId id="2147483722" r:id="rId2"/>
  </p:sldMasterIdLst>
  <p:sldIdLst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5" r:id="rId27"/>
    <p:sldId id="279" r:id="rId28"/>
    <p:sldId id="280" r:id="rId29"/>
    <p:sldId id="281" r:id="rId30"/>
    <p:sldId id="282" r:id="rId31"/>
    <p:sldId id="286" r:id="rId32"/>
  </p:sldIdLst>
  <p:sldSz cx="10083800" cy="7556500"/>
  <p:notesSz cx="10083800" cy="75565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9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67214" y="5894800"/>
            <a:ext cx="9516586" cy="262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420158" y="5347741"/>
            <a:ext cx="9327515" cy="1346876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20158" y="4282017"/>
            <a:ext cx="9327515" cy="1007533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9075420" y="7133336"/>
            <a:ext cx="836955" cy="272034"/>
          </a:xfrm>
        </p:spPr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562850" y="605221"/>
            <a:ext cx="2016760" cy="6447514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4190" y="605221"/>
            <a:ext cx="6890597" cy="644751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5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2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07872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55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0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949489" y="83961"/>
            <a:ext cx="3193203" cy="318353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9075420" y="7133336"/>
            <a:ext cx="836955" cy="272034"/>
          </a:xfrm>
        </p:spPr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67214" y="3795772"/>
            <a:ext cx="9516586" cy="262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420158" y="1847144"/>
            <a:ext cx="9327515" cy="1343378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99024" y="3247251"/>
            <a:ext cx="9579610" cy="1305502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32765" y="503767"/>
            <a:ext cx="9579610" cy="926931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36127" y="1763183"/>
            <a:ext cx="4621742" cy="520558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5125932" y="1763183"/>
            <a:ext cx="4789805" cy="520558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36127" y="5961239"/>
            <a:ext cx="9495578" cy="9725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10370" y="734660"/>
            <a:ext cx="4731530" cy="704923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5122431" y="734660"/>
            <a:ext cx="4733388" cy="704923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310370" y="1450078"/>
            <a:ext cx="4731530" cy="43432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5126516" y="1450078"/>
            <a:ext cx="4729302" cy="43432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9075420" y="7136694"/>
            <a:ext cx="840317" cy="272034"/>
          </a:xfrm>
        </p:spPr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67214" y="6632928"/>
            <a:ext cx="9516586" cy="262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32765" y="503767"/>
            <a:ext cx="9579610" cy="926931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67214" y="6444861"/>
            <a:ext cx="9516586" cy="262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504190" y="6045200"/>
            <a:ext cx="9327515" cy="573734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504190" y="671689"/>
            <a:ext cx="3317501" cy="5289550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942486" y="671689"/>
            <a:ext cx="5889219" cy="5289550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865457" y="679439"/>
            <a:ext cx="5546090" cy="4030133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420159" y="5502384"/>
            <a:ext cx="6470438" cy="575484"/>
          </a:xfrm>
        </p:spPr>
        <p:txBody>
          <a:bodyPr anchor="ctr"/>
          <a:lstStyle>
            <a:lvl1pPr algn="l">
              <a:buNone/>
              <a:defRPr sz="22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420159" y="6096786"/>
            <a:ext cx="6470438" cy="846608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67214" y="1157934"/>
            <a:ext cx="9516586" cy="262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36127" y="1712457"/>
            <a:ext cx="9579610" cy="4986941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7142692" y="83961"/>
            <a:ext cx="2773045" cy="318353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445299" y="83961"/>
            <a:ext cx="3697393" cy="318353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9075420" y="7136695"/>
            <a:ext cx="840317" cy="2693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36127" y="503767"/>
            <a:ext cx="9579610" cy="923572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67214" y="1157934"/>
            <a:ext cx="9516586" cy="262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67214" y="1165744"/>
            <a:ext cx="9516586" cy="262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77979" indent="-37797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8954" indent="-31498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9929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900" indent="-25198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7872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979" y="1537970"/>
            <a:ext cx="9387840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919" y="1836420"/>
            <a:ext cx="9585960" cy="5027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3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yclopedia.com/places/britain-ireland-france-and-low-countries/british-and-irish-political-geography/ireland" TargetMode="External"/><Relationship Id="rId2" Type="http://schemas.openxmlformats.org/officeDocument/2006/relationships/hyperlink" Target="https://www.encyclopedia.com/plants-and-animals/botany/botany-general/variety#1O29VARIE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cyclopedia.com/humanities/encyclopedias-almanacs-transcripts-and-maps/ulster-scots" TargetMode="External"/><Relationship Id="rId5" Type="http://schemas.openxmlformats.org/officeDocument/2006/relationships/hyperlink" Target="https://www.encyclopedia.com/history/modern-europe/british-and-irish-history/anglo-irish#1O29ANGLOIRISH" TargetMode="External"/><Relationship Id="rId4" Type="http://schemas.openxmlformats.org/officeDocument/2006/relationships/hyperlink" Target="https://www.encyclopedia.com/humanities/encyclopedias-almanacs-transcripts-and-maps/irish-gael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cyclopedia.com/literature-and-arts/language-linguistics-and-literary-terms/language-and-linguistics/gaelic#1O29GAELI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950" y="2607309"/>
            <a:ext cx="7235190" cy="214249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174240" marR="5080" indent="-2161540">
              <a:lnSpc>
                <a:spcPts val="8030"/>
              </a:lnSpc>
              <a:spcBef>
                <a:spcPts val="875"/>
              </a:spcBef>
            </a:pPr>
            <a:r>
              <a:rPr sz="7200" spc="-5" dirty="0">
                <a:solidFill>
                  <a:srgbClr val="DCDCDC"/>
                </a:solidFill>
              </a:rPr>
              <a:t>Dialects </a:t>
            </a:r>
            <a:r>
              <a:rPr sz="7200" dirty="0">
                <a:solidFill>
                  <a:srgbClr val="DCDCDC"/>
                </a:solidFill>
              </a:rPr>
              <a:t>in</a:t>
            </a:r>
            <a:r>
              <a:rPr sz="7200" spc="-105" dirty="0">
                <a:solidFill>
                  <a:srgbClr val="DCDCDC"/>
                </a:solidFill>
              </a:rPr>
              <a:t> </a:t>
            </a:r>
            <a:r>
              <a:rPr sz="7200" spc="-10" dirty="0">
                <a:solidFill>
                  <a:srgbClr val="DCDCDC"/>
                </a:solidFill>
              </a:rPr>
              <a:t>Great  </a:t>
            </a:r>
            <a:r>
              <a:rPr sz="7200" spc="-5" dirty="0">
                <a:solidFill>
                  <a:srgbClr val="DCDCDC"/>
                </a:solidFill>
              </a:rPr>
              <a:t>Britain</a:t>
            </a:r>
            <a:endParaRPr sz="7200"/>
          </a:p>
        </p:txBody>
      </p:sp>
    </p:spTree>
    <p:extLst>
      <p:ext uri="{BB962C8B-B14F-4D97-AF65-F5344CB8AC3E}">
        <p14:creationId xmlns:p14="http://schemas.microsoft.com/office/powerpoint/2010/main" val="15777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000" y="304186"/>
            <a:ext cx="9048115" cy="980397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3570"/>
              </a:lnSpc>
              <a:spcBef>
                <a:spcPts val="445"/>
              </a:spcBef>
            </a:pPr>
            <a:r>
              <a:rPr sz="3200" spc="-5" dirty="0"/>
              <a:t>Workman </a:t>
            </a:r>
            <a:r>
              <a:rPr sz="3200" b="0" dirty="0">
                <a:latin typeface="Arial"/>
                <a:cs typeface="Arial"/>
              </a:rPr>
              <a:t>visiting doctor: </a:t>
            </a:r>
            <a:r>
              <a:rPr sz="3200" b="1" i="1" spc="5" dirty="0">
                <a:latin typeface="Arial"/>
                <a:cs typeface="Arial"/>
              </a:rPr>
              <a:t>Me </a:t>
            </a:r>
            <a:r>
              <a:rPr sz="3200" b="1" i="1" dirty="0">
                <a:latin typeface="Arial"/>
                <a:cs typeface="Arial"/>
              </a:rPr>
              <a:t>leg's bad, </a:t>
            </a:r>
            <a:r>
              <a:rPr sz="3200" b="1" i="1" spc="5" dirty="0">
                <a:latin typeface="Arial"/>
                <a:cs typeface="Arial"/>
              </a:rPr>
              <a:t>man, </a:t>
            </a:r>
            <a:r>
              <a:rPr sz="3200" b="1" i="1" dirty="0">
                <a:latin typeface="Arial"/>
                <a:cs typeface="Arial"/>
              </a:rPr>
              <a:t>can  ye </a:t>
            </a:r>
            <a:r>
              <a:rPr sz="3200" b="1" i="1" spc="-5" dirty="0">
                <a:latin typeface="Arial"/>
                <a:cs typeface="Arial"/>
              </a:rPr>
              <a:t>give us </a:t>
            </a:r>
            <a:r>
              <a:rPr sz="3200" b="1" i="1" dirty="0">
                <a:latin typeface="Arial"/>
                <a:cs typeface="Arial"/>
              </a:rPr>
              <a:t>a sick</a:t>
            </a:r>
            <a:r>
              <a:rPr sz="3200" b="1" i="1" spc="-5" dirty="0">
                <a:latin typeface="Arial"/>
                <a:cs typeface="Arial"/>
              </a:rPr>
              <a:t> note?</a:t>
            </a:r>
            <a:endParaRPr sz="3200" b="1" i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000" y="1253489"/>
            <a:ext cx="9048750" cy="194183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3200" b="1" dirty="0">
                <a:latin typeface="Arial"/>
                <a:cs typeface="Arial"/>
              </a:rPr>
              <a:t>Doctor</a:t>
            </a:r>
            <a:r>
              <a:rPr sz="3200" dirty="0">
                <a:latin typeface="Arial"/>
                <a:cs typeface="Arial"/>
              </a:rPr>
              <a:t>: Can you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walk?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ts val="3570"/>
              </a:lnSpc>
              <a:spcBef>
                <a:spcPts val="2265"/>
              </a:spcBef>
            </a:pPr>
            <a:r>
              <a:rPr sz="3200" b="1" dirty="0">
                <a:latin typeface="Arial"/>
                <a:cs typeface="Arial"/>
              </a:rPr>
              <a:t>Workman</a:t>
            </a:r>
            <a:r>
              <a:rPr sz="3200" dirty="0">
                <a:latin typeface="Arial"/>
                <a:cs typeface="Arial"/>
              </a:rPr>
              <a:t>: </a:t>
            </a:r>
            <a:r>
              <a:rPr sz="3200" spc="-5" dirty="0">
                <a:latin typeface="Arial"/>
                <a:cs typeface="Arial"/>
              </a:rPr>
              <a:t>Work? </a:t>
            </a:r>
            <a:r>
              <a:rPr sz="3200" spc="-10" dirty="0">
                <a:latin typeface="Arial"/>
                <a:cs typeface="Arial"/>
              </a:rPr>
              <a:t>Y'a </a:t>
            </a:r>
            <a:r>
              <a:rPr sz="3200" dirty="0">
                <a:latin typeface="Arial"/>
                <a:cs typeface="Arial"/>
              </a:rPr>
              <a:t>kiddin' </a:t>
            </a:r>
            <a:r>
              <a:rPr sz="3200" spc="5" dirty="0">
                <a:latin typeface="Arial"/>
                <a:cs typeface="Arial"/>
              </a:rPr>
              <a:t>man, </a:t>
            </a:r>
            <a:r>
              <a:rPr sz="3200" dirty="0">
                <a:latin typeface="Arial"/>
                <a:cs typeface="Arial"/>
              </a:rPr>
              <a:t>A cannet even  </a:t>
            </a:r>
            <a:r>
              <a:rPr sz="3200" spc="-5" dirty="0">
                <a:latin typeface="Arial"/>
                <a:cs typeface="Arial"/>
              </a:rPr>
              <a:t>waak!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169" y="4420870"/>
            <a:ext cx="8954135" cy="189859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255" algn="just">
              <a:lnSpc>
                <a:spcPts val="2450"/>
              </a:lnSpc>
              <a:spcBef>
                <a:spcPts val="340"/>
              </a:spcBef>
            </a:pPr>
            <a:r>
              <a:rPr sz="2200" spc="-10" dirty="0">
                <a:latin typeface="Arial"/>
                <a:cs typeface="Arial"/>
              </a:rPr>
              <a:t>'blow' </a:t>
            </a:r>
            <a:r>
              <a:rPr sz="2200" spc="-5" dirty="0">
                <a:latin typeface="Arial"/>
                <a:cs typeface="Arial"/>
              </a:rPr>
              <a:t>becomes </a:t>
            </a:r>
            <a:r>
              <a:rPr sz="2200" b="1" spc="-5" dirty="0">
                <a:latin typeface="Arial"/>
                <a:cs typeface="Arial"/>
              </a:rPr>
              <a:t>blaa </a:t>
            </a:r>
            <a:r>
              <a:rPr sz="2200" spc="-5" dirty="0">
                <a:latin typeface="Arial"/>
                <a:cs typeface="Arial"/>
              </a:rPr>
              <a:t>and 'cold' </a:t>
            </a:r>
            <a:r>
              <a:rPr sz="2200" b="1" dirty="0">
                <a:latin typeface="Arial"/>
                <a:cs typeface="Arial"/>
              </a:rPr>
              <a:t>cowld</a:t>
            </a:r>
            <a:r>
              <a:rPr sz="2200" dirty="0">
                <a:latin typeface="Arial"/>
                <a:cs typeface="Arial"/>
              </a:rPr>
              <a:t>, </a:t>
            </a:r>
            <a:r>
              <a:rPr sz="2200" spc="-5" dirty="0">
                <a:latin typeface="Arial"/>
                <a:cs typeface="Arial"/>
              </a:rPr>
              <a:t>but in other </a:t>
            </a:r>
            <a:r>
              <a:rPr sz="2200" spc="-10" dirty="0">
                <a:latin typeface="Arial"/>
                <a:cs typeface="Arial"/>
              </a:rPr>
              <a:t>words </a:t>
            </a:r>
            <a:r>
              <a:rPr sz="2200" dirty="0">
                <a:latin typeface="Arial"/>
                <a:cs typeface="Arial"/>
              </a:rPr>
              <a:t>such </a:t>
            </a:r>
            <a:r>
              <a:rPr sz="2200" spc="-5" dirty="0">
                <a:latin typeface="Arial"/>
                <a:cs typeface="Arial"/>
              </a:rPr>
              <a:t>as </a:t>
            </a:r>
            <a:r>
              <a:rPr sz="2200" spc="-10" dirty="0">
                <a:latin typeface="Arial"/>
                <a:cs typeface="Arial"/>
              </a:rPr>
              <a:t>'flow'  </a:t>
            </a:r>
            <a:r>
              <a:rPr sz="2200" spc="-5" dirty="0">
                <a:latin typeface="Arial"/>
                <a:cs typeface="Arial"/>
              </a:rPr>
              <a:t>and 'slow' the </a:t>
            </a:r>
            <a:r>
              <a:rPr sz="2200" spc="-10" dirty="0">
                <a:latin typeface="Arial"/>
                <a:cs typeface="Arial"/>
              </a:rPr>
              <a:t>vowels </a:t>
            </a:r>
            <a:r>
              <a:rPr sz="2200" spc="-5" dirty="0">
                <a:latin typeface="Arial"/>
                <a:cs typeface="Arial"/>
              </a:rPr>
              <a:t>are not changed in the </a:t>
            </a:r>
            <a:r>
              <a:rPr sz="2200" dirty="0">
                <a:latin typeface="Arial"/>
                <a:cs typeface="Arial"/>
              </a:rPr>
              <a:t>same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way.</a:t>
            </a:r>
            <a:endParaRPr sz="2200" dirty="0">
              <a:latin typeface="Arial"/>
              <a:cs typeface="Arial"/>
            </a:endParaRPr>
          </a:p>
          <a:p>
            <a:pPr marL="12700" marR="5080" algn="just">
              <a:lnSpc>
                <a:spcPct val="92900"/>
              </a:lnSpc>
              <a:spcBef>
                <a:spcPts val="2145"/>
              </a:spcBef>
            </a:pP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number of words are said to have pronunciation indicating </a:t>
            </a:r>
            <a:r>
              <a:rPr sz="2200" dirty="0">
                <a:latin typeface="Arial"/>
                <a:cs typeface="Arial"/>
              </a:rPr>
              <a:t>a </a:t>
            </a:r>
            <a:r>
              <a:rPr sz="2200" spc="-5" dirty="0">
                <a:latin typeface="Arial"/>
                <a:cs typeface="Arial"/>
              </a:rPr>
              <a:t>possible  survival from earlier periods of English, </a:t>
            </a:r>
            <a:r>
              <a:rPr sz="2200" dirty="0">
                <a:latin typeface="Arial"/>
                <a:cs typeface="Arial"/>
              </a:rPr>
              <a:t>such as </a:t>
            </a:r>
            <a:r>
              <a:rPr sz="2200" spc="-5" dirty="0">
                <a:latin typeface="Arial"/>
                <a:cs typeface="Arial"/>
              </a:rPr>
              <a:t>gan 'go', </a:t>
            </a:r>
            <a:r>
              <a:rPr sz="2200" b="1" spc="-5" dirty="0">
                <a:latin typeface="Arial"/>
                <a:cs typeface="Arial"/>
              </a:rPr>
              <a:t>lang </a:t>
            </a:r>
            <a:r>
              <a:rPr sz="2200" spc="-5" dirty="0">
                <a:latin typeface="Arial"/>
                <a:cs typeface="Arial"/>
              </a:rPr>
              <a:t>'long'  </a:t>
            </a:r>
            <a:r>
              <a:rPr sz="2200" b="1" spc="-5" dirty="0" err="1" smtClean="0">
                <a:latin typeface="Arial"/>
                <a:cs typeface="Arial"/>
              </a:rPr>
              <a:t>aks</a:t>
            </a:r>
            <a:r>
              <a:rPr sz="2200" b="1" spc="-5" dirty="0" smtClean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'ask' </a:t>
            </a:r>
            <a:r>
              <a:rPr sz="2200" spc="-5" dirty="0" smtClean="0">
                <a:latin typeface="Arial"/>
                <a:cs typeface="Arial"/>
              </a:rPr>
              <a:t>and </a:t>
            </a:r>
            <a:r>
              <a:rPr sz="2200" b="1" spc="-5" dirty="0">
                <a:latin typeface="Arial"/>
                <a:cs typeface="Arial"/>
              </a:rPr>
              <a:t>deed </a:t>
            </a:r>
            <a:r>
              <a:rPr sz="2200" spc="-5" dirty="0">
                <a:latin typeface="Arial"/>
                <a:cs typeface="Arial"/>
              </a:rPr>
              <a:t>'died' </a:t>
            </a:r>
            <a:r>
              <a:rPr sz="2200" spc="-10" dirty="0" smtClean="0">
                <a:latin typeface="Arial"/>
                <a:cs typeface="Arial"/>
              </a:rPr>
              <a:t>The </a:t>
            </a:r>
            <a:r>
              <a:rPr sz="2200" spc="-10" dirty="0">
                <a:latin typeface="Arial"/>
                <a:cs typeface="Arial"/>
              </a:rPr>
              <a:t>word </a:t>
            </a:r>
            <a:r>
              <a:rPr sz="2200" spc="-5" dirty="0">
                <a:latin typeface="Arial"/>
                <a:cs typeface="Arial"/>
              </a:rPr>
              <a:t>'can't' is usually pronounced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cannet.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4750" y="168909"/>
            <a:ext cx="2740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YOR</a:t>
            </a:r>
            <a:r>
              <a:rPr sz="3600" dirty="0"/>
              <a:t>K</a:t>
            </a:r>
            <a:r>
              <a:rPr sz="3600" spc="-5" dirty="0"/>
              <a:t>SHIRE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7469" y="1247140"/>
            <a:ext cx="9029700" cy="5640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Attercop: spider 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5" dirty="0" smtClean="0">
                <a:latin typeface="Arial"/>
                <a:cs typeface="Arial"/>
              </a:rPr>
              <a:t>Backend</a:t>
            </a:r>
            <a:r>
              <a:rPr sz="2400" spc="-5" dirty="0">
                <a:latin typeface="Arial"/>
                <a:cs typeface="Arial"/>
              </a:rPr>
              <a:t>: autumn 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10" dirty="0" err="1" smtClean="0">
                <a:latin typeface="Arial"/>
                <a:cs typeface="Arial"/>
              </a:rPr>
              <a:t>Bairn</a:t>
            </a:r>
            <a:r>
              <a:rPr sz="2400" spc="-10" dirty="0">
                <a:latin typeface="Arial"/>
                <a:cs typeface="Arial"/>
              </a:rPr>
              <a:t>: child </a:t>
            </a:r>
            <a:r>
              <a:rPr sz="2400" spc="-5" dirty="0" smtClean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Also used in </a:t>
            </a:r>
            <a:r>
              <a:rPr sz="2400" spc="-10" dirty="0">
                <a:latin typeface="Arial"/>
                <a:cs typeface="Arial"/>
              </a:rPr>
              <a:t>Scotland and </a:t>
            </a:r>
            <a:r>
              <a:rPr sz="2400" spc="-5" dirty="0">
                <a:latin typeface="Arial"/>
                <a:cs typeface="Arial"/>
              </a:rPr>
              <a:t>Northumberland) 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10" dirty="0" smtClean="0">
                <a:latin typeface="Arial"/>
                <a:cs typeface="Arial"/>
              </a:rPr>
              <a:t>Dale</a:t>
            </a:r>
            <a:r>
              <a:rPr sz="2400" spc="-10" dirty="0">
                <a:latin typeface="Arial"/>
                <a:cs typeface="Arial"/>
              </a:rPr>
              <a:t>: valley </a:t>
            </a:r>
            <a:endParaRPr lang="en-US" sz="2400" spc="-10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5" dirty="0" smtClean="0">
                <a:latin typeface="Arial"/>
                <a:cs typeface="Arial"/>
              </a:rPr>
              <a:t>Goodies/spice</a:t>
            </a:r>
            <a:r>
              <a:rPr sz="2400" spc="-5" dirty="0">
                <a:latin typeface="Arial"/>
                <a:cs typeface="Arial"/>
              </a:rPr>
              <a:t>: sweets </a:t>
            </a:r>
            <a:endParaRPr lang="en-US" sz="2400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5" dirty="0" err="1" smtClean="0">
                <a:latin typeface="Arial"/>
                <a:cs typeface="Arial"/>
              </a:rPr>
              <a:t>Kelter</a:t>
            </a:r>
            <a:r>
              <a:rPr sz="2400" spc="-5" dirty="0" smtClean="0">
                <a:latin typeface="Arial"/>
                <a:cs typeface="Arial"/>
              </a:rPr>
              <a:t>/</a:t>
            </a:r>
            <a:r>
              <a:rPr sz="2400" spc="-5" dirty="0" err="1" smtClean="0">
                <a:latin typeface="Arial"/>
                <a:cs typeface="Arial"/>
              </a:rPr>
              <a:t>kelterment</a:t>
            </a:r>
            <a:r>
              <a:rPr sz="2400" spc="-5" dirty="0">
                <a:latin typeface="Arial"/>
                <a:cs typeface="Arial"/>
              </a:rPr>
              <a:t>: junk/rubbish/litter 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5" dirty="0" smtClean="0">
                <a:latin typeface="Arial"/>
                <a:cs typeface="Arial"/>
              </a:rPr>
              <a:t>Kittling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spc="-5" dirty="0" smtClean="0">
                <a:latin typeface="Arial"/>
                <a:cs typeface="Arial"/>
              </a:rPr>
              <a:t>kitten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-5" dirty="0" smtClean="0">
                <a:latin typeface="Arial"/>
                <a:cs typeface="Arial"/>
              </a:rPr>
              <a:t>Varmint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dirty="0">
                <a:latin typeface="Arial"/>
                <a:cs typeface="Arial"/>
              </a:rPr>
              <a:t>vermin </a:t>
            </a:r>
            <a:r>
              <a:rPr sz="2400" dirty="0" smtClean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Old form  </a:t>
            </a:r>
            <a:r>
              <a:rPr sz="2400" spc="-10" dirty="0">
                <a:latin typeface="Arial"/>
                <a:cs typeface="Arial"/>
              </a:rPr>
              <a:t>surviving </a:t>
            </a:r>
            <a:r>
              <a:rPr sz="2400" spc="-5" dirty="0">
                <a:latin typeface="Arial"/>
                <a:cs typeface="Arial"/>
              </a:rPr>
              <a:t>in America </a:t>
            </a:r>
            <a:r>
              <a:rPr sz="2400" spc="-10" dirty="0">
                <a:latin typeface="Arial"/>
                <a:cs typeface="Arial"/>
              </a:rPr>
              <a:t>and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Yorkshire)</a:t>
            </a:r>
            <a:endParaRPr lang="en-US" sz="240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400" spc="5" dirty="0" smtClean="0">
                <a:latin typeface="Arial"/>
                <a:cs typeface="Arial"/>
              </a:rPr>
              <a:t>Yam</a:t>
            </a:r>
            <a:r>
              <a:rPr sz="2400" spc="5" dirty="0">
                <a:latin typeface="Arial"/>
                <a:cs typeface="Arial"/>
              </a:rPr>
              <a:t>: </a:t>
            </a:r>
            <a:r>
              <a:rPr sz="2400" dirty="0" smtClean="0">
                <a:latin typeface="Arial"/>
                <a:cs typeface="Arial"/>
              </a:rPr>
              <a:t>home</a:t>
            </a:r>
            <a:endParaRPr lang="en-US" sz="2400" spc="-10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600" dirty="0" smtClean="0">
                <a:latin typeface="Arial"/>
                <a:cs typeface="Arial"/>
              </a:rPr>
              <a:t>Rick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-5" dirty="0">
                <a:latin typeface="Arial"/>
                <a:cs typeface="Arial"/>
              </a:rPr>
              <a:t> reek:	</a:t>
            </a:r>
            <a:r>
              <a:rPr sz="2600" dirty="0">
                <a:latin typeface="Arial"/>
                <a:cs typeface="Arial"/>
              </a:rPr>
              <a:t>smoke,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spc="5" dirty="0" smtClean="0">
                <a:latin typeface="Arial"/>
                <a:cs typeface="Arial"/>
              </a:rPr>
              <a:t>smoke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9100" y="168909"/>
            <a:ext cx="60185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idiomatic</a:t>
            </a:r>
            <a:r>
              <a:rPr sz="3600" spc="-15" dirty="0"/>
              <a:t> </a:t>
            </a:r>
            <a:r>
              <a:rPr sz="3600" spc="-10" dirty="0"/>
              <a:t>expressions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7469" y="1107440"/>
            <a:ext cx="9816465" cy="57810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1468120">
              <a:lnSpc>
                <a:spcPts val="2670"/>
              </a:lnSpc>
              <a:spcBef>
                <a:spcPts val="360"/>
              </a:spcBef>
            </a:pPr>
            <a:r>
              <a:rPr sz="2400" spc="-10" dirty="0">
                <a:latin typeface="Arial"/>
                <a:cs typeface="Arial"/>
              </a:rPr>
              <a:t>Allus </a:t>
            </a:r>
            <a:r>
              <a:rPr sz="2400" spc="-5" dirty="0">
                <a:latin typeface="Arial"/>
                <a:cs typeface="Arial"/>
              </a:rPr>
              <a:t>at </a:t>
            </a:r>
            <a:r>
              <a:rPr sz="2400" dirty="0">
                <a:latin typeface="Arial"/>
                <a:cs typeface="Arial"/>
              </a:rPr>
              <a:t>t’ </a:t>
            </a:r>
            <a:r>
              <a:rPr sz="2400" spc="-5" dirty="0">
                <a:latin typeface="Arial"/>
                <a:cs typeface="Arial"/>
              </a:rPr>
              <a:t>last push up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always at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last </a:t>
            </a:r>
            <a:r>
              <a:rPr sz="2400" dirty="0">
                <a:latin typeface="Arial"/>
                <a:cs typeface="Arial"/>
              </a:rPr>
              <a:t>moment </a:t>
            </a:r>
            <a:endParaRPr sz="2400" dirty="0" smtClean="0">
              <a:latin typeface="Arial"/>
              <a:cs typeface="Arial"/>
            </a:endParaRPr>
          </a:p>
          <a:p>
            <a:pPr marL="12700" marR="1529715">
              <a:lnSpc>
                <a:spcPts val="2670"/>
              </a:lnSpc>
              <a:spcBef>
                <a:spcPts val="2210"/>
              </a:spcBef>
            </a:pPr>
            <a:r>
              <a:rPr sz="2400" spc="-10" dirty="0" err="1" smtClean="0">
                <a:latin typeface="Arial"/>
                <a:cs typeface="Arial"/>
              </a:rPr>
              <a:t>Nobbut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a </a:t>
            </a:r>
            <a:r>
              <a:rPr sz="2400" spc="-5" dirty="0" smtClean="0">
                <a:latin typeface="Arial"/>
                <a:cs typeface="Arial"/>
              </a:rPr>
              <a:t>mention </a:t>
            </a:r>
            <a:r>
              <a:rPr sz="2400" dirty="0" smtClean="0">
                <a:latin typeface="Arial"/>
                <a:cs typeface="Arial"/>
              </a:rPr>
              <a:t>- just a small </a:t>
            </a:r>
            <a:r>
              <a:rPr sz="2400" spc="-5" dirty="0" smtClean="0">
                <a:latin typeface="Arial"/>
                <a:cs typeface="Arial"/>
              </a:rPr>
              <a:t>amount </a:t>
            </a:r>
            <a:endParaRPr sz="2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sz="2400" spc="-5" dirty="0" smtClean="0">
                <a:latin typeface="Arial"/>
                <a:cs typeface="Arial"/>
              </a:rPr>
              <a:t>It’s </a:t>
            </a:r>
            <a:r>
              <a:rPr sz="2400" spc="-10" dirty="0">
                <a:latin typeface="Arial"/>
                <a:cs typeface="Arial"/>
              </a:rPr>
              <a:t>nut </a:t>
            </a:r>
            <a:r>
              <a:rPr sz="2400" spc="-5" dirty="0">
                <a:latin typeface="Arial"/>
                <a:cs typeface="Arial"/>
              </a:rPr>
              <a:t>jannock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it’s not fair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400" spc="-10" dirty="0">
                <a:latin typeface="Arial"/>
                <a:cs typeface="Arial"/>
              </a:rPr>
              <a:t>’e </a:t>
            </a:r>
            <a:r>
              <a:rPr sz="2400" spc="-5" dirty="0">
                <a:latin typeface="Arial"/>
                <a:cs typeface="Arial"/>
              </a:rPr>
              <a:t>wor ’ard on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he was fast asleep </a:t>
            </a:r>
            <a:endParaRPr sz="2400" dirty="0">
              <a:latin typeface="Arial"/>
              <a:cs typeface="Arial"/>
            </a:endParaRPr>
          </a:p>
          <a:p>
            <a:pPr marL="12700" marR="993775">
              <a:lnSpc>
                <a:spcPts val="2680"/>
              </a:lnSpc>
              <a:spcBef>
                <a:spcPts val="2245"/>
              </a:spcBef>
            </a:pPr>
            <a:r>
              <a:rPr sz="2400" spc="-10" dirty="0">
                <a:latin typeface="Arial"/>
                <a:cs typeface="Arial"/>
              </a:rPr>
              <a:t>Livin’ </a:t>
            </a:r>
            <a:r>
              <a:rPr sz="2400" spc="-5" dirty="0">
                <a:latin typeface="Arial"/>
                <a:cs typeface="Arial"/>
              </a:rPr>
              <a:t>tally </a:t>
            </a:r>
            <a:r>
              <a:rPr sz="2400" dirty="0">
                <a:latin typeface="Arial"/>
                <a:cs typeface="Arial"/>
              </a:rPr>
              <a:t>/ </a:t>
            </a:r>
            <a:r>
              <a:rPr sz="2400" spc="-5" dirty="0">
                <a:latin typeface="Arial"/>
                <a:cs typeface="Arial"/>
              </a:rPr>
              <a:t>ower </a:t>
            </a:r>
            <a:r>
              <a:rPr sz="2400" dirty="0">
                <a:latin typeface="Arial"/>
                <a:cs typeface="Arial"/>
              </a:rPr>
              <a:t>t’ </a:t>
            </a:r>
            <a:r>
              <a:rPr sz="2400" spc="-5" dirty="0">
                <a:latin typeface="Arial"/>
                <a:cs typeface="Arial"/>
              </a:rPr>
              <a:t>brush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10" dirty="0">
                <a:latin typeface="Arial"/>
                <a:cs typeface="Arial"/>
              </a:rPr>
              <a:t>living </a:t>
            </a:r>
            <a:r>
              <a:rPr sz="2400" spc="-5" dirty="0">
                <a:latin typeface="Arial"/>
                <a:cs typeface="Arial"/>
              </a:rPr>
              <a:t>together as </a:t>
            </a:r>
            <a:r>
              <a:rPr sz="2400" spc="5" dirty="0">
                <a:latin typeface="Arial"/>
                <a:cs typeface="Arial"/>
              </a:rPr>
              <a:t>man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wife </a:t>
            </a:r>
            <a:r>
              <a:rPr sz="2400" spc="-10" dirty="0">
                <a:latin typeface="Arial"/>
                <a:cs typeface="Arial"/>
              </a:rPr>
              <a:t>but not  </a:t>
            </a:r>
            <a:r>
              <a:rPr sz="2400" spc="-5" dirty="0">
                <a:latin typeface="Arial"/>
                <a:cs typeface="Arial"/>
              </a:rPr>
              <a:t>married </a:t>
            </a:r>
            <a:endParaRPr sz="2400" dirty="0">
              <a:latin typeface="Arial"/>
              <a:cs typeface="Arial"/>
            </a:endParaRPr>
          </a:p>
          <a:p>
            <a:pPr marL="12700" marR="95885">
              <a:lnSpc>
                <a:spcPts val="4870"/>
              </a:lnSpc>
              <a:spcBef>
                <a:spcPts val="434"/>
              </a:spcBef>
            </a:pPr>
            <a:r>
              <a:rPr sz="2400" spc="-5" dirty="0">
                <a:latin typeface="Arial"/>
                <a:cs typeface="Arial"/>
              </a:rPr>
              <a:t>Tek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good likeness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be very </a:t>
            </a:r>
            <a:r>
              <a:rPr sz="2400" spc="-10" dirty="0">
                <a:latin typeface="Arial"/>
                <a:cs typeface="Arial"/>
              </a:rPr>
              <a:t>photogenic </a:t>
            </a:r>
            <a:endParaRPr lang="en-US" sz="2400" dirty="0">
              <a:latin typeface="Arial"/>
              <a:cs typeface="Arial"/>
            </a:endParaRPr>
          </a:p>
          <a:p>
            <a:pPr marL="12700" marR="95885">
              <a:lnSpc>
                <a:spcPts val="4870"/>
              </a:lnSpc>
              <a:spcBef>
                <a:spcPts val="434"/>
              </a:spcBef>
            </a:pPr>
            <a:r>
              <a:rPr sz="2400" dirty="0" smtClean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caps owt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it beats everything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spc="-5" dirty="0">
                <a:latin typeface="Arial"/>
                <a:cs typeface="Arial"/>
              </a:rPr>
              <a:t>Goin’ dahn </a:t>
            </a:r>
            <a:r>
              <a:rPr sz="2400" dirty="0">
                <a:latin typeface="Arial"/>
                <a:cs typeface="Arial"/>
              </a:rPr>
              <a:t>t’ </a:t>
            </a:r>
            <a:r>
              <a:rPr sz="2400" spc="-5" dirty="0">
                <a:latin typeface="Arial"/>
                <a:cs typeface="Arial"/>
              </a:rPr>
              <a:t>nick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ill and not going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get </a:t>
            </a:r>
            <a:r>
              <a:rPr sz="2400" spc="-5" dirty="0">
                <a:latin typeface="Arial"/>
                <a:cs typeface="Arial"/>
              </a:rPr>
              <a:t>better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reight </a:t>
            </a:r>
            <a:r>
              <a:rPr sz="2400" spc="-10" dirty="0">
                <a:latin typeface="Arial"/>
                <a:cs typeface="Arial"/>
              </a:rPr>
              <a:t>gooid </a:t>
            </a:r>
            <a:r>
              <a:rPr sz="2400" spc="-5" dirty="0">
                <a:latin typeface="Arial"/>
                <a:cs typeface="Arial"/>
              </a:rPr>
              <a:t>sooart </a:t>
            </a:r>
            <a:r>
              <a:rPr sz="2400" dirty="0">
                <a:latin typeface="Arial"/>
                <a:cs typeface="Arial"/>
              </a:rPr>
              <a:t>- a </a:t>
            </a:r>
            <a:r>
              <a:rPr sz="2400" spc="-5" dirty="0">
                <a:latin typeface="Arial"/>
                <a:cs typeface="Arial"/>
              </a:rPr>
              <a:t>really kind </a:t>
            </a:r>
            <a:r>
              <a:rPr sz="2400" spc="-5" dirty="0" smtClean="0">
                <a:latin typeface="Arial"/>
                <a:cs typeface="Arial"/>
              </a:rPr>
              <a:t>person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1500" y="242569"/>
            <a:ext cx="17424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</a:t>
            </a:r>
            <a:r>
              <a:rPr sz="3200" dirty="0"/>
              <a:t>C</a:t>
            </a:r>
            <a:r>
              <a:rPr sz="3200" spc="-5" dirty="0"/>
              <a:t>O</a:t>
            </a:r>
            <a:r>
              <a:rPr sz="3200" dirty="0"/>
              <a:t>USE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2239" y="965200"/>
            <a:ext cx="6677025" cy="6635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Baird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girlfriend, </a:t>
            </a:r>
            <a:r>
              <a:rPr sz="2000" spc="-10" dirty="0">
                <a:latin typeface="Arial"/>
                <a:cs typeface="Arial"/>
              </a:rPr>
              <a:t>wife </a:t>
            </a:r>
            <a:endParaRPr sz="2000" dirty="0">
              <a:latin typeface="Arial"/>
              <a:cs typeface="Arial"/>
            </a:endParaRPr>
          </a:p>
          <a:p>
            <a:pPr marL="12700" marR="1534795">
              <a:lnSpc>
                <a:spcPct val="184200"/>
              </a:lnSpc>
              <a:spcBef>
                <a:spcPts val="10"/>
              </a:spcBef>
            </a:pPr>
            <a:r>
              <a:rPr sz="2000" dirty="0">
                <a:latin typeface="Arial"/>
                <a:cs typeface="Arial"/>
              </a:rPr>
              <a:t>Boss – excellent </a:t>
            </a:r>
            <a:endParaRPr lang="en-US" sz="2000" dirty="0">
              <a:latin typeface="Arial"/>
              <a:cs typeface="Arial"/>
            </a:endParaRPr>
          </a:p>
          <a:p>
            <a:pPr marL="12700" marR="1534795">
              <a:lnSpc>
                <a:spcPct val="184200"/>
              </a:lnSpc>
              <a:spcBef>
                <a:spcPts val="10"/>
              </a:spcBef>
            </a:pPr>
            <a:r>
              <a:rPr sz="2000" spc="-5" dirty="0" smtClean="0">
                <a:latin typeface="Arial"/>
                <a:cs typeface="Arial"/>
              </a:rPr>
              <a:t> Blower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telephone 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Burr'I </a:t>
            </a:r>
            <a:r>
              <a:rPr sz="2000" dirty="0">
                <a:latin typeface="Arial"/>
                <a:cs typeface="Arial"/>
              </a:rPr>
              <a:t>. – But </a:t>
            </a:r>
            <a:r>
              <a:rPr sz="2000" spc="-5" dirty="0">
                <a:latin typeface="Arial"/>
                <a:cs typeface="Arial"/>
              </a:rPr>
              <a:t>I… 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84600"/>
              </a:lnSpc>
            </a:pP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buzz – </a:t>
            </a:r>
            <a:r>
              <a:rPr sz="2000" spc="-5" dirty="0">
                <a:latin typeface="Arial"/>
                <a:cs typeface="Arial"/>
              </a:rPr>
              <a:t>to ring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 smtClean="0">
                <a:latin typeface="Arial"/>
                <a:cs typeface="Arial"/>
              </a:rPr>
              <a:t>("</a:t>
            </a:r>
            <a:r>
              <a:rPr sz="2000" spc="-5" dirty="0">
                <a:latin typeface="Arial"/>
                <a:cs typeface="Arial"/>
              </a:rPr>
              <a:t>Give us </a:t>
            </a:r>
            <a:r>
              <a:rPr sz="2000" dirty="0">
                <a:latin typeface="Arial"/>
                <a:cs typeface="Arial"/>
              </a:rPr>
              <a:t>a buzz" - Ring me) </a:t>
            </a:r>
            <a:endParaRPr lang="en-US" sz="2000" dirty="0" smtClean="0">
              <a:latin typeface="Arial"/>
              <a:cs typeface="Arial"/>
            </a:endParaRPr>
          </a:p>
          <a:p>
            <a:pPr marL="12700" marR="5080">
              <a:lnSpc>
                <a:spcPct val="184600"/>
              </a:lnSpc>
            </a:pPr>
            <a:r>
              <a:rPr sz="2000" dirty="0" smtClean="0">
                <a:latin typeface="Arial"/>
                <a:cs typeface="Arial"/>
              </a:rPr>
              <a:t>Char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tea </a:t>
            </a:r>
            <a:endParaRPr sz="2000" dirty="0">
              <a:latin typeface="Arial"/>
              <a:cs typeface="Arial"/>
            </a:endParaRPr>
          </a:p>
          <a:p>
            <a:pPr marL="12700" marR="534670">
              <a:lnSpc>
                <a:spcPts val="4430"/>
              </a:lnSpc>
              <a:spcBef>
                <a:spcPts val="475"/>
              </a:spcBef>
            </a:pPr>
            <a:r>
              <a:rPr sz="2000" dirty="0">
                <a:latin typeface="Arial"/>
                <a:cs typeface="Arial"/>
              </a:rPr>
              <a:t>Cop shop – police </a:t>
            </a:r>
            <a:r>
              <a:rPr sz="2000" spc="-5" dirty="0">
                <a:latin typeface="Arial"/>
                <a:cs typeface="Arial"/>
              </a:rPr>
              <a:t>station </a:t>
            </a:r>
            <a:r>
              <a:rPr sz="2000" spc="-5" dirty="0" smtClean="0">
                <a:latin typeface="Arial"/>
                <a:cs typeface="Arial"/>
              </a:rPr>
              <a:t> </a:t>
            </a:r>
            <a:endParaRPr lang="en-US" sz="2000" spc="-5" dirty="0" smtClean="0">
              <a:latin typeface="Arial"/>
              <a:cs typeface="Arial"/>
            </a:endParaRPr>
          </a:p>
          <a:p>
            <a:pPr marL="12700" marR="534670">
              <a:lnSpc>
                <a:spcPts val="4430"/>
              </a:lnSpc>
              <a:spcBef>
                <a:spcPts val="475"/>
              </a:spcBef>
            </a:pPr>
            <a:r>
              <a:rPr sz="2000" spc="-5" dirty="0" err="1" smtClean="0">
                <a:latin typeface="Arial"/>
                <a:cs typeface="Arial"/>
              </a:rPr>
              <a:t>Gunnite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 good night </a:t>
            </a: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000" dirty="0">
                <a:latin typeface="Arial"/>
                <a:cs typeface="Arial"/>
              </a:rPr>
              <a:t>Last – </a:t>
            </a:r>
            <a:r>
              <a:rPr sz="2000" spc="-5" dirty="0">
                <a:latin typeface="Arial"/>
                <a:cs typeface="Arial"/>
              </a:rPr>
              <a:t>awful </a:t>
            </a:r>
            <a:endParaRPr sz="2000" dirty="0">
              <a:latin typeface="Arial"/>
              <a:cs typeface="Arial"/>
            </a:endParaRPr>
          </a:p>
          <a:p>
            <a:pPr marL="12700" marR="1491615">
              <a:lnSpc>
                <a:spcPct val="184200"/>
              </a:lnSpc>
              <a:spcBef>
                <a:spcPts val="10"/>
              </a:spcBef>
            </a:pPr>
            <a:r>
              <a:rPr sz="2000" spc="-10" dirty="0">
                <a:latin typeface="Arial"/>
                <a:cs typeface="Arial"/>
              </a:rPr>
              <a:t>Moby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mobile </a:t>
            </a:r>
            <a:r>
              <a:rPr sz="2000" dirty="0">
                <a:latin typeface="Arial"/>
                <a:cs typeface="Arial"/>
              </a:rPr>
              <a:t>phone </a:t>
            </a:r>
            <a:endParaRPr lang="en-US" sz="2000" spc="-5" dirty="0">
              <a:latin typeface="Arial"/>
              <a:cs typeface="Arial"/>
            </a:endParaRPr>
          </a:p>
          <a:p>
            <a:pPr marL="12700" marR="1491615">
              <a:lnSpc>
                <a:spcPct val="184200"/>
              </a:lnSpc>
              <a:spcBef>
                <a:spcPts val="10"/>
              </a:spcBef>
            </a:pPr>
            <a:r>
              <a:rPr sz="2000" spc="-5" dirty="0" err="1" smtClean="0">
                <a:latin typeface="Arial"/>
                <a:cs typeface="Arial"/>
              </a:rPr>
              <a:t>Nimps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 easy 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Pezzie – </a:t>
            </a:r>
            <a:r>
              <a:rPr sz="2000" spc="-5" dirty="0">
                <a:latin typeface="Arial"/>
                <a:cs typeface="Arial"/>
              </a:rPr>
              <a:t>gift, </a:t>
            </a:r>
            <a:r>
              <a:rPr sz="2000" dirty="0" smtClean="0">
                <a:latin typeface="Arial"/>
                <a:cs typeface="Arial"/>
              </a:rPr>
              <a:t>present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300" y="199390"/>
            <a:ext cx="6400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Midlands</a:t>
            </a:r>
            <a:r>
              <a:rPr sz="3600" spc="-65" dirty="0"/>
              <a:t> </a:t>
            </a:r>
            <a:r>
              <a:rPr sz="3600" spc="-10" dirty="0"/>
              <a:t>English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096260" y="971550"/>
            <a:ext cx="4170045" cy="6471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0645" algn="ctr">
              <a:lnSpc>
                <a:spcPct val="100000"/>
              </a:lnSpc>
              <a:spcBef>
                <a:spcPts val="100"/>
              </a:spcBef>
            </a:pPr>
            <a:r>
              <a:rPr sz="2600" u="heavy" spc="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endParaRPr sz="2600" dirty="0">
              <a:latin typeface="Arial"/>
              <a:cs typeface="Arial"/>
            </a:endParaRPr>
          </a:p>
          <a:p>
            <a:pPr marL="458470" indent="-457200">
              <a:lnSpc>
                <a:spcPct val="100000"/>
              </a:lnSpc>
              <a:spcBef>
                <a:spcPts val="1980"/>
              </a:spcBef>
              <a:buSzPct val="44230"/>
              <a:buFont typeface="Wingdings" panose="05000000000000000000" pitchFamily="2" charset="2"/>
              <a:buChar char="§"/>
              <a:tabLst>
                <a:tab pos="1394460" algn="l"/>
              </a:tabLst>
            </a:pPr>
            <a:r>
              <a:rPr sz="2600" spc="-5" dirty="0">
                <a:latin typeface="Arial"/>
                <a:cs typeface="Arial"/>
              </a:rPr>
              <a:t>Derbyshire</a:t>
            </a:r>
            <a:endParaRPr sz="2600" dirty="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1980"/>
              </a:spcBef>
              <a:buSzPct val="44230"/>
              <a:buFont typeface="Wingdings" panose="05000000000000000000" pitchFamily="2" charset="2"/>
              <a:buChar char="§"/>
              <a:tabLst>
                <a:tab pos="1347470" algn="l"/>
              </a:tabLst>
            </a:pPr>
            <a:r>
              <a:rPr sz="2600" dirty="0">
                <a:latin typeface="Arial"/>
                <a:cs typeface="Arial"/>
              </a:rPr>
              <a:t>Nottingham</a:t>
            </a:r>
          </a:p>
          <a:p>
            <a:pPr marL="457200" indent="-457200">
              <a:lnSpc>
                <a:spcPct val="100000"/>
              </a:lnSpc>
              <a:spcBef>
                <a:spcPts val="1970"/>
              </a:spcBef>
              <a:buSzPct val="44230"/>
              <a:buFont typeface="Wingdings" panose="05000000000000000000" pitchFamily="2" charset="2"/>
              <a:buChar char="§"/>
              <a:tabLst>
                <a:tab pos="1310640" algn="l"/>
              </a:tabLst>
            </a:pPr>
            <a:r>
              <a:rPr sz="2600" spc="-5" dirty="0" smtClean="0">
                <a:latin typeface="Arial"/>
                <a:cs typeface="Arial"/>
              </a:rPr>
              <a:t>Lincolnshire</a:t>
            </a:r>
            <a:endParaRPr lang="en-US" sz="2600" dirty="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1970"/>
              </a:spcBef>
              <a:buSzPct val="44230"/>
              <a:buFont typeface="Wingdings" panose="05000000000000000000" pitchFamily="2" charset="2"/>
              <a:buChar char="§"/>
              <a:tabLst>
                <a:tab pos="1310640" algn="l"/>
              </a:tabLst>
            </a:pPr>
            <a:r>
              <a:rPr sz="2600" spc="-5" dirty="0" smtClean="0">
                <a:latin typeface="Arial"/>
                <a:cs typeface="Arial"/>
              </a:rPr>
              <a:t>Leicestershire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 dirty="0">
              <a:latin typeface="Arial"/>
              <a:cs typeface="Arial"/>
            </a:endParaRPr>
          </a:p>
          <a:p>
            <a:pPr marR="78105" algn="ctr">
              <a:lnSpc>
                <a:spcPct val="100000"/>
              </a:lnSpc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endParaRPr sz="2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70"/>
              </a:spcBef>
            </a:pPr>
            <a:r>
              <a:rPr sz="1725" spc="30" baseline="33816" dirty="0">
                <a:latin typeface="UnDotum"/>
                <a:cs typeface="UnDotum"/>
              </a:rPr>
              <a:t> </a:t>
            </a:r>
            <a:r>
              <a:rPr sz="2600" spc="-5" dirty="0">
                <a:latin typeface="Arial"/>
                <a:cs typeface="Arial"/>
              </a:rPr>
              <a:t>Black Country </a:t>
            </a:r>
            <a:r>
              <a:rPr sz="2600" dirty="0">
                <a:latin typeface="Arial"/>
                <a:cs typeface="Arial"/>
              </a:rPr>
              <a:t>(Yam</a:t>
            </a:r>
            <a:r>
              <a:rPr sz="2600" spc="-21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Yam)</a:t>
            </a:r>
            <a:endParaRPr sz="26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980"/>
              </a:spcBef>
            </a:pPr>
            <a:r>
              <a:rPr sz="1725" spc="30" baseline="33816" dirty="0">
                <a:latin typeface="UnDotum"/>
                <a:cs typeface="UnDotum"/>
              </a:rPr>
              <a:t> </a:t>
            </a:r>
            <a:r>
              <a:rPr sz="2600" spc="-5" dirty="0">
                <a:latin typeface="Arial"/>
                <a:cs typeface="Arial"/>
              </a:rPr>
              <a:t>Birmingham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(Brummie)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 dirty="0">
              <a:latin typeface="Arial"/>
              <a:cs typeface="Arial"/>
            </a:endParaRPr>
          </a:p>
          <a:p>
            <a:pPr marR="81915" algn="ctr">
              <a:lnSpc>
                <a:spcPct val="100000"/>
              </a:lnSpc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Anglia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" y="497112"/>
            <a:ext cx="86868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Phrases of East</a:t>
            </a:r>
            <a:r>
              <a:rPr sz="2600" spc="-80" dirty="0"/>
              <a:t> </a:t>
            </a:r>
            <a:r>
              <a:rPr sz="2600" dirty="0"/>
              <a:t>Midlanders: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900" y="1423670"/>
            <a:ext cx="9399270" cy="563769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sz="2600" spc="-5" dirty="0">
                <a:latin typeface="Arial"/>
                <a:cs typeface="Arial"/>
              </a:rPr>
              <a:t>It's </a:t>
            </a:r>
            <a:r>
              <a:rPr sz="2600" dirty="0">
                <a:latin typeface="Arial"/>
                <a:cs typeface="Arial"/>
              </a:rPr>
              <a:t>black uvver </a:t>
            </a:r>
            <a:r>
              <a:rPr sz="2600" spc="-5" dirty="0">
                <a:latin typeface="Arial"/>
                <a:cs typeface="Arial"/>
              </a:rPr>
              <a:t>Bill's </a:t>
            </a:r>
            <a:r>
              <a:rPr sz="2600" dirty="0">
                <a:latin typeface="Arial"/>
                <a:cs typeface="Arial"/>
              </a:rPr>
              <a:t>mother's - </a:t>
            </a:r>
            <a:r>
              <a:rPr sz="2600" spc="-5" dirty="0">
                <a:latin typeface="Arial"/>
                <a:cs typeface="Arial"/>
              </a:rPr>
              <a:t>it </a:t>
            </a:r>
            <a:r>
              <a:rPr sz="2600" dirty="0">
                <a:latin typeface="Arial"/>
                <a:cs typeface="Arial"/>
              </a:rPr>
              <a:t>looks </a:t>
            </a:r>
            <a:r>
              <a:rPr sz="2600" spc="-5" dirty="0">
                <a:latin typeface="Arial"/>
                <a:cs typeface="Arial"/>
              </a:rPr>
              <a:t>like rain </a:t>
            </a:r>
            <a:endParaRPr sz="2600" dirty="0">
              <a:latin typeface="Arial"/>
              <a:cs typeface="Arial"/>
            </a:endParaRPr>
          </a:p>
          <a:p>
            <a:pPr marL="12700" marR="2002789">
              <a:lnSpc>
                <a:spcPts val="5090"/>
              </a:lnSpc>
              <a:spcBef>
                <a:spcPts val="445"/>
              </a:spcBef>
            </a:pPr>
            <a:r>
              <a:rPr sz="2600" spc="-5" dirty="0">
                <a:latin typeface="Arial"/>
                <a:cs typeface="Arial"/>
              </a:rPr>
              <a:t>Coggie </a:t>
            </a:r>
            <a:r>
              <a:rPr sz="2600" dirty="0">
                <a:latin typeface="Arial"/>
                <a:cs typeface="Arial"/>
              </a:rPr>
              <a:t>- swimming costume </a:t>
            </a:r>
            <a:r>
              <a:rPr sz="2600" spc="-5" dirty="0" smtClean="0">
                <a:latin typeface="Arial"/>
                <a:cs typeface="Arial"/>
              </a:rPr>
              <a:t>  </a:t>
            </a:r>
            <a:endParaRPr lang="en-US" sz="2600" spc="-5" dirty="0" smtClean="0">
              <a:latin typeface="Arial"/>
              <a:cs typeface="Arial"/>
            </a:endParaRPr>
          </a:p>
          <a:p>
            <a:pPr marL="12700" marR="2002789">
              <a:lnSpc>
                <a:spcPts val="5090"/>
              </a:lnSpc>
              <a:spcBef>
                <a:spcPts val="445"/>
              </a:spcBef>
            </a:pPr>
            <a:r>
              <a:rPr sz="2600" dirty="0" smtClean="0">
                <a:latin typeface="Arial"/>
                <a:cs typeface="Arial"/>
              </a:rPr>
              <a:t>Croaker </a:t>
            </a:r>
            <a:r>
              <a:rPr sz="2600" dirty="0">
                <a:latin typeface="Arial"/>
                <a:cs typeface="Arial"/>
              </a:rPr>
              <a:t>– doctor </a:t>
            </a: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600" spc="-5" dirty="0">
                <a:latin typeface="Arial"/>
                <a:cs typeface="Arial"/>
              </a:rPr>
              <a:t>Duck's </a:t>
            </a:r>
            <a:r>
              <a:rPr sz="2600" dirty="0">
                <a:latin typeface="Arial"/>
                <a:cs typeface="Arial"/>
              </a:rPr>
              <a:t>necks - </a:t>
            </a:r>
            <a:r>
              <a:rPr sz="2600" spc="-5" dirty="0">
                <a:latin typeface="Arial"/>
                <a:cs typeface="Arial"/>
              </a:rPr>
              <a:t>bottle </a:t>
            </a:r>
            <a:r>
              <a:rPr sz="2600" dirty="0">
                <a:latin typeface="Arial"/>
                <a:cs typeface="Arial"/>
              </a:rPr>
              <a:t>of lemonade </a:t>
            </a:r>
          </a:p>
          <a:p>
            <a:pPr marL="12700" marR="1394460">
              <a:lnSpc>
                <a:spcPct val="163100"/>
              </a:lnSpc>
              <a:spcBef>
                <a:spcPts val="10"/>
              </a:spcBef>
            </a:pPr>
            <a:r>
              <a:rPr sz="2600" spc="-5" dirty="0">
                <a:latin typeface="Arial"/>
                <a:cs typeface="Arial"/>
              </a:rPr>
              <a:t>Gorra </a:t>
            </a:r>
            <a:r>
              <a:rPr sz="2600" dirty="0">
                <a:latin typeface="Arial"/>
                <a:cs typeface="Arial"/>
              </a:rPr>
              <a:t>bag on -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a bad </a:t>
            </a:r>
            <a:r>
              <a:rPr sz="2600" spc="5" dirty="0">
                <a:latin typeface="Arial"/>
                <a:cs typeface="Arial"/>
              </a:rPr>
              <a:t>mood </a:t>
            </a:r>
            <a:r>
              <a:rPr sz="2600" dirty="0" smtClean="0">
                <a:latin typeface="Arial"/>
                <a:cs typeface="Arial"/>
              </a:rPr>
              <a:t> </a:t>
            </a:r>
            <a:endParaRPr lang="en-US" sz="2600" dirty="0" smtClean="0">
              <a:latin typeface="Arial"/>
              <a:cs typeface="Arial"/>
            </a:endParaRPr>
          </a:p>
          <a:p>
            <a:pPr marL="12700" marR="1394460">
              <a:lnSpc>
                <a:spcPct val="163100"/>
              </a:lnSpc>
              <a:spcBef>
                <a:spcPts val="10"/>
              </a:spcBef>
            </a:pPr>
            <a:r>
              <a:rPr sz="2600" dirty="0" err="1" smtClean="0">
                <a:latin typeface="Arial"/>
                <a:cs typeface="Arial"/>
              </a:rPr>
              <a:t>Laropped</a:t>
            </a:r>
            <a:r>
              <a:rPr sz="2600" dirty="0" smtClean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– drunk </a:t>
            </a: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600" dirty="0">
                <a:latin typeface="Arial"/>
                <a:cs typeface="Arial"/>
              </a:rPr>
              <a:t>Nesh – </a:t>
            </a:r>
            <a:r>
              <a:rPr sz="2600" spc="-5" dirty="0">
                <a:latin typeface="Arial"/>
                <a:cs typeface="Arial"/>
              </a:rPr>
              <a:t>cold </a:t>
            </a:r>
            <a:endParaRPr sz="2600" dirty="0">
              <a:latin typeface="Arial"/>
              <a:cs typeface="Arial"/>
            </a:endParaRPr>
          </a:p>
          <a:p>
            <a:pPr marL="12700" marR="3338195">
              <a:lnSpc>
                <a:spcPct val="163100"/>
              </a:lnSpc>
              <a:spcBef>
                <a:spcPts val="10"/>
              </a:spcBef>
            </a:pPr>
            <a:r>
              <a:rPr sz="2600" spc="-5" dirty="0">
                <a:latin typeface="Arial"/>
                <a:cs typeface="Arial"/>
              </a:rPr>
              <a:t>Old </a:t>
            </a:r>
            <a:r>
              <a:rPr sz="2600" dirty="0">
                <a:latin typeface="Arial"/>
                <a:cs typeface="Arial"/>
              </a:rPr>
              <a:t>cock – </a:t>
            </a:r>
            <a:r>
              <a:rPr sz="2600" spc="-5" dirty="0">
                <a:latin typeface="Arial"/>
                <a:cs typeface="Arial"/>
              </a:rPr>
              <a:t>friend, </a:t>
            </a:r>
            <a:r>
              <a:rPr sz="2600" dirty="0">
                <a:latin typeface="Arial"/>
                <a:cs typeface="Arial"/>
              </a:rPr>
              <a:t>mate </a:t>
            </a:r>
            <a:r>
              <a:rPr sz="2600" spc="-5" dirty="0" smtClean="0">
                <a:latin typeface="Arial"/>
                <a:cs typeface="Arial"/>
              </a:rPr>
              <a:t> </a:t>
            </a:r>
            <a:endParaRPr lang="en-US" sz="2600" spc="-5" dirty="0" smtClean="0">
              <a:latin typeface="Arial"/>
              <a:cs typeface="Arial"/>
            </a:endParaRPr>
          </a:p>
          <a:p>
            <a:pPr marL="12700" marR="3338195">
              <a:lnSpc>
                <a:spcPct val="163100"/>
              </a:lnSpc>
              <a:spcBef>
                <a:spcPts val="10"/>
              </a:spcBef>
            </a:pPr>
            <a:r>
              <a:rPr sz="2600" dirty="0" err="1" smtClean="0">
                <a:latin typeface="Arial"/>
                <a:cs typeface="Arial"/>
              </a:rPr>
              <a:t>Skants</a:t>
            </a:r>
            <a:r>
              <a:rPr sz="2600" dirty="0" smtClean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– </a:t>
            </a:r>
            <a:r>
              <a:rPr sz="2600" spc="-5" dirty="0">
                <a:latin typeface="Arial"/>
                <a:cs typeface="Arial"/>
              </a:rPr>
              <a:t>pants 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50" y="243840"/>
            <a:ext cx="6570345" cy="11582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sz="2600" b="0" dirty="0">
                <a:latin typeface="Arial"/>
                <a:cs typeface="Arial"/>
              </a:rPr>
              <a:t>Some language </a:t>
            </a:r>
            <a:r>
              <a:rPr sz="2600" b="0" spc="-5" dirty="0">
                <a:latin typeface="Arial"/>
                <a:cs typeface="Arial"/>
              </a:rPr>
              <a:t>experts recently declared  </a:t>
            </a:r>
            <a:r>
              <a:rPr sz="2600" dirty="0"/>
              <a:t>Leicester </a:t>
            </a:r>
            <a:r>
              <a:rPr sz="2600" b="0" spc="-5" dirty="0">
                <a:latin typeface="Arial"/>
                <a:cs typeface="Arial"/>
              </a:rPr>
              <a:t>the birthplace </a:t>
            </a:r>
            <a:r>
              <a:rPr sz="2600" b="0" spc="5" dirty="0">
                <a:latin typeface="Arial"/>
                <a:cs typeface="Arial"/>
              </a:rPr>
              <a:t>of </a:t>
            </a:r>
            <a:r>
              <a:rPr sz="2600" b="0" dirty="0">
                <a:latin typeface="Arial"/>
                <a:cs typeface="Arial"/>
              </a:rPr>
              <a:t>modern </a:t>
            </a:r>
            <a:r>
              <a:rPr sz="2600" b="0" spc="-5" dirty="0">
                <a:latin typeface="Arial"/>
                <a:cs typeface="Arial"/>
              </a:rPr>
              <a:t>Standard  English.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48919" y="1836420"/>
            <a:ext cx="9585960" cy="563500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349750" marR="5080" indent="153670" algn="r">
              <a:lnSpc>
                <a:spcPts val="2900"/>
              </a:lnSpc>
              <a:spcBef>
                <a:spcPts val="380"/>
              </a:spcBef>
            </a:pPr>
            <a:r>
              <a:rPr dirty="0"/>
              <a:t>At </a:t>
            </a:r>
            <a:r>
              <a:rPr spc="-5" dirty="0"/>
              <a:t>the City </a:t>
            </a:r>
            <a:r>
              <a:rPr dirty="0"/>
              <a:t>of Leicester</a:t>
            </a:r>
            <a:r>
              <a:rPr spc="-70" dirty="0"/>
              <a:t> </a:t>
            </a:r>
            <a:r>
              <a:rPr dirty="0"/>
              <a:t>School,</a:t>
            </a:r>
            <a:r>
              <a:rPr spc="-15" dirty="0"/>
              <a:t> </a:t>
            </a:r>
            <a:r>
              <a:rPr spc="-5" dirty="0"/>
              <a:t>the </a:t>
            </a:r>
            <a:r>
              <a:rPr dirty="0"/>
              <a:t> </a:t>
            </a:r>
            <a:r>
              <a:rPr spc="-5" dirty="0"/>
              <a:t>pupils </a:t>
            </a:r>
            <a:r>
              <a:rPr dirty="0"/>
              <a:t>of all</a:t>
            </a:r>
            <a:r>
              <a:rPr spc="-50" dirty="0"/>
              <a:t> </a:t>
            </a:r>
            <a:r>
              <a:rPr dirty="0"/>
              <a:t>backgrounds</a:t>
            </a:r>
            <a:r>
              <a:rPr spc="-10" dirty="0"/>
              <a:t> </a:t>
            </a:r>
            <a:r>
              <a:rPr spc="-5" dirty="0"/>
              <a:t>find </a:t>
            </a:r>
            <a:r>
              <a:rPr dirty="0"/>
              <a:t> themselves using Leicester</a:t>
            </a:r>
            <a:r>
              <a:rPr spc="-60" dirty="0"/>
              <a:t> </a:t>
            </a:r>
            <a:r>
              <a:rPr spc="-5" dirty="0"/>
              <a:t>dialect</a:t>
            </a:r>
            <a:r>
              <a:rPr spc="-5" dirty="0" smtClean="0"/>
              <a:t>.</a:t>
            </a:r>
            <a:endParaRPr sz="4100" dirty="0"/>
          </a:p>
          <a:p>
            <a:pPr marL="83185">
              <a:lnSpc>
                <a:spcPct val="100000"/>
              </a:lnSpc>
            </a:pPr>
            <a:r>
              <a:rPr spc="5" dirty="0" smtClean="0"/>
              <a:t>my </a:t>
            </a:r>
            <a:r>
              <a:rPr spc="-5" dirty="0" smtClean="0"/>
              <a:t>yard </a:t>
            </a:r>
            <a:r>
              <a:rPr dirty="0" smtClean="0"/>
              <a:t>(my house </a:t>
            </a:r>
            <a:r>
              <a:rPr spc="-5" dirty="0" smtClean="0"/>
              <a:t>)</a:t>
            </a:r>
          </a:p>
          <a:p>
            <a:pPr marL="57150">
              <a:lnSpc>
                <a:spcPct val="100000"/>
              </a:lnSpc>
              <a:spcBef>
                <a:spcPts val="1200"/>
              </a:spcBef>
            </a:pPr>
            <a:r>
              <a:rPr sz="2800" dirty="0" err="1" smtClean="0"/>
              <a:t>chuddie</a:t>
            </a:r>
            <a:r>
              <a:rPr sz="2800" dirty="0" smtClean="0"/>
              <a:t> </a:t>
            </a:r>
            <a:r>
              <a:rPr sz="2800" spc="-5" dirty="0"/>
              <a:t>(</a:t>
            </a:r>
            <a:r>
              <a:rPr sz="2800" spc="-5" dirty="0" smtClean="0"/>
              <a:t>pants)</a:t>
            </a:r>
            <a:endParaRPr sz="2800" dirty="0"/>
          </a:p>
          <a:p>
            <a:pPr marL="89535">
              <a:lnSpc>
                <a:spcPct val="100000"/>
              </a:lnSpc>
              <a:spcBef>
                <a:spcPts val="1180"/>
              </a:spcBef>
            </a:pPr>
            <a:r>
              <a:rPr sz="2800" spc="-5" dirty="0"/>
              <a:t>gis </a:t>
            </a:r>
            <a:r>
              <a:rPr sz="2800" dirty="0"/>
              <a:t>a gleg – (give </a:t>
            </a:r>
            <a:r>
              <a:rPr sz="2800" spc="5" dirty="0"/>
              <a:t>me </a:t>
            </a:r>
            <a:r>
              <a:rPr sz="2800" dirty="0"/>
              <a:t>a </a:t>
            </a:r>
            <a:r>
              <a:rPr sz="2800" spc="-5" dirty="0"/>
              <a:t>look at </a:t>
            </a:r>
            <a:r>
              <a:rPr sz="2800" dirty="0"/>
              <a:t>it </a:t>
            </a:r>
            <a:r>
              <a:rPr sz="2800" spc="-5" dirty="0" smtClean="0"/>
              <a:t>)</a:t>
            </a:r>
            <a:endParaRPr sz="2800" dirty="0"/>
          </a:p>
          <a:p>
            <a:pPr marL="89535" marR="1413510">
              <a:lnSpc>
                <a:spcPct val="126600"/>
              </a:lnSpc>
              <a:spcBef>
                <a:spcPts val="655"/>
              </a:spcBef>
            </a:pPr>
            <a:r>
              <a:rPr sz="2800" spc="-5" dirty="0"/>
              <a:t>ow </a:t>
            </a:r>
            <a:r>
              <a:rPr sz="2800" dirty="0"/>
              <a:t>a </a:t>
            </a:r>
            <a:r>
              <a:rPr sz="2800" spc="-10" dirty="0"/>
              <a:t>ya?- </a:t>
            </a:r>
            <a:r>
              <a:rPr sz="2800" dirty="0"/>
              <a:t>(how are </a:t>
            </a:r>
            <a:r>
              <a:rPr sz="2800" spc="-10" dirty="0"/>
              <a:t>you</a:t>
            </a:r>
            <a:r>
              <a:rPr sz="2800" spc="-10" dirty="0" smtClean="0"/>
              <a:t>?) </a:t>
            </a:r>
            <a:endParaRPr lang="en-US" sz="2800" spc="-10" dirty="0" smtClean="0"/>
          </a:p>
          <a:p>
            <a:pPr marL="89535" marR="1413510">
              <a:lnSpc>
                <a:spcPct val="126600"/>
              </a:lnSpc>
              <a:spcBef>
                <a:spcPts val="655"/>
              </a:spcBef>
            </a:pPr>
            <a:r>
              <a:rPr sz="2800" spc="-5" dirty="0" err="1" smtClean="0"/>
              <a:t>wassup</a:t>
            </a:r>
            <a:r>
              <a:rPr sz="2800" spc="-5" dirty="0"/>
              <a:t>? </a:t>
            </a:r>
            <a:r>
              <a:rPr sz="2800" dirty="0"/>
              <a:t>– </a:t>
            </a:r>
            <a:r>
              <a:rPr sz="2800" spc="-5" dirty="0"/>
              <a:t>(What is going on</a:t>
            </a:r>
            <a:r>
              <a:rPr sz="2800" spc="-5" dirty="0" smtClean="0"/>
              <a:t>?</a:t>
            </a:r>
            <a:r>
              <a:rPr sz="2800" spc="-10" dirty="0" smtClean="0"/>
              <a:t>) </a:t>
            </a:r>
            <a:endParaRPr lang="en-US" sz="2800" spc="-10" dirty="0" smtClean="0"/>
          </a:p>
          <a:p>
            <a:pPr marL="89535" marR="1413510">
              <a:lnSpc>
                <a:spcPct val="126600"/>
              </a:lnSpc>
              <a:spcBef>
                <a:spcPts val="655"/>
              </a:spcBef>
            </a:pPr>
            <a:r>
              <a:rPr sz="2800" dirty="0" smtClean="0"/>
              <a:t>snitch </a:t>
            </a:r>
            <a:r>
              <a:rPr sz="2800" dirty="0"/>
              <a:t>– </a:t>
            </a:r>
            <a:r>
              <a:rPr sz="2800" spc="-5" dirty="0"/>
              <a:t>(tale </a:t>
            </a:r>
            <a:r>
              <a:rPr sz="2800" spc="-5" dirty="0" smtClean="0"/>
              <a:t>teller)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70" y="-882855"/>
            <a:ext cx="5731510" cy="312842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spcBef>
                <a:spcPts val="395"/>
              </a:spcBef>
            </a:pPr>
            <a:r>
              <a:rPr lang="en-US" spc="-10" dirty="0" smtClean="0"/>
              <a:t/>
            </a:r>
            <a:br>
              <a:rPr lang="en-US" spc="-10" dirty="0" smtClean="0"/>
            </a:br>
            <a:r>
              <a:rPr lang="en-US" spc="-10" dirty="0"/>
              <a:t/>
            </a:r>
            <a:br>
              <a:rPr lang="en-US" spc="-10" dirty="0"/>
            </a:br>
            <a:r>
              <a:rPr spc="-10" dirty="0" smtClean="0"/>
              <a:t>Nottingham </a:t>
            </a:r>
            <a:r>
              <a:rPr b="0" spc="-5" dirty="0">
                <a:latin typeface="Arial"/>
                <a:cs typeface="Arial"/>
              </a:rPr>
              <a:t>is also </a:t>
            </a:r>
            <a:r>
              <a:rPr b="0" spc="-10" dirty="0">
                <a:latin typeface="Arial"/>
                <a:cs typeface="Arial"/>
              </a:rPr>
              <a:t>renowned </a:t>
            </a:r>
            <a:r>
              <a:rPr b="0" spc="-5" dirty="0">
                <a:latin typeface="Arial"/>
                <a:cs typeface="Arial"/>
              </a:rPr>
              <a:t>for its  dialect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900" y="3321050"/>
            <a:ext cx="8607424" cy="2624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830" marR="79375" indent="-913130">
              <a:lnSpc>
                <a:spcPct val="1518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"corshucan" (of course </a:t>
            </a:r>
            <a:r>
              <a:rPr sz="2800" spc="-10" dirty="0">
                <a:latin typeface="Arial"/>
                <a:cs typeface="Arial"/>
              </a:rPr>
              <a:t>you </a:t>
            </a:r>
            <a:r>
              <a:rPr sz="2800" dirty="0" smtClean="0">
                <a:latin typeface="Arial"/>
                <a:cs typeface="Arial"/>
              </a:rPr>
              <a:t>can</a:t>
            </a:r>
            <a:r>
              <a:rPr sz="2800" spc="-10" dirty="0" smtClean="0">
                <a:latin typeface="Arial"/>
                <a:cs typeface="Arial"/>
              </a:rPr>
              <a:t>)  </a:t>
            </a:r>
            <a:endParaRPr lang="en-US" sz="2800" spc="-10" dirty="0" smtClean="0">
              <a:latin typeface="Arial"/>
              <a:cs typeface="Arial"/>
            </a:endParaRPr>
          </a:p>
          <a:p>
            <a:pPr marL="925830" marR="79375" indent="-913130">
              <a:lnSpc>
                <a:spcPct val="151800"/>
              </a:lnSpc>
              <a:spcBef>
                <a:spcPts val="100"/>
              </a:spcBef>
            </a:pPr>
            <a:r>
              <a:rPr sz="2800" spc="-5" dirty="0" err="1" smtClean="0">
                <a:latin typeface="Arial"/>
                <a:cs typeface="Arial"/>
              </a:rPr>
              <a:t>Gizza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glegg (May </a:t>
            </a:r>
            <a:r>
              <a:rPr sz="2800" dirty="0">
                <a:latin typeface="Arial"/>
                <a:cs typeface="Arial"/>
              </a:rPr>
              <a:t>I see </a:t>
            </a:r>
            <a:r>
              <a:rPr sz="2800" spc="-5" dirty="0" smtClean="0">
                <a:latin typeface="Arial"/>
                <a:cs typeface="Arial"/>
              </a:rPr>
              <a:t>that</a:t>
            </a:r>
            <a:r>
              <a:rPr lang="en-US" sz="2800" spc="-5" dirty="0" smtClean="0">
                <a:latin typeface="Arial"/>
                <a:cs typeface="Arial"/>
              </a:rPr>
              <a:t>)</a:t>
            </a:r>
            <a:endParaRPr lang="en-US" sz="2800" dirty="0">
              <a:latin typeface="Arial"/>
              <a:cs typeface="Arial"/>
            </a:endParaRPr>
          </a:p>
          <a:p>
            <a:pPr marL="925830" marR="79375" indent="-913130">
              <a:lnSpc>
                <a:spcPct val="151800"/>
              </a:lnSpc>
              <a:spcBef>
                <a:spcPts val="100"/>
              </a:spcBef>
            </a:pPr>
            <a:r>
              <a:rPr sz="2800" spc="-5" dirty="0" err="1" smtClean="0">
                <a:latin typeface="Arial"/>
                <a:cs typeface="Arial"/>
              </a:rPr>
              <a:t>glegg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(to look-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 err="1" smtClean="0">
                <a:latin typeface="Arial"/>
                <a:cs typeface="Arial"/>
              </a:rPr>
              <a:t>смотреть</a:t>
            </a:r>
            <a:r>
              <a:rPr sz="2800" spc="-5" dirty="0" smtClean="0">
                <a:latin typeface="Arial"/>
                <a:cs typeface="Arial"/>
              </a:rPr>
              <a:t>)</a:t>
            </a:r>
            <a:endParaRPr lang="en-US" sz="2800" dirty="0">
              <a:latin typeface="Arial"/>
              <a:cs typeface="Arial"/>
            </a:endParaRPr>
          </a:p>
          <a:p>
            <a:pPr marL="925830" marR="79375" indent="-913130">
              <a:lnSpc>
                <a:spcPct val="151800"/>
              </a:lnSpc>
              <a:spcBef>
                <a:spcPts val="100"/>
              </a:spcBef>
            </a:pPr>
            <a:r>
              <a:rPr sz="2600" spc="-5" dirty="0" err="1" smtClean="0">
                <a:latin typeface="Arial"/>
                <a:cs typeface="Arial"/>
              </a:rPr>
              <a:t>jitteh</a:t>
            </a:r>
            <a:r>
              <a:rPr sz="2600" spc="-5" dirty="0" smtClean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(an alleyway, cut-through between </a:t>
            </a:r>
            <a:r>
              <a:rPr sz="2600" dirty="0" smtClean="0">
                <a:latin typeface="Arial"/>
                <a:cs typeface="Arial"/>
              </a:rPr>
              <a:t>houses –</a:t>
            </a:r>
            <a:r>
              <a:rPr sz="2600" spc="-5" dirty="0" smtClean="0"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100" y="242569"/>
            <a:ext cx="35712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BLACK</a:t>
            </a:r>
            <a:r>
              <a:rPr sz="3200" spc="-55" dirty="0"/>
              <a:t> </a:t>
            </a:r>
            <a:r>
              <a:rPr sz="3200" spc="-5" dirty="0"/>
              <a:t>COUNTRY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60770" y="750570"/>
            <a:ext cx="37630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this dialect if </a:t>
            </a:r>
            <a:r>
              <a:rPr sz="2800" dirty="0">
                <a:latin typeface="Arial"/>
                <a:cs typeface="Arial"/>
              </a:rPr>
              <a:t>also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called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3259" y="1148079"/>
            <a:ext cx="1626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Yam</a:t>
            </a:r>
            <a:r>
              <a:rPr sz="2800" b="1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262379"/>
            <a:ext cx="6168390" cy="11582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dialect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Black Country </a:t>
            </a:r>
            <a:r>
              <a:rPr sz="2400" dirty="0">
                <a:latin typeface="Arial"/>
                <a:cs typeface="Arial"/>
              </a:rPr>
              <a:t>area  remains perhaps one of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last examples  </a:t>
            </a:r>
            <a:r>
              <a:rPr sz="2400" spc="5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early English still </a:t>
            </a:r>
            <a:r>
              <a:rPr sz="2400" dirty="0">
                <a:latin typeface="Arial"/>
                <a:cs typeface="Arial"/>
              </a:rPr>
              <a:t>spoken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today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54300" y="2835909"/>
            <a:ext cx="5058410" cy="4286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Breffus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breakfast </a:t>
            </a:r>
            <a:endParaRPr sz="2000" dirty="0" smtClean="0">
              <a:latin typeface="Arial"/>
              <a:cs typeface="Arial"/>
            </a:endParaRPr>
          </a:p>
          <a:p>
            <a:pPr marL="555625" marR="544195" algn="ctr">
              <a:lnSpc>
                <a:spcPct val="169100"/>
              </a:lnSpc>
            </a:pPr>
            <a:r>
              <a:rPr sz="2000" spc="-5" dirty="0" smtClean="0">
                <a:latin typeface="Arial"/>
                <a:cs typeface="Arial"/>
              </a:rPr>
              <a:t>Cag-mag </a:t>
            </a:r>
            <a:r>
              <a:rPr sz="2000" dirty="0" smtClean="0">
                <a:latin typeface="Arial"/>
                <a:cs typeface="Arial"/>
              </a:rPr>
              <a:t>– </a:t>
            </a:r>
            <a:r>
              <a:rPr sz="2000" spc="-5" dirty="0" smtClean="0">
                <a:latin typeface="Arial"/>
                <a:cs typeface="Arial"/>
              </a:rPr>
              <a:t>gossip   </a:t>
            </a:r>
            <a:endParaRPr lang="en-US" sz="2000" spc="-5" dirty="0" smtClean="0">
              <a:latin typeface="Arial"/>
              <a:cs typeface="Arial"/>
            </a:endParaRPr>
          </a:p>
          <a:p>
            <a:pPr marL="555625" marR="544195" algn="ctr">
              <a:lnSpc>
                <a:spcPct val="169100"/>
              </a:lnSpc>
            </a:pPr>
            <a:r>
              <a:rPr sz="2000" spc="-10" dirty="0" smtClean="0">
                <a:latin typeface="Arial"/>
                <a:cs typeface="Arial"/>
              </a:rPr>
              <a:t>Clobber </a:t>
            </a:r>
            <a:r>
              <a:rPr sz="2000" dirty="0" smtClean="0">
                <a:latin typeface="Arial"/>
                <a:cs typeface="Arial"/>
              </a:rPr>
              <a:t>– </a:t>
            </a:r>
            <a:r>
              <a:rPr sz="2000" spc="-5" dirty="0" smtClean="0">
                <a:latin typeface="Arial"/>
                <a:cs typeface="Arial"/>
              </a:rPr>
              <a:t>clothes </a:t>
            </a:r>
            <a:endParaRPr sz="2000" dirty="0" smtClean="0">
              <a:latin typeface="Arial"/>
              <a:cs typeface="Arial"/>
            </a:endParaRPr>
          </a:p>
          <a:p>
            <a:pPr marL="407670" marR="398780" algn="ctr">
              <a:lnSpc>
                <a:spcPct val="169100"/>
              </a:lnSpc>
              <a:spcBef>
                <a:spcPts val="10"/>
              </a:spcBef>
            </a:pPr>
            <a:r>
              <a:rPr sz="2000" spc="-5" dirty="0" err="1" smtClean="0">
                <a:latin typeface="Arial"/>
                <a:cs typeface="Arial"/>
              </a:rPr>
              <a:t>Dishle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cup of </a:t>
            </a:r>
            <a:r>
              <a:rPr sz="2000" dirty="0">
                <a:latin typeface="Arial"/>
                <a:cs typeface="Arial"/>
              </a:rPr>
              <a:t>tea </a:t>
            </a:r>
            <a:endParaRPr lang="en-US" sz="2000" dirty="0">
              <a:latin typeface="Arial"/>
              <a:cs typeface="Arial"/>
            </a:endParaRPr>
          </a:p>
          <a:p>
            <a:pPr marL="407670" marR="398780" algn="ctr">
              <a:lnSpc>
                <a:spcPct val="169100"/>
              </a:lnSpc>
              <a:spcBef>
                <a:spcPts val="10"/>
              </a:spcBef>
            </a:pPr>
            <a:r>
              <a:rPr sz="2000" spc="-10" dirty="0" smtClean="0">
                <a:latin typeface="Arial"/>
                <a:cs typeface="Arial"/>
              </a:rPr>
              <a:t>  </a:t>
            </a:r>
            <a:r>
              <a:rPr sz="2000" spc="-5" dirty="0">
                <a:latin typeface="Arial"/>
                <a:cs typeface="Arial"/>
              </a:rPr>
              <a:t>Flics </a:t>
            </a:r>
            <a:r>
              <a:rPr sz="2000" dirty="0">
                <a:latin typeface="Arial"/>
                <a:cs typeface="Arial"/>
              </a:rPr>
              <a:t>– cinema </a:t>
            </a:r>
          </a:p>
          <a:p>
            <a:pPr marL="547370" marR="537845" algn="ctr">
              <a:lnSpc>
                <a:spcPts val="4880"/>
              </a:lnSpc>
              <a:spcBef>
                <a:spcPts val="484"/>
              </a:spcBef>
            </a:pPr>
            <a:r>
              <a:rPr sz="2000" dirty="0">
                <a:latin typeface="Arial"/>
                <a:cs typeface="Arial"/>
              </a:rPr>
              <a:t>Ooman – </a:t>
            </a:r>
            <a:r>
              <a:rPr sz="2000" dirty="0" smtClean="0">
                <a:latin typeface="Arial"/>
                <a:cs typeface="Arial"/>
              </a:rPr>
              <a:t>woman</a:t>
            </a:r>
            <a:endParaRPr lang="en-US" sz="2000" spc="-5" dirty="0">
              <a:latin typeface="Arial"/>
              <a:cs typeface="Arial"/>
            </a:endParaRPr>
          </a:p>
          <a:p>
            <a:pPr marL="547370" marR="537845" algn="ctr">
              <a:lnSpc>
                <a:spcPts val="4880"/>
              </a:lnSpc>
              <a:spcBef>
                <a:spcPts val="484"/>
              </a:spcBef>
            </a:pP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Opple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apple 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95"/>
              </a:spcBef>
            </a:pPr>
            <a:r>
              <a:rPr sz="2000" spc="-5" dirty="0">
                <a:latin typeface="Arial"/>
                <a:cs typeface="Arial"/>
              </a:rPr>
              <a:t>Suck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sweets 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175259"/>
            <a:ext cx="19672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/>
              <a:t>B</a:t>
            </a:r>
            <a:r>
              <a:rPr sz="3200" spc="-5" dirty="0"/>
              <a:t>R</a:t>
            </a:r>
            <a:r>
              <a:rPr sz="3200" spc="5" dirty="0"/>
              <a:t>U</a:t>
            </a:r>
            <a:r>
              <a:rPr sz="3200" spc="-10" dirty="0"/>
              <a:t>M</a:t>
            </a:r>
            <a:r>
              <a:rPr sz="3200" dirty="0"/>
              <a:t>M</a:t>
            </a:r>
            <a:r>
              <a:rPr sz="3200" spc="-10" dirty="0"/>
              <a:t>I</a:t>
            </a:r>
            <a:r>
              <a:rPr sz="3200" dirty="0"/>
              <a:t>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22250" y="1108709"/>
            <a:ext cx="8437880" cy="481093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89915">
              <a:lnSpc>
                <a:spcPts val="2900"/>
              </a:lnSpc>
              <a:spcBef>
                <a:spcPts val="380"/>
              </a:spcBef>
            </a:pPr>
            <a:r>
              <a:rPr sz="2600" dirty="0">
                <a:latin typeface="Arial"/>
                <a:cs typeface="Arial"/>
              </a:rPr>
              <a:t>Brummie </a:t>
            </a:r>
            <a:r>
              <a:rPr sz="2600" spc="-5" dirty="0">
                <a:latin typeface="Arial"/>
                <a:cs typeface="Arial"/>
              </a:rPr>
              <a:t>(or </a:t>
            </a:r>
            <a:r>
              <a:rPr sz="2600" dirty="0">
                <a:latin typeface="Arial"/>
                <a:cs typeface="Arial"/>
              </a:rPr>
              <a:t>Brummy) </a:t>
            </a:r>
            <a:r>
              <a:rPr sz="2600" spc="-5" dirty="0">
                <a:latin typeface="Arial"/>
                <a:cs typeface="Arial"/>
              </a:rPr>
              <a:t>refers to </a:t>
            </a:r>
            <a:r>
              <a:rPr sz="2600" dirty="0">
                <a:latin typeface="Arial"/>
                <a:cs typeface="Arial"/>
              </a:rPr>
              <a:t>things connected </a:t>
            </a:r>
            <a:r>
              <a:rPr sz="2600" spc="-10" dirty="0">
                <a:latin typeface="Arial"/>
                <a:cs typeface="Arial"/>
              </a:rPr>
              <a:t>with  </a:t>
            </a:r>
            <a:r>
              <a:rPr sz="2600" spc="-5" dirty="0">
                <a:latin typeface="Arial"/>
                <a:cs typeface="Arial"/>
              </a:rPr>
              <a:t>the city </a:t>
            </a:r>
            <a:r>
              <a:rPr sz="2600" dirty="0">
                <a:latin typeface="Arial"/>
                <a:cs typeface="Arial"/>
              </a:rPr>
              <a:t>of Birmingham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England: </a:t>
            </a:r>
            <a:r>
              <a:rPr sz="2600" spc="-5" dirty="0">
                <a:latin typeface="Arial"/>
                <a:cs typeface="Arial"/>
              </a:rPr>
              <a:t>particularly </a:t>
            </a:r>
            <a:r>
              <a:rPr sz="2600" spc="-10" dirty="0">
                <a:latin typeface="Arial"/>
                <a:cs typeface="Arial"/>
              </a:rPr>
              <a:t>its  </a:t>
            </a:r>
            <a:r>
              <a:rPr sz="2600" spc="-5" dirty="0">
                <a:latin typeface="Arial"/>
                <a:cs typeface="Arial"/>
              </a:rPr>
              <a:t>people, known </a:t>
            </a:r>
            <a:r>
              <a:rPr sz="2600" dirty="0">
                <a:latin typeface="Arial"/>
                <a:cs typeface="Arial"/>
              </a:rPr>
              <a:t>as Brummies, and </a:t>
            </a:r>
            <a:r>
              <a:rPr sz="2600" spc="-5" dirty="0">
                <a:latin typeface="Arial"/>
                <a:cs typeface="Arial"/>
              </a:rPr>
              <a:t>their </a:t>
            </a:r>
            <a:r>
              <a:rPr sz="2600" dirty="0">
                <a:latin typeface="Arial"/>
                <a:cs typeface="Arial"/>
              </a:rPr>
              <a:t>accent and  </a:t>
            </a:r>
            <a:r>
              <a:rPr sz="2600" spc="-5" dirty="0">
                <a:latin typeface="Arial"/>
                <a:cs typeface="Arial"/>
              </a:rPr>
              <a:t>dialect </a:t>
            </a:r>
            <a:r>
              <a:rPr sz="2600" dirty="0">
                <a:latin typeface="Arial"/>
                <a:cs typeface="Arial"/>
              </a:rPr>
              <a:t>of the </a:t>
            </a:r>
            <a:r>
              <a:rPr sz="2600" spc="-5" dirty="0">
                <a:latin typeface="Arial"/>
                <a:cs typeface="Arial"/>
              </a:rPr>
              <a:t>English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language.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50" dirty="0">
              <a:latin typeface="Arial"/>
              <a:cs typeface="Arial"/>
            </a:endParaRPr>
          </a:p>
          <a:p>
            <a:pPr marL="1474470" algn="ctr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bab </a:t>
            </a:r>
            <a:r>
              <a:rPr sz="2800" spc="-10" dirty="0">
                <a:latin typeface="Arial"/>
                <a:cs typeface="Arial"/>
              </a:rPr>
              <a:t>when </a:t>
            </a:r>
            <a:r>
              <a:rPr sz="2800" spc="-5" dirty="0">
                <a:latin typeface="Arial"/>
                <a:cs typeface="Arial"/>
              </a:rPr>
              <a:t>referring </a:t>
            </a:r>
            <a:r>
              <a:rPr sz="2800" dirty="0">
                <a:latin typeface="Arial"/>
                <a:cs typeface="Arial"/>
              </a:rPr>
              <a:t>to ‘a spouse’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‘female’.</a:t>
            </a:r>
            <a:endParaRPr sz="2800" dirty="0">
              <a:latin typeface="Arial"/>
              <a:cs typeface="Arial"/>
            </a:endParaRPr>
          </a:p>
          <a:p>
            <a:pPr marL="1519555" algn="ctr">
              <a:lnSpc>
                <a:spcPts val="3240"/>
              </a:lnSpc>
              <a:spcBef>
                <a:spcPts val="1950"/>
              </a:spcBef>
            </a:pPr>
            <a:r>
              <a:rPr sz="2800" b="1" dirty="0">
                <a:latin typeface="Arial"/>
                <a:cs typeface="Arial"/>
              </a:rPr>
              <a:t>it's </a:t>
            </a:r>
            <a:r>
              <a:rPr sz="2800" b="1" spc="-5" dirty="0">
                <a:latin typeface="Arial"/>
                <a:cs typeface="Arial"/>
              </a:rPr>
              <a:t>lookin </a:t>
            </a:r>
            <a:r>
              <a:rPr sz="2800" b="1" dirty="0">
                <a:latin typeface="Arial"/>
                <a:cs typeface="Arial"/>
              </a:rPr>
              <a:t>a </a:t>
            </a:r>
            <a:r>
              <a:rPr sz="2800" b="1" spc="-5" dirty="0">
                <a:latin typeface="Arial"/>
                <a:cs typeface="Arial"/>
              </a:rPr>
              <a:t>bit black </a:t>
            </a:r>
            <a:r>
              <a:rPr sz="2800" b="1" spc="-10" dirty="0">
                <a:latin typeface="Arial"/>
                <a:cs typeface="Arial"/>
              </a:rPr>
              <a:t>over </a:t>
            </a:r>
            <a:r>
              <a:rPr sz="2800" b="1" spc="-5" dirty="0">
                <a:latin typeface="Arial"/>
                <a:cs typeface="Arial"/>
              </a:rPr>
              <a:t>bills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10" dirty="0" smtClean="0">
                <a:latin typeface="Arial"/>
                <a:cs typeface="Arial"/>
              </a:rPr>
              <a:t>mothers</a:t>
            </a:r>
            <a:endParaRPr sz="2800" dirty="0">
              <a:latin typeface="Arial"/>
              <a:cs typeface="Arial"/>
            </a:endParaRPr>
          </a:p>
          <a:p>
            <a:pPr marL="2136775" marR="547370" algn="ctr">
              <a:lnSpc>
                <a:spcPct val="93000"/>
              </a:lnSpc>
              <a:spcBef>
                <a:spcPts val="2455"/>
              </a:spcBef>
            </a:pPr>
            <a:r>
              <a:rPr sz="2800" b="1" spc="-5" dirty="0" smtClean="0">
                <a:latin typeface="Arial"/>
                <a:cs typeface="Arial"/>
              </a:rPr>
              <a:t>You </a:t>
            </a:r>
            <a:r>
              <a:rPr sz="2800" b="1" spc="-5" dirty="0">
                <a:latin typeface="Arial"/>
                <a:cs typeface="Arial"/>
              </a:rPr>
              <a:t>talkin </a:t>
            </a:r>
            <a:r>
              <a:rPr sz="2800" b="1" dirty="0">
                <a:latin typeface="Arial"/>
                <a:cs typeface="Arial"/>
              </a:rPr>
              <a:t>to </a:t>
            </a:r>
            <a:r>
              <a:rPr sz="2800" b="1" spc="-5" dirty="0">
                <a:latin typeface="Arial"/>
                <a:cs typeface="Arial"/>
              </a:rPr>
              <a:t>me </a:t>
            </a:r>
            <a:r>
              <a:rPr sz="2800" b="1" spc="-10" dirty="0">
                <a:latin typeface="Arial"/>
                <a:cs typeface="Arial"/>
              </a:rPr>
              <a:t>or </a:t>
            </a:r>
            <a:r>
              <a:rPr sz="2800" b="1" spc="-5" dirty="0">
                <a:latin typeface="Arial"/>
                <a:cs typeface="Arial"/>
              </a:rPr>
              <a:t>chewin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brick  </a:t>
            </a:r>
            <a:r>
              <a:rPr sz="2800" spc="-5" dirty="0">
                <a:latin typeface="Arial"/>
                <a:cs typeface="Arial"/>
              </a:rPr>
              <a:t>someone </a:t>
            </a:r>
            <a:r>
              <a:rPr sz="2800" spc="-10" dirty="0">
                <a:latin typeface="Arial"/>
                <a:cs typeface="Arial"/>
              </a:rPr>
              <a:t>was </a:t>
            </a:r>
            <a:r>
              <a:rPr sz="2800" spc="-5" dirty="0">
                <a:latin typeface="Arial"/>
                <a:cs typeface="Arial"/>
              </a:rPr>
              <a:t>being aggressive  verbally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5850" y="359409"/>
            <a:ext cx="4966970" cy="6767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979" y="140970"/>
            <a:ext cx="4448810" cy="616712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3970" algn="just">
              <a:lnSpc>
                <a:spcPct val="100000"/>
              </a:lnSpc>
              <a:spcBef>
                <a:spcPts val="2030"/>
              </a:spcBef>
            </a:pPr>
            <a:r>
              <a:rPr sz="3200" b="1" dirty="0">
                <a:solidFill>
                  <a:srgbClr val="FF3333"/>
                </a:solidFill>
                <a:latin typeface="Arial"/>
                <a:cs typeface="Arial"/>
              </a:rPr>
              <a:t>A </a:t>
            </a:r>
            <a:r>
              <a:rPr sz="3200" b="1" spc="-5" dirty="0">
                <a:solidFill>
                  <a:srgbClr val="FF3333"/>
                </a:solidFill>
                <a:latin typeface="Arial"/>
                <a:cs typeface="Arial"/>
              </a:rPr>
              <a:t>dialect</a:t>
            </a:r>
            <a:r>
              <a:rPr sz="3200" b="1" spc="5" dirty="0">
                <a:solidFill>
                  <a:srgbClr val="FF3333"/>
                </a:solidFill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is</a:t>
            </a:r>
            <a:endParaRPr sz="3200" dirty="0">
              <a:latin typeface="Arial"/>
              <a:cs typeface="Arial"/>
            </a:endParaRPr>
          </a:p>
          <a:p>
            <a:pPr marL="13970" marR="5080" algn="just">
              <a:lnSpc>
                <a:spcPts val="3570"/>
              </a:lnSpc>
              <a:spcBef>
                <a:spcPts val="2270"/>
              </a:spcBef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variant,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variety, </a:t>
            </a:r>
            <a:r>
              <a:rPr sz="3200" dirty="0">
                <a:latin typeface="Arial"/>
                <a:cs typeface="Arial"/>
              </a:rPr>
              <a:t>of a  language spoken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certain </a:t>
            </a:r>
            <a:r>
              <a:rPr sz="3200" dirty="0">
                <a:latin typeface="Arial"/>
                <a:cs typeface="Arial"/>
              </a:rPr>
              <a:t>geographical  area.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 dirty="0">
              <a:latin typeface="Arial"/>
              <a:cs typeface="Arial"/>
            </a:endParaRPr>
          </a:p>
          <a:p>
            <a:pPr marL="12700" marR="78105" algn="just">
              <a:lnSpc>
                <a:spcPts val="3570"/>
              </a:lnSpc>
            </a:pPr>
            <a:r>
              <a:rPr sz="3200" dirty="0">
                <a:latin typeface="Arial"/>
                <a:cs typeface="Arial"/>
              </a:rPr>
              <a:t>A complete system </a:t>
            </a:r>
            <a:r>
              <a:rPr sz="3200" spc="-5" dirty="0">
                <a:latin typeface="Arial"/>
                <a:cs typeface="Arial"/>
              </a:rPr>
              <a:t>of  </a:t>
            </a:r>
            <a:r>
              <a:rPr sz="3200" dirty="0">
                <a:latin typeface="Arial"/>
                <a:cs typeface="Arial"/>
              </a:rPr>
              <a:t>verbal communication  </a:t>
            </a:r>
            <a:r>
              <a:rPr sz="3200" spc="-5" dirty="0">
                <a:latin typeface="Arial"/>
                <a:cs typeface="Arial"/>
              </a:rPr>
              <a:t>(oral </a:t>
            </a:r>
            <a:r>
              <a:rPr sz="3200" dirty="0">
                <a:latin typeface="Arial"/>
                <a:cs typeface="Arial"/>
              </a:rPr>
              <a:t>but not necessarily  </a:t>
            </a:r>
            <a:r>
              <a:rPr sz="3200" spc="-5" dirty="0">
                <a:latin typeface="Arial"/>
                <a:cs typeface="Arial"/>
              </a:rPr>
              <a:t>written), </a:t>
            </a:r>
            <a:r>
              <a:rPr sz="3200" spc="-1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its own  </a:t>
            </a:r>
            <a:r>
              <a:rPr sz="3200" dirty="0">
                <a:latin typeface="Arial"/>
                <a:cs typeface="Arial"/>
              </a:rPr>
              <a:t>vocabulary, grammar,  and</a:t>
            </a:r>
            <a:r>
              <a:rPr sz="3200" spc="-5" dirty="0">
                <a:latin typeface="Arial"/>
                <a:cs typeface="Arial"/>
              </a:rPr>
              <a:t> syntax.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514350"/>
            <a:ext cx="9382125" cy="5929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O'rite </a:t>
            </a:r>
            <a:r>
              <a:rPr sz="2600" dirty="0">
                <a:latin typeface="Arial"/>
                <a:cs typeface="Arial"/>
              </a:rPr>
              <a:t>- alright </a:t>
            </a:r>
            <a:endParaRPr lang="en-US" sz="2600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600" dirty="0" smtClean="0">
                <a:latin typeface="Arial"/>
                <a:cs typeface="Arial"/>
              </a:rPr>
              <a:t>Man </a:t>
            </a:r>
            <a:r>
              <a:rPr lang="hu-HU" sz="2600" dirty="0" smtClean="0">
                <a:latin typeface="Arial"/>
                <a:cs typeface="Arial"/>
              </a:rPr>
              <a:t>–</a:t>
            </a:r>
            <a:r>
              <a:rPr sz="2600" dirty="0" smtClean="0">
                <a:latin typeface="Arial"/>
                <a:cs typeface="Arial"/>
              </a:rPr>
              <a:t> mate</a:t>
            </a:r>
            <a:endParaRPr lang="en-US" sz="2600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600" spc="-5" dirty="0" smtClean="0">
                <a:latin typeface="Arial"/>
                <a:cs typeface="Arial"/>
              </a:rPr>
              <a:t>Sound/sweet/mint</a:t>
            </a:r>
            <a:r>
              <a:rPr sz="2600" spc="-5" dirty="0">
                <a:latin typeface="Arial"/>
                <a:cs typeface="Arial"/>
              </a:rPr>
              <a:t>' </a:t>
            </a:r>
            <a:r>
              <a:rPr sz="2600" dirty="0">
                <a:latin typeface="Arial"/>
                <a:cs typeface="Arial"/>
              </a:rPr>
              <a:t>– </a:t>
            </a:r>
            <a:r>
              <a:rPr sz="2600" spc="-5" dirty="0">
                <a:latin typeface="Arial"/>
                <a:cs typeface="Arial"/>
              </a:rPr>
              <a:t>excellent </a:t>
            </a:r>
            <a:endParaRPr lang="en-US" sz="2600" spc="-5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600" dirty="0" smtClean="0">
                <a:latin typeface="Arial"/>
                <a:cs typeface="Arial"/>
              </a:rPr>
              <a:t>Outdoor </a:t>
            </a:r>
            <a:r>
              <a:rPr sz="2600" dirty="0">
                <a:latin typeface="Arial"/>
                <a:cs typeface="Arial"/>
              </a:rPr>
              <a:t>- </a:t>
            </a:r>
            <a:r>
              <a:rPr sz="2600" spc="-5" dirty="0" err="1">
                <a:latin typeface="Arial"/>
                <a:cs typeface="Arial"/>
              </a:rPr>
              <a:t>off-licence</a:t>
            </a:r>
            <a:r>
              <a:rPr sz="2600" spc="-5" dirty="0">
                <a:latin typeface="Arial"/>
                <a:cs typeface="Arial"/>
              </a:rPr>
              <a:t> </a:t>
            </a:r>
            <a:endParaRPr lang="en-US" sz="2600" spc="-5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600" dirty="0" smtClean="0">
                <a:latin typeface="Arial"/>
                <a:cs typeface="Arial"/>
              </a:rPr>
              <a:t>Have </a:t>
            </a:r>
            <a:r>
              <a:rPr sz="2600" dirty="0">
                <a:latin typeface="Arial"/>
                <a:cs typeface="Arial"/>
              </a:rPr>
              <a:t>a doss - laze </a:t>
            </a:r>
            <a:r>
              <a:rPr sz="2600" dirty="0" smtClean="0">
                <a:latin typeface="Arial"/>
                <a:cs typeface="Arial"/>
              </a:rPr>
              <a:t>about</a:t>
            </a:r>
            <a:endParaRPr lang="en-US" sz="2600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600" dirty="0" smtClean="0">
                <a:latin typeface="Arial"/>
                <a:cs typeface="Arial"/>
              </a:rPr>
              <a:t>Fair </a:t>
            </a:r>
            <a:r>
              <a:rPr sz="2600" spc="-5" dirty="0">
                <a:latin typeface="Arial"/>
                <a:cs typeface="Arial"/>
              </a:rPr>
              <a:t>play </a:t>
            </a:r>
            <a:r>
              <a:rPr sz="2600" dirty="0">
                <a:latin typeface="Arial"/>
                <a:cs typeface="Arial"/>
              </a:rPr>
              <a:t>- </a:t>
            </a:r>
            <a:r>
              <a:rPr sz="2600" spc="-10" dirty="0">
                <a:latin typeface="Arial"/>
                <a:cs typeface="Arial"/>
              </a:rPr>
              <a:t>well </a:t>
            </a:r>
            <a:r>
              <a:rPr sz="2600" dirty="0">
                <a:latin typeface="Arial"/>
                <a:cs typeface="Arial"/>
              </a:rPr>
              <a:t>done </a:t>
            </a:r>
            <a:endParaRPr lang="en-US" sz="2600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600" dirty="0" smtClean="0">
                <a:latin typeface="Arial"/>
                <a:cs typeface="Arial"/>
              </a:rPr>
              <a:t>Buzz </a:t>
            </a:r>
            <a:r>
              <a:rPr sz="2600" dirty="0">
                <a:latin typeface="Arial"/>
                <a:cs typeface="Arial"/>
              </a:rPr>
              <a:t>– bus </a:t>
            </a:r>
            <a:r>
              <a:rPr lang="hu-HU" sz="2600" dirty="0" smtClean="0">
                <a:latin typeface="Arial"/>
                <a:cs typeface="Arial"/>
              </a:rPr>
              <a:t>–</a:t>
            </a:r>
            <a:r>
              <a:rPr sz="2600" spc="5" dirty="0" smtClean="0">
                <a:latin typeface="Arial"/>
                <a:cs typeface="Arial"/>
              </a:rPr>
              <a:t> </a:t>
            </a:r>
            <a:endParaRPr lang="en-US" sz="2600" spc="5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600" dirty="0" smtClean="0">
                <a:latin typeface="Arial"/>
                <a:cs typeface="Arial"/>
              </a:rPr>
              <a:t>Def </a:t>
            </a:r>
            <a:r>
              <a:rPr sz="2600" spc="-5" dirty="0">
                <a:latin typeface="Arial"/>
                <a:cs typeface="Arial"/>
              </a:rPr>
              <a:t>it </a:t>
            </a:r>
            <a:r>
              <a:rPr sz="2600" dirty="0">
                <a:latin typeface="Arial"/>
                <a:cs typeface="Arial"/>
              </a:rPr>
              <a:t>out! - Leave </a:t>
            </a:r>
            <a:r>
              <a:rPr sz="2600" spc="-5" dirty="0">
                <a:latin typeface="Arial"/>
                <a:cs typeface="Arial"/>
              </a:rPr>
              <a:t>it </a:t>
            </a:r>
            <a:r>
              <a:rPr sz="2600" dirty="0">
                <a:latin typeface="Arial"/>
                <a:cs typeface="Arial"/>
              </a:rPr>
              <a:t>alone! – </a:t>
            </a:r>
            <a:endParaRPr lang="en-US" sz="2600" dirty="0" smtClean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2600" dirty="0" err="1" smtClean="0">
                <a:latin typeface="Arial"/>
                <a:cs typeface="Arial"/>
              </a:rPr>
              <a:t>Soz</a:t>
            </a:r>
            <a:r>
              <a:rPr sz="2600" dirty="0" smtClean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- </a:t>
            </a:r>
            <a:r>
              <a:rPr sz="2600" spc="-5" dirty="0">
                <a:latin typeface="Arial"/>
                <a:cs typeface="Arial"/>
              </a:rPr>
              <a:t>'Sorry' </a:t>
            </a:r>
            <a:endParaRPr lang="en-US" sz="26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300" y="109991"/>
            <a:ext cx="3657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</a:t>
            </a:r>
            <a:r>
              <a:rPr spc="-10" dirty="0"/>
              <a:t>O</a:t>
            </a:r>
            <a:r>
              <a:rPr spc="-5" dirty="0"/>
              <a:t>R</a:t>
            </a:r>
            <a:r>
              <a:rPr spc="-15" dirty="0"/>
              <a:t>F</a:t>
            </a:r>
            <a:r>
              <a:rPr spc="-10" dirty="0"/>
              <a:t>O</a:t>
            </a:r>
            <a:r>
              <a:rPr spc="-15" dirty="0"/>
              <a:t>L</a:t>
            </a:r>
            <a:r>
              <a:rPr dirty="0"/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490" y="1107440"/>
            <a:ext cx="9476740" cy="65532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90880">
              <a:lnSpc>
                <a:spcPts val="2900"/>
              </a:lnSpc>
              <a:spcBef>
                <a:spcPts val="380"/>
              </a:spcBef>
            </a:pPr>
            <a:r>
              <a:rPr sz="2400" dirty="0">
                <a:latin typeface="Arial"/>
                <a:cs typeface="Arial"/>
              </a:rPr>
              <a:t>Much of the </a:t>
            </a:r>
            <a:r>
              <a:rPr sz="2400" spc="-5" dirty="0">
                <a:latin typeface="Arial"/>
                <a:cs typeface="Arial"/>
              </a:rPr>
              <a:t>distinctive </a:t>
            </a:r>
            <a:r>
              <a:rPr sz="2400" dirty="0">
                <a:latin typeface="Arial"/>
                <a:cs typeface="Arial"/>
              </a:rPr>
              <a:t>vocabulary of Broad </a:t>
            </a:r>
            <a:r>
              <a:rPr sz="2400" spc="-5" dirty="0">
                <a:latin typeface="Arial"/>
                <a:cs typeface="Arial"/>
              </a:rPr>
              <a:t>Norfolk </a:t>
            </a:r>
            <a:r>
              <a:rPr sz="2400" dirty="0">
                <a:latin typeface="Arial"/>
                <a:cs typeface="Arial"/>
              </a:rPr>
              <a:t>has now  died out and only </a:t>
            </a:r>
            <a:r>
              <a:rPr sz="2400" spc="-5" dirty="0">
                <a:latin typeface="Arial"/>
                <a:cs typeface="Arial"/>
              </a:rPr>
              <a:t>the older generations </a:t>
            </a:r>
            <a:r>
              <a:rPr sz="2400" dirty="0">
                <a:latin typeface="Arial"/>
                <a:cs typeface="Arial"/>
              </a:rPr>
              <a:t>use </a:t>
            </a:r>
            <a:r>
              <a:rPr sz="2400" spc="-5" dirty="0">
                <a:latin typeface="Arial"/>
                <a:cs typeface="Arial"/>
              </a:rPr>
              <a:t>the fullest  </a:t>
            </a:r>
            <a:r>
              <a:rPr sz="2400" dirty="0">
                <a:latin typeface="Arial"/>
                <a:cs typeface="Arial"/>
              </a:rPr>
              <a:t>amount, so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speech of </a:t>
            </a:r>
            <a:r>
              <a:rPr sz="2400" spc="5" dirty="0">
                <a:latin typeface="Arial"/>
                <a:cs typeface="Arial"/>
              </a:rPr>
              <a:t>most of </a:t>
            </a:r>
            <a:r>
              <a:rPr sz="2400" spc="-5" dirty="0">
                <a:latin typeface="Arial"/>
                <a:cs typeface="Arial"/>
              </a:rPr>
              <a:t>Norfolk is </a:t>
            </a:r>
            <a:r>
              <a:rPr sz="2400" dirty="0">
                <a:latin typeface="Arial"/>
                <a:cs typeface="Arial"/>
              </a:rPr>
              <a:t>now more an  accent </a:t>
            </a:r>
            <a:r>
              <a:rPr sz="2400" spc="-5" dirty="0">
                <a:latin typeface="Arial"/>
                <a:cs typeface="Arial"/>
              </a:rPr>
              <a:t>than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dialect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marL="3162300" marR="5080" indent="72390" algn="r">
              <a:lnSpc>
                <a:spcPts val="2900"/>
              </a:lnSpc>
              <a:spcBef>
                <a:spcPts val="208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Friends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Norfolk </a:t>
            </a:r>
            <a:r>
              <a:rPr sz="2400" dirty="0">
                <a:latin typeface="Arial"/>
                <a:cs typeface="Arial"/>
              </a:rPr>
              <a:t>Dialect (FOND)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 group </a:t>
            </a:r>
            <a:r>
              <a:rPr sz="2400" spc="-5" dirty="0">
                <a:latin typeface="Arial"/>
                <a:cs typeface="Arial"/>
              </a:rPr>
              <a:t>which </a:t>
            </a:r>
            <a:r>
              <a:rPr sz="2400" dirty="0">
                <a:latin typeface="Arial"/>
                <a:cs typeface="Arial"/>
              </a:rPr>
              <a:t>formed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1999 </a:t>
            </a:r>
            <a:r>
              <a:rPr sz="2400" spc="-10" dirty="0">
                <a:latin typeface="Arial"/>
                <a:cs typeface="Arial"/>
              </a:rPr>
              <a:t>with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aim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preserving </a:t>
            </a:r>
            <a:r>
              <a:rPr sz="2400" dirty="0">
                <a:latin typeface="Arial"/>
                <a:cs typeface="Arial"/>
              </a:rPr>
              <a:t>and promoting Broad </a:t>
            </a:r>
            <a:r>
              <a:rPr sz="2400" spc="-5" dirty="0">
                <a:latin typeface="Arial"/>
                <a:cs typeface="Arial"/>
              </a:rPr>
              <a:t>Norfolk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Arial"/>
              <a:cs typeface="Arial"/>
            </a:endParaRPr>
          </a:p>
          <a:p>
            <a:pPr marR="49530"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Afront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in front </a:t>
            </a:r>
            <a:endParaRPr sz="2000" dirty="0">
              <a:latin typeface="Arial"/>
              <a:cs typeface="Arial"/>
            </a:endParaRPr>
          </a:p>
          <a:p>
            <a:pPr marL="2341880" marR="2392680" algn="ctr">
              <a:lnSpc>
                <a:spcPct val="176100"/>
              </a:lnSpc>
            </a:pPr>
            <a:r>
              <a:rPr sz="2000" spc="-5" dirty="0">
                <a:latin typeface="Arial"/>
                <a:cs typeface="Arial"/>
              </a:rPr>
              <a:t>Bor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 err="1">
                <a:latin typeface="Arial"/>
                <a:cs typeface="Arial"/>
              </a:rPr>
              <a:t>neighbour</a:t>
            </a:r>
            <a:r>
              <a:rPr sz="2000" spc="-5" dirty="0">
                <a:latin typeface="Arial"/>
                <a:cs typeface="Arial"/>
              </a:rPr>
              <a:t>/boy </a:t>
            </a:r>
            <a:r>
              <a:rPr sz="2000" spc="-5" dirty="0" smtClean="0">
                <a:latin typeface="Arial"/>
                <a:cs typeface="Arial"/>
              </a:rPr>
              <a:t> </a:t>
            </a:r>
            <a:endParaRPr lang="en-US" sz="2000" spc="-5" dirty="0" smtClean="0">
              <a:latin typeface="Arial"/>
              <a:cs typeface="Arial"/>
            </a:endParaRPr>
          </a:p>
          <a:p>
            <a:pPr marL="2341880" marR="2392680" algn="ctr">
              <a:lnSpc>
                <a:spcPct val="176100"/>
              </a:lnSpc>
            </a:pPr>
            <a:r>
              <a:rPr sz="2000" spc="-5" dirty="0" smtClean="0">
                <a:latin typeface="Arial"/>
                <a:cs typeface="Arial"/>
              </a:rPr>
              <a:t>Dodman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snail </a:t>
            </a:r>
            <a:endParaRPr sz="2000" dirty="0">
              <a:latin typeface="Arial"/>
              <a:cs typeface="Arial"/>
            </a:endParaRPr>
          </a:p>
          <a:p>
            <a:pPr marR="53975" algn="ctr">
              <a:lnSpc>
                <a:spcPct val="100000"/>
              </a:lnSpc>
              <a:spcBef>
                <a:spcPts val="2010"/>
              </a:spcBef>
            </a:pPr>
            <a:r>
              <a:rPr sz="2000" spc="-5" dirty="0">
                <a:latin typeface="Arial"/>
                <a:cs typeface="Arial"/>
              </a:rPr>
              <a:t>Hold yew hard!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Hang on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moment! </a:t>
            </a:r>
            <a:endParaRPr sz="2000" dirty="0">
              <a:latin typeface="Arial"/>
              <a:cs typeface="Arial"/>
            </a:endParaRPr>
          </a:p>
          <a:p>
            <a:pPr marR="52705" algn="ctr">
              <a:lnSpc>
                <a:spcPct val="100000"/>
              </a:lnSpc>
              <a:spcBef>
                <a:spcPts val="2010"/>
              </a:spcBef>
            </a:pPr>
            <a:r>
              <a:rPr sz="2000" spc="-10" dirty="0">
                <a:latin typeface="Arial"/>
                <a:cs typeface="Arial"/>
              </a:rPr>
              <a:t>Mawther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girl/young woman </a:t>
            </a:r>
            <a:endParaRPr sz="2000" dirty="0">
              <a:latin typeface="Arial"/>
              <a:cs typeface="Arial"/>
            </a:endParaRPr>
          </a:p>
          <a:p>
            <a:pPr marR="130810" algn="ctr">
              <a:lnSpc>
                <a:spcPct val="100000"/>
              </a:lnSpc>
              <a:spcBef>
                <a:spcPts val="2010"/>
              </a:spcBef>
            </a:pPr>
            <a:r>
              <a:rPr sz="2000" spc="-5" dirty="0">
                <a:latin typeface="Arial"/>
                <a:cs typeface="Arial"/>
              </a:rPr>
              <a:t>Rum 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5" dirty="0">
                <a:latin typeface="Arial"/>
                <a:cs typeface="Arial"/>
              </a:rPr>
              <a:t>curious, strange, funny 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700" y="109991"/>
            <a:ext cx="506031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ESTUARY</a:t>
            </a:r>
            <a:r>
              <a:rPr spc="-65" dirty="0"/>
              <a:t> </a:t>
            </a:r>
            <a:r>
              <a:rPr spc="-10" dirty="0"/>
              <a:t>ENGLISH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2250" y="1035050"/>
            <a:ext cx="7046595" cy="11582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sz="2600" spc="-5" dirty="0">
                <a:latin typeface="Arial"/>
                <a:cs typeface="Arial"/>
              </a:rPr>
              <a:t>It is widely </a:t>
            </a:r>
            <a:r>
              <a:rPr sz="2600" dirty="0">
                <a:latin typeface="Arial"/>
                <a:cs typeface="Arial"/>
              </a:rPr>
              <a:t>spoken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and around London and,  more </a:t>
            </a:r>
            <a:r>
              <a:rPr sz="2600" spc="-5" dirty="0">
                <a:latin typeface="Arial"/>
                <a:cs typeface="Arial"/>
              </a:rPr>
              <a:t>generally, in the </a:t>
            </a:r>
            <a:r>
              <a:rPr sz="2600" dirty="0">
                <a:latin typeface="Arial"/>
                <a:cs typeface="Arial"/>
              </a:rPr>
              <a:t>southeast of </a:t>
            </a:r>
            <a:r>
              <a:rPr sz="2600" spc="-5" dirty="0">
                <a:latin typeface="Arial"/>
                <a:cs typeface="Arial"/>
              </a:rPr>
              <a:t>England </a:t>
            </a:r>
            <a:r>
              <a:rPr sz="2600" dirty="0">
                <a:latin typeface="Arial"/>
                <a:cs typeface="Arial"/>
              </a:rPr>
              <a:t>and  along </a:t>
            </a:r>
            <a:r>
              <a:rPr sz="2600" spc="-5" dirty="0">
                <a:latin typeface="Arial"/>
                <a:cs typeface="Arial"/>
              </a:rPr>
              <a:t>the river </a:t>
            </a:r>
            <a:r>
              <a:rPr sz="2600" dirty="0">
                <a:latin typeface="Arial"/>
                <a:cs typeface="Arial"/>
              </a:rPr>
              <a:t>Thames and </a:t>
            </a:r>
            <a:r>
              <a:rPr sz="2600" spc="-5" dirty="0">
                <a:latin typeface="Arial"/>
                <a:cs typeface="Arial"/>
              </a:rPr>
              <a:t>its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estuary.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859" y="3286759"/>
            <a:ext cx="9486900" cy="277768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53845" marR="15875" indent="-1214120">
              <a:lnSpc>
                <a:spcPts val="2900"/>
              </a:lnSpc>
              <a:spcBef>
                <a:spcPts val="380"/>
              </a:spcBef>
            </a:pPr>
            <a:r>
              <a:rPr sz="2600" dirty="0">
                <a:latin typeface="Arial"/>
                <a:cs typeface="Arial"/>
              </a:rPr>
              <a:t>The omission </a:t>
            </a:r>
            <a:r>
              <a:rPr sz="2600" spc="5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the -ly adverbial </a:t>
            </a:r>
            <a:r>
              <a:rPr sz="2600" dirty="0">
                <a:latin typeface="Arial"/>
                <a:cs typeface="Arial"/>
              </a:rPr>
              <a:t>ending, as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You're </a:t>
            </a:r>
            <a:r>
              <a:rPr sz="2600" spc="-5" dirty="0">
                <a:latin typeface="Arial"/>
                <a:cs typeface="Arial"/>
              </a:rPr>
              <a:t>turning it  too </a:t>
            </a:r>
            <a:r>
              <a:rPr sz="2600" dirty="0">
                <a:latin typeface="Arial"/>
                <a:cs typeface="Arial"/>
              </a:rPr>
              <a:t>slow or They </a:t>
            </a:r>
            <a:r>
              <a:rPr sz="2600" spc="-5" dirty="0">
                <a:latin typeface="Arial"/>
                <a:cs typeface="Arial"/>
              </a:rPr>
              <a:t>talked </a:t>
            </a:r>
            <a:r>
              <a:rPr sz="2600" dirty="0">
                <a:latin typeface="Arial"/>
                <a:cs typeface="Arial"/>
              </a:rPr>
              <a:t>very quiet </a:t>
            </a:r>
            <a:r>
              <a:rPr sz="2600" spc="-5" dirty="0">
                <a:latin typeface="Arial"/>
                <a:cs typeface="Arial"/>
              </a:rPr>
              <a:t>for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while.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 dirty="0">
              <a:latin typeface="Arial"/>
              <a:cs typeface="Arial"/>
            </a:endParaRPr>
          </a:p>
          <a:p>
            <a:pPr marL="12065" marR="5080" indent="-1270" algn="ctr">
              <a:lnSpc>
                <a:spcPts val="2900"/>
              </a:lnSpc>
            </a:pPr>
            <a:r>
              <a:rPr sz="2600" spc="-5" dirty="0">
                <a:latin typeface="Arial"/>
                <a:cs typeface="Arial"/>
              </a:rPr>
              <a:t>Generalization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the third person singular form (</a:t>
            </a:r>
            <a:r>
              <a:rPr sz="2600" b="1" spc="-5" dirty="0">
                <a:latin typeface="Arial"/>
                <a:cs typeface="Arial"/>
              </a:rPr>
              <a:t>I </a:t>
            </a:r>
            <a:r>
              <a:rPr sz="2600" b="1" dirty="0">
                <a:latin typeface="Arial"/>
                <a:cs typeface="Arial"/>
              </a:rPr>
              <a:t>gets out of </a:t>
            </a:r>
            <a:r>
              <a:rPr sz="2600" b="1" spc="-5" dirty="0">
                <a:latin typeface="Arial"/>
                <a:cs typeface="Arial"/>
              </a:rPr>
              <a:t>the  car</a:t>
            </a:r>
            <a:r>
              <a:rPr sz="2600" spc="-5" dirty="0">
                <a:latin typeface="Arial"/>
                <a:cs typeface="Arial"/>
              </a:rPr>
              <a:t>), especially in narrative style; also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generalized </a:t>
            </a:r>
            <a:r>
              <a:rPr sz="2600" dirty="0">
                <a:latin typeface="Arial"/>
                <a:cs typeface="Arial"/>
              </a:rPr>
              <a:t>past tense  use of </a:t>
            </a:r>
            <a:r>
              <a:rPr sz="2600" spc="-5" dirty="0">
                <a:latin typeface="Arial"/>
                <a:cs typeface="Arial"/>
              </a:rPr>
              <a:t>was, </a:t>
            </a:r>
            <a:r>
              <a:rPr sz="2600" dirty="0">
                <a:latin typeface="Arial"/>
                <a:cs typeface="Arial"/>
              </a:rPr>
              <a:t>as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b="1" spc="-15" dirty="0">
                <a:latin typeface="Arial"/>
                <a:cs typeface="Arial"/>
              </a:rPr>
              <a:t>We </a:t>
            </a:r>
            <a:r>
              <a:rPr sz="2600" b="1" spc="-10" dirty="0">
                <a:latin typeface="Arial"/>
                <a:cs typeface="Arial"/>
              </a:rPr>
              <a:t>was </a:t>
            </a:r>
            <a:r>
              <a:rPr sz="2600" b="1" spc="-5" dirty="0">
                <a:latin typeface="Arial"/>
                <a:cs typeface="Arial"/>
              </a:rPr>
              <a:t>walking down the</a:t>
            </a:r>
            <a:r>
              <a:rPr sz="2600" b="1" spc="2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road</a:t>
            </a:r>
            <a:r>
              <a:rPr sz="26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8909" y="242569"/>
            <a:ext cx="20593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COCKNEY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5510" y="1046479"/>
            <a:ext cx="8331200" cy="646433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28850" marR="5080" indent="-2216150">
              <a:lnSpc>
                <a:spcPts val="2900"/>
              </a:lnSpc>
              <a:spcBef>
                <a:spcPts val="380"/>
              </a:spcBef>
            </a:pPr>
            <a:r>
              <a:rPr sz="2600" dirty="0">
                <a:latin typeface="Arial"/>
                <a:cs typeface="Arial"/>
              </a:rPr>
              <a:t>One of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best </a:t>
            </a:r>
            <a:r>
              <a:rPr sz="2600" spc="-5" dirty="0">
                <a:latin typeface="Arial"/>
                <a:cs typeface="Arial"/>
              </a:rPr>
              <a:t>known Southern dialects is </a:t>
            </a:r>
            <a:r>
              <a:rPr sz="2600" dirty="0">
                <a:latin typeface="Arial"/>
                <a:cs typeface="Arial"/>
              </a:rPr>
              <a:t>Cockney, </a:t>
            </a:r>
            <a:r>
              <a:rPr sz="2600" spc="-5" dirty="0">
                <a:latin typeface="Arial"/>
                <a:cs typeface="Arial"/>
              </a:rPr>
              <a:t>the  </a:t>
            </a:r>
            <a:r>
              <a:rPr sz="2600" dirty="0">
                <a:latin typeface="Arial"/>
                <a:cs typeface="Arial"/>
              </a:rPr>
              <a:t>regional </a:t>
            </a:r>
            <a:r>
              <a:rPr sz="2600" spc="-5" dirty="0">
                <a:latin typeface="Arial"/>
                <a:cs typeface="Arial"/>
              </a:rPr>
              <a:t>dialect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London.</a:t>
            </a:r>
          </a:p>
          <a:p>
            <a:pPr>
              <a:lnSpc>
                <a:spcPct val="100000"/>
              </a:lnSpc>
            </a:pPr>
            <a:endParaRPr sz="2900" dirty="0">
              <a:latin typeface="Arial"/>
              <a:cs typeface="Arial"/>
            </a:endParaRPr>
          </a:p>
          <a:p>
            <a:pPr marL="223520" algn="ctr">
              <a:lnSpc>
                <a:spcPct val="100000"/>
              </a:lnSpc>
              <a:spcBef>
                <a:spcPts val="2405"/>
              </a:spcBef>
            </a:pPr>
            <a:r>
              <a:rPr sz="2000" spc="-5" dirty="0">
                <a:latin typeface="Arial"/>
                <a:cs typeface="Arial"/>
              </a:rPr>
              <a:t>Bees </a:t>
            </a:r>
            <a:r>
              <a:rPr sz="2000" dirty="0">
                <a:latin typeface="Arial"/>
                <a:cs typeface="Arial"/>
              </a:rPr>
              <a:t>and Honey – </a:t>
            </a:r>
            <a:r>
              <a:rPr sz="2000" spc="-5" dirty="0">
                <a:latin typeface="Arial"/>
                <a:cs typeface="Arial"/>
              </a:rPr>
              <a:t>money 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Arial"/>
              <a:cs typeface="Arial"/>
            </a:endParaRPr>
          </a:p>
          <a:p>
            <a:pPr marL="217804"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Bird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prison </a:t>
            </a:r>
            <a:r>
              <a:rPr sz="2000" spc="-5" dirty="0" smtClean="0">
                <a:latin typeface="Arial"/>
                <a:cs typeface="Arial"/>
              </a:rPr>
              <a:t>(from </a:t>
            </a:r>
            <a:r>
              <a:rPr sz="2000" dirty="0">
                <a:latin typeface="Arial"/>
                <a:cs typeface="Arial"/>
              </a:rPr>
              <a:t>bird </a:t>
            </a:r>
            <a:r>
              <a:rPr sz="2000" spc="-5" dirty="0">
                <a:latin typeface="Arial"/>
                <a:cs typeface="Arial"/>
              </a:rPr>
              <a:t>lime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time)</a:t>
            </a:r>
            <a:endParaRPr sz="2000" dirty="0">
              <a:latin typeface="Arial"/>
              <a:cs typeface="Arial"/>
            </a:endParaRPr>
          </a:p>
          <a:p>
            <a:pPr marL="770890" marR="545465" algn="ctr">
              <a:lnSpc>
                <a:spcPts val="4430"/>
              </a:lnSpc>
              <a:spcBef>
                <a:spcPts val="475"/>
              </a:spcBef>
            </a:pPr>
            <a:r>
              <a:rPr sz="2000" dirty="0">
                <a:latin typeface="Arial"/>
                <a:cs typeface="Arial"/>
              </a:rPr>
              <a:t>China - </a:t>
            </a:r>
            <a:r>
              <a:rPr sz="2000" spc="-5" dirty="0">
                <a:latin typeface="Arial"/>
                <a:cs typeface="Arial"/>
              </a:rPr>
              <a:t>mate/friend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 smtClean="0">
                <a:latin typeface="Arial"/>
                <a:cs typeface="Arial"/>
              </a:rPr>
              <a:t>(from </a:t>
            </a:r>
            <a:r>
              <a:rPr sz="2000" dirty="0">
                <a:latin typeface="Arial"/>
                <a:cs typeface="Arial"/>
              </a:rPr>
              <a:t>China </a:t>
            </a:r>
            <a:r>
              <a:rPr sz="2000" spc="-5" dirty="0">
                <a:latin typeface="Arial"/>
                <a:cs typeface="Arial"/>
              </a:rPr>
              <a:t>plate </a:t>
            </a:r>
            <a:r>
              <a:rPr sz="2000" dirty="0">
                <a:latin typeface="Arial"/>
                <a:cs typeface="Arial"/>
              </a:rPr>
              <a:t>= mate)  </a:t>
            </a:r>
            <a:endParaRPr lang="en-US" sz="2000" dirty="0" smtClean="0">
              <a:latin typeface="Arial"/>
              <a:cs typeface="Arial"/>
            </a:endParaRPr>
          </a:p>
          <a:p>
            <a:pPr marL="770890" marR="545465" algn="ctr">
              <a:lnSpc>
                <a:spcPts val="4430"/>
              </a:lnSpc>
              <a:spcBef>
                <a:spcPts val="475"/>
              </a:spcBef>
            </a:pPr>
            <a:r>
              <a:rPr sz="2000" spc="-5" dirty="0" smtClean="0">
                <a:latin typeface="Arial"/>
                <a:cs typeface="Arial"/>
              </a:rPr>
              <a:t>Dog </a:t>
            </a:r>
            <a:r>
              <a:rPr sz="2000" dirty="0">
                <a:latin typeface="Arial"/>
                <a:cs typeface="Arial"/>
              </a:rPr>
              <a:t>and bone – phone </a:t>
            </a:r>
          </a:p>
          <a:p>
            <a:pPr marL="222250" algn="ctr">
              <a:lnSpc>
                <a:spcPct val="100000"/>
              </a:lnSpc>
              <a:spcBef>
                <a:spcPts val="1545"/>
              </a:spcBef>
            </a:pPr>
            <a:r>
              <a:rPr sz="2000" spc="-5" dirty="0">
                <a:latin typeface="Arial"/>
                <a:cs typeface="Arial"/>
              </a:rPr>
              <a:t>Elbows </a:t>
            </a:r>
            <a:r>
              <a:rPr sz="2000" dirty="0">
                <a:latin typeface="Arial"/>
                <a:cs typeface="Arial"/>
              </a:rPr>
              <a:t>and knees – </a:t>
            </a:r>
            <a:r>
              <a:rPr sz="2000" spc="-5" dirty="0">
                <a:latin typeface="Arial"/>
                <a:cs typeface="Arial"/>
              </a:rPr>
              <a:t>trees </a:t>
            </a:r>
            <a:endParaRPr sz="2000" dirty="0">
              <a:latin typeface="Arial"/>
              <a:cs typeface="Arial"/>
            </a:endParaRPr>
          </a:p>
          <a:p>
            <a:pPr marL="2331085" marR="2101850" algn="ctr">
              <a:lnSpc>
                <a:spcPct val="1844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Elephant's trunk </a:t>
            </a:r>
            <a:r>
              <a:rPr sz="2000" dirty="0">
                <a:latin typeface="Arial"/>
                <a:cs typeface="Arial"/>
              </a:rPr>
              <a:t>– drunk </a:t>
            </a:r>
            <a:r>
              <a:rPr sz="2000" spc="-5" dirty="0" smtClean="0">
                <a:latin typeface="Arial"/>
                <a:cs typeface="Arial"/>
              </a:rPr>
              <a:t> </a:t>
            </a:r>
            <a:endParaRPr lang="en-US" sz="2000" spc="-5" dirty="0" smtClean="0">
              <a:latin typeface="Arial"/>
              <a:cs typeface="Arial"/>
            </a:endParaRPr>
          </a:p>
          <a:p>
            <a:pPr marL="2331085" marR="2101850" algn="ctr">
              <a:lnSpc>
                <a:spcPct val="184400"/>
              </a:lnSpc>
              <a:spcBef>
                <a:spcPts val="5"/>
              </a:spcBef>
            </a:pPr>
            <a:r>
              <a:rPr sz="2000" dirty="0" smtClean="0">
                <a:latin typeface="Arial"/>
                <a:cs typeface="Arial"/>
              </a:rPr>
              <a:t>Loaf </a:t>
            </a:r>
            <a:r>
              <a:rPr sz="2000" dirty="0">
                <a:latin typeface="Arial"/>
                <a:cs typeface="Arial"/>
              </a:rPr>
              <a:t>of bread – head </a:t>
            </a:r>
            <a:r>
              <a:rPr sz="2000" spc="-5" dirty="0" smtClean="0">
                <a:latin typeface="Arial"/>
                <a:cs typeface="Arial"/>
              </a:rPr>
              <a:t>  </a:t>
            </a:r>
            <a:endParaRPr lang="en-US" sz="2000" spc="-5" dirty="0" smtClean="0">
              <a:latin typeface="Arial"/>
              <a:cs typeface="Arial"/>
            </a:endParaRPr>
          </a:p>
          <a:p>
            <a:pPr marL="2331085" marR="2101850" algn="ctr">
              <a:lnSpc>
                <a:spcPct val="184400"/>
              </a:lnSpc>
              <a:spcBef>
                <a:spcPts val="5"/>
              </a:spcBef>
            </a:pPr>
            <a:r>
              <a:rPr sz="2000" spc="-5" dirty="0" smtClean="0">
                <a:latin typeface="Arial"/>
                <a:cs typeface="Arial"/>
              </a:rPr>
              <a:t>Pig’s </a:t>
            </a:r>
            <a:r>
              <a:rPr sz="2000" dirty="0">
                <a:latin typeface="Arial"/>
                <a:cs typeface="Arial"/>
              </a:rPr>
              <a:t>ear – beer 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Arial"/>
              <a:cs typeface="Arial"/>
            </a:endParaRPr>
          </a:p>
          <a:p>
            <a:pPr marL="22034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Rabbit and pork – </a:t>
            </a:r>
            <a:r>
              <a:rPr sz="2000" spc="-5" dirty="0">
                <a:latin typeface="Arial"/>
                <a:cs typeface="Arial"/>
              </a:rPr>
              <a:t>to talk 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00" y="2253995"/>
            <a:ext cx="9579610" cy="2905283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R="5080" algn="ctr">
              <a:lnSpc>
                <a:spcPct val="93000"/>
              </a:lnSpc>
              <a:spcBef>
                <a:spcPts val="335"/>
              </a:spcBef>
            </a:pPr>
            <a:r>
              <a:rPr spc="-10" dirty="0"/>
              <a:t>"Got </a:t>
            </a:r>
            <a:r>
              <a:rPr dirty="0"/>
              <a:t>to </a:t>
            </a:r>
            <a:r>
              <a:rPr spc="-5" dirty="0"/>
              <a:t>my </a:t>
            </a:r>
            <a:r>
              <a:rPr spc="-10" dirty="0"/>
              <a:t>mickey, found </a:t>
            </a:r>
            <a:r>
              <a:rPr spc="-5" dirty="0"/>
              <a:t>me way </a:t>
            </a:r>
            <a:r>
              <a:rPr spc="-10" dirty="0"/>
              <a:t>up </a:t>
            </a:r>
            <a:r>
              <a:rPr spc="-5" dirty="0"/>
              <a:t>the apples, </a:t>
            </a:r>
            <a:r>
              <a:rPr spc="-10" dirty="0"/>
              <a:t>put </a:t>
            </a:r>
            <a:r>
              <a:rPr spc="-5" dirty="0"/>
              <a:t>on  me whistle and the </a:t>
            </a:r>
            <a:r>
              <a:rPr spc="-10" dirty="0"/>
              <a:t>bloody dog </a:t>
            </a:r>
            <a:r>
              <a:rPr spc="-5" dirty="0"/>
              <a:t>went. </a:t>
            </a:r>
            <a:r>
              <a:rPr dirty="0"/>
              <a:t>It was </a:t>
            </a:r>
            <a:r>
              <a:rPr spc="-5" dirty="0"/>
              <a:t>me trouble </a:t>
            </a:r>
            <a:r>
              <a:rPr spc="-5" dirty="0" smtClean="0"/>
              <a:t>telling </a:t>
            </a:r>
            <a:r>
              <a:rPr spc="-5" dirty="0"/>
              <a:t>me to fetch the</a:t>
            </a:r>
            <a:r>
              <a:rPr spc="-20" dirty="0"/>
              <a:t> </a:t>
            </a:r>
            <a:r>
              <a:rPr spc="-5" dirty="0"/>
              <a:t>teapots."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6127" y="2254250"/>
            <a:ext cx="9579610" cy="4445148"/>
          </a:xfrm>
        </p:spPr>
        <p:txBody>
          <a:bodyPr/>
          <a:lstStyle/>
          <a:p>
            <a:pPr marL="12065" marR="5080" lvl="0" indent="-635" algn="ctr">
              <a:lnSpc>
                <a:spcPts val="2900"/>
              </a:lnSpc>
              <a:spcBef>
                <a:spcPts val="380"/>
              </a:spcBef>
              <a:buClrTx/>
              <a:buSzTx/>
              <a:buNone/>
            </a:pP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"</a:t>
            </a:r>
            <a:r>
              <a:rPr lang="hu-HU" sz="2600" dirty="0" err="1">
                <a:solidFill>
                  <a:prstClr val="black"/>
                </a:solidFill>
                <a:latin typeface="Arial"/>
                <a:cs typeface="Arial"/>
              </a:rPr>
              <a:t>Got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5" dirty="0" err="1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hu-HU" sz="26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house (</a:t>
            </a:r>
            <a:r>
              <a:rPr lang="hu-HU" sz="2600" dirty="0" err="1">
                <a:solidFill>
                  <a:prstClr val="black"/>
                </a:solidFill>
                <a:latin typeface="Arial"/>
                <a:cs typeface="Arial"/>
              </a:rPr>
              <a:t>mickey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dirty="0" err="1">
                <a:solidFill>
                  <a:prstClr val="black"/>
                </a:solidFill>
                <a:latin typeface="Arial"/>
                <a:cs typeface="Arial"/>
              </a:rPr>
              <a:t>mouse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),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found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10" dirty="0" err="1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hu-HU" sz="26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way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5" dirty="0" err="1">
                <a:solidFill>
                  <a:prstClr val="black"/>
                </a:solidFill>
                <a:latin typeface="Arial"/>
                <a:cs typeface="Arial"/>
              </a:rPr>
              <a:t>up</a:t>
            </a:r>
            <a:r>
              <a:rPr lang="hu-HU" sz="26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stairs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hu-HU" sz="2600" dirty="0" err="1">
                <a:solidFill>
                  <a:prstClr val="black"/>
                </a:solidFill>
                <a:latin typeface="Arial"/>
                <a:cs typeface="Arial"/>
              </a:rPr>
              <a:t>apples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 and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pears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), </a:t>
            </a:r>
            <a:r>
              <a:rPr lang="hu-HU" sz="2600" dirty="0" err="1">
                <a:solidFill>
                  <a:prstClr val="black"/>
                </a:solidFill>
                <a:latin typeface="Arial"/>
                <a:cs typeface="Arial"/>
              </a:rPr>
              <a:t>put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5" dirty="0" err="1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lang="hu-HU" sz="26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5" dirty="0" err="1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hu-HU" sz="26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suit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whistle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dirty="0" err="1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flute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when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hu-HU" sz="2600" dirty="0" err="1">
                <a:solidFill>
                  <a:prstClr val="black"/>
                </a:solidFill>
                <a:latin typeface="Arial"/>
                <a:cs typeface="Arial"/>
              </a:rPr>
              <a:t>phone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 (dog and </a:t>
            </a:r>
            <a:r>
              <a:rPr lang="hu-HU" sz="2600" dirty="0" err="1">
                <a:solidFill>
                  <a:prstClr val="black"/>
                </a:solidFill>
                <a:latin typeface="Arial"/>
                <a:cs typeface="Arial"/>
              </a:rPr>
              <a:t>bone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) rang.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10" dirty="0" err="1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lang="hu-HU" sz="26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5" dirty="0" err="1">
                <a:solidFill>
                  <a:prstClr val="black"/>
                </a:solidFill>
                <a:latin typeface="Arial"/>
                <a:cs typeface="Arial"/>
              </a:rPr>
              <a:t>my</a:t>
            </a:r>
            <a:r>
              <a:rPr lang="hu-HU" sz="26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10" dirty="0" err="1">
                <a:solidFill>
                  <a:prstClr val="black"/>
                </a:solidFill>
                <a:latin typeface="Arial"/>
                <a:cs typeface="Arial"/>
              </a:rPr>
              <a:t>wife</a:t>
            </a:r>
            <a:r>
              <a:rPr lang="hu-HU" sz="26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trouble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strife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) 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telling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10" dirty="0" err="1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lang="hu-HU" sz="26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dirty="0" err="1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lang="hu-HU" sz="2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kids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teapot</a:t>
            </a:r>
            <a:r>
              <a:rPr lang="hu-HU" sz="26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u-HU" sz="2600" spc="-5" dirty="0" err="1">
                <a:solidFill>
                  <a:prstClr val="black"/>
                </a:solidFill>
                <a:latin typeface="Arial"/>
                <a:cs typeface="Arial"/>
              </a:rPr>
              <a:t>lids</a:t>
            </a:r>
            <a:r>
              <a:rPr lang="hu-HU" sz="2600" spc="-5" dirty="0" smtClean="0">
                <a:solidFill>
                  <a:prstClr val="black"/>
                </a:solidFill>
                <a:latin typeface="Arial"/>
                <a:cs typeface="Arial"/>
              </a:rPr>
              <a:t>)."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32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5638" y="313690"/>
            <a:ext cx="4340861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SCOTTISH</a:t>
            </a:r>
            <a:r>
              <a:rPr sz="3200" spc="-80" dirty="0"/>
              <a:t> </a:t>
            </a:r>
            <a:r>
              <a:rPr sz="3200" spc="-5" dirty="0"/>
              <a:t>ENGLISH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39709" y="6992619"/>
            <a:ext cx="1524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Robert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Burns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4229" y="1104900"/>
            <a:ext cx="3792854" cy="350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algn="ctr">
              <a:lnSpc>
                <a:spcPct val="100000"/>
              </a:lnSpc>
              <a:spcBef>
                <a:spcPts val="100"/>
              </a:spcBef>
            </a:pPr>
            <a:r>
              <a:rPr sz="18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James</a:t>
            </a: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Smith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946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Dear Smith,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slee'st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spc="-15" dirty="0">
                <a:latin typeface="Arial"/>
                <a:cs typeface="Arial"/>
              </a:rPr>
              <a:t>pawkie </a:t>
            </a:r>
            <a:r>
              <a:rPr sz="1800" spc="-5" dirty="0">
                <a:latin typeface="Arial"/>
                <a:cs typeface="Arial"/>
              </a:rPr>
              <a:t>thief,  That </a:t>
            </a:r>
            <a:r>
              <a:rPr sz="1800" b="1" spc="-5" dirty="0">
                <a:latin typeface="Arial"/>
                <a:cs typeface="Arial"/>
              </a:rPr>
              <a:t>e'er </a:t>
            </a:r>
            <a:r>
              <a:rPr sz="1800" spc="-10" dirty="0">
                <a:latin typeface="Arial"/>
                <a:cs typeface="Arial"/>
              </a:rPr>
              <a:t>attempted </a:t>
            </a:r>
            <a:r>
              <a:rPr sz="1800" spc="-5" dirty="0">
                <a:latin typeface="Arial"/>
                <a:cs typeface="Arial"/>
              </a:rPr>
              <a:t>stealth </a:t>
            </a:r>
            <a:r>
              <a:rPr sz="1800" spc="5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r </a:t>
            </a:r>
            <a:r>
              <a:rPr sz="1800" b="1" spc="-5" dirty="0">
                <a:latin typeface="Arial"/>
                <a:cs typeface="Arial"/>
              </a:rPr>
              <a:t>rief </a:t>
            </a:r>
            <a:r>
              <a:rPr sz="1800" dirty="0">
                <a:latin typeface="Arial"/>
                <a:cs typeface="Arial"/>
              </a:rPr>
              <a:t>!  </a:t>
            </a:r>
            <a:r>
              <a:rPr sz="1800" spc="-10" dirty="0">
                <a:latin typeface="Arial"/>
                <a:cs typeface="Arial"/>
              </a:rPr>
              <a:t>Ye </a:t>
            </a:r>
            <a:r>
              <a:rPr sz="1800" spc="-5" dirty="0">
                <a:latin typeface="Arial"/>
                <a:cs typeface="Arial"/>
              </a:rPr>
              <a:t>surely </a:t>
            </a:r>
            <a:r>
              <a:rPr sz="1800" b="1" spc="-5" dirty="0">
                <a:latin typeface="Arial"/>
                <a:cs typeface="Arial"/>
              </a:rPr>
              <a:t>hae </a:t>
            </a:r>
            <a:r>
              <a:rPr sz="1800" dirty="0">
                <a:latin typeface="Arial"/>
                <a:cs typeface="Arial"/>
              </a:rPr>
              <a:t>some </a:t>
            </a:r>
            <a:r>
              <a:rPr sz="1800" b="1" spc="-5" dirty="0">
                <a:latin typeface="Arial"/>
                <a:cs typeface="Arial"/>
              </a:rPr>
              <a:t>warlock-brief  </a:t>
            </a:r>
            <a:r>
              <a:rPr sz="1800" b="1" spc="5" dirty="0">
                <a:latin typeface="Arial"/>
                <a:cs typeface="Arial"/>
              </a:rPr>
              <a:t>Owre </a:t>
            </a:r>
            <a:r>
              <a:rPr sz="1800" spc="-10" dirty="0">
                <a:latin typeface="Arial"/>
                <a:cs typeface="Arial"/>
              </a:rPr>
              <a:t>human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hearts;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For </a:t>
            </a:r>
            <a:r>
              <a:rPr sz="1800" spc="-10" dirty="0">
                <a:latin typeface="Arial"/>
                <a:cs typeface="Arial"/>
              </a:rPr>
              <a:t>ne'er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bosom </a:t>
            </a:r>
            <a:r>
              <a:rPr sz="1800" spc="-15" dirty="0">
                <a:latin typeface="Arial"/>
                <a:cs typeface="Arial"/>
              </a:rPr>
              <a:t>yet was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prief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Against your </a:t>
            </a:r>
            <a:r>
              <a:rPr sz="1800" spc="-5" dirty="0">
                <a:latin typeface="Arial"/>
                <a:cs typeface="Arial"/>
              </a:rPr>
              <a:t>arts.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5659" y="5375909"/>
            <a:ext cx="376936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For </a:t>
            </a:r>
            <a:r>
              <a:rPr sz="1800" dirty="0">
                <a:latin typeface="Arial"/>
                <a:cs typeface="Arial"/>
              </a:rPr>
              <a:t>me, I </a:t>
            </a:r>
            <a:r>
              <a:rPr sz="1800" spc="-10" dirty="0">
                <a:latin typeface="Arial"/>
                <a:cs typeface="Arial"/>
              </a:rPr>
              <a:t>swear </a:t>
            </a:r>
            <a:r>
              <a:rPr sz="1800" spc="-5" dirty="0">
                <a:latin typeface="Arial"/>
                <a:cs typeface="Arial"/>
              </a:rPr>
              <a:t>by sun </a:t>
            </a:r>
            <a:r>
              <a:rPr sz="1800" b="1" spc="-5" dirty="0">
                <a:latin typeface="Arial"/>
                <a:cs typeface="Arial"/>
              </a:rPr>
              <a:t>an'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moon,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An' </a:t>
            </a:r>
            <a:r>
              <a:rPr sz="1800" b="1" spc="-15" dirty="0">
                <a:latin typeface="Arial"/>
                <a:cs typeface="Arial"/>
              </a:rPr>
              <a:t>ev'ry </a:t>
            </a:r>
            <a:r>
              <a:rPr sz="1800" spc="-10" dirty="0">
                <a:latin typeface="Arial"/>
                <a:cs typeface="Arial"/>
              </a:rPr>
              <a:t>star that </a:t>
            </a:r>
            <a:r>
              <a:rPr sz="1800" spc="-5" dirty="0">
                <a:latin typeface="Arial"/>
                <a:cs typeface="Arial"/>
              </a:rPr>
              <a:t>blinks </a:t>
            </a:r>
            <a:r>
              <a:rPr sz="1800" b="1" spc="-5" dirty="0">
                <a:latin typeface="Arial"/>
                <a:cs typeface="Arial"/>
              </a:rPr>
              <a:t>aboon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Ye've </a:t>
            </a:r>
            <a:r>
              <a:rPr sz="1800" dirty="0">
                <a:latin typeface="Arial"/>
                <a:cs typeface="Arial"/>
              </a:rPr>
              <a:t>cost me </a:t>
            </a:r>
            <a:r>
              <a:rPr sz="1800" spc="-10" dirty="0">
                <a:latin typeface="Arial"/>
                <a:cs typeface="Arial"/>
              </a:rPr>
              <a:t>twenty </a:t>
            </a:r>
            <a:r>
              <a:rPr sz="1800" spc="-5" dirty="0">
                <a:latin typeface="Arial"/>
                <a:cs typeface="Arial"/>
              </a:rPr>
              <a:t>pair </a:t>
            </a:r>
            <a:r>
              <a:rPr sz="1800" b="1" spc="-5" dirty="0">
                <a:latin typeface="Arial"/>
                <a:cs typeface="Arial"/>
              </a:rPr>
              <a:t>o' shoon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4009" y="6977380"/>
            <a:ext cx="2232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Just </a:t>
            </a:r>
            <a:r>
              <a:rPr sz="1800" b="1" spc="-5" dirty="0">
                <a:latin typeface="Arial"/>
                <a:cs typeface="Arial"/>
              </a:rPr>
              <a:t>gaun </a:t>
            </a:r>
            <a:r>
              <a:rPr sz="1800" spc="-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see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you;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86" y="1035050"/>
            <a:ext cx="9854565" cy="6915868"/>
          </a:xfrm>
          <a:prstGeom prst="rect">
            <a:avLst/>
          </a:prstGeom>
        </p:spPr>
        <p:txBody>
          <a:bodyPr vert="horz" wrap="square" lIns="0" tIns="42545" rIns="0" bIns="0" numCol="2" rtlCol="0">
            <a:spAutoFit/>
          </a:bodyPr>
          <a:lstStyle/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>
                <a:latin typeface="Arial"/>
                <a:cs typeface="Arial"/>
              </a:rPr>
              <a:t>Here slee'st means </a:t>
            </a:r>
            <a:r>
              <a:rPr sz="3200" dirty="0">
                <a:latin typeface="Arial"/>
                <a:cs typeface="Arial"/>
              </a:rPr>
              <a:t>‘slyest</a:t>
            </a:r>
            <a:r>
              <a:rPr sz="3200" dirty="0" smtClean="0">
                <a:latin typeface="Arial"/>
                <a:cs typeface="Arial"/>
              </a:rPr>
              <a:t>’</a:t>
            </a:r>
            <a:r>
              <a:rPr sz="3200" spc="-10" dirty="0" smtClean="0">
                <a:latin typeface="Arial"/>
                <a:cs typeface="Arial"/>
              </a:rPr>
              <a:t>; </a:t>
            </a:r>
            <a:endParaRPr lang="hu-HU" sz="3200" spc="-10" dirty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err="1" smtClean="0">
                <a:latin typeface="Arial"/>
                <a:cs typeface="Arial"/>
              </a:rPr>
              <a:t>pawkie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cunning</a:t>
            </a:r>
            <a:r>
              <a:rPr sz="3200" spc="-5" dirty="0" smtClean="0">
                <a:latin typeface="Arial"/>
                <a:cs typeface="Arial"/>
              </a:rPr>
              <a:t>, sly; </a:t>
            </a:r>
            <a:endParaRPr lang="hu-HU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err="1" smtClean="0">
                <a:latin typeface="Arial"/>
                <a:cs typeface="Arial"/>
              </a:rPr>
              <a:t>e'er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ever; </a:t>
            </a:r>
            <a:endParaRPr lang="hu-HU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5" dirty="0" smtClean="0">
                <a:latin typeface="Arial"/>
                <a:cs typeface="Arial"/>
              </a:rPr>
              <a:t>or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ere, before;  </a:t>
            </a:r>
            <a:endParaRPr lang="hu-HU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err="1" smtClean="0">
                <a:latin typeface="Arial"/>
                <a:cs typeface="Arial"/>
              </a:rPr>
              <a:t>rief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robbery, plunder ; </a:t>
            </a:r>
            <a:endParaRPr lang="hu-HU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err="1" smtClean="0">
                <a:latin typeface="Arial"/>
                <a:cs typeface="Arial"/>
              </a:rPr>
              <a:t>hae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have; </a:t>
            </a:r>
            <a:endParaRPr lang="hu-HU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smtClean="0">
                <a:latin typeface="Arial"/>
                <a:cs typeface="Arial"/>
              </a:rPr>
              <a:t>warlock-brief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wizard’s contract (with </a:t>
            </a:r>
            <a:r>
              <a:rPr sz="3200" dirty="0" smtClean="0">
                <a:latin typeface="Arial"/>
                <a:cs typeface="Arial"/>
              </a:rPr>
              <a:t>the devil)</a:t>
            </a:r>
            <a:r>
              <a:rPr sz="3200" spc="-5" dirty="0" smtClean="0">
                <a:latin typeface="Arial"/>
                <a:cs typeface="Arial"/>
              </a:rPr>
              <a:t>; </a:t>
            </a:r>
            <a:endParaRPr lang="hu-HU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10" dirty="0" err="1" smtClean="0">
                <a:latin typeface="Arial"/>
                <a:cs typeface="Arial"/>
              </a:rPr>
              <a:t>owre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over; </a:t>
            </a:r>
            <a:endParaRPr lang="hu-HU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err="1" smtClean="0">
                <a:latin typeface="Arial"/>
                <a:cs typeface="Arial"/>
              </a:rPr>
              <a:t>prief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proof; </a:t>
            </a:r>
            <a:endParaRPr lang="en-US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endParaRPr lang="en-US" sz="3200" spc="-5" dirty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endParaRPr lang="en-US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endParaRPr lang="en-US" sz="3200" spc="-5" dirty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endParaRPr lang="en-US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lang="en-US" sz="3200" spc="-5" dirty="0" smtClean="0">
                <a:latin typeface="Arial"/>
                <a:cs typeface="Arial"/>
              </a:rPr>
              <a:t>	</a:t>
            </a:r>
            <a:r>
              <a:rPr sz="3200" spc="-5" dirty="0" smtClean="0">
                <a:latin typeface="Arial"/>
                <a:cs typeface="Arial"/>
              </a:rPr>
              <a:t>an'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and; </a:t>
            </a:r>
            <a:endParaRPr lang="hu-HU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smtClean="0">
                <a:latin typeface="Arial"/>
                <a:cs typeface="Arial"/>
              </a:rPr>
              <a:t>blinks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looks </a:t>
            </a:r>
            <a:r>
              <a:rPr sz="3200" dirty="0" smtClean="0">
                <a:latin typeface="Arial"/>
                <a:cs typeface="Arial"/>
              </a:rPr>
              <a:t>smiling</a:t>
            </a:r>
            <a:r>
              <a:rPr sz="3200" spc="-5" dirty="0" smtClean="0">
                <a:latin typeface="Arial"/>
                <a:cs typeface="Arial"/>
              </a:rPr>
              <a:t>; </a:t>
            </a:r>
            <a:endParaRPr lang="hu-HU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dirty="0" err="1" smtClean="0">
                <a:latin typeface="Arial"/>
                <a:cs typeface="Arial"/>
              </a:rPr>
              <a:t>aboon</a:t>
            </a:r>
            <a:r>
              <a:rPr sz="3200" dirty="0" smtClean="0">
                <a:latin typeface="Arial"/>
                <a:cs typeface="Arial"/>
              </a:rPr>
              <a:t> – </a:t>
            </a:r>
            <a:r>
              <a:rPr sz="3200" spc="-5" dirty="0" smtClean="0">
                <a:latin typeface="Arial"/>
                <a:cs typeface="Arial"/>
              </a:rPr>
              <a:t>above</a:t>
            </a:r>
            <a:r>
              <a:rPr sz="3200" spc="-10" dirty="0" smtClean="0">
                <a:latin typeface="Arial"/>
                <a:cs typeface="Arial"/>
              </a:rPr>
              <a:t>; </a:t>
            </a:r>
            <a:endParaRPr lang="hu-HU" sz="3200" spc="-10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smtClean="0">
                <a:latin typeface="Arial"/>
                <a:cs typeface="Arial"/>
              </a:rPr>
              <a:t>o'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of </a:t>
            </a:r>
            <a:r>
              <a:rPr sz="3200" dirty="0" smtClean="0">
                <a:latin typeface="Arial"/>
                <a:cs typeface="Arial"/>
              </a:rPr>
              <a:t>;  </a:t>
            </a:r>
            <a:endParaRPr lang="hu-HU" sz="3200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dirty="0" err="1" smtClean="0">
                <a:latin typeface="Arial"/>
                <a:cs typeface="Arial"/>
              </a:rPr>
              <a:t>shoon</a:t>
            </a:r>
            <a:r>
              <a:rPr sz="3200" dirty="0" smtClean="0">
                <a:latin typeface="Arial"/>
                <a:cs typeface="Arial"/>
              </a:rPr>
              <a:t> – </a:t>
            </a:r>
            <a:r>
              <a:rPr sz="3200" spc="-5" dirty="0" smtClean="0">
                <a:latin typeface="Arial"/>
                <a:cs typeface="Arial"/>
              </a:rPr>
              <a:t>shoes</a:t>
            </a:r>
            <a:r>
              <a:rPr sz="3200" spc="-10" dirty="0" smtClean="0">
                <a:latin typeface="Arial"/>
                <a:cs typeface="Arial"/>
              </a:rPr>
              <a:t>; </a:t>
            </a:r>
            <a:endParaRPr lang="en-US" sz="3200" spc="-10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err="1" smtClean="0">
                <a:latin typeface="Arial"/>
                <a:cs typeface="Arial"/>
              </a:rPr>
              <a:t>gaun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going; </a:t>
            </a:r>
            <a:endParaRPr lang="en-US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err="1" smtClean="0">
                <a:latin typeface="Arial"/>
                <a:cs typeface="Arial"/>
              </a:rPr>
              <a:t>ither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–  </a:t>
            </a:r>
            <a:r>
              <a:rPr sz="3200" spc="-5" dirty="0" err="1" smtClean="0">
                <a:latin typeface="Arial"/>
                <a:cs typeface="Arial"/>
              </a:rPr>
              <a:t>othe</a:t>
            </a:r>
            <a:r>
              <a:rPr lang="hu-HU" sz="3200" spc="-5" dirty="0" smtClean="0">
                <a:latin typeface="Arial"/>
                <a:cs typeface="Arial"/>
              </a:rPr>
              <a:t>r</a:t>
            </a:r>
            <a:r>
              <a:rPr sz="3200" spc="-5" dirty="0" smtClean="0">
                <a:latin typeface="Arial"/>
                <a:cs typeface="Arial"/>
              </a:rPr>
              <a:t>; </a:t>
            </a:r>
            <a:endParaRPr lang="hu-HU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dirty="0" err="1" smtClean="0">
                <a:latin typeface="Arial"/>
                <a:cs typeface="Arial"/>
              </a:rPr>
              <a:t>mair</a:t>
            </a:r>
            <a:r>
              <a:rPr sz="3200" dirty="0" smtClean="0">
                <a:latin typeface="Arial"/>
                <a:cs typeface="Arial"/>
              </a:rPr>
              <a:t> – more</a:t>
            </a:r>
            <a:r>
              <a:rPr sz="3200" spc="-5" dirty="0" smtClean="0">
                <a:latin typeface="Arial"/>
                <a:cs typeface="Arial"/>
              </a:rPr>
              <a:t>; </a:t>
            </a:r>
            <a:endParaRPr lang="en-US" sz="3200" spc="-5" dirty="0" smtClean="0">
              <a:latin typeface="Arial"/>
              <a:cs typeface="Arial"/>
            </a:endParaRPr>
          </a:p>
          <a:p>
            <a:pPr marL="12700" marR="5080" indent="-1905">
              <a:lnSpc>
                <a:spcPct val="93000"/>
              </a:lnSpc>
              <a:spcBef>
                <a:spcPts val="335"/>
              </a:spcBef>
            </a:pPr>
            <a:r>
              <a:rPr sz="3200" spc="-5" dirty="0" err="1" smtClean="0">
                <a:latin typeface="Arial"/>
                <a:cs typeface="Arial"/>
              </a:rPr>
              <a:t>taen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5" dirty="0" smtClean="0">
                <a:latin typeface="Arial"/>
                <a:cs typeface="Arial"/>
              </a:rPr>
              <a:t>taken</a:t>
            </a:r>
            <a:r>
              <a:rPr lang="en-US" sz="3200" spc="-5" dirty="0" smtClean="0">
                <a:latin typeface="Arial"/>
                <a:cs typeface="Arial"/>
              </a:rPr>
              <a:t>; </a:t>
            </a:r>
            <a:r>
              <a:rPr sz="3200" spc="-10" dirty="0" err="1" smtClean="0">
                <a:latin typeface="Arial"/>
                <a:cs typeface="Arial"/>
              </a:rPr>
              <a:t>wi</a:t>
            </a:r>
            <a:r>
              <a:rPr sz="3200" spc="-10" dirty="0" smtClean="0">
                <a:latin typeface="Arial"/>
                <a:cs typeface="Arial"/>
              </a:rPr>
              <a:t>' </a:t>
            </a:r>
            <a:r>
              <a:rPr sz="3200" dirty="0" smtClean="0">
                <a:latin typeface="Arial"/>
                <a:cs typeface="Arial"/>
              </a:rPr>
              <a:t>– </a:t>
            </a:r>
            <a:r>
              <a:rPr sz="3200" spc="-10" dirty="0" smtClean="0">
                <a:latin typeface="Arial"/>
                <a:cs typeface="Arial"/>
              </a:rPr>
              <a:t>with</a:t>
            </a:r>
            <a:r>
              <a:rPr sz="240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6540" y="242569"/>
            <a:ext cx="22155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WENGLISH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8589" y="1108709"/>
            <a:ext cx="9443720" cy="623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Aim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throw </a:t>
            </a:r>
          </a:p>
          <a:p>
            <a:pPr marL="12700" marR="6587490">
              <a:lnSpc>
                <a:spcPts val="4430"/>
              </a:lnSpc>
              <a:spcBef>
                <a:spcPts val="475"/>
              </a:spcBef>
            </a:pPr>
            <a:r>
              <a:rPr sz="2000" spc="-5" dirty="0">
                <a:latin typeface="Arial"/>
                <a:cs typeface="Arial"/>
              </a:rPr>
              <a:t>Belfago </a:t>
            </a:r>
            <a:r>
              <a:rPr sz="2000" dirty="0">
                <a:latin typeface="Arial"/>
                <a:cs typeface="Arial"/>
              </a:rPr>
              <a:t>– loudly </a:t>
            </a:r>
            <a:r>
              <a:rPr sz="2000" spc="-5" dirty="0" smtClean="0">
                <a:latin typeface="Arial"/>
                <a:cs typeface="Arial"/>
              </a:rPr>
              <a:t>  </a:t>
            </a:r>
            <a:endParaRPr lang="en-US" sz="2000" spc="-5" dirty="0" smtClean="0">
              <a:latin typeface="Arial"/>
              <a:cs typeface="Arial"/>
            </a:endParaRPr>
          </a:p>
          <a:p>
            <a:pPr marL="12700" marR="6587490">
              <a:lnSpc>
                <a:spcPts val="4430"/>
              </a:lnSpc>
              <a:spcBef>
                <a:spcPts val="475"/>
              </a:spcBef>
            </a:pPr>
            <a:r>
              <a:rPr sz="2000" dirty="0" err="1" smtClean="0">
                <a:latin typeface="Arial"/>
                <a:cs typeface="Arial"/>
              </a:rPr>
              <a:t>Carn</a:t>
            </a:r>
            <a:r>
              <a:rPr sz="200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can’t</a:t>
            </a: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000" dirty="0">
                <a:latin typeface="Arial"/>
                <a:cs typeface="Arial"/>
              </a:rPr>
              <a:t>Credit – </a:t>
            </a:r>
            <a:r>
              <a:rPr sz="2000" spc="-5" dirty="0">
                <a:latin typeface="Arial"/>
                <a:cs typeface="Arial"/>
              </a:rPr>
              <a:t>to believe 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Flag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an </a:t>
            </a:r>
            <a:r>
              <a:rPr sz="2000" dirty="0">
                <a:latin typeface="Arial"/>
                <a:cs typeface="Arial"/>
              </a:rPr>
              <a:t>unreliable person 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 dirty="0">
              <a:latin typeface="Arial"/>
              <a:cs typeface="Arial"/>
            </a:endParaRPr>
          </a:p>
          <a:p>
            <a:pPr marL="12700" marR="5080">
              <a:lnSpc>
                <a:spcPts val="2230"/>
              </a:lnSpc>
            </a:pPr>
            <a:r>
              <a:rPr sz="2000" dirty="0">
                <a:latin typeface="Arial"/>
                <a:cs typeface="Arial"/>
              </a:rPr>
              <a:t>Glad and Sorry - </a:t>
            </a:r>
            <a:r>
              <a:rPr sz="2000" spc="-5" dirty="0">
                <a:latin typeface="Arial"/>
                <a:cs typeface="Arial"/>
              </a:rPr>
              <a:t>on the "never-never" </a:t>
            </a:r>
            <a:r>
              <a:rPr sz="2000" dirty="0">
                <a:latin typeface="Arial"/>
                <a:cs typeface="Arial"/>
              </a:rPr>
              <a:t>(glad </a:t>
            </a:r>
            <a:r>
              <a:rPr sz="2000" spc="-5" dirty="0">
                <a:latin typeface="Arial"/>
                <a:cs typeface="Arial"/>
              </a:rPr>
              <a:t>to have it, </a:t>
            </a:r>
            <a:r>
              <a:rPr sz="2000" dirty="0">
                <a:latin typeface="Arial"/>
                <a:cs typeface="Arial"/>
              </a:rPr>
              <a:t>sorry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have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pay </a:t>
            </a:r>
            <a:r>
              <a:rPr sz="2000" spc="-5" dirty="0">
                <a:latin typeface="Arial"/>
                <a:cs typeface="Arial"/>
              </a:rPr>
              <a:t>for it) 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Grizzle - to </a:t>
            </a:r>
            <a:r>
              <a:rPr sz="2000" dirty="0" smtClean="0">
                <a:latin typeface="Arial"/>
                <a:cs typeface="Arial"/>
              </a:rPr>
              <a:t>complain</a:t>
            </a:r>
            <a:endParaRPr sz="2000" dirty="0">
              <a:latin typeface="Arial"/>
              <a:cs typeface="Arial"/>
            </a:endParaRPr>
          </a:p>
          <a:p>
            <a:pPr marL="12700" marR="3958590">
              <a:lnSpc>
                <a:spcPct val="184600"/>
              </a:lnSpc>
            </a:pP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(like </a:t>
            </a:r>
            <a:r>
              <a:rPr sz="2000" dirty="0">
                <a:latin typeface="Arial"/>
                <a:cs typeface="Arial"/>
              </a:rPr>
              <a:t>a) </a:t>
            </a:r>
            <a:r>
              <a:rPr sz="2000" spc="-5" dirty="0">
                <a:latin typeface="Arial"/>
                <a:cs typeface="Arial"/>
              </a:rPr>
              <a:t>winky </a:t>
            </a:r>
            <a:r>
              <a:rPr sz="2000" dirty="0">
                <a:latin typeface="Arial"/>
                <a:cs typeface="Arial"/>
              </a:rPr>
              <a:t>– very quickly </a:t>
            </a:r>
            <a:r>
              <a:rPr sz="2000" dirty="0" smtClean="0">
                <a:latin typeface="Arial"/>
                <a:cs typeface="Arial"/>
              </a:rPr>
              <a:t> </a:t>
            </a:r>
            <a:endParaRPr lang="en-US" sz="2000" dirty="0" smtClean="0">
              <a:latin typeface="Arial"/>
              <a:cs typeface="Arial"/>
            </a:endParaRPr>
          </a:p>
          <a:p>
            <a:pPr marL="12700" marR="3958590">
              <a:lnSpc>
                <a:spcPct val="184600"/>
              </a:lnSpc>
            </a:pPr>
            <a:r>
              <a:rPr sz="2000" spc="-5" dirty="0" err="1" smtClean="0">
                <a:latin typeface="Arial"/>
                <a:cs typeface="Arial"/>
              </a:rPr>
              <a:t>Losins</a:t>
            </a:r>
            <a:r>
              <a:rPr sz="2000" spc="-5" dirty="0" smtClean="0">
                <a:latin typeface="Arial"/>
                <a:cs typeface="Arial"/>
              </a:rPr>
              <a:t>/</a:t>
            </a:r>
            <a:r>
              <a:rPr sz="2000" spc="-5" dirty="0" err="1" smtClean="0">
                <a:latin typeface="Arial"/>
                <a:cs typeface="Arial"/>
              </a:rPr>
              <a:t>loshins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sweets </a:t>
            </a:r>
            <a:endParaRPr sz="2000" dirty="0">
              <a:latin typeface="Arial"/>
              <a:cs typeface="Arial"/>
            </a:endParaRPr>
          </a:p>
          <a:p>
            <a:pPr marL="12700" marR="1202055">
              <a:lnSpc>
                <a:spcPct val="184200"/>
              </a:lnSpc>
              <a:spcBef>
                <a:spcPts val="10"/>
              </a:spcBef>
            </a:pPr>
            <a:r>
              <a:rPr sz="2000" spc="-5" dirty="0">
                <a:latin typeface="Arial"/>
                <a:cs typeface="Arial"/>
              </a:rPr>
              <a:t>Mamgu/myngu </a:t>
            </a:r>
            <a:r>
              <a:rPr sz="2000" dirty="0">
                <a:latin typeface="Arial"/>
                <a:cs typeface="Arial"/>
              </a:rPr>
              <a:t>– (usually pronounced </a:t>
            </a:r>
            <a:r>
              <a:rPr sz="2000" spc="-5" dirty="0">
                <a:latin typeface="Arial"/>
                <a:cs typeface="Arial"/>
              </a:rPr>
              <a:t>/mungee/) </a:t>
            </a:r>
            <a:r>
              <a:rPr sz="2000" dirty="0" smtClean="0">
                <a:latin typeface="Arial"/>
                <a:cs typeface="Arial"/>
              </a:rPr>
              <a:t>grandmother </a:t>
            </a:r>
            <a:endParaRPr lang="en-US" sz="2000" dirty="0" smtClean="0">
              <a:latin typeface="Arial"/>
              <a:cs typeface="Arial"/>
            </a:endParaRPr>
          </a:p>
          <a:p>
            <a:pPr marL="12700" marR="1202055">
              <a:lnSpc>
                <a:spcPct val="184200"/>
              </a:lnSpc>
              <a:spcBef>
                <a:spcPts val="10"/>
              </a:spcBef>
            </a:pPr>
            <a:r>
              <a:rPr sz="2000" dirty="0" smtClean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the trot </a:t>
            </a:r>
            <a:r>
              <a:rPr sz="2000" dirty="0">
                <a:latin typeface="Arial"/>
                <a:cs typeface="Arial"/>
              </a:rPr>
              <a:t>– </a:t>
            </a:r>
            <a:r>
              <a:rPr sz="2000" spc="-5" dirty="0">
                <a:latin typeface="Arial"/>
                <a:cs typeface="Arial"/>
              </a:rPr>
              <a:t>consecutively 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809" y="313690"/>
            <a:ext cx="38423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HIBERNO-ENGLISH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151889" y="1611629"/>
            <a:ext cx="8381365" cy="4765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1" i="0" dirty="0" smtClean="0">
                <a:solidFill>
                  <a:srgbClr val="575757"/>
                </a:solidFill>
                <a:effectLst/>
                <a:latin typeface="noto serif jp"/>
              </a:rPr>
              <a:t>HIBERNO-ENGLISH.</a:t>
            </a:r>
            <a:r>
              <a:rPr lang="en-US" sz="2800" b="0" i="0" dirty="0" smtClean="0">
                <a:solidFill>
                  <a:srgbClr val="575757"/>
                </a:solidFill>
                <a:effectLst/>
                <a:latin typeface="noto serif jp"/>
              </a:rPr>
              <a:t> A </a:t>
            </a:r>
            <a:r>
              <a:rPr lang="en-US" sz="2800" b="0" i="0" u="none" strike="noStrike" dirty="0" smtClean="0">
                <a:solidFill>
                  <a:srgbClr val="00529B"/>
                </a:solidFill>
                <a:effectLst/>
                <a:latin typeface="noto serif jp"/>
                <a:hlinkClick r:id="rId2"/>
              </a:rPr>
              <a:t>VARIETY</a:t>
            </a:r>
            <a:r>
              <a:rPr lang="en-US" sz="2800" b="0" i="0" dirty="0" smtClean="0">
                <a:solidFill>
                  <a:srgbClr val="575757"/>
                </a:solidFill>
                <a:effectLst/>
                <a:latin typeface="noto serif jp"/>
              </a:rPr>
              <a:t> of English in </a:t>
            </a:r>
            <a:r>
              <a:rPr lang="en-US" sz="2800" b="0" i="0" u="none" strike="noStrike" dirty="0" smtClean="0">
                <a:solidFill>
                  <a:srgbClr val="00529B"/>
                </a:solidFill>
                <a:effectLst/>
                <a:latin typeface="noto serif jp"/>
                <a:hlinkClick r:id="rId3"/>
              </a:rPr>
              <a:t>Ireland</a:t>
            </a:r>
            <a:r>
              <a:rPr lang="en-US" sz="2800" b="0" i="0" dirty="0" smtClean="0">
                <a:solidFill>
                  <a:srgbClr val="575757"/>
                </a:solidFill>
                <a:effectLst/>
                <a:latin typeface="noto serif jp"/>
              </a:rPr>
              <a:t>, used mainly by less educated speakers whose ancestral tongue was </a:t>
            </a:r>
            <a:r>
              <a:rPr lang="en-US" sz="2800" b="0" i="0" u="none" strike="noStrike" dirty="0" smtClean="0">
                <a:solidFill>
                  <a:srgbClr val="00529B"/>
                </a:solidFill>
                <a:effectLst/>
                <a:latin typeface="noto serif jp"/>
                <a:hlinkClick r:id="rId4"/>
              </a:rPr>
              <a:t>IRISH GAELIC</a:t>
            </a:r>
            <a:r>
              <a:rPr lang="en-US" sz="2800" b="0" i="0" dirty="0" smtClean="0">
                <a:solidFill>
                  <a:srgbClr val="575757"/>
                </a:solidFill>
                <a:effectLst/>
                <a:latin typeface="noto serif jp"/>
              </a:rPr>
              <a:t>. It is strongest in and around the </a:t>
            </a:r>
            <a:r>
              <a:rPr lang="en-US" sz="2800" b="0" i="1" dirty="0" err="1" smtClean="0">
                <a:solidFill>
                  <a:srgbClr val="575757"/>
                </a:solidFill>
                <a:effectLst/>
                <a:latin typeface="noto serif jp"/>
              </a:rPr>
              <a:t>Gaeltachts</a:t>
            </a:r>
            <a:r>
              <a:rPr lang="en-US" sz="2800" b="0" i="0" dirty="0" smtClean="0">
                <a:solidFill>
                  <a:srgbClr val="575757"/>
                </a:solidFill>
                <a:effectLst/>
                <a:latin typeface="noto serif jp"/>
              </a:rPr>
              <a:t> (Irish-speaking regions) and in rural areas. It preserves certain Gaelic features in pronunciation, syntax, and vocabulary while at the same time many of its speakers approximate to the </a:t>
            </a:r>
            <a:r>
              <a:rPr lang="en-US" sz="2800" b="0" i="0" u="none" strike="noStrike" dirty="0" smtClean="0">
                <a:solidFill>
                  <a:srgbClr val="00529B"/>
                </a:solidFill>
                <a:effectLst/>
                <a:latin typeface="noto serif jp"/>
                <a:hlinkClick r:id="rId5"/>
              </a:rPr>
              <a:t>ANGLO-IRISH</a:t>
            </a:r>
            <a:r>
              <a:rPr lang="en-US" sz="2800" b="0" i="0" dirty="0" smtClean="0">
                <a:solidFill>
                  <a:srgbClr val="575757"/>
                </a:solidFill>
                <a:effectLst/>
                <a:latin typeface="noto serif jp"/>
              </a:rPr>
              <a:t> or </a:t>
            </a:r>
            <a:r>
              <a:rPr lang="en-US" sz="2800" b="0" i="0" u="none" strike="noStrike" dirty="0" smtClean="0">
                <a:solidFill>
                  <a:srgbClr val="00529B"/>
                </a:solidFill>
                <a:effectLst/>
                <a:latin typeface="noto serif jp"/>
                <a:hlinkClick r:id="rId6"/>
              </a:rPr>
              <a:t>ULSTER SCOTS</a:t>
            </a:r>
            <a:r>
              <a:rPr lang="en-US" sz="2800" b="0" i="0" dirty="0" smtClean="0">
                <a:solidFill>
                  <a:srgbClr val="575757"/>
                </a:solidFill>
                <a:effectLst/>
                <a:latin typeface="noto serif jp"/>
              </a:rPr>
              <a:t> norms of the area in which they live.</a:t>
            </a:r>
          </a:p>
          <a:p>
            <a:pPr marR="330835" algn="ctr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6720" y="-1097577"/>
            <a:ext cx="654558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spc="-5" dirty="0" smtClean="0"/>
              <a:t/>
            </a:r>
            <a:br>
              <a:rPr lang="en-US" sz="7200" spc="-5" dirty="0" smtClean="0"/>
            </a:br>
            <a:r>
              <a:rPr sz="7200" spc="-5" dirty="0" smtClean="0"/>
              <a:t>British</a:t>
            </a:r>
            <a:r>
              <a:rPr sz="7200" spc="-85" dirty="0" smtClean="0"/>
              <a:t> </a:t>
            </a:r>
            <a:r>
              <a:rPr sz="7200" spc="-5" dirty="0"/>
              <a:t>Dialects</a:t>
            </a:r>
            <a:endParaRPr sz="7200" dirty="0"/>
          </a:p>
        </p:txBody>
      </p:sp>
      <p:sp>
        <p:nvSpPr>
          <p:cNvPr id="3" name="object 3"/>
          <p:cNvSpPr txBox="1"/>
          <p:nvPr/>
        </p:nvSpPr>
        <p:spPr>
          <a:xfrm>
            <a:off x="2092960" y="2020570"/>
            <a:ext cx="5778500" cy="511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12700" algn="just">
              <a:lnSpc>
                <a:spcPct val="138700"/>
              </a:lnSpc>
              <a:spcBef>
                <a:spcPts val="100"/>
              </a:spcBef>
            </a:pPr>
            <a:endParaRPr lang="en-US" sz="4000" spc="-5" dirty="0" smtClean="0">
              <a:latin typeface="Arial"/>
              <a:cs typeface="Arial"/>
            </a:endParaRPr>
          </a:p>
          <a:p>
            <a:pPr marL="25400" marR="5080" indent="-12700" algn="just">
              <a:lnSpc>
                <a:spcPct val="138700"/>
              </a:lnSpc>
              <a:spcBef>
                <a:spcPts val="100"/>
              </a:spcBef>
            </a:pPr>
            <a:r>
              <a:rPr sz="4000" spc="-5" dirty="0" smtClean="0">
                <a:latin typeface="Arial"/>
                <a:cs typeface="Arial"/>
              </a:rPr>
              <a:t>Southern </a:t>
            </a:r>
            <a:r>
              <a:rPr sz="4000" spc="-5" dirty="0">
                <a:latin typeface="Arial"/>
                <a:cs typeface="Arial"/>
              </a:rPr>
              <a:t>English dialects  Midlands English dialects  Northern English dialects  Scottish English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dialects</a:t>
            </a:r>
            <a:endParaRPr sz="4000" dirty="0">
              <a:latin typeface="Arial"/>
              <a:cs typeface="Arial"/>
            </a:endParaRPr>
          </a:p>
          <a:p>
            <a:pPr marL="24765" algn="ctr">
              <a:lnSpc>
                <a:spcPct val="100000"/>
              </a:lnSpc>
              <a:spcBef>
                <a:spcPts val="2490"/>
              </a:spcBef>
            </a:pPr>
            <a:r>
              <a:rPr sz="3200" spc="-5" dirty="0">
                <a:latin typeface="Arial"/>
                <a:cs typeface="Arial"/>
              </a:rPr>
              <a:t>Hiberno-English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dirty="0">
                <a:solidFill>
                  <a:srgbClr val="000000"/>
                </a:solidFill>
                <a:latin typeface="montserrat"/>
              </a:rPr>
              <a:t>Pronunciation</a:t>
            </a:r>
            <a:br>
              <a:rPr lang="en-US" b="1" dirty="0">
                <a:solidFill>
                  <a:srgbClr val="000000"/>
                </a:solidFill>
                <a:latin typeface="montserrat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ClrTx/>
              <a:buSzTx/>
              <a:buAutoNum type="arabicParenBoth"/>
            </a:pPr>
            <a:r>
              <a:rPr lang="en-US" sz="4500" dirty="0" smtClean="0">
                <a:solidFill>
                  <a:srgbClr val="575757"/>
                </a:solidFill>
                <a:latin typeface="noto serif jp"/>
              </a:rPr>
              <a:t>Such 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words as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cat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and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garden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sound like ‘kyat’ and ‘</a:t>
            </a:r>
            <a:r>
              <a:rPr lang="en-US" sz="4500" dirty="0" err="1">
                <a:solidFill>
                  <a:srgbClr val="575757"/>
                </a:solidFill>
                <a:latin typeface="noto serif jp"/>
              </a:rPr>
              <a:t>gyarden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’: initial /k/ and /g/ with a following semivowel /j/. </a:t>
            </a:r>
            <a:endParaRPr lang="hu-HU" sz="4500" dirty="0" smtClean="0">
              <a:solidFill>
                <a:srgbClr val="575757"/>
              </a:solidFill>
              <a:latin typeface="noto serif jp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4500" dirty="0" smtClean="0">
                <a:solidFill>
                  <a:srgbClr val="575757"/>
                </a:solidFill>
                <a:latin typeface="noto serif jp"/>
              </a:rPr>
              <a:t>(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2) Such names as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Hugh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and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Hughes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sound as if they began with a ‘</a:t>
            </a:r>
            <a:r>
              <a:rPr lang="en-US" sz="4500" dirty="0" err="1">
                <a:solidFill>
                  <a:srgbClr val="575757"/>
                </a:solidFill>
                <a:latin typeface="noto serif jp"/>
              </a:rPr>
              <a:t>ky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’. </a:t>
            </a:r>
            <a:endParaRPr lang="hu-HU" sz="4500" dirty="0" smtClean="0">
              <a:solidFill>
                <a:srgbClr val="575757"/>
              </a:solidFill>
              <a:latin typeface="noto serif jp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4500" dirty="0" smtClean="0">
                <a:solidFill>
                  <a:srgbClr val="575757"/>
                </a:solidFill>
                <a:latin typeface="noto serif jp"/>
              </a:rPr>
              <a:t>(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3) Such words as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true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,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drew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sound like ‘threw’ and ‘</a:t>
            </a:r>
            <a:r>
              <a:rPr lang="en-US" sz="4500" dirty="0" err="1">
                <a:solidFill>
                  <a:srgbClr val="575757"/>
                </a:solidFill>
                <a:latin typeface="noto serif jp"/>
              </a:rPr>
              <a:t>dhrew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’: dental rather than alveolar realizations of /t, d/. </a:t>
            </a:r>
            <a:endParaRPr lang="hu-HU" sz="4500" dirty="0" smtClean="0">
              <a:solidFill>
                <a:srgbClr val="575757"/>
              </a:solidFill>
              <a:latin typeface="noto serif jp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4500" dirty="0" smtClean="0">
                <a:solidFill>
                  <a:srgbClr val="575757"/>
                </a:solidFill>
                <a:latin typeface="noto serif jp"/>
              </a:rPr>
              <a:t>(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4) In such words as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pine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,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time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,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come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, the opening consonant is aspirated, the /t/ in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time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sounding like a cross between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t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and the </a:t>
            </a:r>
            <a:r>
              <a:rPr lang="en-US" sz="4500" i="1" dirty="0" err="1">
                <a:solidFill>
                  <a:srgbClr val="575757"/>
                </a:solidFill>
                <a:latin typeface="noto serif jp"/>
              </a:rPr>
              <a:t>th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in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three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: aspiration of syllable-initial /p, t, k/. </a:t>
            </a:r>
            <a:endParaRPr lang="hu-HU" sz="4500" dirty="0" smtClean="0">
              <a:solidFill>
                <a:srgbClr val="575757"/>
              </a:solidFill>
              <a:latin typeface="noto serif jp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4500" dirty="0" smtClean="0">
                <a:solidFill>
                  <a:srgbClr val="575757"/>
                </a:solidFill>
                <a:latin typeface="noto serif jp"/>
              </a:rPr>
              <a:t>(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5) Some </a:t>
            </a:r>
            <a:r>
              <a:rPr lang="en-US" sz="4500" dirty="0">
                <a:solidFill>
                  <a:srgbClr val="00529B"/>
                </a:solidFill>
                <a:latin typeface="noto serif jp"/>
                <a:hlinkClick r:id="rId2"/>
              </a:rPr>
              <a:t>GAELIC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rhythms include the use of an unstressed initial word in questions: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An' do you like it?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;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An' was it nice?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</a:t>
            </a:r>
            <a:endParaRPr lang="hu-HU" sz="4500" dirty="0" smtClean="0">
              <a:solidFill>
                <a:srgbClr val="575757"/>
              </a:solidFill>
              <a:latin typeface="noto serif jp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4500" dirty="0" smtClean="0">
                <a:solidFill>
                  <a:srgbClr val="575757"/>
                </a:solidFill>
                <a:latin typeface="noto serif jp"/>
              </a:rPr>
              <a:t>The 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unstressed word is usually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and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, but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well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and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sure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also occur. </a:t>
            </a:r>
            <a:endParaRPr lang="hu-HU" sz="4500" dirty="0" smtClean="0">
              <a:solidFill>
                <a:srgbClr val="575757"/>
              </a:solidFill>
              <a:latin typeface="noto serif jp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sz="4500" dirty="0" smtClean="0">
                <a:solidFill>
                  <a:srgbClr val="575757"/>
                </a:solidFill>
                <a:latin typeface="noto serif jp"/>
              </a:rPr>
              <a:t>In 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Gaelic, questions normally begin with an unstressed element, which in the present tense is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an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: 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An </a:t>
            </a:r>
            <a:r>
              <a:rPr lang="en-US" sz="4500" i="1" dirty="0" err="1">
                <a:solidFill>
                  <a:srgbClr val="575757"/>
                </a:solidFill>
                <a:latin typeface="noto serif jp"/>
              </a:rPr>
              <a:t>maith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 </a:t>
            </a:r>
            <a:r>
              <a:rPr lang="en-US" sz="4500" i="1" dirty="0" err="1">
                <a:solidFill>
                  <a:srgbClr val="575757"/>
                </a:solidFill>
                <a:latin typeface="noto serif jp"/>
              </a:rPr>
              <a:t>leat</a:t>
            </a:r>
            <a:r>
              <a:rPr lang="en-US" sz="4500" i="1" dirty="0">
                <a:solidFill>
                  <a:srgbClr val="575757"/>
                </a:solidFill>
                <a:latin typeface="noto serif jp"/>
              </a:rPr>
              <a:t> é?</a:t>
            </a:r>
            <a:r>
              <a:rPr lang="en-US" sz="4500" dirty="0">
                <a:solidFill>
                  <a:srgbClr val="575757"/>
                </a:solidFill>
                <a:latin typeface="noto serif jp"/>
              </a:rPr>
              <a:t> Do you like it?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9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7872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100" y="136998"/>
            <a:ext cx="5562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E</a:t>
            </a:r>
            <a:r>
              <a:rPr sz="4400" b="0" spc="-5" dirty="0">
                <a:latin typeface="Arial"/>
                <a:cs typeface="Arial"/>
              </a:rPr>
              <a:t>ngland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7740" y="1098550"/>
            <a:ext cx="30562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Northern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English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5600" y="2805429"/>
            <a:ext cx="20827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UnDotum"/>
                <a:cs typeface="UnDotum"/>
              </a:rPr>
              <a:t></a:t>
            </a:r>
            <a:endParaRPr sz="145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1611630"/>
            <a:ext cx="7696200" cy="4467323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495300" indent="-457200">
              <a:lnSpc>
                <a:spcPct val="100000"/>
              </a:lnSpc>
              <a:spcBef>
                <a:spcPts val="2030"/>
              </a:spcBef>
              <a:buFont typeface="Wingdings" panose="05000000000000000000" pitchFamily="2" charset="2"/>
              <a:buChar char="q"/>
            </a:pPr>
            <a:r>
              <a:rPr sz="3200" dirty="0">
                <a:latin typeface="Arial"/>
                <a:cs typeface="Arial"/>
              </a:rPr>
              <a:t>Northumberland (Geordie,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Pitmatic)</a:t>
            </a:r>
            <a:endParaRPr sz="3200" dirty="0">
              <a:latin typeface="Arial"/>
              <a:cs typeface="Arial"/>
            </a:endParaRPr>
          </a:p>
          <a:p>
            <a:pPr marL="457200" marR="425450" indent="-457200">
              <a:lnSpc>
                <a:spcPct val="100000"/>
              </a:lnSpc>
              <a:spcBef>
                <a:spcPts val="1930"/>
              </a:spcBef>
              <a:buSzPct val="45312"/>
              <a:buFont typeface="Wingdings" panose="05000000000000000000" pitchFamily="2" charset="2"/>
              <a:buChar char="q"/>
              <a:tabLst>
                <a:tab pos="1452880" algn="l"/>
              </a:tabLst>
            </a:pPr>
            <a:r>
              <a:rPr sz="3200" dirty="0">
                <a:latin typeface="Arial"/>
                <a:cs typeface="Arial"/>
              </a:rPr>
              <a:t>Durham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(Mackem)</a:t>
            </a:r>
          </a:p>
          <a:p>
            <a:pPr marR="423545" lvl="1" indent="-457200">
              <a:lnSpc>
                <a:spcPct val="100000"/>
              </a:lnSpc>
              <a:spcBef>
                <a:spcPts val="1920"/>
              </a:spcBef>
              <a:buSzPct val="45312"/>
              <a:buFont typeface="Wingdings" panose="05000000000000000000" pitchFamily="2" charset="2"/>
              <a:buChar char="q"/>
              <a:tabLst>
                <a:tab pos="2259330" algn="l"/>
              </a:tabLst>
            </a:pPr>
            <a:r>
              <a:rPr sz="3200" dirty="0">
                <a:latin typeface="Arial"/>
                <a:cs typeface="Arial"/>
              </a:rPr>
              <a:t>Cumbrian</a:t>
            </a:r>
          </a:p>
          <a:p>
            <a:pPr marR="424180" lvl="1" indent="-457200">
              <a:lnSpc>
                <a:spcPct val="100000"/>
              </a:lnSpc>
              <a:spcBef>
                <a:spcPts val="1930"/>
              </a:spcBef>
              <a:buSzPct val="45312"/>
              <a:buFont typeface="Wingdings" panose="05000000000000000000" pitchFamily="2" charset="2"/>
              <a:buChar char="q"/>
              <a:tabLst>
                <a:tab pos="2283460" algn="l"/>
              </a:tabLst>
            </a:pPr>
            <a:r>
              <a:rPr sz="3200" spc="-5" dirty="0" smtClean="0">
                <a:latin typeface="Arial"/>
                <a:cs typeface="Arial"/>
              </a:rPr>
              <a:t>Yorkshire</a:t>
            </a:r>
            <a:endParaRPr lang="en-US" sz="3200" dirty="0">
              <a:latin typeface="Arial"/>
              <a:cs typeface="Arial"/>
            </a:endParaRPr>
          </a:p>
          <a:p>
            <a:pPr marR="424180" lvl="1" indent="-457200">
              <a:lnSpc>
                <a:spcPct val="100000"/>
              </a:lnSpc>
              <a:spcBef>
                <a:spcPts val="1930"/>
              </a:spcBef>
              <a:buSzPct val="45312"/>
              <a:buFont typeface="Wingdings" panose="05000000000000000000" pitchFamily="2" charset="2"/>
              <a:buChar char="q"/>
              <a:tabLst>
                <a:tab pos="2283460" algn="l"/>
              </a:tabLst>
            </a:pPr>
            <a:r>
              <a:rPr sz="3200" dirty="0" smtClean="0">
                <a:latin typeface="Arial"/>
                <a:cs typeface="Arial"/>
              </a:rPr>
              <a:t>Lancashire</a:t>
            </a:r>
            <a:endParaRPr lang="en-US" sz="3200" dirty="0">
              <a:latin typeface="Arial"/>
              <a:cs typeface="Arial"/>
            </a:endParaRPr>
          </a:p>
          <a:p>
            <a:pPr marR="424180" lvl="1" indent="-457200">
              <a:lnSpc>
                <a:spcPct val="100000"/>
              </a:lnSpc>
              <a:spcBef>
                <a:spcPts val="1930"/>
              </a:spcBef>
              <a:buSzPct val="45312"/>
              <a:buFont typeface="Wingdings" panose="05000000000000000000" pitchFamily="2" charset="2"/>
              <a:buChar char="q"/>
              <a:tabLst>
                <a:tab pos="2283460" algn="l"/>
              </a:tabLst>
            </a:pPr>
            <a:r>
              <a:rPr sz="3200" dirty="0" smtClean="0">
                <a:latin typeface="Arial"/>
                <a:cs typeface="Arial"/>
              </a:rPr>
              <a:t>Merseyside</a:t>
            </a:r>
            <a:r>
              <a:rPr lang="en-US" sz="3200" dirty="0" smtClean="0">
                <a:latin typeface="Arial"/>
                <a:cs typeface="Arial"/>
              </a:rPr>
              <a:t> (</a:t>
            </a:r>
            <a:r>
              <a:rPr sz="3200" dirty="0" smtClean="0">
                <a:latin typeface="Arial"/>
                <a:cs typeface="Arial"/>
              </a:rPr>
              <a:t>Scouse</a:t>
            </a:r>
            <a:r>
              <a:rPr sz="3200" dirty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6340" y="561340"/>
            <a:ext cx="26015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G</a:t>
            </a:r>
            <a:r>
              <a:rPr sz="4400" dirty="0"/>
              <a:t>E</a:t>
            </a:r>
            <a:r>
              <a:rPr sz="4400" spc="-5" dirty="0"/>
              <a:t>ORD</a:t>
            </a:r>
            <a:r>
              <a:rPr sz="4400" spc="5" dirty="0"/>
              <a:t>I</a:t>
            </a:r>
            <a:r>
              <a:rPr sz="4400" dirty="0"/>
              <a:t>E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74239"/>
              </p:ext>
            </p:extLst>
          </p:nvPr>
        </p:nvGraphicFramePr>
        <p:xfrm>
          <a:off x="271779" y="1417319"/>
          <a:ext cx="9593580" cy="598550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755"/>
                <a:gridCol w="3174365"/>
                <a:gridCol w="3553460"/>
              </a:tblGrid>
              <a:tr h="3644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5619">
                <a:tc>
                  <a:txBody>
                    <a:bodyPr/>
                    <a:lstStyle/>
                    <a:p>
                      <a:pPr marL="8509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10" dirty="0"/>
                        <a:t>hoppings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100" marB="0" anchor="ctr"/>
                </a:tc>
                <a:tc>
                  <a:txBody>
                    <a:bodyPr/>
                    <a:lstStyle/>
                    <a:p>
                      <a:pPr marL="11264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spc="-5" dirty="0"/>
                        <a:t>fairground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38100" marB="0" anchor="ctr"/>
                </a:tc>
                <a:tc>
                  <a:txBody>
                    <a:bodyPr/>
                    <a:lstStyle/>
                    <a:p>
                      <a:pPr marL="35242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</a:tr>
              <a:tr h="36575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4490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/>
                        <a:t>ket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/>
                        <a:t>rubbish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</a:tr>
              <a:tr h="3644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4489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/>
                        <a:t>worm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/>
                        <a:t>monster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</a:tr>
              <a:tr h="3644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4489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/>
                        <a:t>gadgie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/>
                        <a:t>guy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</a:tr>
              <a:tr h="3644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759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/>
                        <a:t>canny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/>
                        <a:t>pleasant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</a:tr>
              <a:tr h="3644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4489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/>
                        <a:t>hacky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/>
                        <a:t>dirty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</a:tr>
              <a:tr h="3644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4489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/>
                        <a:t>howay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/>
                        <a:t>Come</a:t>
                      </a:r>
                      <a:r>
                        <a:rPr sz="1600" spc="-10" dirty="0"/>
                        <a:t> on!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</a:tr>
              <a:tr h="36449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4489"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10" dirty="0"/>
                        <a:t>sackless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420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-5" dirty="0"/>
                        <a:t>stupid,</a:t>
                      </a:r>
                      <a:r>
                        <a:rPr sz="1600" dirty="0"/>
                        <a:t> </a:t>
                      </a:r>
                      <a:r>
                        <a:rPr sz="1600" spc="-10" dirty="0"/>
                        <a:t>useless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910" marB="0" anchor="ctr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191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50" y="1697990"/>
            <a:ext cx="9685020" cy="538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Hoo </a:t>
            </a:r>
            <a:r>
              <a:rPr sz="2400" dirty="0">
                <a:latin typeface="Arial"/>
                <a:cs typeface="Arial"/>
              </a:rPr>
              <a:t>ye </a:t>
            </a:r>
            <a:r>
              <a:rPr sz="2400" spc="-10" dirty="0">
                <a:latin typeface="Arial"/>
                <a:cs typeface="Arial"/>
              </a:rPr>
              <a:t>gannin? </a:t>
            </a:r>
            <a:r>
              <a:rPr sz="2400" spc="-5" dirty="0">
                <a:latin typeface="Arial"/>
                <a:cs typeface="Arial"/>
              </a:rPr>
              <a:t>or Hoo's </a:t>
            </a:r>
            <a:r>
              <a:rPr sz="2400" dirty="0">
                <a:latin typeface="Arial"/>
                <a:cs typeface="Arial"/>
              </a:rPr>
              <a:t>ya </a:t>
            </a:r>
            <a:r>
              <a:rPr sz="2400" spc="-5" dirty="0">
                <a:latin typeface="Arial"/>
                <a:cs typeface="Arial"/>
              </a:rPr>
              <a:t>fettle? 'How are you</a:t>
            </a:r>
            <a:r>
              <a:rPr sz="2400" spc="-5" dirty="0" smtClean="0">
                <a:latin typeface="Arial"/>
                <a:cs typeface="Arial"/>
              </a:rPr>
              <a:t>?'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2400" spc="-5" dirty="0">
                <a:latin typeface="Arial"/>
                <a:cs typeface="Arial"/>
              </a:rPr>
              <a:t>Champion. 'Very </a:t>
            </a:r>
            <a:r>
              <a:rPr sz="2400" spc="-10" dirty="0">
                <a:latin typeface="Arial"/>
                <a:cs typeface="Arial"/>
              </a:rPr>
              <a:t>good, </a:t>
            </a:r>
            <a:r>
              <a:rPr sz="2400" spc="-5" dirty="0">
                <a:latin typeface="Arial"/>
                <a:cs typeface="Arial"/>
              </a:rPr>
              <a:t>very well' </a:t>
            </a:r>
            <a:endParaRPr lang="hu-HU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2400" spc="-10" dirty="0" smtClean="0">
                <a:latin typeface="Arial"/>
                <a:cs typeface="Arial"/>
              </a:rPr>
              <a:t>Bonny </a:t>
            </a:r>
            <a:r>
              <a:rPr sz="2400" spc="-10" dirty="0">
                <a:latin typeface="Arial"/>
                <a:cs typeface="Arial"/>
              </a:rPr>
              <a:t>day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day. </a:t>
            </a:r>
            <a:r>
              <a:rPr sz="2400" dirty="0">
                <a:latin typeface="Arial"/>
                <a:cs typeface="Arial"/>
              </a:rPr>
              <a:t>'It's </a:t>
            </a:r>
            <a:r>
              <a:rPr sz="2400" spc="-5" dirty="0">
                <a:latin typeface="Arial"/>
                <a:cs typeface="Arial"/>
              </a:rPr>
              <a:t>nice weather' </a:t>
            </a:r>
            <a:endParaRPr lang="hu-HU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2400" spc="-5" dirty="0" smtClean="0">
                <a:latin typeface="Arial"/>
                <a:cs typeface="Arial"/>
              </a:rPr>
              <a:t>Whey </a:t>
            </a:r>
            <a:r>
              <a:rPr sz="2400" spc="-5" dirty="0">
                <a:latin typeface="Arial"/>
                <a:cs typeface="Arial"/>
              </a:rPr>
              <a:t>aye, </a:t>
            </a:r>
            <a:r>
              <a:rPr sz="2400" dirty="0">
                <a:latin typeface="Arial"/>
                <a:cs typeface="Arial"/>
              </a:rPr>
              <a:t>man. </a:t>
            </a:r>
            <a:r>
              <a:rPr sz="2400" spc="-5" dirty="0">
                <a:latin typeface="Arial"/>
                <a:cs typeface="Arial"/>
              </a:rPr>
              <a:t>'That's right' </a:t>
            </a:r>
            <a:endParaRPr lang="hu-HU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2400" spc="-10" dirty="0" smtClean="0">
                <a:latin typeface="Arial"/>
                <a:cs typeface="Arial"/>
              </a:rPr>
              <a:t>Give </a:t>
            </a:r>
            <a:r>
              <a:rPr sz="2400" spc="-5" dirty="0">
                <a:latin typeface="Arial"/>
                <a:cs typeface="Arial"/>
              </a:rPr>
              <a:t>ower, y'a </a:t>
            </a:r>
            <a:r>
              <a:rPr sz="2400" spc="-10" dirty="0">
                <a:latin typeface="Arial"/>
                <a:cs typeface="Arial"/>
              </a:rPr>
              <a:t>kiddin. </a:t>
            </a:r>
            <a:r>
              <a:rPr sz="2400" dirty="0">
                <a:latin typeface="Arial"/>
                <a:cs typeface="Arial"/>
              </a:rPr>
              <a:t>'Come </a:t>
            </a:r>
            <a:r>
              <a:rPr sz="2400" spc="-5" dirty="0">
                <a:latin typeface="Arial"/>
                <a:cs typeface="Arial"/>
              </a:rPr>
              <a:t>on, you're joking' </a:t>
            </a:r>
            <a:endParaRPr lang="hu-HU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2400" spc="-10" dirty="0" err="1" smtClean="0">
                <a:latin typeface="Arial"/>
                <a:cs typeface="Arial"/>
              </a:rPr>
              <a:t>Hadaway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man. </a:t>
            </a:r>
            <a:r>
              <a:rPr sz="2400" spc="-5" dirty="0">
                <a:latin typeface="Arial"/>
                <a:cs typeface="Arial"/>
              </a:rPr>
              <a:t>'I'm still </a:t>
            </a:r>
            <a:r>
              <a:rPr sz="2400" spc="-1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convinced' </a:t>
            </a:r>
            <a:endParaRPr lang="hu-HU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2400" spc="-5" dirty="0" err="1" smtClean="0">
                <a:latin typeface="Arial"/>
                <a:cs typeface="Arial"/>
              </a:rPr>
              <a:t>Ya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taakin shite. </a:t>
            </a:r>
            <a:r>
              <a:rPr sz="2400" dirty="0">
                <a:latin typeface="Arial"/>
                <a:cs typeface="Arial"/>
              </a:rPr>
              <a:t>'I </a:t>
            </a:r>
            <a:r>
              <a:rPr sz="2400" spc="-5" dirty="0">
                <a:latin typeface="Arial"/>
                <a:cs typeface="Arial"/>
              </a:rPr>
              <a:t>really disagree with that' </a:t>
            </a:r>
            <a:endParaRPr lang="hu-HU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2400" spc="-5" dirty="0" smtClean="0">
                <a:latin typeface="Arial"/>
                <a:cs typeface="Arial"/>
              </a:rPr>
              <a:t>Tara </a:t>
            </a:r>
            <a:r>
              <a:rPr sz="2400" spc="-5" dirty="0">
                <a:latin typeface="Arial"/>
                <a:cs typeface="Arial"/>
              </a:rPr>
              <a:t>now, pet. 'Goodbye </a:t>
            </a:r>
            <a:r>
              <a:rPr sz="2400" dirty="0">
                <a:latin typeface="Arial"/>
                <a:cs typeface="Arial"/>
              </a:rPr>
              <a:t>(to </a:t>
            </a:r>
            <a:r>
              <a:rPr sz="2400" spc="-5" dirty="0">
                <a:latin typeface="Arial"/>
                <a:cs typeface="Arial"/>
              </a:rPr>
              <a:t>female)' </a:t>
            </a:r>
            <a:endParaRPr lang="hu-HU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2400" spc="-5" dirty="0" err="1" smtClean="0">
                <a:latin typeface="Arial"/>
                <a:cs typeface="Arial"/>
              </a:rPr>
              <a:t>Wee's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yon slapper? 'Who's the young lady?' (derogatory</a:t>
            </a:r>
            <a:r>
              <a:rPr sz="2400" spc="-5" dirty="0" smtClean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4209" y="383540"/>
            <a:ext cx="87458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8260" algn="l"/>
              </a:tabLst>
            </a:pPr>
            <a:r>
              <a:rPr sz="4400" spc="-5" dirty="0"/>
              <a:t>Сommon	phrases </a:t>
            </a:r>
            <a:r>
              <a:rPr sz="4400" spc="-10" dirty="0"/>
              <a:t>and</a:t>
            </a:r>
            <a:r>
              <a:rPr sz="4400" spc="-65" dirty="0"/>
              <a:t> </a:t>
            </a:r>
            <a:r>
              <a:rPr sz="4400" spc="-5" dirty="0"/>
              <a:t>greetings: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2854975"/>
            <a:ext cx="9462135" cy="144142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1155" marR="5080" indent="-339090" algn="ctr">
              <a:lnSpc>
                <a:spcPts val="3570"/>
              </a:lnSpc>
              <a:spcBef>
                <a:spcPts val="440"/>
              </a:spcBef>
            </a:pPr>
            <a:r>
              <a:rPr sz="3200" dirty="0"/>
              <a:t>I </a:t>
            </a:r>
            <a:r>
              <a:rPr sz="3200" spc="-5" dirty="0"/>
              <a:t>telt </a:t>
            </a:r>
            <a:r>
              <a:rPr sz="3200" dirty="0"/>
              <a:t>you to </a:t>
            </a:r>
            <a:r>
              <a:rPr sz="3200" spc="-5" dirty="0"/>
              <a:t>give us </a:t>
            </a:r>
            <a:r>
              <a:rPr sz="3200" dirty="0"/>
              <a:t>a </a:t>
            </a:r>
            <a:r>
              <a:rPr sz="3200" spc="-5" dirty="0"/>
              <a:t>one, </a:t>
            </a:r>
            <a:r>
              <a:rPr sz="3200" dirty="0"/>
              <a:t>but </a:t>
            </a:r>
            <a:r>
              <a:rPr sz="3200" spc="-5" dirty="0"/>
              <a:t>you've forgetten. </a:t>
            </a:r>
            <a:r>
              <a:rPr sz="3200" spc="-10" dirty="0"/>
              <a:t>If  </a:t>
            </a:r>
            <a:r>
              <a:rPr sz="3200" dirty="0"/>
              <a:t>you </a:t>
            </a:r>
            <a:r>
              <a:rPr sz="3200" spc="-5" dirty="0"/>
              <a:t>divvent give us it noo, </a:t>
            </a:r>
            <a:r>
              <a:rPr sz="3200" spc="-10" dirty="0"/>
              <a:t>I'm </a:t>
            </a:r>
            <a:r>
              <a:rPr sz="3200" spc="-5" dirty="0"/>
              <a:t>gannin</a:t>
            </a:r>
            <a:r>
              <a:rPr sz="3200" spc="-25" dirty="0"/>
              <a:t> </a:t>
            </a:r>
            <a:r>
              <a:rPr sz="3200" spc="-5" dirty="0"/>
              <a:t>yearm.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idx="1"/>
          </p:nvPr>
        </p:nvSpPr>
        <p:spPr>
          <a:xfrm>
            <a:off x="248919" y="1836420"/>
            <a:ext cx="9585960" cy="2862322"/>
          </a:xfrm>
        </p:spPr>
        <p:txBody>
          <a:bodyPr/>
          <a:lstStyle/>
          <a:p>
            <a:pPr algn="ctr"/>
            <a:endParaRPr lang="hu-HU" sz="4000" spc="-10" dirty="0" smtClean="0"/>
          </a:p>
          <a:p>
            <a:pPr algn="ctr"/>
            <a:r>
              <a:rPr lang="en-US" sz="4000" b="1" spc="-10" dirty="0" smtClean="0"/>
              <a:t>'I </a:t>
            </a:r>
            <a:r>
              <a:rPr lang="en-US" sz="4000" b="1" spc="-5" dirty="0"/>
              <a:t>told </a:t>
            </a:r>
            <a:r>
              <a:rPr lang="en-US" sz="4000" b="1" spc="-10" dirty="0"/>
              <a:t>you </a:t>
            </a:r>
            <a:r>
              <a:rPr lang="en-US" sz="4000" b="1" dirty="0"/>
              <a:t>to give </a:t>
            </a:r>
            <a:r>
              <a:rPr lang="en-US" sz="4000" b="1" spc="5" dirty="0"/>
              <a:t>me </a:t>
            </a:r>
            <a:r>
              <a:rPr lang="en-US" sz="4000" b="1" spc="-5" dirty="0"/>
              <a:t>one, but you've forgotten'</a:t>
            </a:r>
            <a:r>
              <a:rPr lang="en-US" sz="4000" b="1" dirty="0"/>
              <a:t>. </a:t>
            </a:r>
            <a:r>
              <a:rPr lang="en-US" sz="4000" b="1" spc="-5" dirty="0"/>
              <a:t>'If </a:t>
            </a:r>
            <a:r>
              <a:rPr lang="en-US" sz="4000" b="1" spc="-10" dirty="0"/>
              <a:t>you </a:t>
            </a:r>
            <a:r>
              <a:rPr lang="en-US" sz="4000" b="1" spc="-5" dirty="0"/>
              <a:t>don't give </a:t>
            </a:r>
            <a:r>
              <a:rPr lang="en-US" sz="4000" b="1" spc="5" dirty="0"/>
              <a:t>me </a:t>
            </a:r>
            <a:r>
              <a:rPr lang="en-US" sz="4000" b="1" spc="-5" dirty="0"/>
              <a:t>it </a:t>
            </a:r>
            <a:r>
              <a:rPr lang="en-US" sz="4000" b="1" spc="-10" dirty="0"/>
              <a:t>now, </a:t>
            </a:r>
            <a:r>
              <a:rPr lang="en-US" sz="4000" b="1" spc="-5" dirty="0"/>
              <a:t>I'm going home'</a:t>
            </a:r>
            <a:endParaRPr lang="en-US" sz="40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4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1467</Words>
  <Application>Microsoft Office PowerPoint</Application>
  <PresentationFormat>Egyéni</PresentationFormat>
  <Paragraphs>244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30</vt:i4>
      </vt:variant>
    </vt:vector>
  </HeadingPairs>
  <TitlesOfParts>
    <vt:vector size="32" baseType="lpstr">
      <vt:lpstr>Túra</vt:lpstr>
      <vt:lpstr>Office Theme</vt:lpstr>
      <vt:lpstr>Dialects in Great  Britain</vt:lpstr>
      <vt:lpstr>PowerPoint bemutató</vt:lpstr>
      <vt:lpstr> British Dialects</vt:lpstr>
      <vt:lpstr>PowerPoint bemutató</vt:lpstr>
      <vt:lpstr>England</vt:lpstr>
      <vt:lpstr>GEORDIE</vt:lpstr>
      <vt:lpstr>Сommon phrases and greetings:</vt:lpstr>
      <vt:lpstr>I telt you to give us a one, but you've forgetten. If  you divvent give us it noo, I'm gannin yearm.</vt:lpstr>
      <vt:lpstr>PowerPoint bemutató</vt:lpstr>
      <vt:lpstr>Workman visiting doctor: Me leg's bad, man, can  ye give us a sick note?</vt:lpstr>
      <vt:lpstr>YORKSHIRE</vt:lpstr>
      <vt:lpstr>idiomatic expressions</vt:lpstr>
      <vt:lpstr>SCOUSE</vt:lpstr>
      <vt:lpstr>Midlands English</vt:lpstr>
      <vt:lpstr>Phrases of East Midlanders:</vt:lpstr>
      <vt:lpstr>Some language experts recently declared  Leicester the birthplace of modern Standard  English.</vt:lpstr>
      <vt:lpstr>  Nottingham is also renowned for its  dialect</vt:lpstr>
      <vt:lpstr>BLACK COUNTRY</vt:lpstr>
      <vt:lpstr>BRUMMIE</vt:lpstr>
      <vt:lpstr>PowerPoint bemutató</vt:lpstr>
      <vt:lpstr>NORFOLK</vt:lpstr>
      <vt:lpstr>ESTUARY ENGLISH</vt:lpstr>
      <vt:lpstr>COCKNEY</vt:lpstr>
      <vt:lpstr>"Got to my mickey, found me way up the apples, put on  me whistle and the bloody dog went. It was me trouble telling me to fetch the teapots."</vt:lpstr>
      <vt:lpstr>PowerPoint bemutató</vt:lpstr>
      <vt:lpstr>SCOTTISH ENGLISH</vt:lpstr>
      <vt:lpstr>PowerPoint bemutató</vt:lpstr>
      <vt:lpstr>WENGLISH</vt:lpstr>
      <vt:lpstr>HIBERNO-ENGLISH</vt:lpstr>
      <vt:lpstr>Pronunciation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Dialects in Great  Britain</dc:title>
  <cp:lastModifiedBy>L</cp:lastModifiedBy>
  <cp:revision>9</cp:revision>
  <dcterms:created xsi:type="dcterms:W3CDTF">2020-02-07T20:21:53Z</dcterms:created>
  <dcterms:modified xsi:type="dcterms:W3CDTF">2020-03-28T12:36:59Z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2013-09-25T00:00:00Z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2020-02-07T00:00:00Z</vt:filetime>
  </property>
</Properties>
</file>