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0F722B7-0DAC-4CB1-874F-B07862577BCF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4A0A02-ED0C-4224-AA05-F396157E382D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5611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22B7-0DAC-4CB1-874F-B07862577BCF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0A02-ED0C-4224-AA05-F396157E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30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22B7-0DAC-4CB1-874F-B07862577BCF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0A02-ED0C-4224-AA05-F396157E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90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22B7-0DAC-4CB1-874F-B07862577BCF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0A02-ED0C-4224-AA05-F396157E382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5866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22B7-0DAC-4CB1-874F-B07862577BCF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0A02-ED0C-4224-AA05-F396157E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76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22B7-0DAC-4CB1-874F-B07862577BCF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0A02-ED0C-4224-AA05-F396157E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96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22B7-0DAC-4CB1-874F-B07862577BCF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0A02-ED0C-4224-AA05-F396157E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92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22B7-0DAC-4CB1-874F-B07862577BCF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0A02-ED0C-4224-AA05-F396157E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68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22B7-0DAC-4CB1-874F-B07862577BCF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0A02-ED0C-4224-AA05-F396157E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79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22B7-0DAC-4CB1-874F-B07862577BCF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0A02-ED0C-4224-AA05-F396157E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0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22B7-0DAC-4CB1-874F-B07862577BCF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0A02-ED0C-4224-AA05-F396157E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7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22B7-0DAC-4CB1-874F-B07862577BCF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0A02-ED0C-4224-AA05-F396157E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19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22B7-0DAC-4CB1-874F-B07862577BCF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0A02-ED0C-4224-AA05-F396157E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22B7-0DAC-4CB1-874F-B07862577BCF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0A02-ED0C-4224-AA05-F396157E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50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22B7-0DAC-4CB1-874F-B07862577BCF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0A02-ED0C-4224-AA05-F396157E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2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22B7-0DAC-4CB1-874F-B07862577BCF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0A02-ED0C-4224-AA05-F396157E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3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22B7-0DAC-4CB1-874F-B07862577BCF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0A02-ED0C-4224-AA05-F396157E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6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0F722B7-0DAC-4CB1-874F-B07862577BCF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4A0A02-ED0C-4224-AA05-F396157E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2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EB6B6AA-65FA-4F5E-BDF9-3DEF5B948AED}"/>
              </a:ext>
            </a:extLst>
          </p:cNvPr>
          <p:cNvSpPr txBox="1"/>
          <p:nvPr/>
        </p:nvSpPr>
        <p:spPr>
          <a:xfrm>
            <a:off x="1023582" y="1594698"/>
            <a:ext cx="8857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Light" panose="020B0304020202020204" pitchFamily="34" charset="0"/>
              </a:rPr>
              <a:t>YORKSHIRE DIALECT AND ACCENT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 Light" panose="020B03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A82C197-A7B8-4F53-8F7E-4032FAD0C777}"/>
              </a:ext>
            </a:extLst>
          </p:cNvPr>
          <p:cNvSpPr txBox="1"/>
          <p:nvPr/>
        </p:nvSpPr>
        <p:spPr>
          <a:xfrm>
            <a:off x="6937612" y="5094025"/>
            <a:ext cx="5254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Prepared by Edina Homoki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04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98A699-4B5B-4162-8E79-8E32E413B200}"/>
              </a:ext>
            </a:extLst>
          </p:cNvPr>
          <p:cNvSpPr txBox="1"/>
          <p:nvPr/>
        </p:nvSpPr>
        <p:spPr>
          <a:xfrm>
            <a:off x="820270" y="699247"/>
            <a:ext cx="984324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definite article 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 either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swallowed as a silent gap in a sentence</a:t>
            </a:r>
          </a:p>
          <a:p>
            <a:pPr lvl="2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you close ‘t…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(slightly swallowed pause)…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</a:t>
            </a:r>
          </a:p>
          <a:p>
            <a:pPr lvl="2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added to the next word</a:t>
            </a:r>
          </a:p>
          <a:p>
            <a:pPr lvl="2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I’m off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t’pub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2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pronounced as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What is clear is that Yorkshire colloquialism are different from others, because of the way the words are said, and the melody that is used to express them.</a:t>
            </a:r>
          </a:p>
        </p:txBody>
      </p:sp>
    </p:spTree>
    <p:extLst>
      <p:ext uri="{BB962C8B-B14F-4D97-AF65-F5344CB8AC3E}">
        <p14:creationId xmlns:p14="http://schemas.microsoft.com/office/powerpoint/2010/main" val="2147127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8C592B7-0E35-4670-AEC2-53F02812A754}"/>
              </a:ext>
            </a:extLst>
          </p:cNvPr>
          <p:cNvSpPr txBox="1"/>
          <p:nvPr/>
        </p:nvSpPr>
        <p:spPr>
          <a:xfrm>
            <a:off x="491320" y="518615"/>
            <a:ext cx="10918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Yorkshire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dialect</a:t>
            </a:r>
            <a:r>
              <a:rPr lang="hu-H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accent refers to the varieties of English used in the </a:t>
            </a:r>
            <a:r>
              <a:rPr lang="hu-H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northern English county of Yorkshire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D3AED94-F298-4B78-9D7E-D7A21479921D}"/>
              </a:ext>
            </a:extLst>
          </p:cNvPr>
          <p:cNvSpPr txBox="1"/>
          <p:nvPr/>
        </p:nvSpPr>
        <p:spPr>
          <a:xfrm>
            <a:off x="529226" y="1949922"/>
            <a:ext cx="105770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 many films we can hear examples of the Yorkshire dialect. These films are: </a:t>
            </a: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Kes (drama film, 1969)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of the Summer Wine (sitcom, 1973-2010)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Emmerdale (soap opera, 1972-present)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Little Voice (musical film, 1998)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3A9E512-CF8C-480C-B092-1FE8C64B0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42" y="1173340"/>
            <a:ext cx="740368" cy="1070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4634EDC-DA8B-46D9-81C9-D5D886A95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5963" y="1074388"/>
            <a:ext cx="1444649" cy="8090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51A7F97-3126-42A3-8F3A-4776CD3B9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438" y="4612022"/>
            <a:ext cx="1216857" cy="918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FF1A662-240B-4DFD-8EF7-69BD4DB14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7342" y="3204548"/>
            <a:ext cx="1297241" cy="74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06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EAA3DA7-9204-4EE9-B94F-D95EB1463CA8}"/>
              </a:ext>
            </a:extLst>
          </p:cNvPr>
          <p:cNvSpPr txBox="1"/>
          <p:nvPr/>
        </p:nvSpPr>
        <p:spPr>
          <a:xfrm>
            <a:off x="329784" y="329784"/>
            <a:ext cx="1107773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Some features of </a:t>
            </a:r>
            <a:r>
              <a:rPr lang="hu-H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Yorkshire accents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general features of </a:t>
            </a:r>
            <a:r>
              <a:rPr lang="hu-H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Northern English accent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Other features of pronunciation include: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hu-H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Southern half of Yorkshire</a:t>
            </a:r>
            <a:endParaRPr lang="hu-H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phoneme </a:t>
            </a:r>
            <a:r>
              <a:rPr lang="hu-H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/aʊ/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(as in </a:t>
            </a:r>
            <a:r>
              <a:rPr 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mouth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pronounced as a monophthong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[a</a:t>
            </a:r>
            <a:r>
              <a:rPr lang="hu-H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often represented with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“ah”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down =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dahn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south =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sahth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words with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spelling, like </a:t>
            </a:r>
            <a:r>
              <a:rPr 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night, right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can be pronounced with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/i:/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instead of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aɪ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word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also be pronounced with the same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eɪ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</a:p>
          <a:p>
            <a:pPr lvl="1"/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77CA8A44-80B2-403D-B218-043F98A946A5}"/>
              </a:ext>
            </a:extLst>
          </p:cNvPr>
          <p:cNvSpPr/>
          <p:nvPr/>
        </p:nvSpPr>
        <p:spPr>
          <a:xfrm>
            <a:off x="5396458" y="2331314"/>
            <a:ext cx="944381" cy="13491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11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26EC92D-BFB8-43E5-8C57-FE3707994C9A}"/>
              </a:ext>
            </a:extLst>
          </p:cNvPr>
          <p:cNvSpPr txBox="1"/>
          <p:nvPr/>
        </p:nvSpPr>
        <p:spPr>
          <a:xfrm>
            <a:off x="254833" y="224852"/>
            <a:ext cx="1131757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words with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the end may be pronounced with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/e/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(as in dress)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	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=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make =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ska =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vowel </a:t>
            </a:r>
            <a:r>
              <a:rPr lang="hu-H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/u:/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in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can be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realised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diphthong [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ʊu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plurals and past participle endings which are pronounced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z/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hu-H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/id/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pronounced as </a:t>
            </a:r>
            <a:r>
              <a:rPr lang="hu-H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/ə/.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</a:t>
            </a:r>
            <a:r>
              <a:rPr 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badge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plural </a:t>
            </a:r>
            <a:r>
              <a:rPr 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barg</a:t>
            </a:r>
            <a:r>
              <a:rPr lang="hu-H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hu-H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="" xmlns:a16="http://schemas.microsoft.com/office/drawing/2014/main" id="{80049A2A-CDA8-4934-9914-6B560DE6016D}"/>
              </a:ext>
            </a:extLst>
          </p:cNvPr>
          <p:cNvSpPr/>
          <p:nvPr/>
        </p:nvSpPr>
        <p:spPr>
          <a:xfrm>
            <a:off x="9332700" y="4026182"/>
            <a:ext cx="524656" cy="20986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Curved Left 4">
            <a:extLst>
              <a:ext uri="{FF2B5EF4-FFF2-40B4-BE49-F238E27FC236}">
                <a16:creationId xmlns="" xmlns:a16="http://schemas.microsoft.com/office/drawing/2014/main" id="{475168A1-6E46-4737-ACC3-B3B6AC7585E7}"/>
              </a:ext>
            </a:extLst>
          </p:cNvPr>
          <p:cNvSpPr/>
          <p:nvPr/>
        </p:nvSpPr>
        <p:spPr>
          <a:xfrm>
            <a:off x="10448145" y="794479"/>
            <a:ext cx="1124262" cy="1244184"/>
          </a:xfrm>
          <a:prstGeom prst="curvedLef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19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7014DD6-366C-4A4D-BB6D-D4CFB35EF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327" y="179882"/>
            <a:ext cx="3086100" cy="4524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E70D975-E835-4F87-A754-860BF212805B}"/>
              </a:ext>
            </a:extLst>
          </p:cNvPr>
          <p:cNvSpPr txBox="1"/>
          <p:nvPr/>
        </p:nvSpPr>
        <p:spPr>
          <a:xfrm>
            <a:off x="404735" y="387324"/>
            <a:ext cx="11137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Yorkshire Dictionary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(Arnold Kellett, 2002)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0D1AC1D-D8B3-4265-9524-B8EA2F7FD253}"/>
              </a:ext>
            </a:extLst>
          </p:cNvPr>
          <p:cNvSpPr txBox="1"/>
          <p:nvPr/>
        </p:nvSpPr>
        <p:spPr>
          <a:xfrm>
            <a:off x="134911" y="1319134"/>
            <a:ext cx="807969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=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eya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ab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=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used in words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wasp</a:t>
            </a:r>
            <a:endParaRPr lang="hu-H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voiced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consonant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followed by a voiceless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can be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pronounced as voiceless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For example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Bradford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pronounced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d],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[t] instead of [d]. 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111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1B19910-3BDF-4BDD-AA7D-0F72A08D8123}"/>
              </a:ext>
            </a:extLst>
          </p:cNvPr>
          <p:cNvSpPr txBox="1"/>
          <p:nvPr/>
        </p:nvSpPr>
        <p:spPr>
          <a:xfrm>
            <a:off x="149902" y="239843"/>
            <a:ext cx="11317573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replacing of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/t/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/r/</a:t>
            </a:r>
          </a:p>
          <a:p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I’m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gerring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berrer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I’m getting better,		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Gerrof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Get off!, 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Purrit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dahn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Put it down</a:t>
            </a:r>
          </a:p>
          <a:p>
            <a:pPr algn="ctr"/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pronunciation of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 some words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the second person pronouns </a:t>
            </a:r>
            <a:r>
              <a:rPr lang="hu-H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thee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thou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</a:t>
            </a:r>
            <a:endParaRPr lang="hu-H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(used in southern parts of Yorkshire)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Yorkshire dialect shares man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features with other English dialects used in Northern England or in Scotland, e.g.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81E3B27-E387-4A9F-B3C5-89503A1D5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603" y="457590"/>
            <a:ext cx="3191693" cy="251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45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47DE41F-55D0-4BCD-8A86-47E25D8C24D8}"/>
              </a:ext>
            </a:extLst>
          </p:cNvPr>
          <p:cNvSpPr txBox="1"/>
          <p:nvPr/>
        </p:nvSpPr>
        <p:spPr>
          <a:xfrm>
            <a:off x="161365" y="215153"/>
            <a:ext cx="1138965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Examples of vocab</a:t>
            </a:r>
            <a:r>
              <a:rPr lang="hu-HU" sz="2800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ulary and grammar more specific </a:t>
            </a:r>
          </a:p>
          <a:p>
            <a:pPr algn="r"/>
            <a:r>
              <a:rPr lang="hu-HU" sz="2800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to Yorkshire dialects include: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Definite article reduction: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shortening of </a:t>
            </a:r>
            <a:r>
              <a:rPr lang="hu-H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 form without a vowel, often written </a:t>
            </a:r>
            <a:r>
              <a:rPr lang="hu-H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</a:p>
          <a:p>
            <a:pPr algn="just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“Down the pub”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pronounced “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 t’ pub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where the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represents a sound more like a glottal stop than a true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sound.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hu-HU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ything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othing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nowt</a:t>
            </a:r>
            <a:endParaRPr lang="hu-H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hu-H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word </a:t>
            </a:r>
            <a:r>
              <a:rPr lang="hu-H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often used in place of </a:t>
            </a:r>
            <a:r>
              <a:rPr lang="hu-HU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hu-HU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(e.g. We should put </a:t>
            </a:r>
            <a:r>
              <a:rPr lang="hu-HU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names on </a:t>
            </a:r>
            <a:r>
              <a:rPr lang="hu-HU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property.)</a:t>
            </a:r>
          </a:p>
        </p:txBody>
      </p:sp>
    </p:spTree>
    <p:extLst>
      <p:ext uri="{BB962C8B-B14F-4D97-AF65-F5344CB8AC3E}">
        <p14:creationId xmlns:p14="http://schemas.microsoft.com/office/powerpoint/2010/main" val="1729668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FBD6D73-F611-458D-BD3C-34B9E95DA194}"/>
              </a:ext>
            </a:extLst>
          </p:cNvPr>
          <p:cNvSpPr txBox="1"/>
          <p:nvPr/>
        </p:nvSpPr>
        <p:spPr>
          <a:xfrm>
            <a:off x="161365" y="456247"/>
            <a:ext cx="1151068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past tens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hu-H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were wearing 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’red coat, but he were wearing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t’gree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one.</a:t>
            </a:r>
          </a:p>
          <a:p>
            <a:endParaRPr lang="hu-H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often used in the sense of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Unless we go at a fair lick, we’ll not be home while sever.</a:t>
            </a:r>
          </a:p>
          <a:p>
            <a:endParaRPr lang="hu-H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term used by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anyone, said to anyone in any situation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at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end of almost every sentence, e.g. </a:t>
            </a:r>
            <a:r>
              <a:rPr 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will be three pounds please love.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word </a:t>
            </a:r>
            <a:r>
              <a:rPr lang="hu-HU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daft</a:t>
            </a:r>
            <a:r>
              <a:rPr 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unintelligent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Yorkshire, but in Britain means </a:t>
            </a:r>
            <a:r>
              <a:rPr 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498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32FCD1F-B7B3-4925-B5F6-4E67A5D288FF}"/>
              </a:ext>
            </a:extLst>
          </p:cNvPr>
          <p:cNvSpPr txBox="1"/>
          <p:nvPr/>
        </p:nvSpPr>
        <p:spPr>
          <a:xfrm>
            <a:off x="161364" y="412255"/>
            <a:ext cx="11430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e.g.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yourself becomes thy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laik</a:t>
            </a:r>
            <a:r>
              <a:rPr 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to play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(remained from Vikings)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Yorkshire still has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can be found in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older versions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English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as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thee, thou, thy, thine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differences between Yorkshire English and RP English is the use of the letters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Bathroom – RP 		    [ 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ː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ruːm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], Yorkshire 		   [ 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bæ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rɔ:m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]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Up      – 	   RP 		    [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ʌp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],			 Yorkshire            [ u:p ]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394BA733-3FD5-4C6D-BA95-FC3527A052F7}"/>
              </a:ext>
            </a:extLst>
          </p:cNvPr>
          <p:cNvSpPr/>
          <p:nvPr/>
        </p:nvSpPr>
        <p:spPr>
          <a:xfrm>
            <a:off x="2904565" y="4424078"/>
            <a:ext cx="793376" cy="18825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="" xmlns:a16="http://schemas.microsoft.com/office/drawing/2014/main" id="{2C6FCA09-8913-4F10-B6E0-276A835E6BF0}"/>
              </a:ext>
            </a:extLst>
          </p:cNvPr>
          <p:cNvSpPr/>
          <p:nvPr/>
        </p:nvSpPr>
        <p:spPr>
          <a:xfrm>
            <a:off x="7404850" y="4450967"/>
            <a:ext cx="788896" cy="18825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="" xmlns:a16="http://schemas.microsoft.com/office/drawing/2014/main" id="{06500901-30F1-422E-A727-7024A083D4A8}"/>
              </a:ext>
            </a:extLst>
          </p:cNvPr>
          <p:cNvSpPr/>
          <p:nvPr/>
        </p:nvSpPr>
        <p:spPr>
          <a:xfrm>
            <a:off x="2991971" y="4825361"/>
            <a:ext cx="618564" cy="14791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="" xmlns:a16="http://schemas.microsoft.com/office/drawing/2014/main" id="{FA6FA250-F6D6-4A02-BDCF-E15AC2599617}"/>
              </a:ext>
            </a:extLst>
          </p:cNvPr>
          <p:cNvSpPr/>
          <p:nvPr/>
        </p:nvSpPr>
        <p:spPr>
          <a:xfrm>
            <a:off x="7404850" y="4903741"/>
            <a:ext cx="788896" cy="14791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522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692</TotalTime>
  <Words>230</Words>
  <Application>Microsoft Office PowerPoint</Application>
  <PresentationFormat>Egyéni</PresentationFormat>
  <Paragraphs>92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Main Event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Homoki Edina</dc:creator>
  <cp:lastModifiedBy>L</cp:lastModifiedBy>
  <cp:revision>41</cp:revision>
  <dcterms:created xsi:type="dcterms:W3CDTF">2020-03-06T09:47:41Z</dcterms:created>
  <dcterms:modified xsi:type="dcterms:W3CDTF">2020-11-08T08:03:34Z</dcterms:modified>
</cp:coreProperties>
</file>