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3" r:id="rId13"/>
    <p:sldId id="268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Lekerekített téglalap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2020. 03. 25.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Lekerekített téglalap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Lekerekített téglalap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2020. 03. 25.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églalap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Lekerekített téglalap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8DCDE75-89FD-47D4-96B5-7D53BD2E92D4}" type="datetimeFigureOut">
              <a:rPr lang="hu-HU" smtClean="0"/>
              <a:pPr/>
              <a:t>2020. 03. 25.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K5UrkaWEuk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mxksDIL1cw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hu-HU" dirty="0" smtClean="0"/>
              <a:t> Vivien Eva </a:t>
            </a:r>
            <a:r>
              <a:rPr lang="hu-HU" dirty="0" err="1" smtClean="0"/>
              <a:t>Palko</a:t>
            </a:r>
            <a:r>
              <a:rPr lang="hu-HU" dirty="0" smtClean="0"/>
              <a:t> II/4</a:t>
            </a: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err="1" smtClean="0"/>
              <a:t>Northern</a:t>
            </a:r>
            <a:r>
              <a:rPr lang="hu-HU" b="1" dirty="0" smtClean="0"/>
              <a:t> English. </a:t>
            </a:r>
            <a:r>
              <a:rPr lang="hu-HU" b="1" dirty="0" err="1" smtClean="0"/>
              <a:t>Welsh</a:t>
            </a:r>
            <a:r>
              <a:rPr lang="hu-HU" b="1" dirty="0" smtClean="0"/>
              <a:t> English.</a:t>
            </a:r>
            <a:endParaRPr lang="hu-H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179513" y="188640"/>
            <a:ext cx="878497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3200" dirty="0" smtClean="0"/>
              <a:t> </a:t>
            </a:r>
            <a:r>
              <a:rPr lang="en-US" sz="3200" dirty="0" smtClean="0"/>
              <a:t>The </a:t>
            </a:r>
            <a:r>
              <a:rPr lang="en-US" sz="3200" dirty="0" smtClean="0"/>
              <a:t>accents of North Wales arc markedly </a:t>
            </a:r>
            <a:r>
              <a:rPr lang="en-US" sz="3200" dirty="0" smtClean="0"/>
              <a:t>different</a:t>
            </a:r>
            <a:r>
              <a:rPr lang="hu-HU" sz="3200" dirty="0" smtClean="0"/>
              <a:t>: </a:t>
            </a:r>
          </a:p>
          <a:p>
            <a:pPr>
              <a:buFontTx/>
              <a:buChar char="-"/>
            </a:pPr>
            <a:r>
              <a:rPr lang="en-US" sz="3200" dirty="0" smtClean="0"/>
              <a:t>less sing-song</a:t>
            </a:r>
            <a:endParaRPr lang="hu-HU" sz="3200" dirty="0" smtClean="0"/>
          </a:p>
          <a:p>
            <a:pPr>
              <a:buFontTx/>
              <a:buChar char="-"/>
            </a:pPr>
            <a:r>
              <a:rPr lang="en-US" sz="3200" dirty="0" smtClean="0"/>
              <a:t>more </a:t>
            </a:r>
            <a:r>
              <a:rPr lang="en-US" sz="3200" dirty="0" smtClean="0"/>
              <a:t>consistently high-pitched </a:t>
            </a:r>
            <a:r>
              <a:rPr lang="en-US" sz="3200" dirty="0" smtClean="0"/>
              <a:t>voice</a:t>
            </a:r>
            <a:endParaRPr lang="hu-HU" sz="3200" dirty="0" smtClean="0"/>
          </a:p>
          <a:p>
            <a:pPr>
              <a:buFontTx/>
              <a:buChar char="-"/>
            </a:pPr>
            <a:r>
              <a:rPr lang="en-US" sz="3200" dirty="0" smtClean="0"/>
              <a:t>the </a:t>
            </a:r>
            <a:r>
              <a:rPr lang="en-US" sz="3200" dirty="0" smtClean="0"/>
              <a:t>vowels pressed to the back of the throat. </a:t>
            </a:r>
            <a:endParaRPr lang="hu-HU" sz="3200" dirty="0" smtClean="0"/>
          </a:p>
          <a:p>
            <a:pPr>
              <a:buFontTx/>
              <a:buChar char="-"/>
            </a:pPr>
            <a:r>
              <a:rPr lang="hu-HU" sz="3200" dirty="0" smtClean="0"/>
              <a:t>c</a:t>
            </a:r>
            <a:r>
              <a:rPr lang="en-US" sz="3200" dirty="0" err="1" smtClean="0"/>
              <a:t>onsonants</a:t>
            </a:r>
            <a:r>
              <a:rPr lang="en-US" sz="3200" dirty="0" smtClean="0"/>
              <a:t> </a:t>
            </a:r>
            <a:r>
              <a:rPr lang="en-US" sz="3200" dirty="0" err="1" smtClean="0"/>
              <a:t>ar</a:t>
            </a:r>
            <a:r>
              <a:rPr lang="hu-HU" sz="3200" dirty="0" smtClean="0"/>
              <a:t>e</a:t>
            </a:r>
            <a:r>
              <a:rPr lang="en-US" sz="3200" dirty="0" smtClean="0"/>
              <a:t> </a:t>
            </a:r>
            <a:r>
              <a:rPr lang="en-US" sz="3200" dirty="0" smtClean="0"/>
              <a:t>pronounced very clearly, including at the end of a word, so </a:t>
            </a:r>
            <a:r>
              <a:rPr lang="en-US" sz="3200" b="1" i="1" dirty="0" smtClean="0"/>
              <a:t>bad</a:t>
            </a:r>
            <a:r>
              <a:rPr lang="en-US" sz="3200" dirty="0" smtClean="0"/>
              <a:t> can sound like </a:t>
            </a:r>
            <a:r>
              <a:rPr lang="en-US" sz="3200" b="1" i="1" dirty="0" err="1" smtClean="0"/>
              <a:t>batt</a:t>
            </a:r>
            <a:r>
              <a:rPr lang="en-US" sz="3200" dirty="0" smtClean="0"/>
              <a:t>. </a:t>
            </a:r>
            <a:endParaRPr lang="hu-HU" sz="3200" dirty="0" smtClean="0"/>
          </a:p>
          <a:p>
            <a:pPr>
              <a:buFontTx/>
              <a:buChar char="-"/>
            </a:pPr>
            <a:r>
              <a:rPr lang="hu-HU" sz="3200" dirty="0" smtClean="0"/>
              <a:t>t</a:t>
            </a:r>
            <a:r>
              <a:rPr lang="en-US" sz="3200" dirty="0" smtClean="0"/>
              <a:t>he </a:t>
            </a:r>
            <a:r>
              <a:rPr lang="en-US" sz="3200" b="1" i="1" dirty="0" smtClean="0"/>
              <a:t>R</a:t>
            </a:r>
            <a:r>
              <a:rPr lang="en-US" sz="3200" dirty="0" smtClean="0"/>
              <a:t> sound is rolled extensively </a:t>
            </a:r>
            <a:endParaRPr lang="hu-HU" sz="3200" dirty="0" smtClean="0"/>
          </a:p>
          <a:p>
            <a:pPr>
              <a:buFontTx/>
              <a:buChar char="-"/>
            </a:pPr>
            <a:r>
              <a:rPr lang="en-US" sz="3200" dirty="0" smtClean="0"/>
              <a:t>the </a:t>
            </a:r>
            <a:r>
              <a:rPr lang="en-US" sz="3200" dirty="0" smtClean="0"/>
              <a:t>dark </a:t>
            </a:r>
            <a:r>
              <a:rPr lang="en-US" sz="3200" b="1" i="1" dirty="0" smtClean="0"/>
              <a:t>L</a:t>
            </a:r>
            <a:r>
              <a:rPr lang="en-US" sz="3200" dirty="0" smtClean="0"/>
              <a:t> is used at the </a:t>
            </a:r>
            <a:r>
              <a:rPr lang="en-US" sz="3200" dirty="0" smtClean="0"/>
              <a:t>beginning</a:t>
            </a:r>
            <a:r>
              <a:rPr lang="hu-HU" sz="3200" dirty="0" smtClean="0"/>
              <a:t>/</a:t>
            </a:r>
            <a:r>
              <a:rPr lang="en-US" sz="3200" dirty="0" smtClean="0"/>
              <a:t>middle </a:t>
            </a:r>
            <a:r>
              <a:rPr lang="en-US" sz="3200" dirty="0" smtClean="0"/>
              <a:t>of words, for example in </a:t>
            </a:r>
            <a:r>
              <a:rPr lang="en-US" sz="3200" b="1" i="1" dirty="0" smtClean="0"/>
              <a:t>lose</a:t>
            </a:r>
            <a:r>
              <a:rPr lang="en-US" sz="3200" dirty="0" smtClean="0"/>
              <a:t>, </a:t>
            </a:r>
            <a:r>
              <a:rPr lang="en-US" sz="3200" b="1" i="1" dirty="0" smtClean="0"/>
              <a:t>bloke</a:t>
            </a:r>
            <a:r>
              <a:rPr lang="en-US" sz="3200" dirty="0" smtClean="0"/>
              <a:t>, and </a:t>
            </a:r>
            <a:r>
              <a:rPr lang="en-US" sz="3200" b="1" i="1" dirty="0" smtClean="0"/>
              <a:t>valley</a:t>
            </a:r>
            <a:endParaRPr lang="hu-HU" sz="3200" dirty="0" smtClean="0"/>
          </a:p>
          <a:p>
            <a:pPr>
              <a:buFontTx/>
              <a:buChar char="-"/>
            </a:pPr>
            <a:r>
              <a:rPr lang="hu-HU" sz="3200" dirty="0" smtClean="0"/>
              <a:t>t</a:t>
            </a:r>
            <a:r>
              <a:rPr lang="en-US" sz="3200" dirty="0" smtClean="0"/>
              <a:t>he </a:t>
            </a:r>
            <a:r>
              <a:rPr lang="en-US" sz="3200" dirty="0" smtClean="0"/>
              <a:t>sound </a:t>
            </a:r>
            <a:r>
              <a:rPr lang="hu-HU" sz="3200" b="1" i="1" dirty="0" smtClean="0"/>
              <a:t>/z</a:t>
            </a:r>
            <a:r>
              <a:rPr lang="hu-HU" sz="3200" dirty="0" smtClean="0"/>
              <a:t>/</a:t>
            </a:r>
            <a:r>
              <a:rPr lang="en-US" sz="3200" dirty="0" smtClean="0"/>
              <a:t> </a:t>
            </a:r>
            <a:r>
              <a:rPr lang="en-US" sz="3200" dirty="0" smtClean="0"/>
              <a:t>is often pronounced unvoiced (the sound does not exist in Welsh), so </a:t>
            </a:r>
            <a:r>
              <a:rPr lang="en-US" sz="3200" b="1" i="1" dirty="0" smtClean="0"/>
              <a:t>lose</a:t>
            </a:r>
            <a:r>
              <a:rPr lang="en-US" sz="3200" dirty="0" smtClean="0"/>
              <a:t> is pronounced the same as </a:t>
            </a:r>
            <a:r>
              <a:rPr lang="en-US" sz="3200" b="1" i="1" dirty="0" smtClean="0"/>
              <a:t>loose</a:t>
            </a:r>
            <a:r>
              <a:rPr lang="en-US" sz="3200" dirty="0" smtClean="0"/>
              <a:t>.</a:t>
            </a:r>
            <a:endParaRPr lang="hu-HU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79513" y="188640"/>
            <a:ext cx="878497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3200" dirty="0" smtClean="0"/>
              <a:t> </a:t>
            </a:r>
            <a:r>
              <a:rPr lang="en-US" sz="3200" dirty="0" smtClean="0"/>
              <a:t>In </a:t>
            </a:r>
            <a:r>
              <a:rPr lang="en-US" sz="3200" dirty="0" smtClean="0"/>
              <a:t>North East Wales, the accent can sound like that of Cheshire or </a:t>
            </a:r>
            <a:r>
              <a:rPr lang="en-US" sz="3200" dirty="0" smtClean="0"/>
              <a:t>Staffordshire.</a:t>
            </a:r>
            <a:r>
              <a:rPr lang="hu-HU" sz="3200" dirty="0" smtClean="0"/>
              <a:t> </a:t>
            </a:r>
            <a:r>
              <a:rPr lang="en-US" sz="3200" dirty="0" err="1" smtClean="0"/>
              <a:t>Scouse</a:t>
            </a:r>
            <a:r>
              <a:rPr lang="en-US" sz="3200" dirty="0" smtClean="0"/>
              <a:t>-like </a:t>
            </a:r>
            <a:r>
              <a:rPr lang="en-US" sz="3200" dirty="0" smtClean="0"/>
              <a:t>Liverpool accents </a:t>
            </a:r>
            <a:r>
              <a:rPr lang="en-US" sz="3200" dirty="0" err="1" smtClean="0"/>
              <a:t>ar</a:t>
            </a:r>
            <a:r>
              <a:rPr lang="hu-HU" sz="3200" dirty="0" smtClean="0"/>
              <a:t>e</a:t>
            </a:r>
            <a:r>
              <a:rPr lang="en-US" sz="3200" dirty="0" smtClean="0"/>
              <a:t> </a:t>
            </a:r>
            <a:r>
              <a:rPr lang="en-US" sz="3200" dirty="0" smtClean="0"/>
              <a:t>used around </a:t>
            </a:r>
            <a:r>
              <a:rPr lang="en-US" sz="3200" dirty="0" err="1" smtClean="0"/>
              <a:t>Qucensf</a:t>
            </a:r>
            <a:r>
              <a:rPr lang="hu-HU" sz="3200" dirty="0" smtClean="0"/>
              <a:t>e</a:t>
            </a:r>
            <a:r>
              <a:rPr lang="en-US" sz="3200" dirty="0" err="1" smtClean="0"/>
              <a:t>rry</a:t>
            </a:r>
            <a:r>
              <a:rPr lang="en-US" sz="3200" dirty="0" smtClean="0"/>
              <a:t> </a:t>
            </a:r>
            <a:r>
              <a:rPr lang="en-US" sz="3200" dirty="0" smtClean="0"/>
              <a:t>and Flint. Around </a:t>
            </a:r>
            <a:r>
              <a:rPr lang="en-US" sz="3200" dirty="0" err="1" smtClean="0"/>
              <a:t>Wrexham</a:t>
            </a:r>
            <a:r>
              <a:rPr lang="en-US" sz="3200" dirty="0" smtClean="0"/>
              <a:t>, accents are similar to </a:t>
            </a:r>
            <a:r>
              <a:rPr lang="en-US" sz="3200" dirty="0" err="1" smtClean="0"/>
              <a:t>Scouse</a:t>
            </a:r>
            <a:r>
              <a:rPr lang="en-US" sz="3200" dirty="0" smtClean="0"/>
              <a:t> and younger people to particular have begun to use more </a:t>
            </a:r>
            <a:r>
              <a:rPr lang="en-US" sz="3200" dirty="0" err="1" smtClean="0"/>
              <a:t>Scouse</a:t>
            </a:r>
            <a:r>
              <a:rPr lang="en-US" sz="3200" dirty="0" smtClean="0"/>
              <a:t>-like vocabulary, such as </a:t>
            </a:r>
            <a:r>
              <a:rPr lang="en-US" sz="3200" b="1" i="1" dirty="0" smtClean="0"/>
              <a:t>la</a:t>
            </a:r>
            <a:r>
              <a:rPr lang="en-US" sz="3200" dirty="0" smtClean="0"/>
              <a:t> and </a:t>
            </a:r>
            <a:r>
              <a:rPr lang="en-US" sz="3200" b="1" i="1" dirty="0" smtClean="0"/>
              <a:t>kid</a:t>
            </a:r>
            <a:r>
              <a:rPr lang="en-US" sz="3200" dirty="0" smtClean="0"/>
              <a:t>. To the ears of an Englishman a </a:t>
            </a:r>
            <a:r>
              <a:rPr lang="en-US" sz="3200" dirty="0" err="1" smtClean="0"/>
              <a:t>Wrexham</a:t>
            </a:r>
            <a:r>
              <a:rPr lang="en-US" sz="3200" dirty="0" smtClean="0"/>
              <a:t> </a:t>
            </a:r>
            <a:r>
              <a:rPr lang="en-US" sz="3200" dirty="0" smtClean="0"/>
              <a:t>accent </a:t>
            </a:r>
            <a:r>
              <a:rPr lang="en-US" sz="3200" dirty="0" smtClean="0"/>
              <a:t>can sound </a:t>
            </a:r>
            <a:r>
              <a:rPr lang="en-US" sz="3200" dirty="0" err="1" smtClean="0"/>
              <a:t>Scouse</a:t>
            </a:r>
            <a:r>
              <a:rPr lang="en-US" sz="3200" dirty="0" smtClean="0"/>
              <a:t> or just generally like Northern English</a:t>
            </a:r>
            <a:r>
              <a:rPr lang="en-US" sz="3200" dirty="0" smtClean="0"/>
              <a:t>.</a:t>
            </a:r>
            <a:r>
              <a:rPr lang="hu-HU" sz="32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hu-HU" sz="3200" dirty="0" smtClean="0"/>
              <a:t> </a:t>
            </a:r>
            <a:r>
              <a:rPr lang="en-US" sz="3200" dirty="0" smtClean="0"/>
              <a:t>The accents of West-Wales, especially North Carmarthenshire and Ceredigion, are gentler in nature than either </a:t>
            </a:r>
            <a:r>
              <a:rPr lang="en-US" sz="3200" i="1" dirty="0" smtClean="0"/>
              <a:t>the valleys </a:t>
            </a:r>
            <a:r>
              <a:rPr lang="en-US" sz="3200" dirty="0" smtClean="0"/>
              <a:t>or the Northern Welsh accents and </a:t>
            </a:r>
            <a:r>
              <a:rPr lang="en-US" sz="3200" dirty="0" smtClean="0"/>
              <a:t>are</a:t>
            </a:r>
            <a:r>
              <a:rPr lang="hu-HU" sz="3200" dirty="0" smtClean="0"/>
              <a:t> </a:t>
            </a:r>
            <a:r>
              <a:rPr lang="en-US" sz="3200" dirty="0" smtClean="0"/>
              <a:t>one </a:t>
            </a:r>
            <a:r>
              <a:rPr lang="en-US" sz="3200" dirty="0" smtClean="0"/>
              <a:t>of the more beautiful British accents to listen to. </a:t>
            </a:r>
            <a:endParaRPr lang="hu-HU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welsh-english-accent2003-6-728.jpg"/>
          <p:cNvPicPr>
            <a:picLocks noChangeAspect="1"/>
          </p:cNvPicPr>
          <p:nvPr/>
        </p:nvPicPr>
        <p:blipFill>
          <a:blip r:embed="rId2" cstate="print"/>
          <a:srcRect l="4568" t="22308" r="4568" b="3270"/>
          <a:stretch>
            <a:fillRect/>
          </a:stretch>
        </p:blipFill>
        <p:spPr>
          <a:xfrm>
            <a:off x="395536" y="980728"/>
            <a:ext cx="8280920" cy="5086851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3851920" y="188640"/>
            <a:ext cx="1407245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hu-HU" sz="3600" dirty="0" err="1" smtClean="0"/>
              <a:t>Vowels</a:t>
            </a:r>
            <a:r>
              <a:rPr lang="hu-HU" dirty="0" smtClean="0"/>
              <a:t>: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395536" y="6165304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hlinkClick r:id="rId3"/>
              </a:rPr>
              <a:t>https://www.youtube.com/watch?v=8K5UrkaWEuk</a:t>
            </a:r>
            <a:endParaRPr lang="hu-H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cím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Cím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Thank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your</a:t>
            </a:r>
            <a:r>
              <a:rPr lang="hu-HU" dirty="0" smtClean="0"/>
              <a:t> </a:t>
            </a:r>
            <a:r>
              <a:rPr lang="hu-HU" dirty="0" err="1" smtClean="0"/>
              <a:t>attention</a:t>
            </a:r>
            <a:r>
              <a:rPr lang="hu-HU" dirty="0" smtClean="0"/>
              <a:t>!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79512" y="980728"/>
            <a:ext cx="44644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3600" dirty="0" smtClean="0"/>
              <a:t> is a </a:t>
            </a:r>
            <a:r>
              <a:rPr lang="hu-HU" sz="3600" dirty="0" err="1" smtClean="0"/>
              <a:t>group</a:t>
            </a:r>
            <a:r>
              <a:rPr lang="hu-HU" sz="3600" dirty="0" smtClean="0"/>
              <a:t> of </a:t>
            </a:r>
            <a:r>
              <a:rPr lang="hu-HU" sz="3600" dirty="0" err="1" smtClean="0"/>
              <a:t>dialects</a:t>
            </a:r>
            <a:r>
              <a:rPr lang="hu-HU" sz="3600" dirty="0" smtClean="0"/>
              <a:t> </a:t>
            </a:r>
            <a:r>
              <a:rPr lang="hu-HU" sz="3600" dirty="0" err="1" smtClean="0"/>
              <a:t>of</a:t>
            </a:r>
            <a:r>
              <a:rPr lang="hu-HU" sz="3600" dirty="0" smtClean="0"/>
              <a:t> </a:t>
            </a:r>
            <a:r>
              <a:rPr lang="hu-HU" sz="3600" dirty="0" err="1" smtClean="0"/>
              <a:t>the</a:t>
            </a:r>
            <a:r>
              <a:rPr lang="hu-HU" sz="3600" dirty="0" smtClean="0"/>
              <a:t> English </a:t>
            </a:r>
            <a:r>
              <a:rPr lang="hu-HU" sz="3600" dirty="0" err="1" smtClean="0"/>
              <a:t>language</a:t>
            </a:r>
            <a:r>
              <a:rPr lang="hu-HU" sz="36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hu-HU" sz="3600" dirty="0" smtClean="0"/>
              <a:t> </a:t>
            </a:r>
            <a:r>
              <a:rPr lang="hu-HU" sz="3600" dirty="0" err="1" smtClean="0"/>
              <a:t>includes</a:t>
            </a:r>
            <a:r>
              <a:rPr lang="hu-HU" sz="3600" dirty="0" smtClean="0"/>
              <a:t> </a:t>
            </a:r>
            <a:r>
              <a:rPr lang="hu-HU" sz="3600" u="sng" dirty="0" err="1" smtClean="0"/>
              <a:t>Northumbrian</a:t>
            </a:r>
            <a:r>
              <a:rPr lang="hu-HU" sz="3600" u="sng" dirty="0" smtClean="0"/>
              <a:t>, </a:t>
            </a:r>
            <a:r>
              <a:rPr lang="hu-HU" sz="3600" u="sng" dirty="0" err="1" smtClean="0"/>
              <a:t>Cumbrian</a:t>
            </a:r>
            <a:r>
              <a:rPr lang="hu-HU" sz="3600" u="sng" dirty="0" smtClean="0"/>
              <a:t>, </a:t>
            </a:r>
            <a:r>
              <a:rPr lang="hu-HU" sz="3600" u="sng" dirty="0" err="1" smtClean="0"/>
              <a:t>Tyke</a:t>
            </a:r>
            <a:r>
              <a:rPr lang="hu-HU" sz="3600" u="sng" dirty="0" smtClean="0"/>
              <a:t> </a:t>
            </a:r>
            <a:r>
              <a:rPr lang="hu-HU" sz="3600" dirty="0" smtClean="0"/>
              <a:t>and </a:t>
            </a:r>
            <a:r>
              <a:rPr lang="hu-HU" sz="3600" u="sng" dirty="0" err="1" smtClean="0"/>
              <a:t>Scouse</a:t>
            </a:r>
            <a:r>
              <a:rPr lang="hu-HU" sz="3600" u="sng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hu-HU" sz="3600" dirty="0" smtClean="0"/>
              <a:t> </a:t>
            </a:r>
            <a:r>
              <a:rPr lang="hu-HU" sz="3600" dirty="0" err="1" smtClean="0"/>
              <a:t>shows</a:t>
            </a:r>
            <a:r>
              <a:rPr lang="hu-HU" sz="3600" dirty="0" smtClean="0"/>
              <a:t> </a:t>
            </a:r>
            <a:r>
              <a:rPr lang="hu-HU" sz="3600" u="sng" dirty="0" err="1" smtClean="0"/>
              <a:t>Danish</a:t>
            </a:r>
            <a:r>
              <a:rPr lang="hu-HU" sz="3600" u="sng" dirty="0" smtClean="0"/>
              <a:t> </a:t>
            </a:r>
            <a:r>
              <a:rPr lang="hu-HU" sz="3600" u="sng" dirty="0" err="1" smtClean="0"/>
              <a:t>influence</a:t>
            </a:r>
            <a:r>
              <a:rPr lang="hu-HU" sz="36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hu-HU" sz="3600" dirty="0" smtClean="0"/>
              <a:t> </a:t>
            </a:r>
            <a:r>
              <a:rPr lang="hu-HU" sz="3600" dirty="0" smtClean="0"/>
              <a:t>is </a:t>
            </a:r>
            <a:r>
              <a:rPr lang="hu-HU" sz="3600" dirty="0" err="1" smtClean="0"/>
              <a:t>one</a:t>
            </a:r>
            <a:r>
              <a:rPr lang="hu-HU" sz="3600" dirty="0" smtClean="0"/>
              <a:t> of </a:t>
            </a:r>
            <a:r>
              <a:rPr lang="hu-HU" sz="3600" dirty="0" err="1" smtClean="0"/>
              <a:t>the</a:t>
            </a:r>
            <a:r>
              <a:rPr lang="hu-HU" sz="3600" dirty="0" smtClean="0"/>
              <a:t> major </a:t>
            </a:r>
            <a:r>
              <a:rPr lang="hu-HU" sz="3600" dirty="0" err="1" smtClean="0"/>
              <a:t>groupings</a:t>
            </a:r>
            <a:r>
              <a:rPr lang="hu-HU" sz="3600" dirty="0" smtClean="0"/>
              <a:t> of British English.</a:t>
            </a:r>
          </a:p>
        </p:txBody>
      </p:sp>
      <p:pic>
        <p:nvPicPr>
          <p:cNvPr id="4" name="Kép 3" descr="England_North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980728"/>
            <a:ext cx="4369731" cy="5382364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2627784" y="188640"/>
            <a:ext cx="36004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hu-HU" sz="3600" b="1" dirty="0" err="1" smtClean="0"/>
              <a:t>Northern</a:t>
            </a:r>
            <a:r>
              <a:rPr lang="hu-HU" sz="3600" b="1" dirty="0" smtClean="0"/>
              <a:t> English</a:t>
            </a:r>
            <a:endParaRPr lang="hu-HU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203848" y="188640"/>
            <a:ext cx="2611612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hu-HU" sz="3600" b="1" dirty="0" smtClean="0"/>
              <a:t>NE </a:t>
            </a:r>
            <a:r>
              <a:rPr lang="hu-HU" sz="3600" b="1" dirty="0" err="1" smtClean="0"/>
              <a:t>contains</a:t>
            </a:r>
            <a:r>
              <a:rPr lang="hu-HU" sz="3600" b="1" dirty="0" smtClean="0"/>
              <a:t>:</a:t>
            </a:r>
            <a:endParaRPr lang="hu-HU" sz="3600" b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179512" y="980728"/>
            <a:ext cx="8784976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700" dirty="0" smtClean="0"/>
              <a:t> </a:t>
            </a:r>
            <a:r>
              <a:rPr lang="en-US" sz="2700" dirty="0" smtClean="0"/>
              <a:t>Cumbrian </a:t>
            </a:r>
            <a:r>
              <a:rPr lang="en-US" sz="2700" dirty="0" smtClean="0"/>
              <a:t>dialect </a:t>
            </a:r>
            <a:endParaRPr lang="hu-HU" sz="2700" dirty="0" smtClean="0"/>
          </a:p>
          <a:p>
            <a:r>
              <a:rPr lang="en-US" sz="2700" dirty="0" smtClean="0"/>
              <a:t>• </a:t>
            </a:r>
            <a:r>
              <a:rPr lang="en-US" sz="2700" dirty="0" smtClean="0"/>
              <a:t>Geordie (spoken in the Newcastle upon Tyne/Greater </a:t>
            </a:r>
            <a:r>
              <a:rPr lang="en-US" sz="2700" dirty="0" err="1" smtClean="0"/>
              <a:t>Tyneside</a:t>
            </a:r>
            <a:r>
              <a:rPr lang="en-US" sz="2700" dirty="0" smtClean="0"/>
              <a:t> </a:t>
            </a:r>
            <a:r>
              <a:rPr lang="en-US" sz="2700" dirty="0" smtClean="0"/>
              <a:t>area</a:t>
            </a:r>
            <a:r>
              <a:rPr lang="hu-HU" sz="2700" dirty="0" smtClean="0"/>
              <a:t>)</a:t>
            </a:r>
            <a:r>
              <a:rPr lang="en-US" sz="2700" dirty="0" smtClean="0"/>
              <a:t> </a:t>
            </a:r>
            <a:endParaRPr lang="hu-HU" sz="2700" dirty="0" smtClean="0"/>
          </a:p>
          <a:p>
            <a:pPr>
              <a:buFont typeface="Arial" pitchFamily="34" charset="0"/>
              <a:buChar char="•"/>
            </a:pPr>
            <a:r>
              <a:rPr lang="en-US" sz="2700" dirty="0" smtClean="0"/>
              <a:t> </a:t>
            </a:r>
            <a:r>
              <a:rPr lang="en-US" sz="2700" dirty="0" smtClean="0"/>
              <a:t>Lancashire dialect </a:t>
            </a:r>
            <a:endParaRPr lang="hu-HU" sz="2700" dirty="0" smtClean="0"/>
          </a:p>
          <a:p>
            <a:r>
              <a:rPr lang="en-US" sz="2700" dirty="0" smtClean="0"/>
              <a:t>• Mack</a:t>
            </a:r>
            <a:r>
              <a:rPr lang="hu-HU" sz="2700" dirty="0" smtClean="0"/>
              <a:t>e</a:t>
            </a:r>
            <a:r>
              <a:rPr lang="en-US" sz="2700" dirty="0" smtClean="0"/>
              <a:t>m </a:t>
            </a:r>
            <a:r>
              <a:rPr lang="en-US" sz="2700" dirty="0" smtClean="0"/>
              <a:t>(spoken in </a:t>
            </a:r>
            <a:r>
              <a:rPr lang="en-US" sz="2700" dirty="0" err="1" smtClean="0"/>
              <a:t>Sunderlan</a:t>
            </a:r>
            <a:r>
              <a:rPr lang="hu-HU" sz="2700" dirty="0" smtClean="0"/>
              <a:t>d/</a:t>
            </a:r>
            <a:r>
              <a:rPr lang="en-US" sz="2700" dirty="0" err="1" smtClean="0"/>
              <a:t>Wearside</a:t>
            </a:r>
            <a:r>
              <a:rPr lang="en-US" sz="2700" dirty="0" smtClean="0"/>
              <a:t>) </a:t>
            </a:r>
            <a:endParaRPr lang="hu-HU" sz="2700" dirty="0" smtClean="0"/>
          </a:p>
          <a:p>
            <a:r>
              <a:rPr lang="en-US" sz="2700" dirty="0" smtClean="0"/>
              <a:t>• </a:t>
            </a:r>
            <a:r>
              <a:rPr lang="en-US" sz="2700" dirty="0" err="1" smtClean="0"/>
              <a:t>Mancunian</a:t>
            </a:r>
            <a:r>
              <a:rPr lang="en-US" sz="2700" dirty="0" smtClean="0"/>
              <a:t> (spoken in the Manchester area) </a:t>
            </a:r>
            <a:endParaRPr lang="hu-HU" sz="2700" dirty="0" smtClean="0"/>
          </a:p>
          <a:p>
            <a:r>
              <a:rPr lang="en-US" sz="2700" dirty="0" smtClean="0"/>
              <a:t>• </a:t>
            </a:r>
            <a:r>
              <a:rPr lang="en-US" sz="2700" dirty="0" err="1" smtClean="0"/>
              <a:t>Pitmatic</a:t>
            </a:r>
            <a:r>
              <a:rPr lang="en-US" sz="2700" dirty="0" smtClean="0"/>
              <a:t> </a:t>
            </a:r>
            <a:r>
              <a:rPr lang="en-US" sz="2700" dirty="0" smtClean="0"/>
              <a:t>(</a:t>
            </a:r>
            <a:r>
              <a:rPr lang="hu-HU" sz="2700" dirty="0" smtClean="0"/>
              <a:t>2</a:t>
            </a:r>
            <a:r>
              <a:rPr lang="en-US" sz="2700" dirty="0" smtClean="0"/>
              <a:t> </a:t>
            </a:r>
            <a:r>
              <a:rPr lang="en-US" sz="2700" dirty="0" smtClean="0"/>
              <a:t>variations, one spoken in the former mining communities of County Durham and the other in </a:t>
            </a:r>
            <a:r>
              <a:rPr lang="en-US" sz="2700" dirty="0" smtClean="0"/>
              <a:t>Northumberland</a:t>
            </a:r>
            <a:r>
              <a:rPr lang="hu-HU" sz="2700" dirty="0" smtClean="0"/>
              <a:t>)</a:t>
            </a:r>
            <a:r>
              <a:rPr lang="en-US" sz="2700" dirty="0" smtClean="0"/>
              <a:t> </a:t>
            </a:r>
            <a:endParaRPr lang="hu-HU" sz="2700" dirty="0" smtClean="0"/>
          </a:p>
          <a:p>
            <a:r>
              <a:rPr lang="en-US" sz="2700" dirty="0" smtClean="0"/>
              <a:t>• </a:t>
            </a:r>
            <a:r>
              <a:rPr lang="en-US" sz="2700" dirty="0" err="1" smtClean="0"/>
              <a:t>Scouse</a:t>
            </a:r>
            <a:r>
              <a:rPr lang="en-US" sz="2700" dirty="0" smtClean="0"/>
              <a:t> (spoken in Liverpool with variations as </a:t>
            </a:r>
            <a:r>
              <a:rPr lang="en-US" sz="2700" dirty="0" smtClean="0"/>
              <a:t>f</a:t>
            </a:r>
            <a:r>
              <a:rPr lang="hu-HU" sz="2700" dirty="0" smtClean="0"/>
              <a:t>a</a:t>
            </a:r>
            <a:r>
              <a:rPr lang="en-US" sz="2700" dirty="0" smtClean="0"/>
              <a:t>r </a:t>
            </a:r>
            <a:r>
              <a:rPr lang="en-US" sz="2700" dirty="0" smtClean="0"/>
              <a:t>as North Wales) </a:t>
            </a:r>
            <a:endParaRPr lang="hu-HU" sz="2700" dirty="0" smtClean="0"/>
          </a:p>
          <a:p>
            <a:r>
              <a:rPr lang="en-US" sz="2700" dirty="0" smtClean="0"/>
              <a:t>• </a:t>
            </a:r>
            <a:r>
              <a:rPr lang="en-US" sz="2700" dirty="0" err="1" smtClean="0"/>
              <a:t>Stokie</a:t>
            </a:r>
            <a:r>
              <a:rPr lang="en-US" sz="2700" dirty="0" smtClean="0"/>
              <a:t> (spoken in Stoke-on-Trent) </a:t>
            </a:r>
            <a:endParaRPr lang="hu-HU" sz="2700" dirty="0" smtClean="0"/>
          </a:p>
          <a:p>
            <a:r>
              <a:rPr lang="en-US" sz="2700" dirty="0" smtClean="0"/>
              <a:t>• </a:t>
            </a:r>
            <a:r>
              <a:rPr lang="en-US" sz="2700" dirty="0" smtClean="0"/>
              <a:t>Teesside dialect (spoken in some areas of County Durham and Yorkshire, mainly around the Tees estuary) </a:t>
            </a:r>
            <a:endParaRPr lang="hu-HU" sz="2700" dirty="0" smtClean="0"/>
          </a:p>
          <a:p>
            <a:r>
              <a:rPr lang="en-US" sz="2700" dirty="0" smtClean="0"/>
              <a:t>• </a:t>
            </a:r>
            <a:r>
              <a:rPr lang="en-US" sz="2700" dirty="0" smtClean="0"/>
              <a:t>Tyke (spoken in Yorkshire)</a:t>
            </a:r>
            <a:endParaRPr lang="hu-HU" sz="27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Névtel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8714" y="1"/>
            <a:ext cx="8946572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79512" y="188640"/>
            <a:ext cx="87849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3200" dirty="0" smtClean="0"/>
              <a:t> T</a:t>
            </a:r>
            <a:r>
              <a:rPr lang="en-US" sz="3200" dirty="0" smtClean="0"/>
              <a:t>he </a:t>
            </a:r>
            <a:r>
              <a:rPr lang="en-US" sz="3200" dirty="0" smtClean="0"/>
              <a:t>Northern English lexis includes many words </a:t>
            </a:r>
            <a:r>
              <a:rPr lang="en-US" sz="3200" u="sng" dirty="0" smtClean="0"/>
              <a:t>derived from Norse </a:t>
            </a:r>
            <a:r>
              <a:rPr lang="en-US" sz="3200" u="sng" dirty="0" smtClean="0"/>
              <a:t>languages</a:t>
            </a:r>
            <a:r>
              <a:rPr lang="hu-HU" sz="3200" dirty="0" smtClean="0"/>
              <a:t>, </a:t>
            </a:r>
            <a:r>
              <a:rPr lang="hu-HU" sz="3200" dirty="0" err="1" smtClean="0"/>
              <a:t>from</a:t>
            </a:r>
            <a:r>
              <a:rPr lang="hu-HU" sz="3200" dirty="0" smtClean="0"/>
              <a:t> </a:t>
            </a:r>
            <a:r>
              <a:rPr lang="hu-HU" sz="3200" u="sng" dirty="0" err="1" smtClean="0"/>
              <a:t>Middle</a:t>
            </a:r>
            <a:r>
              <a:rPr lang="hu-HU" sz="3200" u="sng" dirty="0" smtClean="0"/>
              <a:t> Engl</a:t>
            </a:r>
            <a:r>
              <a:rPr lang="hu-HU" sz="3200" dirty="0" smtClean="0"/>
              <a:t>ish.</a:t>
            </a:r>
            <a:endParaRPr lang="hu-HU" sz="3200" b="1" dirty="0" smtClean="0"/>
          </a:p>
          <a:p>
            <a:r>
              <a:rPr lang="en-US" sz="3200" b="1" dirty="0" err="1" smtClean="0"/>
              <a:t>bairn</a:t>
            </a:r>
            <a:r>
              <a:rPr lang="en-US" sz="3200" dirty="0" smtClean="0"/>
              <a:t> </a:t>
            </a:r>
            <a:r>
              <a:rPr lang="hu-HU" sz="3200" dirty="0" smtClean="0"/>
              <a:t>= </a:t>
            </a:r>
            <a:r>
              <a:rPr lang="en-US" sz="3200" dirty="0" smtClean="0"/>
              <a:t>child</a:t>
            </a:r>
            <a:endParaRPr lang="hu-HU" sz="3200" dirty="0" smtClean="0"/>
          </a:p>
          <a:p>
            <a:r>
              <a:rPr lang="en-US" sz="3200" b="1" dirty="0" smtClean="0"/>
              <a:t>bonny</a:t>
            </a:r>
            <a:r>
              <a:rPr lang="en-US" sz="3200" dirty="0" smtClean="0"/>
              <a:t> </a:t>
            </a:r>
            <a:r>
              <a:rPr lang="hu-HU" sz="3200" dirty="0" smtClean="0"/>
              <a:t>= </a:t>
            </a:r>
            <a:r>
              <a:rPr lang="en-US" sz="3200" dirty="0" smtClean="0"/>
              <a:t>beautiful</a:t>
            </a:r>
            <a:endParaRPr lang="hu-HU" sz="3200" dirty="0" smtClean="0"/>
          </a:p>
          <a:p>
            <a:r>
              <a:rPr lang="en-US" sz="3200" b="1" dirty="0" smtClean="0"/>
              <a:t>gang</a:t>
            </a:r>
            <a:r>
              <a:rPr lang="en-US" sz="3200" b="1" dirty="0" smtClean="0"/>
              <a:t> or </a:t>
            </a:r>
            <a:r>
              <a:rPr lang="en-US" sz="3200" b="1" dirty="0" err="1" smtClean="0"/>
              <a:t>gan</a:t>
            </a:r>
            <a:r>
              <a:rPr lang="en-US" sz="3200" dirty="0" smtClean="0"/>
              <a:t> </a:t>
            </a:r>
            <a:r>
              <a:rPr lang="hu-HU" sz="3200" dirty="0" smtClean="0"/>
              <a:t>= </a:t>
            </a:r>
            <a:r>
              <a:rPr lang="en-US" sz="3200" dirty="0" smtClean="0"/>
              <a:t>go/gone/going</a:t>
            </a:r>
            <a:endParaRPr lang="hu-HU" sz="3200" dirty="0" smtClean="0"/>
          </a:p>
          <a:p>
            <a:r>
              <a:rPr lang="en-US" sz="3200" b="1" dirty="0" err="1" smtClean="0"/>
              <a:t>kirk</a:t>
            </a:r>
            <a:r>
              <a:rPr lang="en-US" sz="3200" dirty="0" smtClean="0"/>
              <a:t> </a:t>
            </a:r>
            <a:r>
              <a:rPr lang="hu-HU" sz="3200" dirty="0" smtClean="0"/>
              <a:t>= </a:t>
            </a:r>
            <a:r>
              <a:rPr lang="en-US" sz="3200" dirty="0" smtClean="0"/>
              <a:t>church</a:t>
            </a:r>
            <a:endParaRPr lang="hu-HU" sz="3200" dirty="0" smtClean="0"/>
          </a:p>
          <a:p>
            <a:pPr>
              <a:buFont typeface="Arial" pitchFamily="34" charset="0"/>
              <a:buChar char="•"/>
            </a:pPr>
            <a:r>
              <a:rPr lang="hu-HU" sz="3200" b="1" i="1" dirty="0" smtClean="0"/>
              <a:t> Y</a:t>
            </a:r>
            <a:r>
              <a:rPr lang="en-US" sz="3200" b="1" i="1" dirty="0" smtClean="0"/>
              <a:t>an</a:t>
            </a:r>
            <a:r>
              <a:rPr lang="en-US" sz="3200" dirty="0" smtClean="0"/>
              <a:t> is stills sometimes used to mean </a:t>
            </a:r>
            <a:r>
              <a:rPr lang="en-US" sz="3200" b="1" i="1" dirty="0" smtClean="0"/>
              <a:t>one</a:t>
            </a:r>
            <a:r>
              <a:rPr lang="en-US" sz="3200" dirty="0" smtClean="0"/>
              <a:t> </a:t>
            </a:r>
            <a:r>
              <a:rPr lang="en-US" sz="3200" dirty="0" smtClean="0"/>
              <a:t>as</a:t>
            </a:r>
            <a:r>
              <a:rPr lang="hu-HU" sz="3200" dirty="0" smtClean="0"/>
              <a:t> </a:t>
            </a:r>
            <a:r>
              <a:rPr lang="en-US" sz="3200" dirty="0" smtClean="0"/>
              <a:t>in</a:t>
            </a:r>
            <a:r>
              <a:rPr lang="en-US" sz="3200" dirty="0" smtClean="0"/>
              <a:t> </a:t>
            </a:r>
            <a:r>
              <a:rPr lang="en-US" sz="3200" b="1" i="1" dirty="0" err="1" smtClean="0"/>
              <a:t>someyan</a:t>
            </a:r>
            <a:r>
              <a:rPr lang="en-US" sz="3200" dirty="0" smtClean="0"/>
              <a:t> </a:t>
            </a:r>
            <a:r>
              <a:rPr lang="en-US" sz="3200" dirty="0" smtClean="0"/>
              <a:t>(someone)</a:t>
            </a:r>
            <a:r>
              <a:rPr lang="hu-HU" sz="3200" dirty="0" smtClean="0"/>
              <a:t>,</a:t>
            </a:r>
            <a:r>
              <a:rPr lang="en-US" sz="3200" dirty="0" smtClean="0"/>
              <a:t> </a:t>
            </a:r>
            <a:r>
              <a:rPr lang="en-US" sz="3200" b="1" i="1" dirty="0" smtClean="0"/>
              <a:t>that </a:t>
            </a:r>
            <a:r>
              <a:rPr lang="en-US" sz="3200" b="1" i="1" dirty="0" err="1" smtClean="0"/>
              <a:t>yan</a:t>
            </a:r>
            <a:r>
              <a:rPr lang="en-US" sz="3200" dirty="0" smtClean="0"/>
              <a:t> </a:t>
            </a:r>
            <a:r>
              <a:rPr lang="en-US" sz="3200" dirty="0" smtClean="0"/>
              <a:t>(that one).</a:t>
            </a:r>
            <a:endParaRPr lang="hu-HU" sz="3200" dirty="0" smtClean="0"/>
          </a:p>
          <a:p>
            <a:pPr>
              <a:buFont typeface="Arial" pitchFamily="34" charset="0"/>
              <a:buChar char="•"/>
            </a:pPr>
            <a:r>
              <a:rPr lang="hu-HU" sz="3200" dirty="0" smtClean="0"/>
              <a:t> </a:t>
            </a:r>
            <a:r>
              <a:rPr lang="hu-HU" sz="3200" dirty="0" smtClean="0">
                <a:hlinkClick r:id="rId2"/>
              </a:rPr>
              <a:t>https://</a:t>
            </a:r>
            <a:r>
              <a:rPr lang="hu-HU" sz="3200" dirty="0" smtClean="0">
                <a:hlinkClick r:id="rId2"/>
              </a:rPr>
              <a:t>www.youtube.com/watch?v=QmxksDIL1cw</a:t>
            </a:r>
            <a:endParaRPr lang="hu-HU" sz="32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179512" y="980728"/>
            <a:ext cx="53285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3600" dirty="0" smtClean="0"/>
              <a:t> </a:t>
            </a:r>
            <a:r>
              <a:rPr lang="en-US" sz="3600" dirty="0" smtClean="0"/>
              <a:t>Welsh </a:t>
            </a:r>
            <a:r>
              <a:rPr lang="en-US" sz="3600" dirty="0" smtClean="0"/>
              <a:t>English</a:t>
            </a:r>
            <a:r>
              <a:rPr lang="hu-HU" sz="3600" dirty="0" smtClean="0"/>
              <a:t>/</a:t>
            </a:r>
            <a:r>
              <a:rPr lang="en-US" sz="3600" dirty="0" smtClean="0"/>
              <a:t>Anglo-Welsh</a:t>
            </a:r>
            <a:r>
              <a:rPr lang="hu-HU" sz="3600" dirty="0" smtClean="0"/>
              <a:t>/</a:t>
            </a:r>
            <a:r>
              <a:rPr lang="en-US" sz="3600" dirty="0" err="1" smtClean="0"/>
              <a:t>Wenglish</a:t>
            </a:r>
            <a:r>
              <a:rPr lang="en-US" sz="3600" dirty="0" smtClean="0"/>
              <a:t> </a:t>
            </a:r>
            <a:r>
              <a:rPr lang="en-US" sz="3600" dirty="0" smtClean="0"/>
              <a:t>refer to the dialects of English </a:t>
            </a:r>
            <a:r>
              <a:rPr lang="en-US" sz="3600" u="sng" dirty="0" smtClean="0"/>
              <a:t>spoken in Wales by Welsh people</a:t>
            </a:r>
            <a:r>
              <a:rPr lang="en-US" sz="3600" dirty="0" smtClean="0"/>
              <a:t>.</a:t>
            </a:r>
            <a:endParaRPr lang="hu-HU" sz="3600" dirty="0" smtClean="0"/>
          </a:p>
          <a:p>
            <a:pPr>
              <a:buFont typeface="Arial" pitchFamily="34" charset="0"/>
              <a:buChar char="•"/>
            </a:pPr>
            <a:r>
              <a:rPr lang="hu-HU" sz="3600" dirty="0" smtClean="0"/>
              <a:t> </a:t>
            </a:r>
            <a:r>
              <a:rPr lang="en-US" sz="3600" dirty="0" smtClean="0"/>
              <a:t>The dialects are significantly </a:t>
            </a:r>
            <a:r>
              <a:rPr lang="en-US" sz="3600" u="sng" dirty="0" smtClean="0"/>
              <a:t>modified by Welsh grammar </a:t>
            </a:r>
            <a:r>
              <a:rPr lang="en-US" sz="3600" dirty="0" smtClean="0"/>
              <a:t>and </a:t>
            </a:r>
            <a:r>
              <a:rPr lang="en-US" sz="3600" u="sng" dirty="0" smtClean="0"/>
              <a:t>noun</a:t>
            </a:r>
            <a:r>
              <a:rPr lang="en-US" sz="3600" dirty="0" smtClean="0"/>
              <a:t>s, and </a:t>
            </a:r>
            <a:r>
              <a:rPr lang="en-US" sz="3600" u="sng" dirty="0" smtClean="0"/>
              <a:t>contain a number of unique words</a:t>
            </a:r>
            <a:r>
              <a:rPr lang="en-US" sz="3600" dirty="0" smtClean="0"/>
              <a:t>.</a:t>
            </a:r>
            <a:endParaRPr lang="hu-HU" sz="3600" dirty="0"/>
          </a:p>
        </p:txBody>
      </p:sp>
      <p:pic>
        <p:nvPicPr>
          <p:cNvPr id="4" name="Kép 3" descr="maxresdefault.jpg"/>
          <p:cNvPicPr>
            <a:picLocks noChangeAspect="1"/>
          </p:cNvPicPr>
          <p:nvPr/>
        </p:nvPicPr>
        <p:blipFill>
          <a:blip r:embed="rId2" cstate="print"/>
          <a:srcRect l="58274" t="2401" r="6688" b="2401"/>
          <a:stretch>
            <a:fillRect/>
          </a:stretch>
        </p:blipFill>
        <p:spPr>
          <a:xfrm>
            <a:off x="5364088" y="620687"/>
            <a:ext cx="3779912" cy="5776961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3203848" y="188640"/>
            <a:ext cx="2873479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hu-HU" sz="3600" b="1" dirty="0" err="1" smtClean="0"/>
              <a:t>Welsh</a:t>
            </a:r>
            <a:r>
              <a:rPr lang="hu-HU" sz="3600" b="1" dirty="0" smtClean="0"/>
              <a:t> English</a:t>
            </a:r>
            <a:endParaRPr lang="hu-HU" sz="3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843808" y="188640"/>
            <a:ext cx="3148939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hu-HU" sz="3600" b="1" dirty="0" err="1" smtClean="0"/>
              <a:t>Features</a:t>
            </a:r>
            <a:r>
              <a:rPr lang="hu-HU" sz="3600" b="1" dirty="0" smtClean="0"/>
              <a:t> of WE:</a:t>
            </a:r>
            <a:endParaRPr lang="hu-HU" sz="3600" b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179512" y="980728"/>
            <a:ext cx="878497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• </a:t>
            </a:r>
            <a:r>
              <a:rPr lang="en-US" sz="3000" u="sng" dirty="0" smtClean="0"/>
              <a:t>Distinctive pitch differences </a:t>
            </a:r>
            <a:r>
              <a:rPr lang="en-US" sz="3000" dirty="0" smtClean="0"/>
              <a:t>giving a "sing-song" effect. </a:t>
            </a:r>
            <a:endParaRPr lang="hu-HU" sz="3000" dirty="0" smtClean="0"/>
          </a:p>
          <a:p>
            <a:r>
              <a:rPr lang="en-US" sz="3000" dirty="0" smtClean="0"/>
              <a:t>• </a:t>
            </a:r>
            <a:r>
              <a:rPr lang="en-US" sz="3000" u="sng" dirty="0" smtClean="0"/>
              <a:t>Lengthening of all vowels </a:t>
            </a:r>
            <a:r>
              <a:rPr lang="en-US" sz="3000" dirty="0" smtClean="0"/>
              <a:t>is common in strong valleys accents. </a:t>
            </a:r>
            <a:endParaRPr lang="hu-HU" sz="3000" dirty="0" smtClean="0"/>
          </a:p>
          <a:p>
            <a:r>
              <a:rPr lang="en-US" sz="3000" dirty="0" smtClean="0"/>
              <a:t>• </a:t>
            </a:r>
            <a:r>
              <a:rPr lang="en-US" sz="3000" dirty="0" smtClean="0"/>
              <a:t>A tendency towards using an </a:t>
            </a:r>
            <a:r>
              <a:rPr lang="en-US" sz="3000" u="sng" dirty="0" smtClean="0"/>
              <a:t>alveolar trill </a:t>
            </a:r>
            <a:r>
              <a:rPr lang="en-US" sz="3000" dirty="0" smtClean="0"/>
              <a:t>/r/ (the 'rolled r') in place of an approximant </a:t>
            </a:r>
            <a:r>
              <a:rPr lang="hu-HU" sz="3000" dirty="0" smtClean="0"/>
              <a:t>/r/ </a:t>
            </a:r>
            <a:r>
              <a:rPr lang="en-US" sz="3000" dirty="0" smtClean="0"/>
              <a:t>(the </a:t>
            </a:r>
            <a:r>
              <a:rPr lang="en-US" sz="3000" dirty="0" smtClean="0"/>
              <a:t>'normal English r'). </a:t>
            </a:r>
            <a:endParaRPr lang="hu-HU" sz="3000" dirty="0" smtClean="0"/>
          </a:p>
          <a:p>
            <a:r>
              <a:rPr lang="en-US" sz="3000" dirty="0" smtClean="0"/>
              <a:t>• </a:t>
            </a:r>
            <a:r>
              <a:rPr lang="en-US" sz="3000" u="sng" dirty="0" err="1" smtClean="0"/>
              <a:t>Yod</a:t>
            </a:r>
            <a:r>
              <a:rPr lang="en-US" sz="3000" u="sng" dirty="0" smtClean="0"/>
              <a:t>-dropping</a:t>
            </a:r>
            <a:r>
              <a:rPr lang="en-US" sz="3000" dirty="0" smtClean="0"/>
              <a:t> does not occur after any consonant, so </a:t>
            </a:r>
            <a:r>
              <a:rPr lang="en-US" sz="3000" i="1" dirty="0" smtClean="0"/>
              <a:t>rude</a:t>
            </a:r>
            <a:r>
              <a:rPr lang="en-US" sz="3000" dirty="0" smtClean="0"/>
              <a:t> and </a:t>
            </a:r>
            <a:r>
              <a:rPr lang="en-US" sz="3000" i="1" dirty="0" smtClean="0"/>
              <a:t>rood</a:t>
            </a:r>
            <a:r>
              <a:rPr lang="en-US" sz="3000" dirty="0" smtClean="0"/>
              <a:t>, </a:t>
            </a:r>
            <a:r>
              <a:rPr lang="en-US" sz="3000" i="1" dirty="0" smtClean="0"/>
              <a:t>threw</a:t>
            </a:r>
            <a:r>
              <a:rPr lang="en-US" sz="3000" dirty="0" smtClean="0"/>
              <a:t> and </a:t>
            </a:r>
            <a:r>
              <a:rPr lang="en-US" sz="3000" i="1" dirty="0" smtClean="0"/>
              <a:t>through</a:t>
            </a:r>
            <a:r>
              <a:rPr lang="en-US" sz="3000" dirty="0" smtClean="0"/>
              <a:t>, </a:t>
            </a:r>
            <a:r>
              <a:rPr lang="en-US" sz="3000" i="1" dirty="0" smtClean="0"/>
              <a:t>chews</a:t>
            </a:r>
            <a:r>
              <a:rPr lang="en-US" sz="3000" dirty="0" smtClean="0"/>
              <a:t> and </a:t>
            </a:r>
            <a:r>
              <a:rPr lang="en-US" sz="3000" i="1" dirty="0" smtClean="0"/>
              <a:t>choose</a:t>
            </a:r>
            <a:r>
              <a:rPr lang="en-US" sz="3000" dirty="0" smtClean="0"/>
              <a:t>, </a:t>
            </a:r>
            <a:r>
              <a:rPr lang="en-US" sz="3000" i="1" dirty="0" smtClean="0"/>
              <a:t>chute</a:t>
            </a:r>
            <a:r>
              <a:rPr lang="en-US" sz="3000" dirty="0" smtClean="0"/>
              <a:t> and </a:t>
            </a:r>
            <a:r>
              <a:rPr lang="en-US" sz="3000" i="1" dirty="0" smtClean="0"/>
              <a:t>shoot</a:t>
            </a:r>
            <a:r>
              <a:rPr lang="en-US" sz="3000" dirty="0" smtClean="0"/>
              <a:t> etc. are distinct. </a:t>
            </a:r>
            <a:endParaRPr lang="hu-HU" sz="3000" dirty="0" smtClean="0"/>
          </a:p>
          <a:p>
            <a:r>
              <a:rPr lang="en-US" sz="3000" dirty="0" smtClean="0"/>
              <a:t>• </a:t>
            </a:r>
            <a:r>
              <a:rPr lang="en-US" sz="3000" dirty="0" smtClean="0"/>
              <a:t>Sometimes adding the word </a:t>
            </a:r>
            <a:r>
              <a:rPr lang="en-US" sz="3000" i="1" u="sng" dirty="0" smtClean="0"/>
              <a:t>"like" or "indeed</a:t>
            </a:r>
            <a:r>
              <a:rPr lang="en-US" sz="3000" u="sng" dirty="0" smtClean="0"/>
              <a:t>" to the end </a:t>
            </a:r>
            <a:r>
              <a:rPr lang="en-US" sz="3000" dirty="0" smtClean="0"/>
              <a:t>of a sentence for emphasis, or using them as stop-gaps.</a:t>
            </a:r>
            <a:endParaRPr lang="hu-HU" sz="3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79513" y="188640"/>
            <a:ext cx="878497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3200" dirty="0" smtClean="0"/>
              <a:t> </a:t>
            </a:r>
            <a:r>
              <a:rPr lang="hu-HU" sz="3200" u="sng" dirty="0" smtClean="0"/>
              <a:t>S</a:t>
            </a:r>
            <a:r>
              <a:rPr lang="en-US" sz="3200" u="sng" dirty="0" err="1" smtClean="0"/>
              <a:t>traightforward</a:t>
            </a:r>
            <a:r>
              <a:rPr lang="en-US" sz="3200" u="sng" dirty="0" smtClean="0"/>
              <a:t> </a:t>
            </a:r>
            <a:r>
              <a:rPr lang="en-US" sz="3200" u="sng" dirty="0" smtClean="0"/>
              <a:t>borrowings </a:t>
            </a:r>
            <a:r>
              <a:rPr lang="en-US" sz="3200" dirty="0" smtClean="0"/>
              <a:t>of words from the Welsh language (</a:t>
            </a:r>
            <a:r>
              <a:rPr lang="en-US" sz="3200" dirty="0" err="1" smtClean="0"/>
              <a:t>cwtsh</a:t>
            </a:r>
            <a:r>
              <a:rPr lang="en-US" sz="3200" dirty="0" smtClean="0"/>
              <a:t>, picking to rain), grammar from the language has crept into English spoken in Wales. </a:t>
            </a:r>
            <a:endParaRPr lang="hu-HU" sz="3200" dirty="0" smtClean="0"/>
          </a:p>
          <a:p>
            <a:pPr>
              <a:buFont typeface="Arial" pitchFamily="34" charset="0"/>
              <a:buChar char="•"/>
            </a:pPr>
            <a:r>
              <a:rPr lang="hu-HU" sz="3200" dirty="0" smtClean="0"/>
              <a:t> </a:t>
            </a:r>
            <a:r>
              <a:rPr lang="en-US" sz="3200" u="sng" dirty="0" smtClean="0"/>
              <a:t>Placing </a:t>
            </a:r>
            <a:r>
              <a:rPr lang="en-US" sz="3200" u="sng" dirty="0" smtClean="0"/>
              <a:t>something at the start of a sentence </a:t>
            </a:r>
            <a:r>
              <a:rPr lang="en-US" sz="3200" dirty="0" err="1" smtClean="0"/>
              <a:t>emphasises</a:t>
            </a:r>
            <a:r>
              <a:rPr lang="en-US" sz="3200" dirty="0" smtClean="0"/>
              <a:t> it: "furious, she was". </a:t>
            </a:r>
            <a:endParaRPr lang="hu-HU" sz="3200" dirty="0" smtClean="0"/>
          </a:p>
          <a:p>
            <a:pPr>
              <a:buFont typeface="Arial" pitchFamily="34" charset="0"/>
              <a:buChar char="•"/>
            </a:pPr>
            <a:r>
              <a:rPr lang="hu-HU" sz="3200" dirty="0" smtClean="0"/>
              <a:t> </a:t>
            </a:r>
            <a:r>
              <a:rPr lang="en-US" sz="3200" u="sng" dirty="0" smtClean="0"/>
              <a:t>Periphrasis </a:t>
            </a:r>
            <a:r>
              <a:rPr lang="en-US" sz="3200" u="sng" dirty="0" smtClean="0"/>
              <a:t>and auxiliary verbs </a:t>
            </a:r>
            <a:r>
              <a:rPr lang="en-US" sz="3200" dirty="0" smtClean="0"/>
              <a:t>are used in spoken Welsh, resulting in the English: </a:t>
            </a:r>
            <a:r>
              <a:rPr lang="en-US" sz="3200" i="1" dirty="0" smtClean="0"/>
              <a:t>"He do go there", "I do </a:t>
            </a:r>
            <a:r>
              <a:rPr lang="en-US" sz="3200" i="1" dirty="0" err="1" smtClean="0"/>
              <a:t>do</a:t>
            </a:r>
            <a:r>
              <a:rPr lang="en-US" sz="3200" i="1" dirty="0" smtClean="0"/>
              <a:t> </a:t>
            </a:r>
            <a:r>
              <a:rPr lang="en-US" sz="3200" i="1" dirty="0" smtClean="0"/>
              <a:t>it</a:t>
            </a:r>
            <a:r>
              <a:rPr lang="hu-HU" sz="3200" dirty="0" smtClean="0"/>
              <a:t>”.</a:t>
            </a:r>
          </a:p>
          <a:p>
            <a:pPr>
              <a:buFont typeface="Arial" pitchFamily="34" charset="0"/>
              <a:buChar char="•"/>
            </a:pPr>
            <a:r>
              <a:rPr lang="hu-HU" sz="3200" dirty="0" smtClean="0"/>
              <a:t> </a:t>
            </a:r>
            <a:r>
              <a:rPr lang="hu-HU" sz="3200" u="sng" dirty="0" smtClean="0"/>
              <a:t>M</a:t>
            </a:r>
            <a:r>
              <a:rPr lang="en-US" sz="3200" u="sng" dirty="0" err="1" smtClean="0"/>
              <a:t>isappropriation</a:t>
            </a:r>
            <a:r>
              <a:rPr lang="en-US" sz="3200" u="sng" dirty="0" smtClean="0"/>
              <a:t> </a:t>
            </a:r>
            <a:r>
              <a:rPr lang="en-US" sz="3200" dirty="0" smtClean="0"/>
              <a:t>into English sentence forms of Welsh verbs. The Welsh verb </a:t>
            </a:r>
            <a:r>
              <a:rPr lang="en-US" sz="3200" dirty="0" err="1" smtClean="0"/>
              <a:t>dysgu</a:t>
            </a:r>
            <a:r>
              <a:rPr lang="en-US" sz="3200" dirty="0" smtClean="0"/>
              <a:t> (meaning both to learn and to teach) is mistranslated in </a:t>
            </a:r>
            <a:r>
              <a:rPr lang="en-US" sz="3200" dirty="0" smtClean="0"/>
              <a:t>the</a:t>
            </a:r>
            <a:r>
              <a:rPr lang="hu-HU" sz="3200" dirty="0" smtClean="0"/>
              <a:t> </a:t>
            </a:r>
            <a:r>
              <a:rPr lang="en-US" sz="3200" dirty="0" smtClean="0"/>
              <a:t>common </a:t>
            </a:r>
            <a:r>
              <a:rPr lang="en-US" sz="3200" dirty="0" err="1" smtClean="0"/>
              <a:t>Wenglish</a:t>
            </a:r>
            <a:r>
              <a:rPr lang="en-US" sz="3200" dirty="0" smtClean="0"/>
              <a:t> form, </a:t>
            </a:r>
            <a:r>
              <a:rPr lang="hu-HU" sz="3200" dirty="0" smtClean="0"/>
              <a:t>„</a:t>
            </a:r>
            <a:r>
              <a:rPr lang="en-US" sz="3200" i="1" dirty="0" smtClean="0"/>
              <a:t>He </a:t>
            </a:r>
            <a:r>
              <a:rPr lang="en-US" sz="3200" i="1" dirty="0" smtClean="0"/>
              <a:t>learned me to </a:t>
            </a:r>
            <a:r>
              <a:rPr lang="en-US" sz="3200" i="1" dirty="0" smtClean="0"/>
              <a:t>drive</a:t>
            </a:r>
            <a:r>
              <a:rPr lang="hu-HU" sz="3200" i="1" dirty="0" smtClean="0"/>
              <a:t>”</a:t>
            </a:r>
            <a:r>
              <a:rPr lang="en-US" sz="3200" dirty="0" smtClean="0"/>
              <a:t>, </a:t>
            </a:r>
            <a:r>
              <a:rPr lang="en-US" sz="3200" dirty="0" smtClean="0"/>
              <a:t>in place of the correct English usage, </a:t>
            </a:r>
            <a:r>
              <a:rPr lang="hu-HU" sz="3200" dirty="0" smtClean="0"/>
              <a:t>„</a:t>
            </a:r>
            <a:r>
              <a:rPr lang="en-US" sz="3200" i="1" dirty="0" smtClean="0"/>
              <a:t>He </a:t>
            </a:r>
            <a:r>
              <a:rPr lang="en-US" sz="3200" i="1" dirty="0" smtClean="0"/>
              <a:t>taught me to </a:t>
            </a:r>
            <a:r>
              <a:rPr lang="en-US" sz="3200" i="1" dirty="0" smtClean="0"/>
              <a:t>drive</a:t>
            </a:r>
            <a:r>
              <a:rPr lang="hu-HU" sz="3200" i="1" dirty="0" smtClean="0"/>
              <a:t>”</a:t>
            </a:r>
            <a:r>
              <a:rPr lang="hu-HU" sz="3200" dirty="0" smtClean="0"/>
              <a:t>.</a:t>
            </a:r>
            <a:endParaRPr lang="hu-HU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0" y="116632"/>
            <a:ext cx="89644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800" dirty="0" smtClean="0"/>
              <a:t> </a:t>
            </a:r>
            <a:r>
              <a:rPr lang="en-US" sz="2800" dirty="0" smtClean="0"/>
              <a:t>The </a:t>
            </a:r>
            <a:r>
              <a:rPr lang="en-US" sz="2800" dirty="0" smtClean="0"/>
              <a:t>sing-song Welsh accent familiar to many English people is generally associated with South Wales. </a:t>
            </a:r>
            <a:endParaRPr lang="hu-HU" sz="2800" dirty="0" smtClean="0"/>
          </a:p>
          <a:p>
            <a:pPr>
              <a:buFont typeface="Arial" pitchFamily="34" charset="0"/>
              <a:buChar char="•"/>
            </a:pPr>
            <a:r>
              <a:rPr lang="hu-HU" sz="2800" dirty="0" smtClean="0"/>
              <a:t> </a:t>
            </a:r>
            <a:r>
              <a:rPr lang="en-US" sz="2800" dirty="0" smtClean="0"/>
              <a:t>Accents </a:t>
            </a:r>
            <a:r>
              <a:rPr lang="en-US" sz="2800" dirty="0" smtClean="0"/>
              <a:t>from South </a:t>
            </a:r>
            <a:r>
              <a:rPr lang="en-US" sz="2800" dirty="0" smtClean="0"/>
              <a:t>Wales</a:t>
            </a:r>
            <a:r>
              <a:rPr lang="hu-HU" sz="2800" dirty="0" smtClean="0"/>
              <a:t> </a:t>
            </a:r>
            <a:r>
              <a:rPr lang="en-US" sz="2800" dirty="0" smtClean="0"/>
              <a:t>can </a:t>
            </a:r>
            <a:r>
              <a:rPr lang="en-US" sz="2800" dirty="0" smtClean="0"/>
              <a:t>be heard from the </a:t>
            </a:r>
            <a:r>
              <a:rPr lang="en-US" sz="2800" dirty="0" smtClean="0"/>
              <a:t>actors</a:t>
            </a:r>
            <a:r>
              <a:rPr lang="hu-HU" sz="2800" dirty="0" smtClean="0"/>
              <a:t>: </a:t>
            </a:r>
            <a:r>
              <a:rPr lang="en-US" sz="2800" dirty="0" smtClean="0"/>
              <a:t> </a:t>
            </a:r>
            <a:endParaRPr lang="hu-HU" sz="2800" dirty="0" smtClean="0"/>
          </a:p>
          <a:p>
            <a:r>
              <a:rPr lang="en-US" sz="2800" u="sng" dirty="0" smtClean="0"/>
              <a:t>Richard Burton</a:t>
            </a:r>
            <a:r>
              <a:rPr lang="hu-HU" sz="2800" dirty="0" smtClean="0"/>
              <a:t> </a:t>
            </a:r>
            <a:r>
              <a:rPr lang="hu-HU" sz="2800" dirty="0" smtClean="0"/>
              <a:t>      </a:t>
            </a:r>
            <a:r>
              <a:rPr lang="en-US" sz="2800" u="sng" dirty="0" smtClean="0"/>
              <a:t>Anthony </a:t>
            </a:r>
            <a:r>
              <a:rPr lang="en-US" sz="2800" u="sng" dirty="0" err="1" smtClean="0"/>
              <a:t>Hopkin</a:t>
            </a:r>
            <a:r>
              <a:rPr lang="hu-HU" sz="2800" u="sng" dirty="0" smtClean="0"/>
              <a:t>s</a:t>
            </a:r>
            <a:r>
              <a:rPr lang="hu-HU" sz="2800" dirty="0" smtClean="0"/>
              <a:t>          </a:t>
            </a:r>
            <a:r>
              <a:rPr lang="en-US" sz="2800" u="sng" dirty="0" smtClean="0"/>
              <a:t>Dylan Thomas</a:t>
            </a:r>
            <a:endParaRPr lang="hu-HU" sz="2800" u="sng" dirty="0"/>
          </a:p>
        </p:txBody>
      </p:sp>
      <p:pic>
        <p:nvPicPr>
          <p:cNvPr id="4" name="Kép 3" descr="Richard-Burt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1844824"/>
            <a:ext cx="1487235" cy="2232248"/>
          </a:xfrm>
          <a:prstGeom prst="rect">
            <a:avLst/>
          </a:prstGeom>
        </p:spPr>
      </p:pic>
      <p:pic>
        <p:nvPicPr>
          <p:cNvPr id="5" name="Kép 4" descr="letölté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824" y="1844824"/>
            <a:ext cx="1488166" cy="2232249"/>
          </a:xfrm>
          <a:prstGeom prst="rect">
            <a:avLst/>
          </a:prstGeom>
        </p:spPr>
      </p:pic>
      <p:pic>
        <p:nvPicPr>
          <p:cNvPr id="6" name="Kép 5" descr="26_dylan_thoma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36096" y="1844824"/>
            <a:ext cx="2232248" cy="2232248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107504" y="4509120"/>
            <a:ext cx="4572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800" dirty="0" smtClean="0"/>
              <a:t> </a:t>
            </a:r>
            <a:r>
              <a:rPr lang="en-US" sz="2800" dirty="0" smtClean="0"/>
              <a:t>Swansea accents </a:t>
            </a:r>
            <a:r>
              <a:rPr lang="en-US" sz="2800" dirty="0" err="1" smtClean="0"/>
              <a:t>ar</a:t>
            </a:r>
            <a:r>
              <a:rPr lang="hu-HU" sz="2800" dirty="0" smtClean="0"/>
              <a:t>e</a:t>
            </a:r>
            <a:r>
              <a:rPr lang="en-US" sz="2800" dirty="0" smtClean="0"/>
              <a:t> prominent in the film </a:t>
            </a:r>
            <a:r>
              <a:rPr lang="en-US" sz="2800" u="sng" dirty="0" smtClean="0"/>
              <a:t>Twin Town</a:t>
            </a:r>
            <a:r>
              <a:rPr lang="hu-HU" sz="2800" u="sng" dirty="0" smtClean="0"/>
              <a:t> </a:t>
            </a:r>
            <a:r>
              <a:rPr lang="hu-HU" sz="2800" dirty="0" smtClean="0"/>
              <a:t>and </a:t>
            </a:r>
            <a:r>
              <a:rPr lang="en-US" sz="2800" dirty="0" smtClean="0"/>
              <a:t>popular Welsh actress </a:t>
            </a:r>
            <a:r>
              <a:rPr lang="en-US" sz="2800" u="sng" dirty="0" smtClean="0"/>
              <a:t>Catherine Zeta-Jones</a:t>
            </a:r>
            <a:r>
              <a:rPr lang="en-US" sz="2800" dirty="0" smtClean="0"/>
              <a:t> also has a Swansea accent. </a:t>
            </a:r>
            <a:endParaRPr lang="hu-HU" sz="2800" dirty="0"/>
          </a:p>
        </p:txBody>
      </p:sp>
      <p:pic>
        <p:nvPicPr>
          <p:cNvPr id="8" name="Kép 7" descr="Twin_Town-904313870-larg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20272" y="4104548"/>
            <a:ext cx="1907704" cy="2753452"/>
          </a:xfrm>
          <a:prstGeom prst="rect">
            <a:avLst/>
          </a:prstGeom>
        </p:spPr>
      </p:pic>
      <p:pic>
        <p:nvPicPr>
          <p:cNvPr id="9" name="Kép 8" descr="1200px-Catherine_Zeta-Jones_VF_2012_Shankbone_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87213" y="4149080"/>
            <a:ext cx="2167136" cy="270892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észvény">
  <a:themeElements>
    <a:clrScheme name="Részvén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észvén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Részvén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82</TotalTime>
  <Words>744</Words>
  <Application>Microsoft Office PowerPoint</Application>
  <PresentationFormat>Diavetítés a képernyőre (4:3 oldalarány)</PresentationFormat>
  <Paragraphs>55</Paragraphs>
  <Slides>13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Részvény</vt:lpstr>
      <vt:lpstr>Northern English. Welsh English.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Thank you for your attention!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Nothern English. Welsh English.</dc:title>
  <dc:creator>Vivien Palkó</dc:creator>
  <cp:lastModifiedBy>Admin</cp:lastModifiedBy>
  <cp:revision>13</cp:revision>
  <dcterms:created xsi:type="dcterms:W3CDTF">2020-03-09T12:23:03Z</dcterms:created>
  <dcterms:modified xsi:type="dcterms:W3CDTF">2020-03-25T15:48:51Z</dcterms:modified>
</cp:coreProperties>
</file>