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73" r:id="rId8"/>
    <p:sldId id="262" r:id="rId9"/>
    <p:sldId id="263" r:id="rId10"/>
    <p:sldId id="274" r:id="rId11"/>
    <p:sldId id="264" r:id="rId12"/>
    <p:sldId id="265" r:id="rId13"/>
    <p:sldId id="266" r:id="rId14"/>
    <p:sldId id="276" r:id="rId15"/>
    <p:sldId id="277" r:id="rId16"/>
    <p:sldId id="278" r:id="rId17"/>
    <p:sldId id="275" r:id="rId18"/>
    <p:sldId id="267" r:id="rId19"/>
    <p:sldId id="279" r:id="rId20"/>
    <p:sldId id="268" r:id="rId21"/>
    <p:sldId id="269" r:id="rId22"/>
    <p:sldId id="270" r:id="rId23"/>
    <p:sldId id="271" r:id="rId24"/>
    <p:sldId id="272" r:id="rId25"/>
    <p:sldId id="280" r:id="rId26"/>
    <p:sldId id="281" r:id="rId27"/>
    <p:sldId id="282" r:id="rId28"/>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36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hu-HU" smtClean="0"/>
              <a:t>Mintacím szerkesztése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1EB66393-E48B-49EE-BD67-F8C234287047}" type="datetimeFigureOut">
              <a:rPr lang="hu-HU" smtClean="0"/>
              <a:t>2020. 10. 09.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7F13F99-E685-45BB-BC07-7F6AA8363AD4}"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1EB66393-E48B-49EE-BD67-F8C234287047}" type="datetimeFigureOut">
              <a:rPr lang="hu-HU" smtClean="0"/>
              <a:t>2020. 10. 09.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7F13F99-E685-45BB-BC07-7F6AA8363AD4}"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hu-HU" smtClean="0"/>
              <a:t>Mintacím szerkesztése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1EB66393-E48B-49EE-BD67-F8C234287047}" type="datetimeFigureOut">
              <a:rPr lang="hu-HU" smtClean="0"/>
              <a:t>2020. 10. 09.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7F13F99-E685-45BB-BC07-7F6AA8363AD4}"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1EB66393-E48B-49EE-BD67-F8C234287047}" type="datetimeFigureOut">
              <a:rPr lang="hu-HU" smtClean="0"/>
              <a:t>2020. 10. 09.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7F13F99-E685-45BB-BC07-7F6AA8363AD4}"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hu-HU" smtClean="0"/>
              <a:t>Mintacím szerkesztése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1EB66393-E48B-49EE-BD67-F8C234287047}" type="datetimeFigureOut">
              <a:rPr lang="hu-HU" smtClean="0"/>
              <a:t>2020. 10. 09.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7F13F99-E685-45BB-BC07-7F6AA8363AD4}"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1EB66393-E48B-49EE-BD67-F8C234287047}" type="datetimeFigureOut">
              <a:rPr lang="hu-HU" smtClean="0"/>
              <a:t>2020. 10. 09.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7F13F99-E685-45BB-BC07-7F6AA8363AD4}"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ate Placeholder 6"/>
          <p:cNvSpPr>
            <a:spLocks noGrp="1"/>
          </p:cNvSpPr>
          <p:nvPr>
            <p:ph type="dt" sz="half" idx="10"/>
          </p:nvPr>
        </p:nvSpPr>
        <p:spPr/>
        <p:txBody>
          <a:bodyPr/>
          <a:lstStyle/>
          <a:p>
            <a:fld id="{1EB66393-E48B-49EE-BD67-F8C234287047}" type="datetimeFigureOut">
              <a:rPr lang="hu-HU" smtClean="0"/>
              <a:t>2020. 10. 09.</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97F13F99-E685-45BB-BC07-7F6AA8363AD4}"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Date Placeholder 2"/>
          <p:cNvSpPr>
            <a:spLocks noGrp="1"/>
          </p:cNvSpPr>
          <p:nvPr>
            <p:ph type="dt" sz="half" idx="10"/>
          </p:nvPr>
        </p:nvSpPr>
        <p:spPr/>
        <p:txBody>
          <a:bodyPr/>
          <a:lstStyle/>
          <a:p>
            <a:fld id="{1EB66393-E48B-49EE-BD67-F8C234287047}" type="datetimeFigureOut">
              <a:rPr lang="hu-HU" smtClean="0"/>
              <a:t>2020. 10. 09.</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97F13F99-E685-45BB-BC07-7F6AA8363AD4}"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66393-E48B-49EE-BD67-F8C234287047}" type="datetimeFigureOut">
              <a:rPr lang="hu-HU" smtClean="0"/>
              <a:t>2020. 10. 09.</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97F13F99-E685-45BB-BC07-7F6AA8363AD4}"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hu-HU" smtClean="0"/>
              <a:t>Mintacím szerkesztése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1EB66393-E48B-49EE-BD67-F8C234287047}" type="datetimeFigureOut">
              <a:rPr lang="hu-HU" smtClean="0"/>
              <a:t>2020. 10. 09.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7F13F99-E685-45BB-BC07-7F6AA8363AD4}" type="slidenum">
              <a:rPr lang="hu-HU" smtClean="0"/>
              <a:t>‹#›</a:t>
            </a:fld>
            <a:endParaRPr lang="hu-HU"/>
          </a:p>
        </p:txBody>
      </p:sp>
      <p:sp>
        <p:nvSpPr>
          <p:cNvPr id="9" name="Content Placeholder 8"/>
          <p:cNvSpPr>
            <a:spLocks noGrp="1"/>
          </p:cNvSpPr>
          <p:nvPr>
            <p:ph sz="quarter" idx="13"/>
          </p:nvPr>
        </p:nvSpPr>
        <p:spPr>
          <a:xfrm>
            <a:off x="304800" y="381000"/>
            <a:ext cx="7772400" cy="494284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hu-HU" smtClean="0"/>
              <a:t>Mintacím szerkesztése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8" name="Date Placeholder 7"/>
          <p:cNvSpPr>
            <a:spLocks noGrp="1"/>
          </p:cNvSpPr>
          <p:nvPr>
            <p:ph type="dt" sz="half" idx="10"/>
          </p:nvPr>
        </p:nvSpPr>
        <p:spPr/>
        <p:txBody>
          <a:bodyPr/>
          <a:lstStyle/>
          <a:p>
            <a:fld id="{1EB66393-E48B-49EE-BD67-F8C234287047}" type="datetimeFigureOut">
              <a:rPr lang="hu-HU" smtClean="0"/>
              <a:t>2020. 10. 09.</a:t>
            </a:fld>
            <a:endParaRPr lang="hu-HU"/>
          </a:p>
        </p:txBody>
      </p:sp>
      <p:sp>
        <p:nvSpPr>
          <p:cNvPr id="9" name="Slide Number Placeholder 8"/>
          <p:cNvSpPr>
            <a:spLocks noGrp="1"/>
          </p:cNvSpPr>
          <p:nvPr>
            <p:ph type="sldNum" sz="quarter" idx="11"/>
          </p:nvPr>
        </p:nvSpPr>
        <p:spPr/>
        <p:txBody>
          <a:bodyPr/>
          <a:lstStyle/>
          <a:p>
            <a:fld id="{97F13F99-E685-45BB-BC07-7F6AA8363AD4}" type="slidenum">
              <a:rPr lang="hu-HU" smtClean="0"/>
              <a:t>‹#›</a:t>
            </a:fld>
            <a:endParaRPr lang="hu-HU"/>
          </a:p>
        </p:txBody>
      </p:sp>
      <p:sp>
        <p:nvSpPr>
          <p:cNvPr id="10" name="Footer Placeholder 9"/>
          <p:cNvSpPr>
            <a:spLocks noGrp="1"/>
          </p:cNvSpPr>
          <p:nvPr>
            <p:ph type="ftr" sz="quarter" idx="12"/>
          </p:nvPr>
        </p:nvSpPr>
        <p:spPr/>
        <p:txBody>
          <a:bodyPr/>
          <a:lstStyle/>
          <a:p>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hu-HU" smtClean="0"/>
              <a:t>Mintacím szerkesztése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7F13F99-E685-45BB-BC07-7F6AA8363AD4}" type="slidenum">
              <a:rPr lang="hu-HU" smtClean="0"/>
              <a:t>‹#›</a:t>
            </a:fld>
            <a:endParaRPr lang="hu-H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hu-H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EB66393-E48B-49EE-BD67-F8C234287047}" type="datetimeFigureOut">
              <a:rPr lang="hu-HU" smtClean="0"/>
              <a:t>2020. 10. 09.</a:t>
            </a:fld>
            <a:endParaRPr lang="hu-H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3568" y="1844825"/>
            <a:ext cx="7543800" cy="1152127"/>
          </a:xfrm>
        </p:spPr>
        <p:txBody>
          <a:bodyPr/>
          <a:lstStyle/>
          <a:p>
            <a:pPr algn="ctr"/>
            <a:r>
              <a:rPr lang="hu-HU" dirty="0" smtClean="0"/>
              <a:t>The </a:t>
            </a:r>
            <a:r>
              <a:rPr lang="en-US" sz="8000" dirty="0" smtClean="0"/>
              <a:t>Invaders</a:t>
            </a:r>
            <a:endParaRPr lang="en-US" dirty="0"/>
          </a:p>
        </p:txBody>
      </p:sp>
      <p:sp>
        <p:nvSpPr>
          <p:cNvPr id="3" name="Alcím 2"/>
          <p:cNvSpPr>
            <a:spLocks noGrp="1"/>
          </p:cNvSpPr>
          <p:nvPr>
            <p:ph type="subTitle" idx="1"/>
          </p:nvPr>
        </p:nvSpPr>
        <p:spPr>
          <a:xfrm>
            <a:off x="755576" y="4005064"/>
            <a:ext cx="6461760" cy="1872208"/>
          </a:xfrm>
        </p:spPr>
        <p:txBody>
          <a:bodyPr>
            <a:noAutofit/>
          </a:bodyPr>
          <a:lstStyle/>
          <a:p>
            <a:r>
              <a:rPr lang="en-US" sz="3200" dirty="0" smtClean="0"/>
              <a:t>The Saxon</a:t>
            </a:r>
            <a:r>
              <a:rPr lang="hu-HU" sz="3200" dirty="0" smtClean="0"/>
              <a:t> </a:t>
            </a:r>
            <a:r>
              <a:rPr lang="en-US" sz="3200" dirty="0" smtClean="0"/>
              <a:t>Invasion</a:t>
            </a:r>
          </a:p>
          <a:p>
            <a:r>
              <a:rPr lang="en-US" sz="3200" dirty="0" smtClean="0"/>
              <a:t>Government</a:t>
            </a:r>
            <a:r>
              <a:rPr lang="hu-HU" sz="3200" dirty="0" smtClean="0"/>
              <a:t> </a:t>
            </a:r>
            <a:endParaRPr lang="en-US" sz="3200" dirty="0" smtClean="0"/>
          </a:p>
          <a:p>
            <a:r>
              <a:rPr lang="en-US" sz="3200" dirty="0" smtClean="0"/>
              <a:t>Christianity</a:t>
            </a:r>
          </a:p>
          <a:p>
            <a:r>
              <a:rPr lang="hu-HU" sz="3200" dirty="0" smtClean="0"/>
              <a:t>The </a:t>
            </a:r>
            <a:r>
              <a:rPr lang="en-US" sz="3200" dirty="0" smtClean="0"/>
              <a:t>Vikings</a:t>
            </a:r>
            <a:endParaRPr lang="en-US" sz="3200" dirty="0"/>
          </a:p>
        </p:txBody>
      </p:sp>
    </p:spTree>
    <p:extLst>
      <p:ext uri="{BB962C8B-B14F-4D97-AF65-F5344CB8AC3E}">
        <p14:creationId xmlns:p14="http://schemas.microsoft.com/office/powerpoint/2010/main" val="1250585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St. Augustine</a:t>
            </a:r>
            <a:endParaRPr lang="hu-HU" dirty="0"/>
          </a:p>
        </p:txBody>
      </p:sp>
      <p:sp>
        <p:nvSpPr>
          <p:cNvPr id="3" name="Szöveg helye 2"/>
          <p:cNvSpPr>
            <a:spLocks noGrp="1"/>
          </p:cNvSpPr>
          <p:nvPr>
            <p:ph type="body" sz="half" idx="2"/>
          </p:nvPr>
        </p:nvSpPr>
        <p:spPr/>
        <p:txBody>
          <a:bodyPr/>
          <a:lstStyle/>
          <a:p>
            <a:endParaRPr lang="hu-HU"/>
          </a:p>
        </p:txBody>
      </p:sp>
      <p:pic>
        <p:nvPicPr>
          <p:cNvPr id="102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332656"/>
            <a:ext cx="3296679"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48680"/>
            <a:ext cx="4044823" cy="4516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602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332656"/>
            <a:ext cx="7620000" cy="6068144"/>
          </a:xfrm>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Augustine</a:t>
            </a:r>
            <a:r>
              <a:rPr lang="en-US" dirty="0">
                <a:latin typeface="Times New Roman" panose="02020603050405020304" pitchFamily="18" charset="0"/>
                <a:cs typeface="Times New Roman" panose="02020603050405020304" pitchFamily="18" charset="0"/>
              </a:rPr>
              <a:t> became the first </a:t>
            </a:r>
            <a:r>
              <a:rPr lang="en-US" b="1" dirty="0" smtClean="0">
                <a:latin typeface="Times New Roman" panose="02020603050405020304" pitchFamily="18" charset="0"/>
                <a:cs typeface="Times New Roman" panose="02020603050405020304" pitchFamily="18" charset="0"/>
              </a:rPr>
              <a:t>Archbishop </a:t>
            </a:r>
            <a:r>
              <a:rPr lang="en-US" b="1" dirty="0">
                <a:latin typeface="Times New Roman" panose="02020603050405020304" pitchFamily="18" charset="0"/>
                <a:cs typeface="Times New Roman" panose="02020603050405020304" pitchFamily="18" charset="0"/>
              </a:rPr>
              <a:t>of Canterbury </a:t>
            </a:r>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601. </a:t>
            </a:r>
            <a:r>
              <a:rPr lang="en-US" dirty="0">
                <a:latin typeface="Times New Roman" panose="02020603050405020304" pitchFamily="18" charset="0"/>
                <a:cs typeface="Times New Roman" panose="02020603050405020304" pitchFamily="18" charset="0"/>
              </a:rPr>
              <a:t>He was very successful. </a:t>
            </a:r>
            <a:r>
              <a:rPr lang="en-US" dirty="0" smtClean="0">
                <a:latin typeface="Times New Roman" panose="02020603050405020304" pitchFamily="18" charset="0"/>
                <a:cs typeface="Times New Roman" panose="02020603050405020304" pitchFamily="18" charset="0"/>
              </a:rPr>
              <a:t>Several </a:t>
            </a:r>
            <a:r>
              <a:rPr lang="en-US" dirty="0">
                <a:latin typeface="Times New Roman" panose="02020603050405020304" pitchFamily="18" charset="0"/>
                <a:cs typeface="Times New Roman" panose="02020603050405020304" pitchFamily="18" charset="0"/>
              </a:rPr>
              <a:t>ruling families in England </a:t>
            </a:r>
            <a:r>
              <a:rPr lang="en-US" dirty="0" smtClean="0">
                <a:latin typeface="Times New Roman" panose="02020603050405020304" pitchFamily="18" charset="0"/>
                <a:cs typeface="Times New Roman" panose="02020603050405020304" pitchFamily="18" charset="0"/>
              </a:rPr>
              <a:t>accepted </a:t>
            </a:r>
            <a:r>
              <a:rPr lang="en-US" dirty="0">
                <a:latin typeface="Times New Roman" panose="02020603050405020304" pitchFamily="18" charset="0"/>
                <a:cs typeface="Times New Roman" panose="02020603050405020304" pitchFamily="18" charset="0"/>
              </a:rPr>
              <a:t>Christianity. But </a:t>
            </a:r>
            <a:r>
              <a:rPr lang="en-US" dirty="0" smtClean="0">
                <a:latin typeface="Times New Roman" panose="02020603050405020304" pitchFamily="18" charset="0"/>
                <a:cs typeface="Times New Roman" panose="02020603050405020304" pitchFamily="18" charset="0"/>
              </a:rPr>
              <a:t>Augustine and </a:t>
            </a:r>
            <a:r>
              <a:rPr lang="en-US" dirty="0">
                <a:latin typeface="Times New Roman" panose="02020603050405020304" pitchFamily="18" charset="0"/>
                <a:cs typeface="Times New Roman" panose="02020603050405020304" pitchFamily="18" charset="0"/>
              </a:rPr>
              <a:t>his group of </a:t>
            </a:r>
            <a:r>
              <a:rPr lang="en-US" dirty="0" smtClean="0">
                <a:latin typeface="Times New Roman" panose="02020603050405020304" pitchFamily="18" charset="0"/>
                <a:cs typeface="Times New Roman" panose="02020603050405020304" pitchFamily="18" charset="0"/>
              </a:rPr>
              <a:t>monks </a:t>
            </a:r>
            <a:r>
              <a:rPr lang="en-US" dirty="0">
                <a:latin typeface="Times New Roman" panose="02020603050405020304" pitchFamily="18" charset="0"/>
                <a:cs typeface="Times New Roman" panose="02020603050405020304" pitchFamily="18" charset="0"/>
              </a:rPr>
              <a:t>made little progress with the </a:t>
            </a:r>
            <a:r>
              <a:rPr lang="en-US" dirty="0" smtClean="0">
                <a:latin typeface="Times New Roman" panose="02020603050405020304" pitchFamily="18" charset="0"/>
                <a:cs typeface="Times New Roman" panose="02020603050405020304" pitchFamily="18" charset="0"/>
              </a:rPr>
              <a:t>ordinary </a:t>
            </a:r>
            <a:r>
              <a:rPr lang="en-US" dirty="0">
                <a:latin typeface="Times New Roman" panose="02020603050405020304" pitchFamily="18" charset="0"/>
                <a:cs typeface="Times New Roman" panose="02020603050405020304" pitchFamily="18" charset="0"/>
              </a:rPr>
              <a:t>people</a:t>
            </a:r>
            <a:r>
              <a:rPr lang="en-US" dirty="0" smtClean="0">
                <a:latin typeface="Times New Roman" panose="02020603050405020304" pitchFamily="18" charset="0"/>
                <a:cs typeface="Times New Roman" panose="02020603050405020304" pitchFamily="18" charset="0"/>
              </a:rPr>
              <a:t>.</a:t>
            </a:r>
          </a:p>
          <a:p>
            <a:r>
              <a:rPr lang="en-US" b="1" i="1" dirty="0">
                <a:latin typeface="Times New Roman" panose="02020603050405020304" pitchFamily="18" charset="0"/>
                <a:cs typeface="Times New Roman" panose="02020603050405020304" pitchFamily="18" charset="0"/>
              </a:rPr>
              <a:t>It was the Celtic Church which brought </a:t>
            </a:r>
            <a:r>
              <a:rPr lang="en-US" b="1" i="1" dirty="0" smtClean="0">
                <a:latin typeface="Times New Roman" panose="02020603050405020304" pitchFamily="18" charset="0"/>
                <a:cs typeface="Times New Roman" panose="02020603050405020304" pitchFamily="18" charset="0"/>
              </a:rPr>
              <a:t>Christianity to </a:t>
            </a:r>
            <a:r>
              <a:rPr lang="en-US" b="1" i="1" dirty="0">
                <a:latin typeface="Times New Roman" panose="02020603050405020304" pitchFamily="18" charset="0"/>
                <a:cs typeface="Times New Roman" panose="02020603050405020304" pitchFamily="18" charset="0"/>
              </a:rPr>
              <a:t>the </a:t>
            </a:r>
            <a:r>
              <a:rPr lang="en-US" b="1" i="1" dirty="0" smtClean="0">
                <a:latin typeface="Times New Roman" panose="02020603050405020304" pitchFamily="18" charset="0"/>
                <a:cs typeface="Times New Roman" panose="02020603050405020304" pitchFamily="18" charset="0"/>
              </a:rPr>
              <a:t>ordinary people </a:t>
            </a:r>
            <a:r>
              <a:rPr lang="en-US" b="1" i="1" dirty="0">
                <a:latin typeface="Times New Roman" panose="02020603050405020304" pitchFamily="18" charset="0"/>
                <a:cs typeface="Times New Roman" panose="02020603050405020304" pitchFamily="18" charset="0"/>
              </a:rPr>
              <a:t>of Britain.</a:t>
            </a:r>
            <a:r>
              <a:rPr lang="en-US" dirty="0">
                <a:latin typeface="Times New Roman" panose="02020603050405020304" pitchFamily="18" charset="0"/>
                <a:cs typeface="Times New Roman" panose="02020603050405020304" pitchFamily="18" charset="0"/>
              </a:rPr>
              <a:t> The Celtic bishops went out from their </a:t>
            </a:r>
            <a:r>
              <a:rPr lang="en-US" dirty="0" smtClean="0">
                <a:latin typeface="Times New Roman" panose="02020603050405020304" pitchFamily="18" charset="0"/>
                <a:cs typeface="Times New Roman" panose="02020603050405020304" pitchFamily="18" charset="0"/>
              </a:rPr>
              <a:t>monasteries </a:t>
            </a:r>
            <a:r>
              <a:rPr lang="en-US" dirty="0">
                <a:latin typeface="Times New Roman" panose="02020603050405020304" pitchFamily="18" charset="0"/>
                <a:cs typeface="Times New Roman" panose="02020603050405020304" pitchFamily="18" charset="0"/>
              </a:rPr>
              <a:t>of Wales, Ireland and Scotland, </a:t>
            </a:r>
            <a:r>
              <a:rPr lang="en-US" dirty="0" smtClean="0">
                <a:latin typeface="Times New Roman" panose="02020603050405020304" pitchFamily="18" charset="0"/>
                <a:cs typeface="Times New Roman" panose="02020603050405020304" pitchFamily="18" charset="0"/>
              </a:rPr>
              <a:t>walking </a:t>
            </a:r>
            <a:r>
              <a:rPr lang="en-US" dirty="0">
                <a:latin typeface="Times New Roman" panose="02020603050405020304" pitchFamily="18" charset="0"/>
                <a:cs typeface="Times New Roman" panose="02020603050405020304" pitchFamily="18" charset="0"/>
              </a:rPr>
              <a:t>from </a:t>
            </a:r>
            <a:r>
              <a:rPr lang="en-US" dirty="0" smtClean="0">
                <a:latin typeface="Times New Roman" panose="02020603050405020304" pitchFamily="18" charset="0"/>
                <a:cs typeface="Times New Roman" panose="02020603050405020304" pitchFamily="18" charset="0"/>
              </a:rPr>
              <a:t>village to </a:t>
            </a:r>
            <a:r>
              <a:rPr lang="en-US" dirty="0">
                <a:latin typeface="Times New Roman" panose="02020603050405020304" pitchFamily="18" charset="0"/>
                <a:cs typeface="Times New Roman" panose="02020603050405020304" pitchFamily="18" charset="0"/>
              </a:rPr>
              <a:t>village teaching Christianity. In spite of the differences between Anglo-Saxons and </a:t>
            </a:r>
            <a:r>
              <a:rPr lang="en-US" dirty="0" smtClean="0">
                <a:latin typeface="Times New Roman" panose="02020603050405020304" pitchFamily="18" charset="0"/>
                <a:cs typeface="Times New Roman" panose="02020603050405020304" pitchFamily="18" charset="0"/>
              </a:rPr>
              <a:t>Celts</a:t>
            </a:r>
            <a:r>
              <a:rPr lang="en-US" dirty="0">
                <a:latin typeface="Times New Roman" panose="02020603050405020304" pitchFamily="18" charset="0"/>
                <a:cs typeface="Times New Roman" panose="02020603050405020304" pitchFamily="18" charset="0"/>
              </a:rPr>
              <a:t>, these </a:t>
            </a:r>
            <a:r>
              <a:rPr lang="en-US" dirty="0" smtClean="0">
                <a:latin typeface="Times New Roman" panose="02020603050405020304" pitchFamily="18" charset="0"/>
                <a:cs typeface="Times New Roman" panose="02020603050405020304" pitchFamily="18" charset="0"/>
              </a:rPr>
              <a:t>bishops </a:t>
            </a:r>
            <a:r>
              <a:rPr lang="en-US" dirty="0">
                <a:latin typeface="Times New Roman" panose="02020603050405020304" pitchFamily="18" charset="0"/>
                <a:cs typeface="Times New Roman" panose="02020603050405020304" pitchFamily="18" charset="0"/>
              </a:rPr>
              <a:t>seem to have been readily accepted in Anglo-Saxon areas. The bishops from the Roman Church lived at the </a:t>
            </a:r>
            <a:r>
              <a:rPr lang="en-US" dirty="0" smtClean="0">
                <a:latin typeface="Times New Roman" panose="02020603050405020304" pitchFamily="18" charset="0"/>
                <a:cs typeface="Times New Roman" panose="02020603050405020304" pitchFamily="18" charset="0"/>
              </a:rPr>
              <a:t>courts </a:t>
            </a:r>
            <a:r>
              <a:rPr lang="en-US" dirty="0">
                <a:latin typeface="Times New Roman" panose="02020603050405020304" pitchFamily="18" charset="0"/>
                <a:cs typeface="Times New Roman" panose="02020603050405020304" pitchFamily="18" charset="0"/>
              </a:rPr>
              <a:t>of the kings, which they made </a:t>
            </a:r>
            <a:r>
              <a:rPr lang="en-US" dirty="0" err="1">
                <a:latin typeface="Times New Roman" panose="02020603050405020304" pitchFamily="18" charset="0"/>
                <a:cs typeface="Times New Roman" panose="02020603050405020304" pitchFamily="18" charset="0"/>
              </a:rPr>
              <a:t>centres</a:t>
            </a:r>
            <a:r>
              <a:rPr lang="en-US" dirty="0">
                <a:latin typeface="Times New Roman" panose="02020603050405020304" pitchFamily="18" charset="0"/>
                <a:cs typeface="Times New Roman" panose="02020603050405020304" pitchFamily="18" charset="0"/>
              </a:rPr>
              <a:t> of Church power across England.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two Christian Churches, Celtic and Roman, could hardly have been more different in character. </a:t>
            </a:r>
            <a:r>
              <a:rPr lang="en-US" b="1" i="1" dirty="0" smtClean="0">
                <a:latin typeface="Times New Roman" panose="02020603050405020304" pitchFamily="18" charset="0"/>
                <a:cs typeface="Times New Roman" panose="02020603050405020304" pitchFamily="18" charset="0"/>
              </a:rPr>
              <a:t>One </a:t>
            </a:r>
            <a:r>
              <a:rPr lang="en-US" b="1" i="1" dirty="0">
                <a:latin typeface="Times New Roman" panose="02020603050405020304" pitchFamily="18" charset="0"/>
                <a:cs typeface="Times New Roman" panose="02020603050405020304" pitchFamily="18" charset="0"/>
              </a:rPr>
              <a:t>was most interested in the hearts of ordinary people, the other was interested in authority </a:t>
            </a:r>
            <a:r>
              <a:rPr lang="en-US" b="1" i="1" dirty="0" smtClean="0">
                <a:latin typeface="Times New Roman" panose="02020603050405020304" pitchFamily="18" charset="0"/>
                <a:cs typeface="Times New Roman" panose="02020603050405020304" pitchFamily="18" charset="0"/>
              </a:rPr>
              <a:t>and </a:t>
            </a:r>
            <a:r>
              <a:rPr lang="en-US" b="1" i="1" dirty="0" err="1" smtClean="0">
                <a:latin typeface="Times New Roman" panose="02020603050405020304" pitchFamily="18" charset="0"/>
                <a:cs typeface="Times New Roman" panose="02020603050405020304" pitchFamily="18" charset="0"/>
              </a:rPr>
              <a:t>organisation</a:t>
            </a:r>
            <a:r>
              <a:rPr lang="en-US" dirty="0">
                <a:latin typeface="Times New Roman" panose="02020603050405020304" pitchFamily="18" charset="0"/>
                <a:cs typeface="Times New Roman" panose="02020603050405020304" pitchFamily="18" charset="0"/>
              </a:rPr>
              <a:t>. The competition between the Celtic and Roman Churches reached a crisis because they disagreed over the date of Easter. In 663 at the Synod (</a:t>
            </a:r>
            <a:r>
              <a:rPr lang="en-US" dirty="0" smtClean="0">
                <a:latin typeface="Times New Roman" panose="02020603050405020304" pitchFamily="18" charset="0"/>
                <a:cs typeface="Times New Roman" panose="02020603050405020304" pitchFamily="18" charset="0"/>
              </a:rPr>
              <a:t>meeting</a:t>
            </a:r>
            <a:r>
              <a:rPr lang="en-US" dirty="0">
                <a:latin typeface="Times New Roman" panose="02020603050405020304" pitchFamily="18" charset="0"/>
                <a:cs typeface="Times New Roman" panose="02020603050405020304" pitchFamily="18" charset="0"/>
              </a:rPr>
              <a:t>) of </a:t>
            </a:r>
            <a:r>
              <a:rPr lang="en-US" dirty="0" err="1">
                <a:latin typeface="Times New Roman" panose="02020603050405020304" pitchFamily="18" charset="0"/>
                <a:cs typeface="Times New Roman" panose="02020603050405020304" pitchFamily="18" charset="0"/>
              </a:rPr>
              <a:t>Whitby</a:t>
            </a:r>
            <a:r>
              <a:rPr lang="en-US" dirty="0">
                <a:latin typeface="Times New Roman" panose="02020603050405020304" pitchFamily="18" charset="0"/>
                <a:cs typeface="Times New Roman" panose="02020603050405020304" pitchFamily="18" charset="0"/>
              </a:rPr>
              <a:t> the king of </a:t>
            </a:r>
            <a:r>
              <a:rPr lang="en-US" dirty="0" err="1">
                <a:latin typeface="Times New Roman" panose="02020603050405020304" pitchFamily="18" charset="0"/>
                <a:cs typeface="Times New Roman" panose="02020603050405020304" pitchFamily="18" charset="0"/>
              </a:rPr>
              <a:t>Northumbria</a:t>
            </a:r>
            <a:r>
              <a:rPr lang="en-US" dirty="0">
                <a:latin typeface="Times New Roman" panose="02020603050405020304" pitchFamily="18" charset="0"/>
                <a:cs typeface="Times New Roman" panose="02020603050405020304" pitchFamily="18" charset="0"/>
              </a:rPr>
              <a:t> decided to support the Roman Church. The Celtic </a:t>
            </a:r>
            <a:r>
              <a:rPr lang="en-US" dirty="0" smtClean="0">
                <a:latin typeface="Times New Roman" panose="02020603050405020304" pitchFamily="18" charset="0"/>
                <a:cs typeface="Times New Roman" panose="02020603050405020304" pitchFamily="18" charset="0"/>
              </a:rPr>
              <a:t>Church retreated </a:t>
            </a:r>
            <a:r>
              <a:rPr lang="en-US" dirty="0">
                <a:latin typeface="Times New Roman" panose="02020603050405020304" pitchFamily="18" charset="0"/>
                <a:cs typeface="Times New Roman" panose="02020603050405020304" pitchFamily="18" charset="0"/>
              </a:rPr>
              <a:t>as Rome extended its authority over all Christians, </a:t>
            </a:r>
            <a:r>
              <a:rPr lang="en-US" dirty="0" smtClean="0">
                <a:latin typeface="Times New Roman" panose="02020603050405020304" pitchFamily="18" charset="0"/>
                <a:cs typeface="Times New Roman" panose="02020603050405020304" pitchFamily="18" charset="0"/>
              </a:rPr>
              <a:t>even </a:t>
            </a:r>
            <a:r>
              <a:rPr lang="en-US" dirty="0">
                <a:latin typeface="Times New Roman" panose="02020603050405020304" pitchFamily="18" charset="0"/>
                <a:cs typeface="Times New Roman" panose="02020603050405020304" pitchFamily="18" charset="0"/>
              </a:rPr>
              <a:t>in Celtic parts of the island .</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092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332656"/>
            <a:ext cx="7620000" cy="6068144"/>
          </a:xfrm>
        </p:spPr>
        <p:txBody>
          <a:bodyPr>
            <a:noAutofit/>
          </a:bodyPr>
          <a:lstStyle/>
          <a:p>
            <a:r>
              <a:rPr lang="en-US" sz="2000" dirty="0">
                <a:latin typeface="Times New Roman" panose="02020603050405020304" pitchFamily="18" charset="0"/>
                <a:cs typeface="Times New Roman" panose="02020603050405020304" pitchFamily="18" charset="0"/>
              </a:rPr>
              <a:t>England had become Christian very quickly.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By </a:t>
            </a:r>
            <a:r>
              <a:rPr lang="en-US" sz="2000" dirty="0">
                <a:latin typeface="Times New Roman" panose="02020603050405020304" pitchFamily="18" charset="0"/>
                <a:cs typeface="Times New Roman" panose="02020603050405020304" pitchFamily="18" charset="0"/>
              </a:rPr>
              <a:t>660 only Sussex and the Isle of </a:t>
            </a:r>
            <a:r>
              <a:rPr lang="en-US" sz="2000" dirty="0" smtClean="0">
                <a:latin typeface="Times New Roman" panose="02020603050405020304" pitchFamily="18" charset="0"/>
                <a:cs typeface="Times New Roman" panose="02020603050405020304" pitchFamily="18" charset="0"/>
              </a:rPr>
              <a:t>Wight </a:t>
            </a:r>
            <a:r>
              <a:rPr lang="en-US" sz="2000" dirty="0">
                <a:latin typeface="Times New Roman" panose="02020603050405020304" pitchFamily="18" charset="0"/>
                <a:cs typeface="Times New Roman" panose="02020603050405020304" pitchFamily="18" charset="0"/>
              </a:rPr>
              <a:t>had not accepted the new </a:t>
            </a:r>
            <a:r>
              <a:rPr lang="en-US" sz="2000" dirty="0" smtClean="0">
                <a:latin typeface="Times New Roman" panose="02020603050405020304" pitchFamily="18" charset="0"/>
                <a:cs typeface="Times New Roman" panose="02020603050405020304" pitchFamily="18" charset="0"/>
              </a:rPr>
              <a:t>faith</a:t>
            </a:r>
          </a:p>
          <a:p>
            <a:r>
              <a:rPr lang="en-US" sz="2000" dirty="0">
                <a:latin typeface="Times New Roman" panose="02020603050405020304" pitchFamily="18" charset="0"/>
                <a:cs typeface="Times New Roman" panose="02020603050405020304" pitchFamily="18" charset="0"/>
              </a:rPr>
              <a:t>Saxon kings helped the Church to grow, but the Church also </a:t>
            </a:r>
            <a:r>
              <a:rPr lang="en-US" sz="2000" dirty="0" smtClean="0">
                <a:latin typeface="Times New Roman" panose="02020603050405020304" pitchFamily="18" charset="0"/>
                <a:cs typeface="Times New Roman" panose="02020603050405020304" pitchFamily="18" charset="0"/>
              </a:rPr>
              <a:t>increased </a:t>
            </a:r>
            <a:r>
              <a:rPr lang="en-US" sz="2000" dirty="0">
                <a:latin typeface="Times New Roman" panose="02020603050405020304" pitchFamily="18" charset="0"/>
                <a:cs typeface="Times New Roman" panose="02020603050405020304" pitchFamily="18" charset="0"/>
              </a:rPr>
              <a:t>the power of kings. Bishops gave kings </a:t>
            </a:r>
            <a:r>
              <a:rPr lang="en-US" sz="2000" dirty="0" smtClean="0">
                <a:latin typeface="Times New Roman" panose="02020603050405020304" pitchFamily="18" charset="0"/>
                <a:cs typeface="Times New Roman" panose="02020603050405020304" pitchFamily="18" charset="0"/>
              </a:rPr>
              <a:t>their </a:t>
            </a:r>
            <a:r>
              <a:rPr lang="en-US" sz="2000" dirty="0">
                <a:latin typeface="Times New Roman" panose="02020603050405020304" pitchFamily="18" charset="0"/>
                <a:cs typeface="Times New Roman" panose="02020603050405020304" pitchFamily="18" charset="0"/>
              </a:rPr>
              <a:t>support, which made it harder for royal power to be </a:t>
            </a:r>
            <a:r>
              <a:rPr lang="en-US" sz="2000" dirty="0" smtClean="0">
                <a:latin typeface="Times New Roman" panose="02020603050405020304" pitchFamily="18" charset="0"/>
                <a:cs typeface="Times New Roman" panose="02020603050405020304" pitchFamily="18" charset="0"/>
              </a:rPr>
              <a:t>questioned. </a:t>
            </a:r>
            <a:r>
              <a:rPr lang="en-US" sz="2000" b="1" dirty="0" smtClean="0">
                <a:latin typeface="Times New Roman" panose="02020603050405020304" pitchFamily="18" charset="0"/>
                <a:cs typeface="Times New Roman" panose="02020603050405020304" pitchFamily="18" charset="0"/>
              </a:rPr>
              <a:t>Kings </a:t>
            </a:r>
            <a:r>
              <a:rPr lang="en-US" sz="2000" b="1" dirty="0">
                <a:latin typeface="Times New Roman" panose="02020603050405020304" pitchFamily="18" charset="0"/>
                <a:cs typeface="Times New Roman" panose="02020603050405020304" pitchFamily="18" charset="0"/>
              </a:rPr>
              <a:t>had "God's </a:t>
            </a:r>
            <a:r>
              <a:rPr lang="en-US" sz="2000" b="1" dirty="0" smtClean="0">
                <a:latin typeface="Times New Roman" panose="02020603050405020304" pitchFamily="18" charset="0"/>
                <a:cs typeface="Times New Roman" panose="02020603050405020304" pitchFamily="18" charset="0"/>
              </a:rPr>
              <a:t>approval". </a:t>
            </a: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value of Church approval was all the greater because of the uncertainty of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royal succession. An eldest son did not automatically </a:t>
            </a:r>
            <a:r>
              <a:rPr lang="en-US" sz="2000" dirty="0" smtClean="0">
                <a:latin typeface="Times New Roman" panose="02020603050405020304" pitchFamily="18" charset="0"/>
                <a:cs typeface="Times New Roman" panose="02020603050405020304" pitchFamily="18" charset="0"/>
              </a:rPr>
              <a:t>become </a:t>
            </a:r>
            <a:r>
              <a:rPr lang="en-US" sz="2000" dirty="0">
                <a:latin typeface="Times New Roman" panose="02020603050405020304" pitchFamily="18" charset="0"/>
                <a:cs typeface="Times New Roman" panose="02020603050405020304" pitchFamily="18" charset="0"/>
              </a:rPr>
              <a:t>king, as kings were chosen from among the members of the royal family, and any member who had </a:t>
            </a:r>
            <a:r>
              <a:rPr lang="en-US" sz="2000" dirty="0" smtClean="0">
                <a:latin typeface="Times New Roman" panose="02020603050405020304" pitchFamily="18" charset="0"/>
                <a:cs typeface="Times New Roman" panose="02020603050405020304" pitchFamily="18" charset="0"/>
              </a:rPr>
              <a:t>enough </a:t>
            </a:r>
            <a:r>
              <a:rPr lang="en-US" sz="2000" dirty="0">
                <a:latin typeface="Times New Roman" panose="02020603050405020304" pitchFamily="18" charset="0"/>
                <a:cs typeface="Times New Roman" panose="02020603050405020304" pitchFamily="18" charset="0"/>
              </a:rPr>
              <a:t>soldiers might try for the </a:t>
            </a:r>
            <a:r>
              <a:rPr lang="en-US" sz="2000" dirty="0" smtClean="0">
                <a:latin typeface="Times New Roman" panose="02020603050405020304" pitchFamily="18" charset="0"/>
                <a:cs typeface="Times New Roman" panose="02020603050405020304" pitchFamily="18" charset="0"/>
              </a:rPr>
              <a:t>throne</a:t>
            </a:r>
            <a:r>
              <a:rPr lang="en-US" sz="2000" dirty="0">
                <a:latin typeface="Times New Roman" panose="02020603050405020304" pitchFamily="18" charset="0"/>
                <a:cs typeface="Times New Roman" panose="02020603050405020304" pitchFamily="18" charset="0"/>
              </a:rPr>
              <a:t>. In addition, at a time when one king might try to </a:t>
            </a:r>
            <a:r>
              <a:rPr lang="en-US" sz="2000" dirty="0" smtClean="0">
                <a:latin typeface="Times New Roman" panose="02020603050405020304" pitchFamily="18" charset="0"/>
                <a:cs typeface="Times New Roman" panose="02020603050405020304" pitchFamily="18" charset="0"/>
              </a:rPr>
              <a:t>conquer </a:t>
            </a:r>
            <a:r>
              <a:rPr lang="en-US" sz="2000" dirty="0">
                <a:latin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cs typeface="Times New Roman" panose="02020603050405020304" pitchFamily="18" charset="0"/>
              </a:rPr>
              <a:t>neighbouring</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kingdom, </a:t>
            </a:r>
            <a:r>
              <a:rPr lang="en-US" sz="2000" dirty="0">
                <a:latin typeface="Times New Roman" panose="02020603050405020304" pitchFamily="18" charset="0"/>
                <a:cs typeface="Times New Roman" panose="02020603050405020304" pitchFamily="18" charset="0"/>
              </a:rPr>
              <a:t>he would probably have a son to whom he would wish to pass this enlarged kingdom when he died.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And </a:t>
            </a:r>
            <a:r>
              <a:rPr lang="en-US" sz="2000" dirty="0">
                <a:latin typeface="Times New Roman" panose="02020603050405020304" pitchFamily="18" charset="0"/>
                <a:cs typeface="Times New Roman" panose="02020603050405020304" pitchFamily="18" charset="0"/>
              </a:rPr>
              <a:t>so when King Offa arranged for his son to be crowned as his successor, he made sure that this was done at a </a:t>
            </a:r>
            <a:r>
              <a:rPr lang="en-US" sz="2000" dirty="0" smtClean="0">
                <a:latin typeface="Times New Roman" panose="02020603050405020304" pitchFamily="18" charset="0"/>
                <a:cs typeface="Times New Roman" panose="02020603050405020304" pitchFamily="18" charset="0"/>
              </a:rPr>
              <a:t>Christian </a:t>
            </a:r>
            <a:r>
              <a:rPr lang="en-US" sz="2000" dirty="0">
                <a:latin typeface="Times New Roman" panose="02020603050405020304" pitchFamily="18" charset="0"/>
                <a:cs typeface="Times New Roman" panose="02020603050405020304" pitchFamily="18" charset="0"/>
              </a:rPr>
              <a:t>ceremony led by a bishop. It was good political propaganda, because it suggested </a:t>
            </a:r>
            <a:r>
              <a:rPr lang="en-US" sz="2000" dirty="0" smtClean="0">
                <a:latin typeface="Times New Roman" panose="02020603050405020304" pitchFamily="18" charset="0"/>
                <a:cs typeface="Times New Roman" panose="02020603050405020304" pitchFamily="18" charset="0"/>
              </a:rPr>
              <a:t>that </a:t>
            </a:r>
            <a:r>
              <a:rPr lang="en-US" sz="2000" dirty="0">
                <a:latin typeface="Times New Roman" panose="02020603050405020304" pitchFamily="18" charset="0"/>
                <a:cs typeface="Times New Roman" panose="02020603050405020304" pitchFamily="18" charset="0"/>
              </a:rPr>
              <a:t>kings were chosen not only by people but also by God.</a:t>
            </a:r>
            <a:endParaRPr lang="hu-H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200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332656"/>
            <a:ext cx="7620000" cy="6068144"/>
          </a:xfrm>
        </p:spPr>
        <p:txBody>
          <a:bodyPr>
            <a:noAutofit/>
          </a:bodyPr>
          <a:lstStyle/>
          <a:p>
            <a:r>
              <a:rPr lang="en-US" sz="2000" dirty="0">
                <a:latin typeface="Times New Roman" panose="02020603050405020304" pitchFamily="18" charset="0"/>
                <a:cs typeface="Times New Roman" panose="02020603050405020304" pitchFamily="18" charset="0"/>
              </a:rPr>
              <a:t>There were other ways in which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Church increased the power of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English state. </a:t>
            </a:r>
            <a:r>
              <a:rPr lang="en-US" sz="2000" b="1" i="1" dirty="0">
                <a:latin typeface="Times New Roman" panose="02020603050405020304" pitchFamily="18" charset="0"/>
                <a:cs typeface="Times New Roman" panose="02020603050405020304" pitchFamily="18" charset="0"/>
              </a:rPr>
              <a:t>It established monasteries, or minsters, for example </a:t>
            </a:r>
            <a:r>
              <a:rPr lang="en-US" sz="2000" b="1" i="1" dirty="0" smtClean="0">
                <a:latin typeface="Times New Roman" panose="02020603050405020304" pitchFamily="18" charset="0"/>
                <a:cs typeface="Times New Roman" panose="02020603050405020304" pitchFamily="18" charset="0"/>
              </a:rPr>
              <a:t>Westminster</a:t>
            </a:r>
            <a:r>
              <a:rPr lang="en-US" sz="2000" b="1"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which were places of </a:t>
            </a:r>
            <a:r>
              <a:rPr lang="en-US" sz="2000" dirty="0" smtClean="0">
                <a:latin typeface="Times New Roman" panose="02020603050405020304" pitchFamily="18" charset="0"/>
                <a:cs typeface="Times New Roman" panose="02020603050405020304" pitchFamily="18" charset="0"/>
              </a:rPr>
              <a:t>learning </a:t>
            </a:r>
            <a:r>
              <a:rPr lang="en-US" sz="2000" dirty="0">
                <a:latin typeface="Times New Roman" panose="02020603050405020304" pitchFamily="18" charset="0"/>
                <a:cs typeface="Times New Roman" panose="02020603050405020304" pitchFamily="18" charset="0"/>
              </a:rPr>
              <a:t>and education. These monasteries </a:t>
            </a:r>
            <a:r>
              <a:rPr lang="en-US" sz="2000" dirty="0" smtClean="0">
                <a:latin typeface="Times New Roman" panose="02020603050405020304" pitchFamily="18" charset="0"/>
                <a:cs typeface="Times New Roman" panose="02020603050405020304" pitchFamily="18" charset="0"/>
              </a:rPr>
              <a:t>trained </a:t>
            </a:r>
            <a:r>
              <a:rPr lang="en-US" sz="2000" dirty="0">
                <a:latin typeface="Times New Roman" panose="02020603050405020304" pitchFamily="18" charset="0"/>
                <a:cs typeface="Times New Roman" panose="02020603050405020304" pitchFamily="18" charset="0"/>
              </a:rPr>
              <a:t>the men who could read and write, so that they had the necessary skills for the growth of royal and Church </a:t>
            </a:r>
            <a:r>
              <a:rPr lang="en-US" sz="2000" dirty="0" smtClean="0">
                <a:latin typeface="Times New Roman" panose="02020603050405020304" pitchFamily="18" charset="0"/>
                <a:cs typeface="Times New Roman" panose="02020603050405020304" pitchFamily="18" charset="0"/>
              </a:rPr>
              <a:t>authority</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en-US" sz="2400" b="1" i="1" dirty="0" smtClean="0">
                <a:latin typeface="Times New Roman" panose="02020603050405020304" pitchFamily="18" charset="0"/>
                <a:cs typeface="Times New Roman" panose="02020603050405020304" pitchFamily="18" charset="0"/>
              </a:rPr>
              <a:t>The </a:t>
            </a:r>
            <a:r>
              <a:rPr lang="en-US" sz="2400" b="1" i="1" dirty="0">
                <a:latin typeface="Times New Roman" panose="02020603050405020304" pitchFamily="18" charset="0"/>
                <a:cs typeface="Times New Roman" panose="02020603050405020304" pitchFamily="18" charset="0"/>
              </a:rPr>
              <a:t>king who made most use of the Church was Alfred, the great king who ruled </a:t>
            </a:r>
            <a:r>
              <a:rPr lang="en-US" sz="2400" b="1" i="1" dirty="0" err="1">
                <a:latin typeface="Times New Roman" panose="02020603050405020304" pitchFamily="18" charset="0"/>
                <a:cs typeface="Times New Roman" panose="02020603050405020304" pitchFamily="18" charset="0"/>
              </a:rPr>
              <a:t>Wessex</a:t>
            </a:r>
            <a:r>
              <a:rPr lang="en-US" sz="2400" b="1" i="1" dirty="0">
                <a:latin typeface="Times New Roman" panose="02020603050405020304" pitchFamily="18" charset="0"/>
                <a:cs typeface="Times New Roman" panose="02020603050405020304" pitchFamily="18" charset="0"/>
              </a:rPr>
              <a:t> from 871- 899. </a:t>
            </a:r>
            <a:r>
              <a:rPr lang="en-US" sz="2000" dirty="0">
                <a:latin typeface="Times New Roman" panose="02020603050405020304" pitchFamily="18" charset="0"/>
                <a:cs typeface="Times New Roman" panose="02020603050405020304" pitchFamily="18" charset="0"/>
              </a:rPr>
              <a:t>He used the </a:t>
            </a:r>
            <a:r>
              <a:rPr lang="en-US" sz="2000" dirty="0" smtClean="0">
                <a:latin typeface="Times New Roman" panose="02020603050405020304" pitchFamily="18" charset="0"/>
                <a:cs typeface="Times New Roman" panose="02020603050405020304" pitchFamily="18" charset="0"/>
              </a:rPr>
              <a:t>literate </a:t>
            </a:r>
            <a:r>
              <a:rPr lang="en-US" sz="2000" dirty="0">
                <a:latin typeface="Times New Roman" panose="02020603050405020304" pitchFamily="18" charset="0"/>
                <a:cs typeface="Times New Roman" panose="02020603050405020304" pitchFamily="18" charset="0"/>
              </a:rPr>
              <a:t>men of t</a:t>
            </a:r>
            <a:r>
              <a:rPr lang="en-US" sz="2000" dirty="0" smtClean="0">
                <a:latin typeface="Times New Roman" panose="02020603050405020304" pitchFamily="18" charset="0"/>
                <a:cs typeface="Times New Roman" panose="02020603050405020304" pitchFamily="18" charset="0"/>
              </a:rPr>
              <a:t>he </a:t>
            </a:r>
            <a:r>
              <a:rPr lang="en-US" sz="2000" dirty="0">
                <a:latin typeface="Times New Roman" panose="02020603050405020304" pitchFamily="18" charset="0"/>
                <a:cs typeface="Times New Roman" panose="02020603050405020304" pitchFamily="18" charset="0"/>
              </a:rPr>
              <a:t>Church to help </a:t>
            </a:r>
            <a:r>
              <a:rPr lang="en-US" sz="2000" dirty="0" smtClean="0">
                <a:latin typeface="Times New Roman" panose="02020603050405020304" pitchFamily="18" charset="0"/>
                <a:cs typeface="Times New Roman" panose="02020603050405020304" pitchFamily="18" charset="0"/>
              </a:rPr>
              <a:t>establish </a:t>
            </a:r>
            <a:r>
              <a:rPr lang="en-US" sz="2000" dirty="0">
                <a:latin typeface="Times New Roman" panose="02020603050405020304" pitchFamily="18" charset="0"/>
                <a:cs typeface="Times New Roman" panose="02020603050405020304" pitchFamily="18" charset="0"/>
              </a:rPr>
              <a:t>a system of law, to educate the people and to write down important matters. He started the Anglo-Saxon Chronicle, the most important source, </a:t>
            </a:r>
            <a:r>
              <a:rPr lang="en-US" sz="2000" dirty="0" smtClean="0">
                <a:latin typeface="Times New Roman" panose="02020603050405020304" pitchFamily="18" charset="0"/>
                <a:cs typeface="Times New Roman" panose="02020603050405020304" pitchFamily="18" charset="0"/>
              </a:rPr>
              <a:t>together </a:t>
            </a:r>
            <a:r>
              <a:rPr lang="en-US" sz="2000" dirty="0">
                <a:latin typeface="Times New Roman" panose="02020603050405020304" pitchFamily="18" charset="0"/>
                <a:cs typeface="Times New Roman" panose="02020603050405020304" pitchFamily="18" charset="0"/>
              </a:rPr>
              <a:t>with Bede 's Ecclesiastical History of the English People, for understanding the </a:t>
            </a:r>
            <a:r>
              <a:rPr lang="en-US" sz="2000" dirty="0" smtClean="0">
                <a:latin typeface="Times New Roman" panose="02020603050405020304" pitchFamily="18" charset="0"/>
                <a:cs typeface="Times New Roman" panose="02020603050405020304" pitchFamily="18" charset="0"/>
              </a:rPr>
              <a:t>period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8114" y="2420889"/>
            <a:ext cx="3129471" cy="407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62909"/>
            <a:ext cx="3203169" cy="4816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81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US" sz="4800" dirty="0">
                <a:latin typeface="Times New Roman" panose="02020603050405020304" pitchFamily="18" charset="0"/>
                <a:cs typeface="Times New Roman" panose="02020603050405020304" pitchFamily="18" charset="0"/>
              </a:rPr>
              <a:t>Anglo-Saxon Chronicle</a:t>
            </a:r>
            <a:endParaRPr lang="hu-HU" dirty="0"/>
          </a:p>
        </p:txBody>
      </p:sp>
      <p:sp>
        <p:nvSpPr>
          <p:cNvPr id="3" name="Tartalom helye 2"/>
          <p:cNvSpPr>
            <a:spLocks noGrp="1"/>
          </p:cNvSpPr>
          <p:nvPr>
            <p:ph idx="1"/>
          </p:nvPr>
        </p:nvSpPr>
        <p:spPr/>
        <p:txBody>
          <a:bodyPr>
            <a:normAutofit fontScale="92500"/>
          </a:bodyPr>
          <a:lstStyle/>
          <a:p>
            <a:r>
              <a:rPr lang="en-US" dirty="0">
                <a:latin typeface="Times New Roman" panose="02020603050405020304" pitchFamily="18" charset="0"/>
                <a:cs typeface="Times New Roman" panose="02020603050405020304" pitchFamily="18" charset="0"/>
              </a:rPr>
              <a:t>This national chronicle, or annual record of events, was originally compiled around 890 during the reign of King Alfred the Great. It was the first attempt to give a systematic year-by-year account of English history, and it was later maintained, and added to, by generations of anonymous scribes until the middle of the 1100s.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entry on the left for 793 (dccxciii) tells us about the first Viking raid on Lindisfarne, Northumberland, and the omens that preceded it: </a:t>
            </a:r>
            <a:r>
              <a:rPr lang="en-US" b="1" i="1" dirty="0">
                <a:latin typeface="Times New Roman" panose="02020603050405020304" pitchFamily="18" charset="0"/>
                <a:cs typeface="Times New Roman" panose="02020603050405020304" pitchFamily="18" charset="0"/>
              </a:rPr>
              <a:t>‘Here were dreadful forewarnings come over the land of </a:t>
            </a:r>
            <a:r>
              <a:rPr lang="en-US" b="1" i="1" dirty="0" err="1">
                <a:latin typeface="Times New Roman" panose="02020603050405020304" pitchFamily="18" charset="0"/>
                <a:cs typeface="Times New Roman" panose="02020603050405020304" pitchFamily="18" charset="0"/>
              </a:rPr>
              <a:t>Northumbria</a:t>
            </a:r>
            <a:r>
              <a:rPr lang="en-US" b="1" i="1" dirty="0">
                <a:latin typeface="Times New Roman" panose="02020603050405020304" pitchFamily="18" charset="0"/>
                <a:cs typeface="Times New Roman" panose="02020603050405020304" pitchFamily="18" charset="0"/>
              </a:rPr>
              <a:t>, and woefully terrified the people: these were amazing sheets of lightning and whirlwinds, and fiery dragons were seen flying in the sky.’ </a:t>
            </a:r>
            <a:endParaRPr lang="en-US" b="1" i="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Danish and Norwegian Vikings that eventually settled in parts of the north and east introduced many Scandinavian words from their Old Norse language into English, for example the words they, take, dirt, and place names containing </a:t>
            </a:r>
            <a:r>
              <a:rPr lang="en-US" dirty="0" err="1">
                <a:latin typeface="Times New Roman" panose="02020603050405020304" pitchFamily="18" charset="0"/>
                <a:cs typeface="Times New Roman" panose="02020603050405020304" pitchFamily="18" charset="0"/>
              </a:rPr>
              <a:t>thorpe</a:t>
            </a:r>
            <a:r>
              <a:rPr lang="en-US" dirty="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847705"/>
            <a:ext cx="3414723" cy="479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90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US" sz="4400" dirty="0">
                <a:latin typeface="Times New Roman" panose="02020603050405020304" pitchFamily="18" charset="0"/>
                <a:cs typeface="Times New Roman" panose="02020603050405020304" pitchFamily="18" charset="0"/>
              </a:rPr>
              <a:t>Anglo-Saxon </a:t>
            </a:r>
            <a:r>
              <a:rPr lang="en-US" sz="4400" dirty="0" smtClean="0">
                <a:latin typeface="Times New Roman" panose="02020603050405020304" pitchFamily="18" charset="0"/>
                <a:cs typeface="Times New Roman" panose="02020603050405020304" pitchFamily="18" charset="0"/>
              </a:rPr>
              <a:t>Chronicle</a:t>
            </a:r>
            <a:r>
              <a:rPr lang="en-GB" sz="4400" dirty="0" smtClean="0">
                <a:latin typeface="Times New Roman" panose="02020603050405020304" pitchFamily="18" charset="0"/>
                <a:cs typeface="Times New Roman" panose="02020603050405020304" pitchFamily="18" charset="0"/>
              </a:rPr>
              <a:t>:</a:t>
            </a:r>
            <a:r>
              <a:rPr lang="hu-HU" dirty="0"/>
              <a:t> </a:t>
            </a:r>
            <a:r>
              <a:rPr lang="en-GB" dirty="0" smtClean="0"/>
              <a:t/>
            </a:r>
            <a:br>
              <a:rPr lang="en-GB" dirty="0" smtClean="0"/>
            </a:br>
            <a:r>
              <a:rPr lang="hu-HU" dirty="0" err="1" smtClean="0"/>
              <a:t>original</a:t>
            </a:r>
            <a:r>
              <a:rPr lang="hu-HU" dirty="0" smtClean="0"/>
              <a:t> text</a:t>
            </a:r>
            <a:endParaRPr lang="hu-HU" dirty="0"/>
          </a:p>
        </p:txBody>
      </p:sp>
      <p:sp>
        <p:nvSpPr>
          <p:cNvPr id="3" name="Tartalom helye 2"/>
          <p:cNvSpPr>
            <a:spLocks noGrp="1"/>
          </p:cNvSpPr>
          <p:nvPr>
            <p:ph idx="1"/>
          </p:nvPr>
        </p:nvSpPr>
        <p:spPr/>
        <p:txBody>
          <a:bodyPr>
            <a:normAutofit/>
          </a:bodyPr>
          <a:lstStyle/>
          <a:p>
            <a:pPr marL="114300" indent="0">
              <a:buNone/>
            </a:pPr>
            <a:r>
              <a:rPr lang="hu-HU" sz="2800" i="1" dirty="0" err="1">
                <a:latin typeface="Times New Roman" panose="02020603050405020304" pitchFamily="18" charset="0"/>
                <a:cs typeface="Times New Roman" panose="02020603050405020304" pitchFamily="18" charset="0"/>
              </a:rPr>
              <a:t>Ann</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dccxciii</a:t>
            </a:r>
            <a:r>
              <a:rPr lang="hu-HU" sz="2800" i="1" dirty="0">
                <a:latin typeface="Times New Roman" panose="02020603050405020304" pitchFamily="18" charset="0"/>
                <a:cs typeface="Times New Roman" panose="02020603050405020304" pitchFamily="18" charset="0"/>
              </a:rPr>
              <a:t>. </a:t>
            </a:r>
            <a:endParaRPr lang="en-US" sz="2800" i="1" dirty="0" smtClean="0">
              <a:latin typeface="Times New Roman" panose="02020603050405020304" pitchFamily="18" charset="0"/>
              <a:cs typeface="Times New Roman" panose="02020603050405020304" pitchFamily="18" charset="0"/>
            </a:endParaRPr>
          </a:p>
          <a:p>
            <a:pPr marL="114300" indent="0">
              <a:buNone/>
            </a:pPr>
            <a:r>
              <a:rPr lang="hu-HU" sz="2800" i="1" dirty="0" err="1" smtClean="0">
                <a:latin typeface="Times New Roman" panose="02020603050405020304" pitchFamily="18" charset="0"/>
                <a:cs typeface="Times New Roman" panose="02020603050405020304" pitchFamily="18" charset="0"/>
              </a:rPr>
              <a:t>Her</a:t>
            </a:r>
            <a:r>
              <a:rPr lang="hu-HU" sz="2800" i="1" dirty="0" smtClean="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pæron</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reðe</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forebecna</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cumene</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ofer</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norðhymbra</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land</a:t>
            </a:r>
            <a:r>
              <a:rPr lang="hu-HU" sz="2800" i="1" dirty="0">
                <a:latin typeface="Times New Roman" panose="02020603050405020304" pitchFamily="18" charset="0"/>
                <a:cs typeface="Times New Roman" panose="02020603050405020304" pitchFamily="18" charset="0"/>
              </a:rPr>
              <a:t> .  7þæt </a:t>
            </a:r>
            <a:r>
              <a:rPr lang="hu-HU" sz="2800" i="1" dirty="0" err="1">
                <a:latin typeface="Times New Roman" panose="02020603050405020304" pitchFamily="18" charset="0"/>
                <a:cs typeface="Times New Roman" panose="02020603050405020304" pitchFamily="18" charset="0"/>
              </a:rPr>
              <a:t>folc</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earmlic</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bre</a:t>
            </a:r>
            <a:r>
              <a:rPr lang="hu-HU" sz="2800" i="1" dirty="0">
                <a:latin typeface="Times New Roman" panose="02020603050405020304" pitchFamily="18" charset="0"/>
                <a:cs typeface="Times New Roman" panose="02020603050405020304" pitchFamily="18" charset="0"/>
              </a:rPr>
              <a:t>?</a:t>
            </a:r>
            <a:r>
              <a:rPr lang="hu-HU" sz="2800" i="1" dirty="0" err="1">
                <a:latin typeface="Times New Roman" panose="02020603050405020304" pitchFamily="18" charset="0"/>
                <a:cs typeface="Times New Roman" panose="02020603050405020304" pitchFamily="18" charset="0"/>
              </a:rPr>
              <a:t>don</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þætpæron</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ormete</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þodenas</a:t>
            </a:r>
            <a:r>
              <a:rPr lang="hu-HU" sz="2800" i="1" dirty="0">
                <a:latin typeface="Times New Roman" panose="02020603050405020304" pitchFamily="18" charset="0"/>
                <a:cs typeface="Times New Roman" panose="02020603050405020304" pitchFamily="18" charset="0"/>
              </a:rPr>
              <a:t> 7li?</a:t>
            </a:r>
            <a:r>
              <a:rPr lang="hu-HU" sz="2800" i="1" dirty="0" err="1">
                <a:latin typeface="Times New Roman" panose="02020603050405020304" pitchFamily="18" charset="0"/>
                <a:cs typeface="Times New Roman" panose="02020603050405020304" pitchFamily="18" charset="0"/>
              </a:rPr>
              <a:t>rescas</a:t>
            </a:r>
            <a:r>
              <a:rPr lang="hu-HU" sz="2800" i="1" dirty="0">
                <a:latin typeface="Times New Roman" panose="02020603050405020304" pitchFamily="18" charset="0"/>
                <a:cs typeface="Times New Roman" panose="02020603050405020304" pitchFamily="18" charset="0"/>
              </a:rPr>
              <a:t> . 7 </a:t>
            </a:r>
            <a:r>
              <a:rPr lang="hu-HU" sz="2800" i="1" dirty="0" err="1">
                <a:latin typeface="Times New Roman" panose="02020603050405020304" pitchFamily="18" charset="0"/>
                <a:cs typeface="Times New Roman" panose="02020603050405020304" pitchFamily="18" charset="0"/>
              </a:rPr>
              <a:t>fyrenne</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dracan</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æron</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ese</a:t>
            </a:r>
            <a:r>
              <a:rPr lang="hu-HU" sz="2800" i="1" dirty="0">
                <a:latin typeface="Times New Roman" panose="02020603050405020304" pitchFamily="18" charset="0"/>
                <a:cs typeface="Times New Roman" panose="02020603050405020304" pitchFamily="18" charset="0"/>
              </a:rPr>
              <a:t>?</a:t>
            </a:r>
            <a:r>
              <a:rPr lang="hu-HU" sz="2800" i="1" dirty="0" err="1">
                <a:latin typeface="Times New Roman" panose="02020603050405020304" pitchFamily="18" charset="0"/>
                <a:cs typeface="Times New Roman" panose="02020603050405020304" pitchFamily="18" charset="0"/>
              </a:rPr>
              <a:t>ene</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on</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þam</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lifte</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fleo</a:t>
            </a:r>
            <a:r>
              <a:rPr lang="hu-HU" sz="2800" i="1" dirty="0">
                <a:latin typeface="Times New Roman" panose="02020603050405020304" pitchFamily="18" charset="0"/>
                <a:cs typeface="Times New Roman" panose="02020603050405020304" pitchFamily="18" charset="0"/>
              </a:rPr>
              <a:t>?</a:t>
            </a:r>
            <a:r>
              <a:rPr lang="hu-HU" sz="2800" i="1" dirty="0" err="1">
                <a:latin typeface="Times New Roman" panose="02020603050405020304" pitchFamily="18" charset="0"/>
                <a:cs typeface="Times New Roman" panose="02020603050405020304" pitchFamily="18" charset="0"/>
              </a:rPr>
              <a:t>ende</a:t>
            </a:r>
            <a:r>
              <a:rPr lang="hu-HU" sz="2800" i="1" dirty="0">
                <a:latin typeface="Times New Roman" panose="02020603050405020304" pitchFamily="18" charset="0"/>
                <a:cs typeface="Times New Roman" panose="02020603050405020304" pitchFamily="18" charset="0"/>
              </a:rPr>
              <a:t> . </a:t>
            </a:r>
            <a:r>
              <a:rPr lang="hu-HU" sz="2800" i="1" dirty="0" err="1">
                <a:latin typeface="Times New Roman" panose="02020603050405020304" pitchFamily="18" charset="0"/>
                <a:cs typeface="Times New Roman" panose="02020603050405020304" pitchFamily="18" charset="0"/>
              </a:rPr>
              <a:t>þam</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tacnum</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sona</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fyli</a:t>
            </a:r>
            <a:r>
              <a:rPr lang="hu-HU" sz="2800" i="1" dirty="0">
                <a:latin typeface="Times New Roman" panose="02020603050405020304" pitchFamily="18" charset="0"/>
                <a:cs typeface="Times New Roman" panose="02020603050405020304" pitchFamily="18" charset="0"/>
              </a:rPr>
              <a:t>?de </a:t>
            </a:r>
            <a:r>
              <a:rPr lang="hu-HU" sz="2800" i="1" dirty="0" err="1">
                <a:latin typeface="Times New Roman" panose="02020603050405020304" pitchFamily="18" charset="0"/>
                <a:cs typeface="Times New Roman" panose="02020603050405020304" pitchFamily="18" charset="0"/>
              </a:rPr>
              <a:t>mycel</a:t>
            </a:r>
            <a:r>
              <a:rPr lang="hu-HU" sz="2800" i="1" dirty="0">
                <a:latin typeface="Times New Roman" panose="02020603050405020304" pitchFamily="18" charset="0"/>
                <a:cs typeface="Times New Roman" panose="02020603050405020304" pitchFamily="18" charset="0"/>
              </a:rPr>
              <a:t> hun?</a:t>
            </a:r>
            <a:r>
              <a:rPr lang="hu-HU" sz="2800" i="1" dirty="0" err="1">
                <a:latin typeface="Times New Roman" panose="02020603050405020304" pitchFamily="18" charset="0"/>
                <a:cs typeface="Times New Roman" panose="02020603050405020304" pitchFamily="18" charset="0"/>
              </a:rPr>
              <a:t>er</a:t>
            </a:r>
            <a:r>
              <a:rPr lang="hu-HU" sz="2800" i="1" dirty="0">
                <a:latin typeface="Times New Roman" panose="02020603050405020304" pitchFamily="18" charset="0"/>
                <a:cs typeface="Times New Roman" panose="02020603050405020304" pitchFamily="18" charset="0"/>
              </a:rPr>
              <a:t> . 7 </a:t>
            </a:r>
            <a:r>
              <a:rPr lang="hu-HU" sz="2800" i="1" dirty="0" err="1">
                <a:latin typeface="Times New Roman" panose="02020603050405020304" pitchFamily="18" charset="0"/>
                <a:cs typeface="Times New Roman" panose="02020603050405020304" pitchFamily="18" charset="0"/>
              </a:rPr>
              <a:t>litel</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æfter</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þam</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þæs</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ilcan</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eares</a:t>
            </a:r>
            <a:r>
              <a:rPr lang="hu-HU" sz="2800" i="1" dirty="0">
                <a:latin typeface="Times New Roman" panose="02020603050405020304" pitchFamily="18" charset="0"/>
                <a:cs typeface="Times New Roman" panose="02020603050405020304" pitchFamily="18" charset="0"/>
              </a:rPr>
              <a:t> . </a:t>
            </a:r>
            <a:r>
              <a:rPr lang="hu-HU" sz="2800" i="1" dirty="0" err="1">
                <a:latin typeface="Times New Roman" panose="02020603050405020304" pitchFamily="18" charset="0"/>
                <a:cs typeface="Times New Roman" panose="02020603050405020304" pitchFamily="18" charset="0"/>
              </a:rPr>
              <a:t>on</a:t>
            </a:r>
            <a:r>
              <a:rPr lang="hu-HU" sz="2800" i="1" dirty="0">
                <a:latin typeface="Times New Roman" panose="02020603050405020304" pitchFamily="18" charset="0"/>
                <a:cs typeface="Times New Roman" panose="02020603050405020304" pitchFamily="18" charset="0"/>
              </a:rPr>
              <a:t> . </a:t>
            </a:r>
            <a:r>
              <a:rPr lang="hu-HU" sz="2800" i="1" dirty="0" err="1">
                <a:latin typeface="Times New Roman" panose="02020603050405020304" pitchFamily="18" charset="0"/>
                <a:cs typeface="Times New Roman" panose="02020603050405020304" pitchFamily="18" charset="0"/>
              </a:rPr>
              <a:t>vi</a:t>
            </a:r>
            <a:r>
              <a:rPr lang="hu-HU" sz="2800" i="1" dirty="0">
                <a:latin typeface="Times New Roman" panose="02020603050405020304" pitchFamily="18" charset="0"/>
                <a:cs typeface="Times New Roman" panose="02020603050405020304" pitchFamily="18" charset="0"/>
              </a:rPr>
              <a:t> . id. </a:t>
            </a:r>
            <a:r>
              <a:rPr lang="hu-HU" sz="2800" i="1" dirty="0" err="1">
                <a:latin typeface="Times New Roman" panose="02020603050405020304" pitchFamily="18" charset="0"/>
                <a:cs typeface="Times New Roman" panose="02020603050405020304" pitchFamily="18" charset="0"/>
              </a:rPr>
              <a:t>ianr</a:t>
            </a:r>
            <a:r>
              <a:rPr lang="hu-HU" sz="2800" i="1" dirty="0">
                <a:latin typeface="Times New Roman" panose="02020603050405020304" pitchFamily="18" charset="0"/>
                <a:cs typeface="Times New Roman" panose="02020603050405020304" pitchFamily="18" charset="0"/>
              </a:rPr>
              <a:t> . </a:t>
            </a:r>
            <a:r>
              <a:rPr lang="hu-HU" sz="2800" i="1" dirty="0" err="1">
                <a:latin typeface="Times New Roman" panose="02020603050405020304" pitchFamily="18" charset="0"/>
                <a:cs typeface="Times New Roman" panose="02020603050405020304" pitchFamily="18" charset="0"/>
              </a:rPr>
              <a:t>earmlice</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hæthenra</a:t>
            </a:r>
            <a:r>
              <a:rPr lang="hu-HU" sz="2800" i="1" dirty="0">
                <a:latin typeface="Times New Roman" panose="02020603050405020304" pitchFamily="18" charset="0"/>
                <a:cs typeface="Times New Roman" panose="02020603050405020304" pitchFamily="18" charset="0"/>
              </a:rPr>
              <a:t> manna </a:t>
            </a:r>
            <a:r>
              <a:rPr lang="hu-HU" sz="2800" i="1" dirty="0" err="1">
                <a:latin typeface="Times New Roman" panose="02020603050405020304" pitchFamily="18" charset="0"/>
                <a:cs typeface="Times New Roman" panose="02020603050405020304" pitchFamily="18" charset="0"/>
              </a:rPr>
              <a:t>her</a:t>
            </a:r>
            <a:r>
              <a:rPr lang="hu-HU" sz="2800" i="1" dirty="0">
                <a:latin typeface="Times New Roman" panose="02020603050405020304" pitchFamily="18" charset="0"/>
                <a:cs typeface="Times New Roman" panose="02020603050405020304" pitchFamily="18" charset="0"/>
              </a:rPr>
              <a:t>?</a:t>
            </a:r>
            <a:r>
              <a:rPr lang="hu-HU" sz="2800" i="1" dirty="0" err="1">
                <a:latin typeface="Times New Roman" panose="02020603050405020304" pitchFamily="18" charset="0"/>
                <a:cs typeface="Times New Roman" panose="02020603050405020304" pitchFamily="18" charset="0"/>
              </a:rPr>
              <a:t>unc</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adile</a:t>
            </a:r>
            <a:r>
              <a:rPr lang="hu-HU" sz="2800" i="1" dirty="0">
                <a:latin typeface="Times New Roman" panose="02020603050405020304" pitchFamily="18" charset="0"/>
                <a:cs typeface="Times New Roman" panose="02020603050405020304" pitchFamily="18" charset="0"/>
              </a:rPr>
              <a:t>?</a:t>
            </a:r>
            <a:r>
              <a:rPr lang="hu-HU" sz="2800" i="1" dirty="0" err="1">
                <a:latin typeface="Times New Roman" panose="02020603050405020304" pitchFamily="18" charset="0"/>
                <a:cs typeface="Times New Roman" panose="02020603050405020304" pitchFamily="18" charset="0"/>
              </a:rPr>
              <a:t>ode</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odes</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cyrican</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in</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Lindisfarna</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ee</a:t>
            </a:r>
            <a:r>
              <a:rPr lang="hu-HU" sz="2800" i="1" dirty="0">
                <a:latin typeface="Times New Roman" panose="02020603050405020304" pitchFamily="18" charset="0"/>
                <a:cs typeface="Times New Roman" panose="02020603050405020304" pitchFamily="18" charset="0"/>
              </a:rPr>
              <a:t> . </a:t>
            </a:r>
            <a:r>
              <a:rPr lang="hu-HU" sz="2800" i="1" dirty="0" err="1">
                <a:latin typeface="Times New Roman" panose="02020603050405020304" pitchFamily="18" charset="0"/>
                <a:cs typeface="Times New Roman" panose="02020603050405020304" pitchFamily="18" charset="0"/>
              </a:rPr>
              <a:t>þurh</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hreaflac</a:t>
            </a:r>
            <a:r>
              <a:rPr lang="hu-HU" sz="2800" i="1" dirty="0">
                <a:latin typeface="Times New Roman" panose="02020603050405020304" pitchFamily="18" charset="0"/>
                <a:cs typeface="Times New Roman" panose="02020603050405020304" pitchFamily="18" charset="0"/>
              </a:rPr>
              <a:t> 7 </a:t>
            </a:r>
            <a:r>
              <a:rPr lang="hu-HU" sz="2800" i="1" dirty="0" err="1">
                <a:latin typeface="Times New Roman" panose="02020603050405020304" pitchFamily="18" charset="0"/>
                <a:cs typeface="Times New Roman" panose="02020603050405020304" pitchFamily="18" charset="0"/>
              </a:rPr>
              <a:t>mansliht</a:t>
            </a:r>
            <a:r>
              <a:rPr lang="hu-HU" sz="2800" i="1" dirty="0">
                <a:latin typeface="Times New Roman" panose="02020603050405020304" pitchFamily="18" charset="0"/>
                <a:cs typeface="Times New Roman" panose="02020603050405020304" pitchFamily="18" charset="0"/>
              </a:rPr>
              <a:t> . 7 Sic?a </a:t>
            </a:r>
            <a:r>
              <a:rPr lang="hu-HU" sz="2800" i="1" dirty="0" err="1">
                <a:latin typeface="Times New Roman" panose="02020603050405020304" pitchFamily="18" charset="0"/>
                <a:cs typeface="Times New Roman" panose="02020603050405020304" pitchFamily="18" charset="0"/>
              </a:rPr>
              <a:t>forthferde</a:t>
            </a:r>
            <a:r>
              <a:rPr lang="hu-HU" sz="2800" i="1" dirty="0">
                <a:latin typeface="Times New Roman" panose="02020603050405020304" pitchFamily="18" charset="0"/>
                <a:cs typeface="Times New Roman" panose="02020603050405020304" pitchFamily="18" charset="0"/>
              </a:rPr>
              <a:t> . </a:t>
            </a:r>
            <a:r>
              <a:rPr lang="hu-HU" sz="2800" i="1" dirty="0" err="1">
                <a:latin typeface="Times New Roman" panose="02020603050405020304" pitchFamily="18" charset="0"/>
                <a:cs typeface="Times New Roman" panose="02020603050405020304" pitchFamily="18" charset="0"/>
              </a:rPr>
              <a:t>on</a:t>
            </a:r>
            <a:r>
              <a:rPr lang="hu-HU" sz="2800" i="1" dirty="0">
                <a:latin typeface="Times New Roman" panose="02020603050405020304" pitchFamily="18" charset="0"/>
                <a:cs typeface="Times New Roman" panose="02020603050405020304" pitchFamily="18" charset="0"/>
              </a:rPr>
              <a:t> . </a:t>
            </a:r>
            <a:r>
              <a:rPr lang="hu-HU" sz="2800" i="1" dirty="0" err="1">
                <a:latin typeface="Times New Roman" panose="02020603050405020304" pitchFamily="18" charset="0"/>
                <a:cs typeface="Times New Roman" panose="02020603050405020304" pitchFamily="18" charset="0"/>
              </a:rPr>
              <a:t>viii</a:t>
            </a:r>
            <a:r>
              <a:rPr lang="hu-HU" sz="2800" i="1" dirty="0">
                <a:latin typeface="Times New Roman" panose="02020603050405020304" pitchFamily="18" charset="0"/>
                <a:cs typeface="Times New Roman" panose="02020603050405020304" pitchFamily="18" charset="0"/>
              </a:rPr>
              <a:t> . </a:t>
            </a:r>
            <a:r>
              <a:rPr lang="hu-HU" sz="2800" i="1" dirty="0" err="1">
                <a:latin typeface="Times New Roman" panose="02020603050405020304" pitchFamily="18" charset="0"/>
                <a:cs typeface="Times New Roman" panose="02020603050405020304" pitchFamily="18" charset="0"/>
              </a:rPr>
              <a:t>kl</a:t>
            </a:r>
            <a:r>
              <a:rPr lang="hu-HU" sz="2800" i="1" dirty="0">
                <a:latin typeface="Times New Roman" panose="02020603050405020304" pitchFamily="18" charset="0"/>
                <a:cs typeface="Times New Roman" panose="02020603050405020304" pitchFamily="18" charset="0"/>
              </a:rPr>
              <a:t>. </a:t>
            </a:r>
            <a:r>
              <a:rPr lang="hu-HU" sz="2800" i="1" dirty="0" err="1">
                <a:latin typeface="Times New Roman" panose="02020603050405020304" pitchFamily="18" charset="0"/>
                <a:cs typeface="Times New Roman" panose="02020603050405020304" pitchFamily="18" charset="0"/>
              </a:rPr>
              <a:t>martius</a:t>
            </a:r>
            <a:r>
              <a:rPr lang="hu-HU" sz="28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99149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7620000" cy="634082"/>
          </a:xfrm>
        </p:spPr>
        <p:txBody>
          <a:bodyPr/>
          <a:lstStyle/>
          <a:p>
            <a:pPr algn="ctr"/>
            <a:r>
              <a:rPr lang="hu-HU" dirty="0"/>
              <a:t/>
            </a:r>
            <a:br>
              <a:rPr lang="hu-HU" dirty="0"/>
            </a:br>
            <a:r>
              <a:rPr lang="hu-HU" dirty="0" err="1"/>
              <a:t>In</a:t>
            </a:r>
            <a:r>
              <a:rPr lang="hu-HU" dirty="0"/>
              <a:t> </a:t>
            </a:r>
            <a:r>
              <a:rPr lang="hu-HU" dirty="0" err="1"/>
              <a:t>present</a:t>
            </a:r>
            <a:r>
              <a:rPr lang="hu-HU" dirty="0"/>
              <a:t> </a:t>
            </a:r>
            <a:r>
              <a:rPr lang="hu-HU" dirty="0" err="1"/>
              <a:t>day</a:t>
            </a:r>
            <a:r>
              <a:rPr lang="hu-HU" dirty="0"/>
              <a:t> English:</a:t>
            </a:r>
          </a:p>
        </p:txBody>
      </p:sp>
      <p:sp>
        <p:nvSpPr>
          <p:cNvPr id="3" name="Tartalom helye 2"/>
          <p:cNvSpPr>
            <a:spLocks noGrp="1"/>
          </p:cNvSpPr>
          <p:nvPr>
            <p:ph idx="1"/>
          </p:nvPr>
        </p:nvSpPr>
        <p:spPr/>
        <p:txBody>
          <a:bodyPr/>
          <a:lstStyle/>
          <a:p>
            <a:pPr marL="114300" indent="0">
              <a:buNone/>
            </a:pPr>
            <a:r>
              <a:rPr lang="en-US" i="1" dirty="0">
                <a:latin typeface="Times New Roman" panose="02020603050405020304" pitchFamily="18" charset="0"/>
                <a:cs typeface="Times New Roman" panose="02020603050405020304" pitchFamily="18" charset="0"/>
              </a:rPr>
              <a:t>Year 793.</a:t>
            </a:r>
          </a:p>
          <a:p>
            <a:pPr marL="114300" indent="0">
              <a:buNone/>
            </a:pPr>
            <a:r>
              <a:rPr lang="en-US" i="1" dirty="0">
                <a:latin typeface="Times New Roman" panose="02020603050405020304" pitchFamily="18" charset="0"/>
                <a:cs typeface="Times New Roman" panose="02020603050405020304" pitchFamily="18" charset="0"/>
              </a:rPr>
              <a:t>Here were dreadful forewarnings come over the land of </a:t>
            </a:r>
            <a:r>
              <a:rPr lang="en-US" i="1" dirty="0" err="1">
                <a:latin typeface="Times New Roman" panose="02020603050405020304" pitchFamily="18" charset="0"/>
                <a:cs typeface="Times New Roman" panose="02020603050405020304" pitchFamily="18" charset="0"/>
              </a:rPr>
              <a:t>Northumbria</a:t>
            </a:r>
            <a:r>
              <a:rPr lang="en-US" i="1" dirty="0">
                <a:latin typeface="Times New Roman" panose="02020603050405020304" pitchFamily="18" charset="0"/>
                <a:cs typeface="Times New Roman" panose="02020603050405020304" pitchFamily="18" charset="0"/>
              </a:rPr>
              <a:t>, and woefully terrified the people: these were amazing sheets of lightning and whirlwinds, and fiery dragons were seen flying in the sky. A great famine soon followed these signs, and shortly after in the same year, on the sixth day before the ides of January, the woeful inroads of heathen men destroyed god’s church in Lindisfarne island by fierce robbery and slaughter. And </a:t>
            </a:r>
            <a:r>
              <a:rPr lang="en-US" i="1" dirty="0" err="1">
                <a:latin typeface="Times New Roman" panose="02020603050405020304" pitchFamily="18" charset="0"/>
                <a:cs typeface="Times New Roman" panose="02020603050405020304" pitchFamily="18" charset="0"/>
              </a:rPr>
              <a:t>Sicga</a:t>
            </a:r>
            <a:r>
              <a:rPr lang="en-US" i="1" dirty="0">
                <a:latin typeface="Times New Roman" panose="02020603050405020304" pitchFamily="18" charset="0"/>
                <a:cs typeface="Times New Roman" panose="02020603050405020304" pitchFamily="18" charset="0"/>
              </a:rPr>
              <a:t> died on the eighth day before the calends of March.</a:t>
            </a:r>
            <a:endParaRPr lang="hu-H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008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fontScale="85000" lnSpcReduction="20000"/>
          </a:bodyPr>
          <a:lstStyle/>
          <a:p>
            <a:r>
              <a:rPr lang="en-US" sz="2400" dirty="0">
                <a:latin typeface="Times New Roman" panose="02020603050405020304" pitchFamily="18" charset="0"/>
                <a:cs typeface="Times New Roman" panose="02020603050405020304" pitchFamily="18" charset="0"/>
              </a:rPr>
              <a:t>This process gave power </a:t>
            </a:r>
            <a:r>
              <a:rPr lang="en-US" sz="2400" dirty="0" smtClean="0">
                <a:latin typeface="Times New Roman" panose="02020603050405020304" pitchFamily="18" charset="0"/>
                <a:cs typeface="Times New Roman" panose="02020603050405020304" pitchFamily="18" charset="0"/>
              </a:rPr>
              <a:t>into </a:t>
            </a:r>
            <a:r>
              <a:rPr lang="en-US" sz="2400" dirty="0">
                <a:latin typeface="Times New Roman" panose="02020603050405020304" pitchFamily="18" charset="0"/>
                <a:cs typeface="Times New Roman" panose="02020603050405020304" pitchFamily="18" charset="0"/>
              </a:rPr>
              <a:t>the hands of those who </a:t>
            </a:r>
            <a:r>
              <a:rPr lang="en-US" sz="2400" dirty="0" smtClean="0">
                <a:latin typeface="Times New Roman" panose="02020603050405020304" pitchFamily="18" charset="0"/>
                <a:cs typeface="Times New Roman" panose="02020603050405020304" pitchFamily="18" charset="0"/>
              </a:rPr>
              <a:t>could </a:t>
            </a:r>
            <a:r>
              <a:rPr lang="en-US" sz="2400" dirty="0">
                <a:latin typeface="Times New Roman" panose="02020603050405020304" pitchFamily="18" charset="0"/>
                <a:cs typeface="Times New Roman" panose="02020603050405020304" pitchFamily="18" charset="0"/>
              </a:rPr>
              <a:t>read and write, and in this way class divisions were increased. The power of landlords, who had been given </a:t>
            </a:r>
            <a:r>
              <a:rPr lang="en-US" sz="2400" dirty="0" smtClean="0">
                <a:latin typeface="Times New Roman" panose="02020603050405020304" pitchFamily="18" charset="0"/>
                <a:cs typeface="Times New Roman" panose="02020603050405020304" pitchFamily="18" charset="0"/>
              </a:rPr>
              <a:t>land </a:t>
            </a:r>
            <a:r>
              <a:rPr lang="en-US" sz="2400" dirty="0">
                <a:latin typeface="Times New Roman" panose="02020603050405020304" pitchFamily="18" charset="0"/>
                <a:cs typeface="Times New Roman" panose="02020603050405020304" pitchFamily="18" charset="0"/>
              </a:rPr>
              <a:t>by the king, was increased because </a:t>
            </a:r>
            <a:r>
              <a:rPr lang="en-US" sz="2400" dirty="0" smtClean="0">
                <a:latin typeface="Times New Roman" panose="02020603050405020304" pitchFamily="18" charset="0"/>
                <a:cs typeface="Times New Roman" panose="02020603050405020304" pitchFamily="18" charset="0"/>
              </a:rPr>
              <a:t>their </a:t>
            </a:r>
            <a:r>
              <a:rPr lang="en-US" sz="2400" dirty="0">
                <a:latin typeface="Times New Roman" panose="02020603050405020304" pitchFamily="18" charset="0"/>
                <a:cs typeface="Times New Roman" panose="02020603050405020304" pitchFamily="18" charset="0"/>
              </a:rPr>
              <a:t>names were written down. Peasants, who could neither read nor write, could lose their </a:t>
            </a:r>
            <a:r>
              <a:rPr lang="en-US" sz="2400" dirty="0" smtClean="0">
                <a:latin typeface="Times New Roman" panose="02020603050405020304" pitchFamily="18" charset="0"/>
                <a:cs typeface="Times New Roman" panose="02020603050405020304" pitchFamily="18" charset="0"/>
              </a:rPr>
              <a:t>traditional </a:t>
            </a:r>
            <a:r>
              <a:rPr lang="en-US" sz="2400" dirty="0">
                <a:latin typeface="Times New Roman" panose="02020603050405020304" pitchFamily="18" charset="0"/>
                <a:cs typeface="Times New Roman" panose="02020603050405020304" pitchFamily="18" charset="0"/>
              </a:rPr>
              <a:t>rights to </a:t>
            </a:r>
            <a:r>
              <a:rPr lang="en-US" sz="2400" dirty="0" smtClean="0">
                <a:latin typeface="Times New Roman" panose="02020603050405020304" pitchFamily="18" charset="0"/>
                <a:cs typeface="Times New Roman" panose="02020603050405020304" pitchFamily="18" charset="0"/>
              </a:rPr>
              <a:t>their </a:t>
            </a:r>
            <a:r>
              <a:rPr lang="en-US" sz="2400" dirty="0">
                <a:latin typeface="Times New Roman" panose="02020603050405020304" pitchFamily="18" charset="0"/>
                <a:cs typeface="Times New Roman" panose="02020603050405020304" pitchFamily="18" charset="0"/>
              </a:rPr>
              <a:t>land, because their rights were not registered.</a:t>
            </a:r>
          </a:p>
          <a:p>
            <a:r>
              <a:rPr lang="en-US" sz="2400" dirty="0">
                <a:latin typeface="Times New Roman" panose="02020603050405020304" pitchFamily="18" charset="0"/>
                <a:cs typeface="Times New Roman" panose="02020603050405020304" pitchFamily="18" charset="0"/>
              </a:rPr>
              <a:t>The Anglo-Saxon kings also preferred the Roman Church to the </a:t>
            </a:r>
            <a:r>
              <a:rPr lang="en-US" sz="2400" dirty="0" smtClean="0">
                <a:latin typeface="Times New Roman" panose="02020603050405020304" pitchFamily="18" charset="0"/>
                <a:cs typeface="Times New Roman" panose="02020603050405020304" pitchFamily="18" charset="0"/>
              </a:rPr>
              <a:t>Celtic </a:t>
            </a:r>
            <a:r>
              <a:rPr lang="en-US" sz="2400" dirty="0">
                <a:latin typeface="Times New Roman" panose="02020603050405020304" pitchFamily="18" charset="0"/>
                <a:cs typeface="Times New Roman" panose="02020603050405020304" pitchFamily="18" charset="0"/>
              </a:rPr>
              <a:t>Church for economic reasons. Villages and towns grew around the monasteries and increased local trade. Many bishops and monks in England were from the Frankish </a:t>
            </a:r>
            <a:r>
              <a:rPr lang="en-US" sz="2400" dirty="0" smtClean="0">
                <a:latin typeface="Times New Roman" panose="02020603050405020304" pitchFamily="18" charset="0"/>
                <a:cs typeface="Times New Roman" panose="02020603050405020304" pitchFamily="18" charset="0"/>
              </a:rPr>
              <a:t>lands </a:t>
            </a:r>
            <a:r>
              <a:rPr lang="en-US" sz="2400" dirty="0">
                <a:latin typeface="Times New Roman" panose="02020603050405020304" pitchFamily="18" charset="0"/>
                <a:cs typeface="Times New Roman" panose="02020603050405020304" pitchFamily="18" charset="0"/>
              </a:rPr>
              <a:t>(France and Germany) and elsewhere. They were invited by English rulers who wished to benefit from closer Church </a:t>
            </a: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economic contact with Europe. Most of these bishops and </a:t>
            </a:r>
            <a:r>
              <a:rPr lang="en-US" sz="2400" dirty="0" smtClean="0">
                <a:latin typeface="Times New Roman" panose="02020603050405020304" pitchFamily="18" charset="0"/>
                <a:cs typeface="Times New Roman" panose="02020603050405020304" pitchFamily="18" charset="0"/>
              </a:rPr>
              <a:t>monks </a:t>
            </a:r>
            <a:r>
              <a:rPr lang="en-US" sz="2400" dirty="0">
                <a:latin typeface="Times New Roman" panose="02020603050405020304" pitchFamily="18" charset="0"/>
                <a:cs typeface="Times New Roman" panose="02020603050405020304" pitchFamily="18" charset="0"/>
              </a:rPr>
              <a:t>seem to have come from churches or </a:t>
            </a:r>
            <a:r>
              <a:rPr lang="en-US" sz="2400" dirty="0" smtClean="0">
                <a:latin typeface="Times New Roman" panose="02020603050405020304" pitchFamily="18" charset="0"/>
                <a:cs typeface="Times New Roman" panose="02020603050405020304" pitchFamily="18" charset="0"/>
              </a:rPr>
              <a:t>monasteries </a:t>
            </a:r>
            <a:r>
              <a:rPr lang="en-US" sz="2400" dirty="0">
                <a:latin typeface="Times New Roman" panose="02020603050405020304" pitchFamily="18" charset="0"/>
                <a:cs typeface="Times New Roman" panose="02020603050405020304" pitchFamily="18" charset="0"/>
              </a:rPr>
              <a:t>along </a:t>
            </a:r>
            <a:r>
              <a:rPr lang="en-US" sz="2400" dirty="0" smtClean="0">
                <a:latin typeface="Times New Roman" panose="02020603050405020304" pitchFamily="18" charset="0"/>
                <a:cs typeface="Times New Roman" panose="02020603050405020304" pitchFamily="18" charset="0"/>
              </a:rPr>
              <a:t>Europe's </a:t>
            </a:r>
            <a:r>
              <a:rPr lang="en-US" sz="2400" dirty="0">
                <a:latin typeface="Times New Roman" panose="02020603050405020304" pitchFamily="18" charset="0"/>
                <a:cs typeface="Times New Roman" panose="02020603050405020304" pitchFamily="18" charset="0"/>
              </a:rPr>
              <a:t>vital trade routes. In this way close contact with </a:t>
            </a:r>
            <a:r>
              <a:rPr lang="en-US" sz="2400" dirty="0" smtClean="0">
                <a:latin typeface="Times New Roman" panose="02020603050405020304" pitchFamily="18" charset="0"/>
                <a:cs typeface="Times New Roman" panose="02020603050405020304" pitchFamily="18" charset="0"/>
              </a:rPr>
              <a:t>many </a:t>
            </a:r>
            <a:r>
              <a:rPr lang="en-US" sz="2400" dirty="0">
                <a:latin typeface="Times New Roman" panose="02020603050405020304" pitchFamily="18" charset="0"/>
                <a:cs typeface="Times New Roman" panose="02020603050405020304" pitchFamily="18" charset="0"/>
              </a:rPr>
              <a:t>parts of Europe was encouraged. In addition they all used </a:t>
            </a:r>
            <a:r>
              <a:rPr lang="en-US" sz="2400" dirty="0" smtClean="0">
                <a:latin typeface="Times New Roman" panose="02020603050405020304" pitchFamily="18" charset="0"/>
                <a:cs typeface="Times New Roman" panose="02020603050405020304" pitchFamily="18" charset="0"/>
              </a:rPr>
              <a:t>Latin</a:t>
            </a:r>
            <a:r>
              <a:rPr lang="en-US" sz="2400" dirty="0">
                <a:latin typeface="Times New Roman" panose="02020603050405020304" pitchFamily="18" charset="0"/>
                <a:cs typeface="Times New Roman" panose="02020603050405020304" pitchFamily="18" charset="0"/>
              </a:rPr>
              <a:t>, the written </a:t>
            </a:r>
            <a:r>
              <a:rPr lang="en-US" sz="2400" dirty="0" smtClean="0">
                <a:latin typeface="Times New Roman" panose="02020603050405020304" pitchFamily="18" charset="0"/>
                <a:cs typeface="Times New Roman" panose="02020603050405020304" pitchFamily="18" charset="0"/>
              </a:rPr>
              <a:t>language of </a:t>
            </a:r>
            <a:r>
              <a:rPr lang="en-US" sz="2400" dirty="0">
                <a:latin typeface="Times New Roman" panose="02020603050405020304" pitchFamily="18" charset="0"/>
                <a:cs typeface="Times New Roman" panose="02020603050405020304" pitchFamily="18" charset="0"/>
              </a:rPr>
              <a:t>Rome, and this encouraged English trade with the </a:t>
            </a:r>
            <a:r>
              <a:rPr lang="en-US" sz="2400" dirty="0" smtClean="0">
                <a:latin typeface="Times New Roman" panose="02020603050405020304" pitchFamily="18" charset="0"/>
                <a:cs typeface="Times New Roman" panose="02020603050405020304" pitchFamily="18" charset="0"/>
              </a:rPr>
              <a:t>continent</a:t>
            </a:r>
            <a:endParaRPr lang="hu-HU" sz="2400" dirty="0">
              <a:latin typeface="Times New Roman" panose="02020603050405020304" pitchFamily="18" charset="0"/>
              <a:cs typeface="Times New Roman" panose="02020603050405020304" pitchFamily="18" charset="0"/>
            </a:endParaRPr>
          </a:p>
          <a:p>
            <a:endParaRPr lang="hu-HU" dirty="0"/>
          </a:p>
        </p:txBody>
      </p:sp>
    </p:spTree>
    <p:extLst>
      <p:ext uri="{BB962C8B-B14F-4D97-AF65-F5344CB8AC3E}">
        <p14:creationId xmlns:p14="http://schemas.microsoft.com/office/powerpoint/2010/main" val="1647894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t>The </a:t>
            </a:r>
            <a:r>
              <a:rPr lang="en-US" dirty="0" smtClean="0"/>
              <a:t>Vikings</a:t>
            </a:r>
            <a:endParaRPr lang="en-US" dirty="0"/>
          </a:p>
        </p:txBody>
      </p:sp>
      <p:sp>
        <p:nvSpPr>
          <p:cNvPr id="3" name="Tartalom helye 2"/>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Towards the end of </a:t>
            </a:r>
            <a:r>
              <a:rPr lang="en-US" dirty="0" smtClean="0">
                <a:latin typeface="Times New Roman" panose="02020603050405020304" pitchFamily="18" charset="0"/>
                <a:cs typeface="Times New Roman" panose="02020603050405020304" pitchFamily="18" charset="0"/>
              </a:rPr>
              <a:t>the eighth century </a:t>
            </a:r>
            <a:r>
              <a:rPr lang="en-US" dirty="0">
                <a:latin typeface="Times New Roman" panose="02020603050405020304" pitchFamily="18" charset="0"/>
                <a:cs typeface="Times New Roman" panose="02020603050405020304" pitchFamily="18" charset="0"/>
              </a:rPr>
              <a:t>new raiders were tempted by Britain 's wealth. These were the Vikings, a word which probably means </a:t>
            </a:r>
            <a:r>
              <a:rPr lang="en-US" dirty="0" err="1">
                <a:latin typeface="Times New Roman" panose="02020603050405020304" pitchFamily="18" charset="0"/>
                <a:cs typeface="Times New Roman" panose="02020603050405020304" pitchFamily="18" charset="0"/>
              </a:rPr>
              <a:t>eirher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pirates</a:t>
            </a:r>
            <a:r>
              <a:rPr lang="en-US" dirty="0">
                <a:latin typeface="Times New Roman" panose="02020603050405020304" pitchFamily="18" charset="0"/>
                <a:cs typeface="Times New Roman" panose="02020603050405020304" pitchFamily="18" charset="0"/>
              </a:rPr>
              <a:t>" or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people of </a:t>
            </a:r>
            <a:r>
              <a:rPr lang="en-US" dirty="0" smtClean="0">
                <a:latin typeface="Times New Roman" panose="02020603050405020304" pitchFamily="18" charset="0"/>
                <a:cs typeface="Times New Roman" panose="02020603050405020304" pitchFamily="18" charset="0"/>
              </a:rPr>
              <a:t>the</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sea </a:t>
            </a:r>
            <a:r>
              <a:rPr lang="en-US" dirty="0">
                <a:latin typeface="Times New Roman" panose="02020603050405020304" pitchFamily="18" charset="0"/>
                <a:cs typeface="Times New Roman" panose="02020603050405020304" pitchFamily="18" charset="0"/>
              </a:rPr>
              <a:t>inlets", and </a:t>
            </a: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came from Norway and Denmark. </a:t>
            </a:r>
            <a:endParaRPr lang="hu-H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Like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Angle</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Saxons </a:t>
            </a:r>
            <a:r>
              <a:rPr lang="en-US" dirty="0">
                <a:latin typeface="Times New Roman" panose="02020603050405020304" pitchFamily="18" charset="0"/>
                <a:cs typeface="Times New Roman" panose="02020603050405020304" pitchFamily="18" charset="0"/>
              </a:rPr>
              <a:t>they only raided at first. They burnt churches and monasteries along the east, north and west coasts of Britain and Ireland. </a:t>
            </a:r>
            <a:r>
              <a:rPr lang="en-US" dirty="0" smtClean="0">
                <a:latin typeface="Times New Roman" panose="02020603050405020304" pitchFamily="18" charset="0"/>
                <a:cs typeface="Times New Roman" panose="02020603050405020304" pitchFamily="18" charset="0"/>
              </a:rPr>
              <a:t>London</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was </a:t>
            </a:r>
            <a:r>
              <a:rPr lang="en-US" dirty="0">
                <a:latin typeface="Times New Roman" panose="02020603050405020304" pitchFamily="18" charset="0"/>
                <a:cs typeface="Times New Roman" panose="02020603050405020304" pitchFamily="18" charset="0"/>
              </a:rPr>
              <a:t>itself raided in 842</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In </a:t>
            </a:r>
            <a:r>
              <a:rPr lang="en-US" b="1" dirty="0">
                <a:latin typeface="Times New Roman" panose="02020603050405020304" pitchFamily="18" charset="0"/>
                <a:cs typeface="Times New Roman" panose="02020603050405020304" pitchFamily="18" charset="0"/>
              </a:rPr>
              <a:t>865</a:t>
            </a:r>
            <a:r>
              <a:rPr lang="en-US" dirty="0">
                <a:latin typeface="Times New Roman" panose="02020603050405020304" pitchFamily="18" charset="0"/>
                <a:cs typeface="Times New Roman" panose="02020603050405020304" pitchFamily="18" charset="0"/>
              </a:rPr>
              <a:t> the Vikings invaded </a:t>
            </a:r>
            <a:r>
              <a:rPr lang="en-US" dirty="0" smtClean="0">
                <a:latin typeface="Times New Roman" panose="02020603050405020304" pitchFamily="18" charset="0"/>
                <a:cs typeface="Times New Roman" panose="02020603050405020304" pitchFamily="18" charset="0"/>
              </a:rPr>
              <a:t>Britain</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This </a:t>
            </a:r>
            <a:r>
              <a:rPr lang="en-US" dirty="0">
                <a:latin typeface="Times New Roman" panose="02020603050405020304" pitchFamily="18" charset="0"/>
                <a:cs typeface="Times New Roman" panose="02020603050405020304" pitchFamily="18" charset="0"/>
              </a:rPr>
              <a:t>time they came to conquer and to settle. The Vikings quickly accepted Christianity and did not disturb the local population. By 875 only </a:t>
            </a:r>
            <a:r>
              <a:rPr lang="en-US" b="1" i="1" dirty="0">
                <a:latin typeface="Times New Roman" panose="02020603050405020304" pitchFamily="18" charset="0"/>
                <a:cs typeface="Times New Roman" panose="02020603050405020304" pitchFamily="18" charset="0"/>
              </a:rPr>
              <a:t>King Alfred </a:t>
            </a:r>
            <a:r>
              <a:rPr lang="en-US" dirty="0">
                <a:latin typeface="Times New Roman" panose="02020603050405020304" pitchFamily="18" charset="0"/>
                <a:cs typeface="Times New Roman" panose="02020603050405020304" pitchFamily="18" charset="0"/>
              </a:rPr>
              <a:t>in the west of </a:t>
            </a:r>
            <a:r>
              <a:rPr lang="en-US" b="1" i="1" dirty="0" err="1">
                <a:latin typeface="Times New Roman" panose="02020603050405020304" pitchFamily="18" charset="0"/>
                <a:cs typeface="Times New Roman" panose="02020603050405020304" pitchFamily="18" charset="0"/>
              </a:rPr>
              <a:t>Wessex</a:t>
            </a:r>
            <a:r>
              <a:rPr lang="en-US" dirty="0">
                <a:latin typeface="Times New Roman" panose="02020603050405020304" pitchFamily="18" charset="0"/>
                <a:cs typeface="Times New Roman" panose="02020603050405020304" pitchFamily="18" charset="0"/>
              </a:rPr>
              <a:t> held out against the Vikings, who had already taken most of England. </a:t>
            </a:r>
            <a:endParaRPr lang="hu-H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After </a:t>
            </a:r>
            <a:r>
              <a:rPr lang="en-US" dirty="0">
                <a:latin typeface="Times New Roman" panose="02020603050405020304" pitchFamily="18" charset="0"/>
                <a:cs typeface="Times New Roman" panose="02020603050405020304" pitchFamily="18" charset="0"/>
              </a:rPr>
              <a:t>some serious defeats Alfred won a </a:t>
            </a:r>
            <a:r>
              <a:rPr lang="en-US" dirty="0" smtClean="0">
                <a:latin typeface="Times New Roman" panose="02020603050405020304" pitchFamily="18" charset="0"/>
                <a:cs typeface="Times New Roman" panose="02020603050405020304" pitchFamily="18" charset="0"/>
              </a:rPr>
              <a:t>decisive </a:t>
            </a:r>
            <a:r>
              <a:rPr lang="en-US" dirty="0">
                <a:latin typeface="Times New Roman" panose="02020603050405020304" pitchFamily="18" charset="0"/>
                <a:cs typeface="Times New Roman" panose="02020603050405020304" pitchFamily="18" charset="0"/>
              </a:rPr>
              <a:t>battle in </a:t>
            </a:r>
            <a:r>
              <a:rPr lang="en-US" b="1" dirty="0">
                <a:latin typeface="Times New Roman" panose="02020603050405020304" pitchFamily="18" charset="0"/>
                <a:cs typeface="Times New Roman" panose="02020603050405020304" pitchFamily="18" charset="0"/>
              </a:rPr>
              <a:t>878</a:t>
            </a:r>
            <a:r>
              <a:rPr lang="en-US" dirty="0">
                <a:latin typeface="Times New Roman" panose="02020603050405020304" pitchFamily="18" charset="0"/>
                <a:cs typeface="Times New Roman" panose="02020603050405020304" pitchFamily="18" charset="0"/>
              </a:rPr>
              <a:t>, and eight years later he captured </a:t>
            </a:r>
            <a:r>
              <a:rPr lang="en-US" dirty="0" smtClean="0">
                <a:latin typeface="Times New Roman" panose="02020603050405020304" pitchFamily="18" charset="0"/>
                <a:cs typeface="Times New Roman" panose="02020603050405020304" pitchFamily="18" charset="0"/>
              </a:rPr>
              <a:t>London </a:t>
            </a:r>
            <a:r>
              <a:rPr lang="en-US" dirty="0">
                <a:latin typeface="Times New Roman" panose="02020603050405020304" pitchFamily="18" charset="0"/>
                <a:cs typeface="Times New Roman" panose="02020603050405020304" pitchFamily="18" charset="0"/>
              </a:rPr>
              <a:t>. He was strong enough to make a </a:t>
            </a:r>
            <a:r>
              <a:rPr lang="en-US" dirty="0" smtClean="0">
                <a:latin typeface="Times New Roman" panose="02020603050405020304" pitchFamily="18" charset="0"/>
                <a:cs typeface="Times New Roman" panose="02020603050405020304" pitchFamily="18" charset="0"/>
              </a:rPr>
              <a:t>treaty </a:t>
            </a:r>
            <a:r>
              <a:rPr lang="en-US" dirty="0">
                <a:latin typeface="Times New Roman" panose="02020603050405020304" pitchFamily="18" charset="0"/>
                <a:cs typeface="Times New Roman" panose="02020603050405020304" pitchFamily="18" charset="0"/>
              </a:rPr>
              <a:t>with the Vikings</a:t>
            </a:r>
            <a:r>
              <a:rPr lang="en-US"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440372"/>
            <a:ext cx="3491458" cy="4045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13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US" dirty="0" smtClean="0"/>
              <a:t>Britain’s ancient roots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388774"/>
            <a:ext cx="4176464" cy="524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538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US" dirty="0" smtClean="0"/>
              <a:t>The Anglo-Saxons</a:t>
            </a:r>
            <a:endParaRPr lang="en-US" dirty="0"/>
          </a:p>
        </p:txBody>
      </p:sp>
      <p:sp>
        <p:nvSpPr>
          <p:cNvPr id="3" name="Tartalom helye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At first the Germanic </a:t>
            </a:r>
            <a:r>
              <a:rPr lang="en-US" dirty="0" smtClean="0">
                <a:latin typeface="Times New Roman" panose="02020603050405020304" pitchFamily="18" charset="0"/>
                <a:cs typeface="Times New Roman" panose="02020603050405020304" pitchFamily="18" charset="0"/>
              </a:rPr>
              <a:t>tribes </a:t>
            </a:r>
            <a:r>
              <a:rPr lang="en-US" dirty="0">
                <a:latin typeface="Times New Roman" panose="02020603050405020304" pitchFamily="18" charset="0"/>
                <a:cs typeface="Times New Roman" panose="02020603050405020304" pitchFamily="18" charset="0"/>
              </a:rPr>
              <a:t>only raided Britain , but </a:t>
            </a:r>
            <a:r>
              <a:rPr lang="en-US" dirty="0" smtClean="0">
                <a:latin typeface="Times New Roman" panose="02020603050405020304" pitchFamily="18" charset="0"/>
                <a:cs typeface="Times New Roman" panose="02020603050405020304" pitchFamily="18" charset="0"/>
              </a:rPr>
              <a:t>after </a:t>
            </a:r>
            <a:r>
              <a:rPr lang="en-US" b="1" dirty="0">
                <a:latin typeface="Times New Roman" panose="02020603050405020304" pitchFamily="18" charset="0"/>
                <a:cs typeface="Times New Roman" panose="02020603050405020304" pitchFamily="18" charset="0"/>
              </a:rPr>
              <a:t>AD 430 </a:t>
            </a:r>
            <a:r>
              <a:rPr lang="en-US" dirty="0">
                <a:latin typeface="Times New Roman" panose="02020603050405020304" pitchFamily="18" charset="0"/>
                <a:cs typeface="Times New Roman" panose="02020603050405020304" pitchFamily="18" charset="0"/>
              </a:rPr>
              <a:t>they began to </a:t>
            </a:r>
            <a:r>
              <a:rPr lang="en-US" dirty="0" smtClean="0">
                <a:latin typeface="Times New Roman" panose="02020603050405020304" pitchFamily="18" charset="0"/>
                <a:cs typeface="Times New Roman" panose="02020603050405020304" pitchFamily="18" charset="0"/>
              </a:rPr>
              <a:t>settle</a:t>
            </a:r>
            <a:r>
              <a:rPr lang="en-US" dirty="0">
                <a:latin typeface="Times New Roman" panose="02020603050405020304" pitchFamily="18" charset="0"/>
                <a:cs typeface="Times New Roman" panose="02020603050405020304" pitchFamily="18" charset="0"/>
              </a:rPr>
              <a:t>. The </a:t>
            </a:r>
            <a:r>
              <a:rPr lang="en-US" dirty="0" smtClean="0">
                <a:latin typeface="Times New Roman" panose="02020603050405020304" pitchFamily="18" charset="0"/>
                <a:cs typeface="Times New Roman" panose="02020603050405020304" pitchFamily="18" charset="0"/>
              </a:rPr>
              <a:t>newcomers </a:t>
            </a:r>
            <a:r>
              <a:rPr lang="en-US" dirty="0">
                <a:latin typeface="Times New Roman" panose="02020603050405020304" pitchFamily="18" charset="0"/>
                <a:cs typeface="Times New Roman" panose="02020603050405020304" pitchFamily="18" charset="0"/>
              </a:rPr>
              <a:t>were warlike and illiterate</a:t>
            </a:r>
            <a:r>
              <a:rPr lang="en-US" dirty="0" smtClean="0">
                <a:latin typeface="Times New Roman" panose="02020603050405020304" pitchFamily="18" charset="0"/>
                <a:cs typeface="Times New Roman" panose="02020603050405020304" pitchFamily="18" charset="0"/>
              </a:rPr>
              <a:t>.</a:t>
            </a:r>
          </a:p>
          <a:p>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invaders came from three powerful </a:t>
            </a:r>
            <a:r>
              <a:rPr lang="en-US" dirty="0" smtClean="0">
                <a:latin typeface="Times New Roman" panose="02020603050405020304" pitchFamily="18" charset="0"/>
                <a:cs typeface="Times New Roman" panose="02020603050405020304" pitchFamily="18" charset="0"/>
              </a:rPr>
              <a:t>Germanic </a:t>
            </a:r>
            <a:r>
              <a:rPr lang="en-US" dirty="0">
                <a:latin typeface="Times New Roman" panose="02020603050405020304" pitchFamily="18" charset="0"/>
                <a:cs typeface="Times New Roman" panose="02020603050405020304" pitchFamily="18" charset="0"/>
              </a:rPr>
              <a:t>tribes, </a:t>
            </a:r>
            <a:r>
              <a:rPr lang="en-US" b="1" dirty="0">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Saxons</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Angles</a:t>
            </a:r>
            <a:r>
              <a:rPr lang="en-US" dirty="0">
                <a:latin typeface="Times New Roman" panose="02020603050405020304" pitchFamily="18" charset="0"/>
                <a:cs typeface="Times New Roman" panose="02020603050405020304" pitchFamily="18" charset="0"/>
              </a:rPr>
              <a:t> and </a:t>
            </a:r>
            <a:r>
              <a:rPr lang="hu-HU" b="1" dirty="0" smtClean="0">
                <a:latin typeface="Times New Roman" panose="02020603050405020304" pitchFamily="18" charset="0"/>
                <a:cs typeface="Times New Roman" panose="02020603050405020304" pitchFamily="18" charset="0"/>
              </a:rPr>
              <a:t>J</a:t>
            </a:r>
            <a:r>
              <a:rPr lang="en-US" b="1" dirty="0" err="1" smtClean="0">
                <a:latin typeface="Times New Roman" panose="02020603050405020304" pitchFamily="18" charset="0"/>
                <a:cs typeface="Times New Roman" panose="02020603050405020304" pitchFamily="18" charset="0"/>
              </a:rPr>
              <a:t>utes</a:t>
            </a:r>
            <a:r>
              <a:rPr lang="en-US" dirty="0">
                <a:latin typeface="Times New Roman" panose="02020603050405020304" pitchFamily="18" charset="0"/>
                <a:cs typeface="Times New Roman" panose="02020603050405020304" pitchFamily="18" charset="0"/>
              </a:rPr>
              <a:t>. The </a:t>
            </a:r>
            <a:r>
              <a:rPr lang="hu-HU" b="1" dirty="0" smtClean="0">
                <a:latin typeface="Times New Roman" panose="02020603050405020304" pitchFamily="18" charset="0"/>
                <a:cs typeface="Times New Roman" panose="02020603050405020304" pitchFamily="18" charset="0"/>
              </a:rPr>
              <a:t>J</a:t>
            </a:r>
            <a:r>
              <a:rPr lang="en-US" b="1" dirty="0" err="1" smtClean="0">
                <a:latin typeface="Times New Roman" panose="02020603050405020304" pitchFamily="18" charset="0"/>
                <a:cs typeface="Times New Roman" panose="02020603050405020304" pitchFamily="18" charset="0"/>
              </a:rPr>
              <a:t>utes</a:t>
            </a:r>
            <a:r>
              <a:rPr lang="en-US" b="1"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settled mainly in Kent and along the south coast, and were soon considered no different from </a:t>
            </a:r>
            <a:r>
              <a:rPr lang="en-US" b="1" dirty="0">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Angles</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Saxons</a:t>
            </a:r>
            <a:r>
              <a:rPr lang="en-US" dirty="0">
                <a:latin typeface="Times New Roman" panose="02020603050405020304" pitchFamily="18" charset="0"/>
                <a:cs typeface="Times New Roman" panose="02020603050405020304" pitchFamily="18" charset="0"/>
              </a:rPr>
              <a:t>. The Angles settled in the east, and also in the north Midlands, while the Saxons settled </a:t>
            </a:r>
            <a:r>
              <a:rPr lang="en-US" dirty="0" smtClean="0">
                <a:latin typeface="Times New Roman" panose="02020603050405020304" pitchFamily="18" charset="0"/>
                <a:cs typeface="Times New Roman" panose="02020603050405020304" pitchFamily="18" charset="0"/>
              </a:rPr>
              <a:t>between </a:t>
            </a:r>
            <a:r>
              <a:rPr lang="en-US" dirty="0">
                <a:latin typeface="Times New Roman" panose="02020603050405020304" pitchFamily="18" charset="0"/>
                <a:cs typeface="Times New Roman" panose="02020603050405020304" pitchFamily="18" charset="0"/>
              </a:rPr>
              <a:t>the </a:t>
            </a:r>
            <a:r>
              <a:rPr lang="hu-HU" dirty="0" smtClean="0">
                <a:latin typeface="Times New Roman" panose="02020603050405020304" pitchFamily="18" charset="0"/>
                <a:cs typeface="Times New Roman" panose="02020603050405020304" pitchFamily="18" charset="0"/>
              </a:rPr>
              <a:t>J</a:t>
            </a:r>
            <a:r>
              <a:rPr lang="en-US" dirty="0" err="1" smtClean="0">
                <a:latin typeface="Times New Roman" panose="02020603050405020304" pitchFamily="18" charset="0"/>
                <a:cs typeface="Times New Roman" panose="02020603050405020304" pitchFamily="18" charset="0"/>
              </a:rPr>
              <a:t>utes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the Angles in a band of land from the Thames Estuary westwards. The Anglo-Saxon migrations gave the larger part of Britain its new name, England , </a:t>
            </a:r>
            <a:r>
              <a:rPr lang="en-US" i="1" dirty="0">
                <a:latin typeface="Times New Roman" panose="02020603050405020304" pitchFamily="18" charset="0"/>
                <a:cs typeface="Times New Roman" panose="02020603050405020304" pitchFamily="18" charset="0"/>
              </a:rPr>
              <a:t>"the land of the Angles"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372834"/>
            <a:ext cx="4999649" cy="326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911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7620000" cy="490066"/>
          </a:xfrm>
        </p:spPr>
        <p:txBody>
          <a:bodyPr/>
          <a:lstStyle/>
          <a:p>
            <a:pPr algn="ctr"/>
            <a:r>
              <a:rPr lang="en-US" dirty="0" smtClean="0"/>
              <a:t>Danelaw</a:t>
            </a:r>
            <a:endParaRPr lang="hu-HU" dirty="0"/>
          </a:p>
        </p:txBody>
      </p:sp>
      <p:sp>
        <p:nvSpPr>
          <p:cNvPr id="3" name="Tartalom helye 2"/>
          <p:cNvSpPr>
            <a:spLocks noGrp="1"/>
          </p:cNvSpPr>
          <p:nvPr>
            <p:ph idx="1"/>
          </p:nvPr>
        </p:nvSpPr>
        <p:spPr>
          <a:xfrm>
            <a:off x="457200" y="908720"/>
            <a:ext cx="7620000" cy="5492080"/>
          </a:xfrm>
        </p:spPr>
        <p:txBody>
          <a:bodyPr>
            <a:normAutofit fontScale="85000" lnSpcReduction="20000"/>
          </a:bodyPr>
          <a:lstStyle/>
          <a:p>
            <a:r>
              <a:rPr lang="en-US" sz="2600" dirty="0">
                <a:latin typeface="Times New Roman" panose="02020603050405020304" pitchFamily="18" charset="0"/>
                <a:cs typeface="Times New Roman" panose="02020603050405020304" pitchFamily="18" charset="0"/>
              </a:rPr>
              <a:t>Viking rule was </a:t>
            </a:r>
            <a:r>
              <a:rPr lang="en-US" sz="2600" dirty="0" err="1">
                <a:latin typeface="Times New Roman" panose="02020603050405020304" pitchFamily="18" charset="0"/>
                <a:cs typeface="Times New Roman" panose="02020603050405020304" pitchFamily="18" charset="0"/>
              </a:rPr>
              <a:t>recognised</a:t>
            </a:r>
            <a:r>
              <a:rPr lang="en-US" sz="2600" dirty="0">
                <a:latin typeface="Times New Roman" panose="02020603050405020304" pitchFamily="18" charset="0"/>
                <a:cs typeface="Times New Roman" panose="02020603050405020304" pitchFamily="18" charset="0"/>
              </a:rPr>
              <a:t> in the east and </a:t>
            </a:r>
            <a:r>
              <a:rPr lang="en-US" sz="2600" dirty="0" smtClean="0">
                <a:latin typeface="Times New Roman" panose="02020603050405020304" pitchFamily="18" charset="0"/>
                <a:cs typeface="Times New Roman" panose="02020603050405020304" pitchFamily="18" charset="0"/>
              </a:rPr>
              <a:t>north </a:t>
            </a:r>
            <a:r>
              <a:rPr lang="en-US" sz="2600" dirty="0">
                <a:latin typeface="Times New Roman" panose="02020603050405020304" pitchFamily="18" charset="0"/>
                <a:cs typeface="Times New Roman" panose="02020603050405020304" pitchFamily="18" charset="0"/>
              </a:rPr>
              <a:t>of England. It was called the </a:t>
            </a:r>
            <a:r>
              <a:rPr lang="en-US" sz="2800" b="1" dirty="0" smtClean="0">
                <a:latin typeface="Times New Roman" panose="02020603050405020304" pitchFamily="18" charset="0"/>
                <a:cs typeface="Times New Roman" panose="02020603050405020304" pitchFamily="18" charset="0"/>
              </a:rPr>
              <a:t>Danelaw</a:t>
            </a:r>
            <a:r>
              <a:rPr lang="en-US" sz="2600" dirty="0">
                <a:latin typeface="Times New Roman" panose="02020603050405020304" pitchFamily="18" charset="0"/>
                <a:cs typeface="Times New Roman" panose="02020603050405020304" pitchFamily="18" charset="0"/>
              </a:rPr>
              <a:t>, the land where the law of the Danes ruled. In the rest of the country Alfred was </a:t>
            </a:r>
            <a:r>
              <a:rPr lang="en-US" sz="2600" dirty="0" err="1">
                <a:latin typeface="Times New Roman" panose="02020603050405020304" pitchFamily="18" charset="0"/>
                <a:cs typeface="Times New Roman" panose="02020603050405020304" pitchFamily="18" charset="0"/>
              </a:rPr>
              <a:t>recognised</a:t>
            </a:r>
            <a:r>
              <a:rPr lang="en-US" sz="2600" dirty="0">
                <a:latin typeface="Times New Roman" panose="02020603050405020304" pitchFamily="18" charset="0"/>
                <a:cs typeface="Times New Roman" panose="02020603050405020304" pitchFamily="18" charset="0"/>
              </a:rPr>
              <a:t> as king. </a:t>
            </a:r>
            <a:r>
              <a:rPr lang="en-US" sz="2600" dirty="0" smtClean="0">
                <a:latin typeface="Times New Roman" panose="02020603050405020304" pitchFamily="18" charset="0"/>
                <a:cs typeface="Times New Roman" panose="02020603050405020304" pitchFamily="18" charset="0"/>
              </a:rPr>
              <a:t>During </a:t>
            </a:r>
            <a:r>
              <a:rPr lang="en-US" sz="2600" dirty="0">
                <a:latin typeface="Times New Roman" panose="02020603050405020304" pitchFamily="18" charset="0"/>
                <a:cs typeface="Times New Roman" panose="02020603050405020304" pitchFamily="18" charset="0"/>
              </a:rPr>
              <a:t>his struggle against the Danes, he had built walled settlements to keep them out</a:t>
            </a:r>
            <a:r>
              <a:rPr lang="en-US" sz="2600" dirty="0" smtClean="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By </a:t>
            </a:r>
            <a:r>
              <a:rPr lang="en-US" sz="2600" b="1" dirty="0">
                <a:latin typeface="Times New Roman" panose="02020603050405020304" pitchFamily="18" charset="0"/>
                <a:cs typeface="Times New Roman" panose="02020603050405020304" pitchFamily="18" charset="0"/>
              </a:rPr>
              <a:t>950</a:t>
            </a:r>
            <a:r>
              <a:rPr lang="en-US" sz="2600" dirty="0">
                <a:latin typeface="Times New Roman" panose="02020603050405020304" pitchFamily="18" charset="0"/>
                <a:cs typeface="Times New Roman" panose="02020603050405020304" pitchFamily="18" charset="0"/>
              </a:rPr>
              <a:t> England seemed rich and peaceful again after the </a:t>
            </a:r>
            <a:r>
              <a:rPr lang="en-US" sz="2600" dirty="0" smtClean="0">
                <a:latin typeface="Times New Roman" panose="02020603050405020304" pitchFamily="18" charset="0"/>
                <a:cs typeface="Times New Roman" panose="02020603050405020304" pitchFamily="18" charset="0"/>
              </a:rPr>
              <a:t>troubles </a:t>
            </a:r>
            <a:r>
              <a:rPr lang="en-US" sz="2600" dirty="0">
                <a:latin typeface="Times New Roman" panose="02020603050405020304" pitchFamily="18" charset="0"/>
                <a:cs typeface="Times New Roman" panose="02020603050405020304" pitchFamily="18" charset="0"/>
              </a:rPr>
              <a:t>of the Viking </a:t>
            </a:r>
            <a:r>
              <a:rPr lang="en-US" sz="2600" dirty="0" smtClean="0">
                <a:latin typeface="Times New Roman" panose="02020603050405020304" pitchFamily="18" charset="0"/>
                <a:cs typeface="Times New Roman" panose="02020603050405020304" pitchFamily="18" charset="0"/>
              </a:rPr>
              <a:t>invasion</a:t>
            </a:r>
            <a:r>
              <a:rPr lang="en-US" sz="2600" dirty="0">
                <a:latin typeface="Times New Roman" panose="02020603050405020304" pitchFamily="18" charset="0"/>
                <a:cs typeface="Times New Roman" panose="02020603050405020304" pitchFamily="18" charset="0"/>
              </a:rPr>
              <a:t>, But soon afterwards the </a:t>
            </a:r>
            <a:r>
              <a:rPr lang="en-US" sz="2600" dirty="0" smtClean="0">
                <a:latin typeface="Times New Roman" panose="02020603050405020304" pitchFamily="18" charset="0"/>
                <a:cs typeface="Times New Roman" panose="02020603050405020304" pitchFamily="18" charset="0"/>
              </a:rPr>
              <a:t>Danish </a:t>
            </a:r>
            <a:r>
              <a:rPr lang="en-US" sz="2600" dirty="0">
                <a:latin typeface="Times New Roman" panose="02020603050405020304" pitchFamily="18" charset="0"/>
                <a:cs typeface="Times New Roman" panose="02020603050405020304" pitchFamily="18" charset="0"/>
              </a:rPr>
              <a:t>Vikings started </a:t>
            </a:r>
            <a:r>
              <a:rPr lang="en-US" sz="2600" dirty="0" smtClean="0">
                <a:latin typeface="Times New Roman" panose="02020603050405020304" pitchFamily="18" charset="0"/>
                <a:cs typeface="Times New Roman" panose="02020603050405020304" pitchFamily="18" charset="0"/>
              </a:rPr>
              <a:t>raiding westwards</a:t>
            </a:r>
            <a:r>
              <a:rPr lang="en-US" sz="2600" dirty="0">
                <a:latin typeface="Times New Roman" panose="02020603050405020304" pitchFamily="18" charset="0"/>
                <a:cs typeface="Times New Roman" panose="02020603050405020304" pitchFamily="18" charset="0"/>
              </a:rPr>
              <a:t>. The Saxon king, </a:t>
            </a:r>
            <a:r>
              <a:rPr lang="en-US" sz="2600" b="1" dirty="0" err="1" smtClean="0">
                <a:latin typeface="Times New Roman" panose="02020603050405020304" pitchFamily="18" charset="0"/>
                <a:cs typeface="Times New Roman" panose="02020603050405020304" pitchFamily="18" charset="0"/>
              </a:rPr>
              <a:t>Ethelrcd</a:t>
            </a:r>
            <a:r>
              <a:rPr lang="en-US" sz="2600" dirty="0">
                <a:latin typeface="Times New Roman" panose="02020603050405020304" pitchFamily="18" charset="0"/>
                <a:cs typeface="Times New Roman" panose="02020603050405020304" pitchFamily="18" charset="0"/>
              </a:rPr>
              <a:t>, decided to p</a:t>
            </a:r>
            <a:r>
              <a:rPr lang="en-US" sz="2600" dirty="0" smtClean="0">
                <a:latin typeface="Times New Roman" panose="02020603050405020304" pitchFamily="18" charset="0"/>
                <a:cs typeface="Times New Roman" panose="02020603050405020304" pitchFamily="18" charset="0"/>
              </a:rPr>
              <a:t>ay </a:t>
            </a:r>
            <a:r>
              <a:rPr lang="en-US" sz="2600" dirty="0">
                <a:latin typeface="Times New Roman" panose="02020603050405020304" pitchFamily="18" charset="0"/>
                <a:cs typeface="Times New Roman" panose="02020603050405020304" pitchFamily="18" charset="0"/>
              </a:rPr>
              <a:t>the Vikings to stay away. To find the money he set a tax on all his </a:t>
            </a:r>
            <a:r>
              <a:rPr lang="en-US" sz="2600" dirty="0" smtClean="0">
                <a:latin typeface="Times New Roman" panose="02020603050405020304" pitchFamily="18" charset="0"/>
                <a:cs typeface="Times New Roman" panose="02020603050405020304" pitchFamily="18" charset="0"/>
              </a:rPr>
              <a:t>people</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called </a:t>
            </a:r>
            <a:r>
              <a:rPr lang="en-US" sz="2600" b="1" i="1" dirty="0" err="1">
                <a:latin typeface="Times New Roman" panose="02020603050405020304" pitchFamily="18" charset="0"/>
                <a:cs typeface="Times New Roman" panose="02020603050405020304" pitchFamily="18" charset="0"/>
              </a:rPr>
              <a:t>D</a:t>
            </a:r>
            <a:r>
              <a:rPr lang="en-US" sz="2600" b="1" i="1" dirty="0" err="1" smtClean="0">
                <a:latin typeface="Times New Roman" panose="02020603050405020304" pitchFamily="18" charset="0"/>
                <a:cs typeface="Times New Roman" panose="02020603050405020304" pitchFamily="18" charset="0"/>
              </a:rPr>
              <a:t>anegeld</a:t>
            </a:r>
            <a:r>
              <a:rPr lang="en-US" sz="2600" dirty="0">
                <a:latin typeface="Times New Roman" panose="02020603050405020304" pitchFamily="18" charset="0"/>
                <a:cs typeface="Times New Roman" panose="02020603050405020304" pitchFamily="18" charset="0"/>
              </a:rPr>
              <a:t>, or "Danish </a:t>
            </a:r>
            <a:r>
              <a:rPr lang="en-US" sz="2600" dirty="0" smtClean="0">
                <a:latin typeface="Times New Roman" panose="02020603050405020304" pitchFamily="18" charset="0"/>
                <a:cs typeface="Times New Roman" panose="02020603050405020304" pitchFamily="18" charset="0"/>
              </a:rPr>
              <a:t>money".</a:t>
            </a:r>
          </a:p>
          <a:p>
            <a:r>
              <a:rPr lang="en-US" sz="2600" dirty="0" smtClean="0">
                <a:latin typeface="Times New Roman" panose="02020603050405020304" pitchFamily="18" charset="0"/>
                <a:cs typeface="Times New Roman" panose="02020603050405020304" pitchFamily="18" charset="0"/>
              </a:rPr>
              <a:t>Who should be king</a:t>
            </a:r>
            <a:r>
              <a:rPr lang="en-GB" sz="2600" dirty="0" smtClean="0">
                <a:latin typeface="Times New Roman" panose="02020603050405020304" pitchFamily="18" charset="0"/>
                <a:cs typeface="Times New Roman" panose="02020603050405020304" pitchFamily="18" charset="0"/>
              </a:rPr>
              <a:t>? - </a:t>
            </a:r>
            <a:r>
              <a:rPr lang="en-US" sz="2600" dirty="0">
                <a:latin typeface="Times New Roman" panose="02020603050405020304" pitchFamily="18" charset="0"/>
                <a:cs typeface="Times New Roman" panose="02020603050405020304" pitchFamily="18" charset="0"/>
              </a:rPr>
              <a:t>When </a:t>
            </a:r>
            <a:r>
              <a:rPr lang="en-US" sz="2600" dirty="0" err="1">
                <a:latin typeface="Times New Roman" panose="02020603050405020304" pitchFamily="18" charset="0"/>
                <a:cs typeface="Times New Roman" panose="02020603050405020304" pitchFamily="18" charset="0"/>
              </a:rPr>
              <a:t>Erhelred</a:t>
            </a:r>
            <a:r>
              <a:rPr lang="en-US" sz="2600" dirty="0">
                <a:latin typeface="Times New Roman" panose="02020603050405020304" pitchFamily="18" charset="0"/>
                <a:cs typeface="Times New Roman" panose="02020603050405020304" pitchFamily="18" charset="0"/>
              </a:rPr>
              <a:t> died </a:t>
            </a:r>
            <a:r>
              <a:rPr lang="en-US" sz="2600" dirty="0" smtClean="0">
                <a:latin typeface="Times New Roman" panose="02020603050405020304" pitchFamily="18" charset="0"/>
                <a:cs typeface="Times New Roman" panose="02020603050405020304" pitchFamily="18" charset="0"/>
              </a:rPr>
              <a:t>Cnut </a:t>
            </a:r>
            <a:r>
              <a:rPr lang="en-US" sz="2600" dirty="0">
                <a:latin typeface="Times New Roman" panose="02020603050405020304" pitchFamily="18" charset="0"/>
                <a:cs typeface="Times New Roman" panose="02020603050405020304" pitchFamily="18" charset="0"/>
              </a:rPr>
              <a:t>(or </a:t>
            </a:r>
            <a:r>
              <a:rPr lang="en-US" sz="2600" dirty="0" err="1" smtClean="0">
                <a:latin typeface="Times New Roman" panose="02020603050405020304" pitchFamily="18" charset="0"/>
                <a:cs typeface="Times New Roman" panose="02020603050405020304" pitchFamily="18" charset="0"/>
              </a:rPr>
              <a:t>Canure</a:t>
            </a:r>
            <a:r>
              <a:rPr lang="en-US" sz="2600" dirty="0">
                <a:latin typeface="Times New Roman" panose="02020603050405020304" pitchFamily="18" charset="0"/>
                <a:cs typeface="Times New Roman" panose="02020603050405020304" pitchFamily="18" charset="0"/>
              </a:rPr>
              <a:t>), the leader of the </a:t>
            </a:r>
            <a:r>
              <a:rPr lang="en-US" sz="2600" dirty="0" smtClean="0">
                <a:latin typeface="Times New Roman" panose="02020603050405020304" pitchFamily="18" charset="0"/>
                <a:cs typeface="Times New Roman" panose="02020603050405020304" pitchFamily="18" charset="0"/>
              </a:rPr>
              <a:t>Danish </a:t>
            </a:r>
            <a:r>
              <a:rPr lang="en-US" sz="2600" dirty="0">
                <a:latin typeface="Times New Roman" panose="02020603050405020304" pitchFamily="18" charset="0"/>
                <a:cs typeface="Times New Roman" panose="02020603050405020304" pitchFamily="18" charset="0"/>
              </a:rPr>
              <a:t>Vikings, controlled much of England . He became king for the simple reason </a:t>
            </a:r>
            <a:r>
              <a:rPr lang="en-US" sz="2600" dirty="0" smtClean="0">
                <a:latin typeface="Times New Roman" panose="02020603050405020304" pitchFamily="18" charset="0"/>
                <a:cs typeface="Times New Roman" panose="02020603050405020304" pitchFamily="18" charset="0"/>
              </a:rPr>
              <a:t>that </a:t>
            </a:r>
            <a:r>
              <a:rPr lang="en-US" sz="2600" dirty="0">
                <a:latin typeface="Times New Roman" panose="02020603050405020304" pitchFamily="18" charset="0"/>
                <a:cs typeface="Times New Roman" panose="02020603050405020304" pitchFamily="18" charset="0"/>
              </a:rPr>
              <a:t>the royal </a:t>
            </a:r>
            <a:r>
              <a:rPr lang="en-US" sz="2600" dirty="0" smtClean="0">
                <a:latin typeface="Times New Roman" panose="02020603050405020304" pitchFamily="18" charset="0"/>
                <a:cs typeface="Times New Roman" panose="02020603050405020304" pitchFamily="18" charset="0"/>
              </a:rPr>
              <a:t>coun</a:t>
            </a:r>
            <a:r>
              <a:rPr lang="en-US" sz="2600" dirty="0">
                <a:latin typeface="Times New Roman" panose="02020603050405020304" pitchFamily="18" charset="0"/>
                <a:cs typeface="Times New Roman" panose="02020603050405020304" pitchFamily="18" charset="0"/>
              </a:rPr>
              <a:t>c</a:t>
            </a:r>
            <a:r>
              <a:rPr lang="en-US" sz="2600" dirty="0" smtClean="0">
                <a:latin typeface="Times New Roman" panose="02020603050405020304" pitchFamily="18" charset="0"/>
                <a:cs typeface="Times New Roman" panose="02020603050405020304" pitchFamily="18" charset="0"/>
              </a:rPr>
              <a:t>il</a:t>
            </a:r>
            <a:r>
              <a:rPr lang="en-US" sz="2600" dirty="0">
                <a:latin typeface="Times New Roman" panose="02020603050405020304" pitchFamily="18" charset="0"/>
                <a:cs typeface="Times New Roman" panose="02020603050405020304" pitchFamily="18" charset="0"/>
              </a:rPr>
              <a:t>, the </a:t>
            </a:r>
            <a:r>
              <a:rPr lang="en-US" sz="2600" dirty="0" smtClean="0">
                <a:latin typeface="Times New Roman" panose="02020603050405020304" pitchFamily="18" charset="0"/>
                <a:cs typeface="Times New Roman" panose="02020603050405020304" pitchFamily="18" charset="0"/>
              </a:rPr>
              <a:t>Witan</a:t>
            </a:r>
            <a:r>
              <a:rPr lang="en-US" sz="2600" dirty="0">
                <a:latin typeface="Times New Roman" panose="02020603050405020304" pitchFamily="18" charset="0"/>
                <a:cs typeface="Times New Roman" panose="02020603050405020304" pitchFamily="18" charset="0"/>
              </a:rPr>
              <a:t>, and everyone else, feared disorder. Rule by a Danish king was far better than rule by no one at all. Cnut died in 1035, and his son died </a:t>
            </a:r>
            <a:r>
              <a:rPr lang="en-US" sz="2600" dirty="0" smtClean="0">
                <a:latin typeface="Times New Roman" panose="02020603050405020304" pitchFamily="18" charset="0"/>
                <a:cs typeface="Times New Roman" panose="02020603050405020304" pitchFamily="18" charset="0"/>
              </a:rPr>
              <a:t>shortly </a:t>
            </a:r>
            <a:r>
              <a:rPr lang="en-US" sz="2600" dirty="0">
                <a:latin typeface="Times New Roman" panose="02020603050405020304" pitchFamily="18" charset="0"/>
                <a:cs typeface="Times New Roman" panose="02020603050405020304" pitchFamily="18" charset="0"/>
              </a:rPr>
              <a:t>after, in 1040. The Witan chose </a:t>
            </a:r>
            <a:r>
              <a:rPr lang="en-US" sz="2600" b="1" dirty="0">
                <a:latin typeface="Times New Roman" panose="02020603050405020304" pitchFamily="18" charset="0"/>
                <a:cs typeface="Times New Roman" panose="02020603050405020304" pitchFamily="18" charset="0"/>
              </a:rPr>
              <a:t>Edward</a:t>
            </a:r>
            <a:r>
              <a:rPr lang="en-US" sz="2600" dirty="0">
                <a:latin typeface="Times New Roman" panose="02020603050405020304" pitchFamily="18" charset="0"/>
                <a:cs typeface="Times New Roman" panose="02020603050405020304" pitchFamily="18" charset="0"/>
              </a:rPr>
              <a:t>, one of Saxon </a:t>
            </a:r>
            <a:r>
              <a:rPr lang="en-US" sz="2600" dirty="0" err="1" smtClean="0">
                <a:latin typeface="Times New Roman" panose="02020603050405020304" pitchFamily="18" charset="0"/>
                <a:cs typeface="Times New Roman" panose="02020603050405020304" pitchFamily="18" charset="0"/>
              </a:rPr>
              <a:t>Erhelred's</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sons, to </a:t>
            </a:r>
            <a:r>
              <a:rPr lang="en-US" sz="2600" dirty="0" smtClean="0">
                <a:latin typeface="Times New Roman" panose="02020603050405020304" pitchFamily="18" charset="0"/>
                <a:cs typeface="Times New Roman" panose="02020603050405020304" pitchFamily="18" charset="0"/>
              </a:rPr>
              <a:t>be </a:t>
            </a:r>
            <a:r>
              <a:rPr lang="en-US" sz="2600" dirty="0">
                <a:latin typeface="Times New Roman" panose="02020603050405020304" pitchFamily="18" charset="0"/>
                <a:cs typeface="Times New Roman" panose="02020603050405020304" pitchFamily="18" charset="0"/>
              </a:rPr>
              <a:t>king.</a:t>
            </a:r>
            <a:endParaRPr lang="en-US" sz="2600" dirty="0" smtClean="0">
              <a:latin typeface="Times New Roman" panose="02020603050405020304" pitchFamily="18" charset="0"/>
              <a:cs typeface="Times New Roman" panose="02020603050405020304" pitchFamily="18" charset="0"/>
            </a:endParaRPr>
          </a:p>
          <a:p>
            <a:endParaRPr lang="en-US" dirty="0" smtClean="0"/>
          </a:p>
          <a:p>
            <a:pPr marL="114300" indent="0">
              <a:buNone/>
            </a:pP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628800"/>
            <a:ext cx="1930166" cy="2175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48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476672"/>
            <a:ext cx="7620000" cy="720080"/>
          </a:xfrm>
        </p:spPr>
        <p:txBody>
          <a:bodyPr/>
          <a:lstStyle/>
          <a:p>
            <a:pPr algn="ctr"/>
            <a:r>
              <a:rPr lang="en-GB" dirty="0" smtClean="0"/>
              <a:t>Edward, the Confessor</a:t>
            </a:r>
            <a:endParaRPr lang="hu-HU" dirty="0"/>
          </a:p>
        </p:txBody>
      </p:sp>
      <p:sp>
        <p:nvSpPr>
          <p:cNvPr id="3" name="Tartalom helye 2"/>
          <p:cNvSpPr>
            <a:spLocks noGrp="1"/>
          </p:cNvSpPr>
          <p:nvPr>
            <p:ph idx="1"/>
          </p:nvPr>
        </p:nvSpPr>
        <p:spPr>
          <a:xfrm>
            <a:off x="457200" y="1700808"/>
            <a:ext cx="7620000" cy="4699992"/>
          </a:xfrm>
        </p:spPr>
        <p:txBody>
          <a:bodyPr>
            <a:normAutofit/>
          </a:bodyPr>
          <a:lstStyle/>
          <a:p>
            <a:r>
              <a:rPr lang="en-US" sz="2400" dirty="0">
                <a:latin typeface="Times New Roman" panose="02020603050405020304" pitchFamily="18" charset="0"/>
                <a:cs typeface="Times New Roman" panose="02020603050405020304" pitchFamily="18" charset="0"/>
              </a:rPr>
              <a:t>Edward, known as "the Confessor" . was more interested in the Church than in kingship. Church building had been going on for </a:t>
            </a:r>
            <a:r>
              <a:rPr lang="en-US" sz="2400" dirty="0" smtClean="0">
                <a:latin typeface="Times New Roman" panose="02020603050405020304" pitchFamily="18" charset="0"/>
                <a:cs typeface="Times New Roman" panose="02020603050405020304" pitchFamily="18" charset="0"/>
              </a:rPr>
              <a:t>over </a:t>
            </a:r>
            <a:r>
              <a:rPr lang="en-US" sz="2400" dirty="0">
                <a:latin typeface="Times New Roman" panose="02020603050405020304" pitchFamily="18" charset="0"/>
                <a:cs typeface="Times New Roman" panose="02020603050405020304" pitchFamily="18" charset="0"/>
              </a:rPr>
              <a:t>a century. and he </a:t>
            </a:r>
            <a:r>
              <a:rPr lang="en-US" sz="2400" dirty="0" smtClean="0">
                <a:latin typeface="Times New Roman" panose="02020603050405020304" pitchFamily="18" charset="0"/>
                <a:cs typeface="Times New Roman" panose="02020603050405020304" pitchFamily="18" charset="0"/>
              </a:rPr>
              <a:t>encouraged </a:t>
            </a:r>
            <a:r>
              <a:rPr lang="en-US" sz="2400" dirty="0">
                <a:latin typeface="Times New Roman" panose="02020603050405020304" pitchFamily="18" charset="0"/>
                <a:cs typeface="Times New Roman" panose="02020603050405020304" pitchFamily="18" charset="0"/>
              </a:rPr>
              <a:t>it. By the time </a:t>
            </a:r>
            <a:r>
              <a:rPr lang="en-US" sz="2400" dirty="0" smtClean="0">
                <a:latin typeface="Times New Roman" panose="02020603050405020304" pitchFamily="18" charset="0"/>
                <a:cs typeface="Times New Roman" panose="02020603050405020304" pitchFamily="18" charset="0"/>
              </a:rPr>
              <a:t>Edward </a:t>
            </a:r>
            <a:r>
              <a:rPr lang="en-US" sz="2400" dirty="0">
                <a:latin typeface="Times New Roman" panose="02020603050405020304" pitchFamily="18" charset="0"/>
                <a:cs typeface="Times New Roman" panose="02020603050405020304" pitchFamily="18" charset="0"/>
              </a:rPr>
              <a:t>died there was a church in almost </a:t>
            </a:r>
            <a:r>
              <a:rPr lang="en-US" sz="2400" dirty="0" smtClean="0">
                <a:latin typeface="Times New Roman" panose="02020603050405020304" pitchFamily="18" charset="0"/>
                <a:cs typeface="Times New Roman" panose="02020603050405020304" pitchFamily="18" charset="0"/>
              </a:rPr>
              <a:t>every </a:t>
            </a:r>
            <a:r>
              <a:rPr lang="en-US" sz="2400" dirty="0">
                <a:latin typeface="Times New Roman" panose="02020603050405020304" pitchFamily="18" charset="0"/>
                <a:cs typeface="Times New Roman" panose="02020603050405020304" pitchFamily="18" charset="0"/>
              </a:rPr>
              <a:t>village. The pattern of the English village, with its manor </a:t>
            </a:r>
            <a:r>
              <a:rPr lang="en-US" sz="2400" dirty="0" smtClean="0">
                <a:latin typeface="Times New Roman" panose="02020603050405020304" pitchFamily="18" charset="0"/>
                <a:cs typeface="Times New Roman" panose="02020603050405020304" pitchFamily="18" charset="0"/>
              </a:rPr>
              <a:t>house </a:t>
            </a:r>
            <a:r>
              <a:rPr lang="en-US" sz="2400" dirty="0">
                <a:latin typeface="Times New Roman" panose="02020603050405020304" pitchFamily="18" charset="0"/>
                <a:cs typeface="Times New Roman" panose="02020603050405020304" pitchFamily="18" charset="0"/>
              </a:rPr>
              <a:t>and church , dates from this time. Edward started a new church </a:t>
            </a:r>
            <a:r>
              <a:rPr lang="en-US" sz="2400" dirty="0" smtClean="0">
                <a:latin typeface="Times New Roman" panose="02020603050405020304" pitchFamily="18" charset="0"/>
                <a:cs typeface="Times New Roman" panose="02020603050405020304" pitchFamily="18" charset="0"/>
              </a:rPr>
              <a:t>f</a:t>
            </a:r>
            <a:r>
              <a:rPr lang="hu-HU" sz="2400"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cs typeface="Times New Roman" panose="02020603050405020304" pitchFamily="18" charset="0"/>
              </a:rPr>
              <a:t>for </a:t>
            </a:r>
            <a:r>
              <a:rPr lang="hu-HU" sz="2400" dirty="0" smtClean="0">
                <a:latin typeface="Times New Roman" panose="02020603050405020304" pitchFamily="18" charset="0"/>
                <a:cs typeface="Times New Roman" panose="02020603050405020304" pitchFamily="18" charset="0"/>
              </a:rPr>
              <a:t>a </a:t>
            </a:r>
            <a:r>
              <a:rPr lang="en-US" sz="2400" dirty="0" smtClean="0">
                <a:latin typeface="Times New Roman" panose="02020603050405020304" pitchFamily="18" charset="0"/>
                <a:cs typeface="Times New Roman" panose="02020603050405020304" pitchFamily="18" charset="0"/>
              </a:rPr>
              <a:t>king </a:t>
            </a:r>
            <a:r>
              <a:rPr lang="en-US" sz="2400" dirty="0">
                <a:latin typeface="Times New Roman" panose="02020603050405020304" pitchFamily="18" charset="0"/>
                <a:cs typeface="Times New Roman" panose="02020603050405020304" pitchFamily="18" charset="0"/>
              </a:rPr>
              <a:t>at </a:t>
            </a:r>
            <a:r>
              <a:rPr lang="en-US" sz="2400" dirty="0" smtClean="0">
                <a:latin typeface="Times New Roman" panose="02020603050405020304" pitchFamily="18" charset="0"/>
                <a:cs typeface="Times New Roman" panose="02020603050405020304" pitchFamily="18" charset="0"/>
              </a:rPr>
              <a:t>Westminster</a:t>
            </a:r>
            <a:r>
              <a:rPr lang="en-US" sz="2400" dirty="0">
                <a:latin typeface="Times New Roman" panose="02020603050405020304" pitchFamily="18" charset="0"/>
                <a:cs typeface="Times New Roman" panose="02020603050405020304" pitchFamily="18" charset="0"/>
              </a:rPr>
              <a:t>, just outside the city of </a:t>
            </a:r>
            <a:r>
              <a:rPr lang="en-US" sz="2400" dirty="0" smtClean="0">
                <a:latin typeface="Times New Roman" panose="02020603050405020304" pitchFamily="18" charset="0"/>
                <a:cs typeface="Times New Roman" panose="02020603050405020304" pitchFamily="18" charset="0"/>
              </a:rPr>
              <a:t>Lon </a:t>
            </a:r>
            <a:r>
              <a:rPr lang="en-US" sz="2400" dirty="0">
                <a:latin typeface="Times New Roman" panose="02020603050405020304" pitchFamily="18" charset="0"/>
                <a:cs typeface="Times New Roman" panose="02020603050405020304" pitchFamily="18" charset="0"/>
              </a:rPr>
              <a:t>on . In fact Westminster </a:t>
            </a:r>
            <a:r>
              <a:rPr lang="en-US" sz="2400" dirty="0" smtClean="0">
                <a:latin typeface="Times New Roman" panose="02020603050405020304" pitchFamily="18" charset="0"/>
                <a:cs typeface="Times New Roman" panose="02020603050405020304" pitchFamily="18" charset="0"/>
              </a:rPr>
              <a:t>Abbey </a:t>
            </a:r>
            <a:r>
              <a:rPr lang="en-US" sz="2400" dirty="0">
                <a:latin typeface="Times New Roman" panose="02020603050405020304" pitchFamily="18" charset="0"/>
                <a:cs typeface="Times New Roman" panose="02020603050405020304" pitchFamily="18" charset="0"/>
              </a:rPr>
              <a:t>was a </a:t>
            </a:r>
            <a:r>
              <a:rPr lang="en-US" sz="2400" dirty="0" smtClean="0">
                <a:latin typeface="Times New Roman" panose="02020603050405020304" pitchFamily="18" charset="0"/>
                <a:cs typeface="Times New Roman" panose="02020603050405020304" pitchFamily="18" charset="0"/>
              </a:rPr>
              <a:t>Norman, </a:t>
            </a:r>
            <a:r>
              <a:rPr lang="en-US" sz="2400" dirty="0">
                <a:latin typeface="Times New Roman" panose="02020603050405020304" pitchFamily="18" charset="0"/>
                <a:cs typeface="Times New Roman" panose="02020603050405020304" pitchFamily="18" charset="0"/>
              </a:rPr>
              <a:t>not a Saxon </a:t>
            </a:r>
            <a:r>
              <a:rPr lang="en-US" sz="2400" dirty="0" smtClean="0">
                <a:latin typeface="Times New Roman" panose="02020603050405020304" pitchFamily="18" charset="0"/>
                <a:cs typeface="Times New Roman" panose="02020603050405020304" pitchFamily="18" charset="0"/>
              </a:rPr>
              <a:t>building, because </a:t>
            </a:r>
            <a:r>
              <a:rPr lang="en-US" sz="2400" dirty="0">
                <a:latin typeface="Times New Roman" panose="02020603050405020304" pitchFamily="18" charset="0"/>
                <a:cs typeface="Times New Roman" panose="02020603050405020304" pitchFamily="18" charset="0"/>
              </a:rPr>
              <a:t>he had spent almost all his life in Normandy, and his mot her was a daughter of the duke of </a:t>
            </a:r>
            <a:r>
              <a:rPr lang="en-US" sz="2400" dirty="0" smtClean="0">
                <a:latin typeface="Times New Roman" panose="02020603050405020304" pitchFamily="18" charset="0"/>
                <a:cs typeface="Times New Roman" panose="02020603050405020304" pitchFamily="18" charset="0"/>
              </a:rPr>
              <a:t>Normandy</a:t>
            </a:r>
            <a:endParaRPr lang="hu-HU"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060848"/>
            <a:ext cx="2991966" cy="448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186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GB" dirty="0" smtClean="0"/>
              <a:t>Harold Godwinson</a:t>
            </a:r>
            <a:endParaRPr lang="hu-HU" dirty="0"/>
          </a:p>
        </p:txBody>
      </p:sp>
      <p:sp>
        <p:nvSpPr>
          <p:cNvPr id="3" name="Tartalom helye 2"/>
          <p:cNvSpPr>
            <a:spLocks noGrp="1"/>
          </p:cNvSpPr>
          <p:nvPr>
            <p:ph idx="1"/>
          </p:nvPr>
        </p:nvSpPr>
        <p:spPr/>
        <p:txBody>
          <a:bodyPr>
            <a:noAutofit/>
          </a:bodyPr>
          <a:lstStyle/>
          <a:p>
            <a:r>
              <a:rPr lang="en-US" sz="2400" dirty="0">
                <a:latin typeface="Times New Roman" panose="02020603050405020304" pitchFamily="18" charset="0"/>
                <a:cs typeface="Times New Roman" panose="02020603050405020304" pitchFamily="18" charset="0"/>
              </a:rPr>
              <a:t>Edward </a:t>
            </a:r>
            <a:r>
              <a:rPr lang="en-US" sz="2400" dirty="0" smtClean="0">
                <a:latin typeface="Times New Roman" panose="02020603050405020304" pitchFamily="18" charset="0"/>
                <a:cs typeface="Times New Roman" panose="02020603050405020304" pitchFamily="18" charset="0"/>
              </a:rPr>
              <a:t>only </a:t>
            </a:r>
            <a:r>
              <a:rPr lang="en-US" sz="2400" dirty="0">
                <a:latin typeface="Times New Roman" panose="02020603050405020304" pitchFamily="18" charset="0"/>
                <a:cs typeface="Times New Roman" panose="02020603050405020304" pitchFamily="18" charset="0"/>
              </a:rPr>
              <a:t>lived until </a:t>
            </a:r>
            <a:r>
              <a:rPr lang="en-US" sz="2400" dirty="0" smtClean="0">
                <a:latin typeface="Times New Roman" panose="02020603050405020304" pitchFamily="18" charset="0"/>
                <a:cs typeface="Times New Roman" panose="02020603050405020304" pitchFamily="18" charset="0"/>
              </a:rPr>
              <a:t>1066</a:t>
            </a:r>
            <a:r>
              <a:rPr lang="en-US" sz="2400" dirty="0">
                <a:latin typeface="Times New Roman" panose="02020603050405020304" pitchFamily="18" charset="0"/>
                <a:cs typeface="Times New Roman" panose="02020603050405020304" pitchFamily="18" charset="0"/>
              </a:rPr>
              <a:t>, when he died without an obvious heir.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question of who should follow him as king was one of the most important in English history.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Edward </a:t>
            </a:r>
            <a:r>
              <a:rPr lang="en-US" sz="2400" dirty="0">
                <a:latin typeface="Times New Roman" panose="02020603050405020304" pitchFamily="18" charset="0"/>
                <a:cs typeface="Times New Roman" panose="02020603050405020304" pitchFamily="18" charset="0"/>
              </a:rPr>
              <a:t>had brought many Normans to his English court from France. These </a:t>
            </a:r>
            <a:r>
              <a:rPr lang="en-US" sz="2400" dirty="0" smtClean="0">
                <a:latin typeface="Times New Roman" panose="02020603050405020304" pitchFamily="18" charset="0"/>
                <a:cs typeface="Times New Roman" panose="02020603050405020304" pitchFamily="18" charset="0"/>
              </a:rPr>
              <a:t>Normans </a:t>
            </a:r>
            <a:r>
              <a:rPr lang="en-US" sz="2400" dirty="0">
                <a:latin typeface="Times New Roman" panose="02020603050405020304" pitchFamily="18" charset="0"/>
                <a:cs typeface="Times New Roman" panose="02020603050405020304" pitchFamily="18" charset="0"/>
              </a:rPr>
              <a:t>were not liked by the more powerful Saxon </a:t>
            </a:r>
            <a:r>
              <a:rPr lang="en-US" sz="2400" dirty="0" smtClean="0">
                <a:latin typeface="Times New Roman" panose="02020603050405020304" pitchFamily="18" charset="0"/>
                <a:cs typeface="Times New Roman" panose="02020603050405020304" pitchFamily="18" charset="0"/>
              </a:rPr>
              <a:t>nobles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particularly </a:t>
            </a:r>
            <a:r>
              <a:rPr lang="en-US" sz="2400" dirty="0">
                <a:latin typeface="Times New Roman" panose="02020603050405020304" pitchFamily="18" charset="0"/>
                <a:cs typeface="Times New Roman" panose="02020603050405020304" pitchFamily="18" charset="0"/>
              </a:rPr>
              <a:t>by the most powerful </a:t>
            </a:r>
            <a:r>
              <a:rPr lang="en-US" sz="2400" dirty="0" smtClean="0">
                <a:latin typeface="Times New Roman" panose="02020603050405020304" pitchFamily="18" charset="0"/>
                <a:cs typeface="Times New Roman" panose="02020603050405020304" pitchFamily="18" charset="0"/>
              </a:rPr>
              <a:t>family </a:t>
            </a:r>
            <a:r>
              <a:rPr lang="en-US" sz="2400" dirty="0">
                <a:latin typeface="Times New Roman" panose="02020603050405020304" pitchFamily="18" charset="0"/>
                <a:cs typeface="Times New Roman" panose="02020603050405020304" pitchFamily="18" charset="0"/>
              </a:rPr>
              <a:t>of </a:t>
            </a:r>
            <a:r>
              <a:rPr lang="en-US" sz="2400" dirty="0" err="1">
                <a:latin typeface="Times New Roman" panose="02020603050405020304" pitchFamily="18" charset="0"/>
                <a:cs typeface="Times New Roman" panose="02020603050405020304" pitchFamily="18" charset="0"/>
              </a:rPr>
              <a:t>Wessex</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t>
            </a:r>
            <a:r>
              <a:rPr lang="en-US" sz="2400" dirty="0" err="1" smtClean="0">
                <a:latin typeface="Times New Roman" panose="02020603050405020304" pitchFamily="18" charset="0"/>
                <a:cs typeface="Times New Roman" panose="02020603050405020304" pitchFamily="18" charset="0"/>
              </a:rPr>
              <a:t>Godwinsons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was a </a:t>
            </a:r>
            <a:r>
              <a:rPr lang="en-US" sz="2400" dirty="0" smtClean="0">
                <a:latin typeface="Times New Roman" panose="02020603050405020304" pitchFamily="18" charset="0"/>
                <a:cs typeface="Times New Roman" panose="02020603050405020304" pitchFamily="18" charset="0"/>
              </a:rPr>
              <a:t>Godwinson Harold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whom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Witan </a:t>
            </a:r>
            <a:r>
              <a:rPr lang="en-US" sz="2400" dirty="0">
                <a:latin typeface="Times New Roman" panose="02020603050405020304" pitchFamily="18" charset="0"/>
                <a:cs typeface="Times New Roman" panose="02020603050405020304" pitchFamily="18" charset="0"/>
              </a:rPr>
              <a:t>chose to be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next </a:t>
            </a:r>
            <a:r>
              <a:rPr lang="en-US" sz="2400" dirty="0" smtClean="0">
                <a:latin typeface="Times New Roman" panose="02020603050405020304" pitchFamily="18" charset="0"/>
                <a:cs typeface="Times New Roman" panose="02020603050405020304" pitchFamily="18" charset="0"/>
              </a:rPr>
              <a:t>king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England</a:t>
            </a:r>
            <a:r>
              <a:rPr lang="en-US" sz="2400" dirty="0">
                <a:latin typeface="Times New Roman" panose="02020603050405020304" pitchFamily="18" charset="0"/>
                <a:cs typeface="Times New Roman" panose="02020603050405020304" pitchFamily="18" charset="0"/>
              </a:rPr>
              <a:t>. Harold had already shown his bravery and ability. He had no royal blood , but he seemed a good </a:t>
            </a:r>
            <a:r>
              <a:rPr lang="en-US" sz="2400" dirty="0" smtClean="0">
                <a:latin typeface="Times New Roman" panose="02020603050405020304" pitchFamily="18" charset="0"/>
                <a:cs typeface="Times New Roman" panose="02020603050405020304" pitchFamily="18" charset="0"/>
              </a:rPr>
              <a:t>choice </a:t>
            </a:r>
            <a:r>
              <a:rPr lang="en-US" sz="2400" dirty="0">
                <a:latin typeface="Times New Roman" panose="02020603050405020304" pitchFamily="18" charset="0"/>
                <a:cs typeface="Times New Roman" panose="02020603050405020304" pitchFamily="18" charset="0"/>
              </a:rPr>
              <a:t>for the throne of England</a:t>
            </a:r>
            <a:r>
              <a:rPr lang="en-US"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766045"/>
            <a:ext cx="1986010" cy="3745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579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4400" dirty="0" smtClean="0"/>
              <a:t>The future of the English throne</a:t>
            </a:r>
            <a:endParaRPr lang="hu-HU" sz="4400" dirty="0"/>
          </a:p>
        </p:txBody>
      </p:sp>
      <p:sp>
        <p:nvSpPr>
          <p:cNvPr id="3" name="Tartalom helye 2"/>
          <p:cNvSpPr>
            <a:spLocks noGrp="1"/>
          </p:cNvSpPr>
          <p:nvPr>
            <p:ph idx="1"/>
          </p:nvPr>
        </p:nvSpPr>
        <p:spPr/>
        <p:txBody>
          <a:bodyPr>
            <a:noAutofit/>
          </a:bodyPr>
          <a:lstStyle/>
          <a:p>
            <a:r>
              <a:rPr lang="en-US" sz="2000" dirty="0">
                <a:latin typeface="Times New Roman" panose="02020603050405020304" pitchFamily="18" charset="0"/>
                <a:cs typeface="Times New Roman" panose="02020603050405020304" pitchFamily="18" charset="0"/>
              </a:rPr>
              <a:t>Harold's right to the English throne was challenged by Duke </a:t>
            </a:r>
            <a:r>
              <a:rPr lang="en-US" sz="2000" dirty="0" smtClean="0">
                <a:latin typeface="Times New Roman" panose="02020603050405020304" pitchFamily="18" charset="0"/>
                <a:cs typeface="Times New Roman" panose="02020603050405020304" pitchFamily="18" charset="0"/>
              </a:rPr>
              <a:t>William </a:t>
            </a:r>
            <a:r>
              <a:rPr lang="en-US" sz="2000" dirty="0">
                <a:latin typeface="Times New Roman" panose="02020603050405020304" pitchFamily="18" charset="0"/>
                <a:cs typeface="Times New Roman" panose="02020603050405020304" pitchFamily="18" charset="0"/>
              </a:rPr>
              <a:t>of </a:t>
            </a:r>
            <a:r>
              <a:rPr lang="en-US" sz="2000" dirty="0" smtClean="0">
                <a:latin typeface="Times New Roman" panose="02020603050405020304" pitchFamily="18" charset="0"/>
                <a:cs typeface="Times New Roman" panose="02020603050405020304" pitchFamily="18" charset="0"/>
              </a:rPr>
              <a:t>Normandy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William </a:t>
            </a:r>
            <a:r>
              <a:rPr lang="en-US" sz="2000" dirty="0">
                <a:latin typeface="Times New Roman" panose="02020603050405020304" pitchFamily="18" charset="0"/>
                <a:cs typeface="Times New Roman" panose="02020603050405020304" pitchFamily="18" charset="0"/>
              </a:rPr>
              <a:t>had two claims to the English throne . </a:t>
            </a:r>
            <a:endParaRPr lang="en-US" sz="2000" dirty="0" smtClean="0">
              <a:latin typeface="Times New Roman" panose="02020603050405020304" pitchFamily="18" charset="0"/>
              <a:cs typeface="Times New Roman" panose="02020603050405020304" pitchFamily="18" charset="0"/>
            </a:endParaRPr>
          </a:p>
          <a:p>
            <a:pPr marL="571500" indent="-457200">
              <a:buFont typeface="+mj-lt"/>
              <a:buAutoNum type="arabicPeriod"/>
            </a:pPr>
            <a:r>
              <a:rPr lang="en-US" sz="2000"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His </a:t>
            </a:r>
            <a:r>
              <a:rPr lang="en-US" sz="2000" b="1" dirty="0">
                <a:latin typeface="Times New Roman" panose="02020603050405020304" pitchFamily="18" charset="0"/>
                <a:cs typeface="Times New Roman" panose="02020603050405020304" pitchFamily="18" charset="0"/>
              </a:rPr>
              <a:t>first claim was that King Edward had </a:t>
            </a:r>
            <a:r>
              <a:rPr lang="en-US" sz="2000" b="1" dirty="0" smtClean="0">
                <a:latin typeface="Times New Roman" panose="02020603050405020304" pitchFamily="18" charset="0"/>
                <a:cs typeface="Times New Roman" panose="02020603050405020304" pitchFamily="18" charset="0"/>
              </a:rPr>
              <a:t>promised </a:t>
            </a:r>
            <a:r>
              <a:rPr lang="en-US" sz="2000" b="1" dirty="0">
                <a:latin typeface="Times New Roman" panose="02020603050405020304" pitchFamily="18" charset="0"/>
                <a:cs typeface="Times New Roman" panose="02020603050405020304" pitchFamily="18" charset="0"/>
              </a:rPr>
              <a:t>it to </a:t>
            </a:r>
            <a:r>
              <a:rPr lang="en-US" sz="2000" b="1" dirty="0" smtClean="0">
                <a:latin typeface="Times New Roman" panose="02020603050405020304" pitchFamily="18" charset="0"/>
                <a:cs typeface="Times New Roman" panose="02020603050405020304" pitchFamily="18" charset="0"/>
              </a:rPr>
              <a:t>him.</a:t>
            </a:r>
          </a:p>
          <a:p>
            <a:pPr marL="571500" indent="-457200">
              <a:buFont typeface="+mj-lt"/>
              <a:buAutoNum type="arabicPeriod"/>
            </a:pPr>
            <a:r>
              <a:rPr lang="en-US" sz="2000" b="1" dirty="0" smtClean="0">
                <a:latin typeface="Times New Roman" panose="02020603050405020304" pitchFamily="18" charset="0"/>
                <a:cs typeface="Times New Roman" panose="02020603050405020304" pitchFamily="18" charset="0"/>
              </a:rPr>
              <a:t>The second claim </a:t>
            </a:r>
            <a:r>
              <a:rPr lang="en-US" sz="2000" b="1" dirty="0">
                <a:latin typeface="Times New Roman" panose="02020603050405020304" pitchFamily="18" charset="0"/>
                <a:cs typeface="Times New Roman" panose="02020603050405020304" pitchFamily="18" charset="0"/>
              </a:rPr>
              <a:t>was that Harold, who had visited </a:t>
            </a:r>
            <a:r>
              <a:rPr lang="en-US" sz="2000" b="1" dirty="0" smtClean="0">
                <a:latin typeface="Times New Roman" panose="02020603050405020304" pitchFamily="18" charset="0"/>
                <a:cs typeface="Times New Roman" panose="02020603050405020304" pitchFamily="18" charset="0"/>
              </a:rPr>
              <a:t>William </a:t>
            </a:r>
            <a:r>
              <a:rPr lang="en-US" sz="2000" b="1" dirty="0">
                <a:latin typeface="Times New Roman" panose="02020603050405020304" pitchFamily="18" charset="0"/>
                <a:cs typeface="Times New Roman" panose="02020603050405020304" pitchFamily="18" charset="0"/>
              </a:rPr>
              <a:t>in 1064 or 1065, had promised </a:t>
            </a:r>
            <a:r>
              <a:rPr lang="en-US" sz="2000" b="1" dirty="0" smtClean="0">
                <a:latin typeface="Times New Roman" panose="02020603050405020304" pitchFamily="18" charset="0"/>
                <a:cs typeface="Times New Roman" panose="02020603050405020304" pitchFamily="18" charset="0"/>
              </a:rPr>
              <a:t>William that </a:t>
            </a:r>
            <a:r>
              <a:rPr lang="en-US" sz="2000" b="1" dirty="0">
                <a:latin typeface="Times New Roman" panose="02020603050405020304" pitchFamily="18" charset="0"/>
                <a:cs typeface="Times New Roman" panose="02020603050405020304" pitchFamily="18" charset="0"/>
              </a:rPr>
              <a:t>he, Harold, </a:t>
            </a:r>
            <a:r>
              <a:rPr lang="en-US" sz="2000" b="1" dirty="0" smtClean="0">
                <a:latin typeface="Times New Roman" panose="02020603050405020304" pitchFamily="18" charset="0"/>
                <a:cs typeface="Times New Roman" panose="02020603050405020304" pitchFamily="18" charset="0"/>
              </a:rPr>
              <a:t>would </a:t>
            </a:r>
            <a:r>
              <a:rPr lang="en-US" sz="2000" b="1" dirty="0">
                <a:latin typeface="Times New Roman" panose="02020603050405020304" pitchFamily="18" charset="0"/>
                <a:cs typeface="Times New Roman" panose="02020603050405020304" pitchFamily="18" charset="0"/>
              </a:rPr>
              <a:t>not try to take the throne for himself. Harold did not </a:t>
            </a:r>
            <a:r>
              <a:rPr lang="en-US" sz="2000" b="1" dirty="0" smtClean="0">
                <a:latin typeface="Times New Roman" panose="02020603050405020304" pitchFamily="18" charset="0"/>
                <a:cs typeface="Times New Roman" panose="02020603050405020304" pitchFamily="18" charset="0"/>
              </a:rPr>
              <a:t>deny this </a:t>
            </a:r>
            <a:r>
              <a:rPr lang="en-US" sz="2000" b="1" dirty="0">
                <a:latin typeface="Times New Roman" panose="02020603050405020304" pitchFamily="18" charset="0"/>
                <a:cs typeface="Times New Roman" panose="02020603050405020304" pitchFamily="18" charset="0"/>
              </a:rPr>
              <a:t>second claim, but said that he had been </a:t>
            </a:r>
            <a:r>
              <a:rPr lang="en-US" sz="2000" b="1" dirty="0" smtClean="0">
                <a:latin typeface="Times New Roman" panose="02020603050405020304" pitchFamily="18" charset="0"/>
                <a:cs typeface="Times New Roman" panose="02020603050405020304" pitchFamily="18" charset="0"/>
              </a:rPr>
              <a:t>forced </a:t>
            </a:r>
            <a:r>
              <a:rPr lang="en-US" sz="2000" b="1" dirty="0">
                <a:latin typeface="Times New Roman" panose="02020603050405020304" pitchFamily="18" charset="0"/>
                <a:cs typeface="Times New Roman" panose="02020603050405020304" pitchFamily="18" charset="0"/>
              </a:rPr>
              <a:t>to make </a:t>
            </a:r>
            <a:r>
              <a:rPr lang="en-US" sz="2000" b="1" dirty="0" smtClean="0">
                <a:latin typeface="Times New Roman" panose="02020603050405020304" pitchFamily="18" charset="0"/>
                <a:cs typeface="Times New Roman" panose="02020603050405020304" pitchFamily="18" charset="0"/>
              </a:rPr>
              <a:t>the promise and </a:t>
            </a:r>
            <a:r>
              <a:rPr lang="en-US" sz="2000" b="1" dirty="0">
                <a:latin typeface="Times New Roman" panose="02020603050405020304" pitchFamily="18" charset="0"/>
                <a:cs typeface="Times New Roman" panose="02020603050405020304" pitchFamily="18" charset="0"/>
              </a:rPr>
              <a:t>that because it was made unwillingly he was not tied by it. </a:t>
            </a:r>
          </a:p>
          <a:p>
            <a:r>
              <a:rPr lang="en-US" sz="2000" dirty="0">
                <a:latin typeface="Times New Roman" panose="02020603050405020304" pitchFamily="18" charset="0"/>
                <a:cs typeface="Times New Roman" panose="02020603050405020304" pitchFamily="18" charset="0"/>
              </a:rPr>
              <a:t> Harold was faced by two </a:t>
            </a:r>
            <a:r>
              <a:rPr lang="en-US" sz="2000" dirty="0" smtClean="0">
                <a:latin typeface="Times New Roman" panose="02020603050405020304" pitchFamily="18" charset="0"/>
                <a:cs typeface="Times New Roman" panose="02020603050405020304" pitchFamily="18" charset="0"/>
              </a:rPr>
              <a:t>dangers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one </a:t>
            </a:r>
            <a:r>
              <a:rPr lang="en-US" sz="2000" dirty="0">
                <a:latin typeface="Times New Roman" panose="02020603050405020304" pitchFamily="18" charset="0"/>
                <a:cs typeface="Times New Roman" panose="02020603050405020304" pitchFamily="18" charset="0"/>
              </a:rPr>
              <a:t>in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south and one in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north.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Danish Vikings had </a:t>
            </a:r>
            <a:r>
              <a:rPr lang="en-US" sz="2000" dirty="0" smtClean="0">
                <a:latin typeface="Times New Roman" panose="02020603050405020304" pitchFamily="18" charset="0"/>
                <a:cs typeface="Times New Roman" panose="02020603050405020304" pitchFamily="18" charset="0"/>
              </a:rPr>
              <a:t>not </a:t>
            </a:r>
            <a:r>
              <a:rPr lang="en-US" sz="2000" dirty="0">
                <a:latin typeface="Times New Roman" panose="02020603050405020304" pitchFamily="18" charset="0"/>
                <a:cs typeface="Times New Roman" panose="02020603050405020304" pitchFamily="18" charset="0"/>
              </a:rPr>
              <a:t>given up </a:t>
            </a:r>
            <a:r>
              <a:rPr lang="en-US" sz="2000" dirty="0" smtClean="0">
                <a:latin typeface="Times New Roman" panose="02020603050405020304" pitchFamily="18" charset="0"/>
                <a:cs typeface="Times New Roman" panose="02020603050405020304" pitchFamily="18" charset="0"/>
              </a:rPr>
              <a:t>their </a:t>
            </a:r>
            <a:r>
              <a:rPr lang="en-US" sz="2000" dirty="0">
                <a:latin typeface="Times New Roman" panose="02020603050405020304" pitchFamily="18" charset="0"/>
                <a:cs typeface="Times New Roman" panose="02020603050405020304" pitchFamily="18" charset="0"/>
              </a:rPr>
              <a:t>claim to the </a:t>
            </a:r>
            <a:r>
              <a:rPr lang="en-US" sz="2000" dirty="0" smtClean="0">
                <a:latin typeface="Times New Roman" panose="02020603050405020304" pitchFamily="18" charset="0"/>
                <a:cs typeface="Times New Roman" panose="02020603050405020304" pitchFamily="18" charset="0"/>
              </a:rPr>
              <a:t>English </a:t>
            </a:r>
            <a:r>
              <a:rPr lang="en-US" sz="2000" dirty="0">
                <a:latin typeface="Times New Roman" panose="02020603050405020304" pitchFamily="18" charset="0"/>
                <a:cs typeface="Times New Roman" panose="02020603050405020304" pitchFamily="18" charset="0"/>
              </a:rPr>
              <a:t>throne. In 1066 </a:t>
            </a:r>
            <a:r>
              <a:rPr lang="en-US" sz="2000" dirty="0" smtClean="0">
                <a:latin typeface="Times New Roman" panose="02020603050405020304" pitchFamily="18" charset="0"/>
                <a:cs typeface="Times New Roman" panose="02020603050405020304" pitchFamily="18" charset="0"/>
              </a:rPr>
              <a:t>Harold </a:t>
            </a:r>
            <a:r>
              <a:rPr lang="en-US" sz="2000" dirty="0">
                <a:latin typeface="Times New Roman" panose="02020603050405020304" pitchFamily="18" charset="0"/>
                <a:cs typeface="Times New Roman" panose="02020603050405020304" pitchFamily="18" charset="0"/>
              </a:rPr>
              <a:t>had to march north into Yorkshire to defeat the Danes. No </a:t>
            </a:r>
            <a:r>
              <a:rPr lang="en-US" sz="2000" dirty="0" smtClean="0">
                <a:latin typeface="Times New Roman" panose="02020603050405020304" pitchFamily="18" charset="0"/>
                <a:cs typeface="Times New Roman" panose="02020603050405020304" pitchFamily="18" charset="0"/>
              </a:rPr>
              <a:t>sooner </a:t>
            </a:r>
            <a:r>
              <a:rPr lang="en-US" sz="2000" dirty="0">
                <a:latin typeface="Times New Roman" panose="02020603050405020304" pitchFamily="18" charset="0"/>
                <a:cs typeface="Times New Roman" panose="02020603050405020304" pitchFamily="18" charset="0"/>
              </a:rPr>
              <a:t>had he defeated </a:t>
            </a:r>
            <a:r>
              <a:rPr lang="en-US" sz="2000" dirty="0" smtClean="0">
                <a:latin typeface="Times New Roman" panose="02020603050405020304" pitchFamily="18" charset="0"/>
                <a:cs typeface="Times New Roman" panose="02020603050405020304" pitchFamily="18" charset="0"/>
              </a:rPr>
              <a:t>them than </a:t>
            </a:r>
            <a:r>
              <a:rPr lang="en-US" sz="2000" dirty="0">
                <a:latin typeface="Times New Roman" panose="02020603050405020304" pitchFamily="18" charset="0"/>
                <a:cs typeface="Times New Roman" panose="02020603050405020304" pitchFamily="18" charset="0"/>
              </a:rPr>
              <a:t>he </a:t>
            </a:r>
            <a:r>
              <a:rPr lang="en-US" sz="2000" dirty="0" smtClean="0">
                <a:latin typeface="Times New Roman" panose="02020603050405020304" pitchFamily="18" charset="0"/>
                <a:cs typeface="Times New Roman" panose="02020603050405020304" pitchFamily="18" charset="0"/>
              </a:rPr>
              <a:t>learnt </a:t>
            </a:r>
            <a:r>
              <a:rPr lang="en-US" sz="2000" dirty="0">
                <a:latin typeface="Times New Roman" panose="02020603050405020304" pitchFamily="18" charset="0"/>
                <a:cs typeface="Times New Roman" panose="02020603050405020304" pitchFamily="18" charset="0"/>
              </a:rPr>
              <a:t>that </a:t>
            </a:r>
            <a:r>
              <a:rPr lang="en-US" sz="2000" dirty="0" smtClean="0">
                <a:latin typeface="Times New Roman" panose="02020603050405020304" pitchFamily="18" charset="0"/>
                <a:cs typeface="Times New Roman" panose="02020603050405020304" pitchFamily="18" charset="0"/>
              </a:rPr>
              <a:t>William </a:t>
            </a:r>
            <a:r>
              <a:rPr lang="en-US" sz="2000" dirty="0">
                <a:latin typeface="Times New Roman" panose="02020603050405020304" pitchFamily="18" charset="0"/>
                <a:cs typeface="Times New Roman" panose="02020603050405020304" pitchFamily="18" charset="0"/>
              </a:rPr>
              <a:t>had </a:t>
            </a:r>
            <a:r>
              <a:rPr lang="en-US" sz="2000" dirty="0" smtClean="0">
                <a:latin typeface="Times New Roman" panose="02020603050405020304" pitchFamily="18" charset="0"/>
                <a:cs typeface="Times New Roman" panose="02020603050405020304" pitchFamily="18" charset="0"/>
              </a:rPr>
              <a:t>landed </a:t>
            </a:r>
            <a:r>
              <a:rPr lang="en-US" sz="2000" dirty="0">
                <a:latin typeface="Times New Roman" panose="02020603050405020304" pitchFamily="18" charset="0"/>
                <a:cs typeface="Times New Roman" panose="02020603050405020304" pitchFamily="18" charset="0"/>
              </a:rPr>
              <a:t>in </a:t>
            </a:r>
            <a:r>
              <a:rPr lang="en-US" sz="2000" dirty="0" smtClean="0">
                <a:latin typeface="Times New Roman" panose="02020603050405020304" pitchFamily="18" charset="0"/>
                <a:cs typeface="Times New Roman" panose="02020603050405020304" pitchFamily="18" charset="0"/>
              </a:rPr>
              <a:t>England </a:t>
            </a:r>
            <a:r>
              <a:rPr lang="en-US" sz="2000" dirty="0">
                <a:latin typeface="Times New Roman" panose="02020603050405020304" pitchFamily="18" charset="0"/>
                <a:cs typeface="Times New Roman" panose="02020603050405020304" pitchFamily="18" charset="0"/>
              </a:rPr>
              <a:t>with an army. His men were tired. hut they had no time to rest. They </a:t>
            </a:r>
            <a:r>
              <a:rPr lang="en-US" sz="2000" dirty="0" smtClean="0">
                <a:latin typeface="Times New Roman" panose="02020603050405020304" pitchFamily="18" charset="0"/>
                <a:cs typeface="Times New Roman" panose="02020603050405020304" pitchFamily="18" charset="0"/>
              </a:rPr>
              <a:t>marched </a:t>
            </a:r>
            <a:r>
              <a:rPr lang="en-US" sz="2000" dirty="0">
                <a:latin typeface="Times New Roman" panose="02020603050405020304" pitchFamily="18" charset="0"/>
                <a:cs typeface="Times New Roman" panose="02020603050405020304" pitchFamily="18" charset="0"/>
              </a:rPr>
              <a:t>south as fast as </a:t>
            </a:r>
            <a:r>
              <a:rPr lang="en-US" sz="2000" dirty="0" smtClean="0">
                <a:latin typeface="Times New Roman" panose="02020603050405020304" pitchFamily="18" charset="0"/>
                <a:cs typeface="Times New Roman" panose="02020603050405020304" pitchFamily="18" charset="0"/>
              </a:rPr>
              <a:t>possible</a:t>
            </a:r>
            <a:r>
              <a:rPr lang="en-US" sz="2000" dirty="0">
                <a:latin typeface="Times New Roman" panose="02020603050405020304" pitchFamily="18" charset="0"/>
                <a:cs typeface="Times New Roman" panose="02020603050405020304" pitchFamily="18" charset="0"/>
              </a:rPr>
              <a:t>.</a:t>
            </a:r>
            <a:endParaRPr lang="hu-H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413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GB" dirty="0" smtClean="0"/>
              <a:t>Duke William of Normandy</a:t>
            </a:r>
            <a:endParaRPr lang="hu-HU" dirty="0"/>
          </a:p>
        </p:txBody>
      </p:sp>
      <p:sp>
        <p:nvSpPr>
          <p:cNvPr id="3" name="Tartalom helye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Harold decided </a:t>
            </a:r>
            <a:r>
              <a:rPr lang="en-US" sz="2400" dirty="0">
                <a:latin typeface="Times New Roman" panose="02020603050405020304" pitchFamily="18" charset="0"/>
                <a:cs typeface="Times New Roman" panose="02020603050405020304" pitchFamily="18" charset="0"/>
              </a:rPr>
              <a:t>not to wait for </a:t>
            </a:r>
            <a:r>
              <a:rPr lang="en-US" sz="2400" dirty="0" smtClean="0">
                <a:latin typeface="Times New Roman" panose="02020603050405020304" pitchFamily="18" charset="0"/>
                <a:cs typeface="Times New Roman" panose="02020603050405020304" pitchFamily="18" charset="0"/>
              </a:rPr>
              <a:t>the whole </a:t>
            </a:r>
            <a:r>
              <a:rPr lang="en-US" sz="2400" dirty="0">
                <a:latin typeface="Times New Roman" panose="02020603050405020304" pitchFamily="18" charset="0"/>
                <a:cs typeface="Times New Roman" panose="02020603050405020304" pitchFamily="18" charset="0"/>
              </a:rPr>
              <a:t>Saxon army. </a:t>
            </a:r>
            <a:r>
              <a:rPr lang="en-US" sz="2400" dirty="0" smtClean="0">
                <a:latin typeface="Times New Roman" panose="02020603050405020304" pitchFamily="18" charset="0"/>
                <a:cs typeface="Times New Roman" panose="02020603050405020304" pitchFamily="18" charset="0"/>
              </a:rPr>
              <a:t>The</a:t>
            </a:r>
            <a:r>
              <a:rPr lang="hu-HU" sz="2400" dirty="0" smtClean="0">
                <a:latin typeface="Times New Roman" panose="02020603050405020304" pitchFamily="18" charset="0"/>
                <a:cs typeface="Times New Roman" panose="02020603050405020304" pitchFamily="18" charset="0"/>
              </a:rPr>
              <a:t> </a:t>
            </a:r>
            <a:r>
              <a:rPr lang="hu-HU" sz="2400" i="1" dirty="0" err="1" smtClean="0">
                <a:latin typeface="Times New Roman" panose="02020603050405020304" pitchFamily="18" charset="0"/>
                <a:cs typeface="Times New Roman" panose="02020603050405020304" pitchFamily="18" charset="0"/>
              </a:rPr>
              <a:t>fyrd</a:t>
            </a:r>
            <a:r>
              <a:rPr lang="hu-HU" sz="2400" dirty="0" smtClean="0">
                <a:latin typeface="Times New Roman" panose="02020603050405020304" pitchFamily="18" charset="0"/>
                <a:cs typeface="Times New Roman" panose="02020603050405020304" pitchFamily="18" charset="0"/>
              </a:rPr>
              <a:t>, </a:t>
            </a:r>
            <a:r>
              <a:rPr lang="hu-HU"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o </a:t>
            </a:r>
            <a:r>
              <a:rPr lang="en-US" sz="2400" dirty="0" err="1" smtClean="0">
                <a:latin typeface="Times New Roman" panose="02020603050405020304" pitchFamily="18" charset="0"/>
                <a:cs typeface="Times New Roman" panose="02020603050405020304" pitchFamily="18" charset="0"/>
              </a:rPr>
              <a:t>gath</a:t>
            </a:r>
            <a:r>
              <a:rPr lang="hu-HU" sz="2400" dirty="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r </a:t>
            </a:r>
            <a:r>
              <a:rPr lang="en-US" sz="2400" dirty="0">
                <a:latin typeface="Times New Roman" panose="02020603050405020304" pitchFamily="18" charset="0"/>
                <a:cs typeface="Times New Roman" panose="02020603050405020304" pitchFamily="18" charset="0"/>
              </a:rPr>
              <a:t>because </a:t>
            </a:r>
            <a:r>
              <a:rPr lang="en-US" sz="2400" dirty="0" smtClean="0">
                <a:latin typeface="Times New Roman" panose="02020603050405020304" pitchFamily="18" charset="0"/>
                <a:cs typeface="Times New Roman" panose="02020603050405020304" pitchFamily="18" charset="0"/>
              </a:rPr>
              <a:t>William's </a:t>
            </a:r>
            <a:r>
              <a:rPr lang="en-US" sz="2400" dirty="0">
                <a:latin typeface="Times New Roman" panose="02020603050405020304" pitchFamily="18" charset="0"/>
                <a:cs typeface="Times New Roman" panose="02020603050405020304" pitchFamily="18" charset="0"/>
              </a:rPr>
              <a:t>army was </a:t>
            </a:r>
            <a:r>
              <a:rPr lang="en-US" sz="2400" dirty="0" smtClean="0">
                <a:latin typeface="Times New Roman" panose="02020603050405020304" pitchFamily="18" charset="0"/>
                <a:cs typeface="Times New Roman" panose="02020603050405020304" pitchFamily="18" charset="0"/>
              </a:rPr>
              <a:t>small</a:t>
            </a:r>
            <a:r>
              <a:rPr lang="en-US" sz="2400" dirty="0">
                <a:latin typeface="Times New Roman" panose="02020603050405020304" pitchFamily="18" charset="0"/>
                <a:cs typeface="Times New Roman" panose="02020603050405020304" pitchFamily="18" charset="0"/>
              </a:rPr>
              <a:t>. He </a:t>
            </a:r>
            <a:r>
              <a:rPr lang="en-US" sz="2400" dirty="0" smtClean="0">
                <a:latin typeface="Times New Roman" panose="02020603050405020304" pitchFamily="18" charset="0"/>
                <a:cs typeface="Times New Roman" panose="02020603050405020304" pitchFamily="18" charset="0"/>
              </a:rPr>
              <a:t>thought </a:t>
            </a:r>
            <a:r>
              <a:rPr lang="en-US" sz="2400" dirty="0">
                <a:latin typeface="Times New Roman" panose="02020603050405020304" pitchFamily="18" charset="0"/>
                <a:cs typeface="Times New Roman" panose="02020603050405020304" pitchFamily="18" charset="0"/>
              </a:rPr>
              <a:t>he could beat </a:t>
            </a:r>
            <a:r>
              <a:rPr lang="en-US" sz="2400" dirty="0" smtClean="0">
                <a:latin typeface="Times New Roman" panose="02020603050405020304" pitchFamily="18" charset="0"/>
                <a:cs typeface="Times New Roman" panose="02020603050405020304" pitchFamily="18" charset="0"/>
              </a:rPr>
              <a:t>them </a:t>
            </a:r>
            <a:r>
              <a:rPr lang="en-US" sz="2400" dirty="0">
                <a:latin typeface="Times New Roman" panose="02020603050405020304" pitchFamily="18" charset="0"/>
                <a:cs typeface="Times New Roman" panose="02020603050405020304" pitchFamily="18" charset="0"/>
              </a:rPr>
              <a:t>with the men </a:t>
            </a:r>
            <a:r>
              <a:rPr lang="en-US" sz="2400" dirty="0" smtClean="0">
                <a:latin typeface="Times New Roman" panose="02020603050405020304" pitchFamily="18" charset="0"/>
                <a:cs typeface="Times New Roman" panose="02020603050405020304" pitchFamily="18" charset="0"/>
              </a:rPr>
              <a:t>who</a:t>
            </a:r>
            <a:r>
              <a:rPr lang="hu-HU" sz="2400" dirty="0" smtClean="0">
                <a:latin typeface="Times New Roman" panose="02020603050405020304" pitchFamily="18" charset="0"/>
                <a:cs typeface="Times New Roman" panose="02020603050405020304" pitchFamily="18" charset="0"/>
              </a:rPr>
              <a:t> had </a:t>
            </a:r>
            <a:r>
              <a:rPr lang="en-US" sz="2400" dirty="0" smtClean="0">
                <a:latin typeface="Times New Roman" panose="02020603050405020304" pitchFamily="18" charset="0"/>
                <a:cs typeface="Times New Roman" panose="02020603050405020304" pitchFamily="18" charset="0"/>
              </a:rPr>
              <a:t>don </a:t>
            </a:r>
            <a:r>
              <a:rPr lang="en-US" sz="2400" dirty="0">
                <a:latin typeface="Times New Roman" panose="02020603050405020304" pitchFamily="18" charset="0"/>
                <a:cs typeface="Times New Roman" panose="02020603050405020304" pitchFamily="18" charset="0"/>
              </a:rPr>
              <a:t>e so </a:t>
            </a:r>
            <a:r>
              <a:rPr lang="en-US" sz="2400" dirty="0" smtClean="0">
                <a:latin typeface="Times New Roman" panose="02020603050405020304" pitchFamily="18" charset="0"/>
                <a:cs typeface="Times New Roman" panose="02020603050405020304" pitchFamily="18" charset="0"/>
              </a:rPr>
              <a:t>well </a:t>
            </a:r>
            <a:r>
              <a:rPr lang="en-US" sz="2400" dirty="0">
                <a:latin typeface="Times New Roman" panose="02020603050405020304" pitchFamily="18" charset="0"/>
                <a:cs typeface="Times New Roman" panose="02020603050405020304" pitchFamily="18" charset="0"/>
              </a:rPr>
              <a:t>against the </a:t>
            </a:r>
            <a:r>
              <a:rPr lang="en-US" sz="2400" dirty="0" smtClean="0">
                <a:latin typeface="Times New Roman" panose="02020603050405020304" pitchFamily="18" charset="0"/>
                <a:cs typeface="Times New Roman" panose="02020603050405020304" pitchFamily="18" charset="0"/>
              </a:rPr>
              <a:t>Danes</a:t>
            </a:r>
            <a:r>
              <a:rPr lang="en-US" sz="2400" dirty="0">
                <a:latin typeface="Times New Roman" panose="02020603050405020304" pitchFamily="18" charset="0"/>
                <a:cs typeface="Times New Roman" panose="02020603050405020304" pitchFamily="18" charset="0"/>
              </a:rPr>
              <a:t>. However, the </a:t>
            </a:r>
            <a:r>
              <a:rPr lang="en-US" sz="2400" dirty="0" smtClean="0">
                <a:latin typeface="Times New Roman" panose="02020603050405020304" pitchFamily="18" charset="0"/>
                <a:cs typeface="Times New Roman" panose="02020603050405020304" pitchFamily="18" charset="0"/>
              </a:rPr>
              <a:t>N</a:t>
            </a:r>
            <a:r>
              <a:rPr lang="hu-HU" sz="2400" dirty="0" smtClean="0">
                <a:latin typeface="Times New Roman" panose="02020603050405020304" pitchFamily="18" charset="0"/>
                <a:cs typeface="Times New Roman" panose="02020603050405020304" pitchFamily="18" charset="0"/>
              </a:rPr>
              <a:t>o</a:t>
            </a:r>
            <a:r>
              <a:rPr lang="en-US" sz="2400" dirty="0" err="1" smtClean="0">
                <a:latin typeface="Times New Roman" panose="02020603050405020304" pitchFamily="18" charset="0"/>
                <a:cs typeface="Times New Roman" panose="02020603050405020304" pitchFamily="18" charset="0"/>
              </a:rPr>
              <a:t>rman</a:t>
            </a:r>
            <a:r>
              <a:rPr lang="en-US" sz="2400" dirty="0" smtClean="0">
                <a:latin typeface="Times New Roman" panose="02020603050405020304" pitchFamily="18" charset="0"/>
                <a:cs typeface="Times New Roman" panose="02020603050405020304" pitchFamily="18" charset="0"/>
              </a:rPr>
              <a:t> so</a:t>
            </a:r>
            <a:r>
              <a:rPr lang="hu-HU" sz="2400" dirty="0" smtClean="0">
                <a:latin typeface="Times New Roman" panose="02020603050405020304" pitchFamily="18" charset="0"/>
                <a:cs typeface="Times New Roman" panose="02020603050405020304" pitchFamily="18" charset="0"/>
              </a:rPr>
              <a:t>l</a:t>
            </a:r>
            <a:r>
              <a:rPr lang="en-US" sz="2400" dirty="0" err="1" smtClean="0">
                <a:latin typeface="Times New Roman" panose="02020603050405020304" pitchFamily="18" charset="0"/>
                <a:cs typeface="Times New Roman" panose="02020603050405020304" pitchFamily="18" charset="0"/>
              </a:rPr>
              <a:t>diers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were better armed , better </a:t>
            </a:r>
            <a:r>
              <a:rPr lang="en-US" sz="2400" dirty="0" err="1">
                <a:latin typeface="Times New Roman" panose="02020603050405020304" pitchFamily="18" charset="0"/>
                <a:cs typeface="Times New Roman" panose="02020603050405020304" pitchFamily="18" charset="0"/>
              </a:rPr>
              <a:t>organised</a:t>
            </a:r>
            <a:r>
              <a:rPr lang="en-US" sz="2400" dirty="0">
                <a:latin typeface="Times New Roman" panose="02020603050405020304" pitchFamily="18" charset="0"/>
                <a:cs typeface="Times New Roman" panose="02020603050405020304" pitchFamily="18" charset="0"/>
              </a:rPr>
              <a:t>, and were mounted on horses. If he had waited , </a:t>
            </a:r>
            <a:r>
              <a:rPr lang="en-US" sz="2400" dirty="0" err="1" smtClean="0">
                <a:latin typeface="Times New Roman" panose="02020603050405020304" pitchFamily="18" charset="0"/>
                <a:cs typeface="Times New Roman" panose="02020603050405020304" pitchFamily="18" charset="0"/>
              </a:rPr>
              <a:t>Haro</a:t>
            </a:r>
            <a:r>
              <a:rPr lang="hu-HU" sz="2400" dirty="0">
                <a:latin typeface="Times New Roman" panose="02020603050405020304" pitchFamily="18" charset="0"/>
                <a:cs typeface="Times New Roman" panose="02020603050405020304" pitchFamily="18" charset="0"/>
              </a:rPr>
              <a:t>l</a:t>
            </a:r>
            <a:r>
              <a:rPr lang="en-US" sz="2400" dirty="0" smtClean="0">
                <a:latin typeface="Times New Roman" panose="02020603050405020304" pitchFamily="18" charset="0"/>
                <a:cs typeface="Times New Roman" panose="02020603050405020304" pitchFamily="18" charset="0"/>
              </a:rPr>
              <a:t>d might </a:t>
            </a:r>
            <a:r>
              <a:rPr lang="en-US" sz="2400" dirty="0">
                <a:latin typeface="Times New Roman" panose="02020603050405020304" pitchFamily="18" charset="0"/>
                <a:cs typeface="Times New Roman" panose="02020603050405020304" pitchFamily="18" charset="0"/>
              </a:rPr>
              <a:t>have won . But he was de </a:t>
            </a:r>
            <a:r>
              <a:rPr lang="en-US" sz="2400" dirty="0" err="1" smtClean="0">
                <a:latin typeface="Times New Roman" panose="02020603050405020304" pitchFamily="18" charset="0"/>
                <a:cs typeface="Times New Roman" panose="02020603050405020304" pitchFamily="18" charset="0"/>
              </a:rPr>
              <a:t>feated</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killed in </a:t>
            </a:r>
            <a:r>
              <a:rPr lang="en-US" sz="2400" dirty="0" err="1" smtClean="0">
                <a:latin typeface="Times New Roman" panose="02020603050405020304" pitchFamily="18" charset="0"/>
                <a:cs typeface="Times New Roman" panose="02020603050405020304" pitchFamily="18" charset="0"/>
              </a:rPr>
              <a:t>battl</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 near Hastings</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William </a:t>
            </a:r>
            <a:r>
              <a:rPr lang="en-US" sz="2400" dirty="0">
                <a:latin typeface="Times New Roman" panose="02020603050405020304" pitchFamily="18" charset="0"/>
                <a:cs typeface="Times New Roman" panose="02020603050405020304" pitchFamily="18" charset="0"/>
              </a:rPr>
              <a:t>marched to London, </a:t>
            </a:r>
            <a:r>
              <a:rPr lang="en-US" sz="2400" dirty="0" smtClean="0">
                <a:latin typeface="Times New Roman" panose="02020603050405020304" pitchFamily="18" charset="0"/>
                <a:cs typeface="Times New Roman" panose="02020603050405020304" pitchFamily="18" charset="0"/>
              </a:rPr>
              <a:t>which quickly </a:t>
            </a:r>
            <a:r>
              <a:rPr lang="en-US" sz="2400" dirty="0">
                <a:latin typeface="Times New Roman" panose="02020603050405020304" pitchFamily="18" charset="0"/>
                <a:cs typeface="Times New Roman" panose="02020603050405020304" pitchFamily="18" charset="0"/>
              </a:rPr>
              <a:t>gave in </a:t>
            </a:r>
            <a:r>
              <a:rPr lang="en-US" sz="2400" dirty="0" smtClean="0">
                <a:latin typeface="Times New Roman" panose="02020603050405020304" pitchFamily="18" charset="0"/>
                <a:cs typeface="Times New Roman" panose="02020603050405020304" pitchFamily="18" charset="0"/>
              </a:rPr>
              <a:t>when </a:t>
            </a:r>
            <a:r>
              <a:rPr lang="en-US" sz="2400" dirty="0">
                <a:latin typeface="Times New Roman" panose="02020603050405020304" pitchFamily="18" charset="0"/>
                <a:cs typeface="Times New Roman" panose="02020603050405020304" pitchFamily="18" charset="0"/>
              </a:rPr>
              <a:t>he </a:t>
            </a:r>
            <a:r>
              <a:rPr lang="en-US" sz="2400" dirty="0" smtClean="0">
                <a:latin typeface="Times New Roman" panose="02020603050405020304" pitchFamily="18" charset="0"/>
                <a:cs typeface="Times New Roman" panose="02020603050405020304" pitchFamily="18" charset="0"/>
              </a:rPr>
              <a:t>began </a:t>
            </a:r>
            <a:r>
              <a:rPr lang="en-US" sz="2400" dirty="0">
                <a:latin typeface="Times New Roman" panose="02020603050405020304" pitchFamily="18" charset="0"/>
                <a:cs typeface="Times New Roman" panose="02020603050405020304" pitchFamily="18" charset="0"/>
              </a:rPr>
              <a:t>to burn villages </a:t>
            </a:r>
            <a:r>
              <a:rPr lang="en-US" sz="2400" dirty="0" smtClean="0">
                <a:latin typeface="Times New Roman" panose="02020603050405020304" pitchFamily="18" charset="0"/>
                <a:cs typeface="Times New Roman" panose="02020603050405020304" pitchFamily="18" charset="0"/>
              </a:rPr>
              <a:t>outside </a:t>
            </a:r>
            <a:r>
              <a:rPr lang="en-US" sz="2400" dirty="0">
                <a:latin typeface="Times New Roman" panose="02020603050405020304" pitchFamily="18" charset="0"/>
                <a:cs typeface="Times New Roman" panose="02020603050405020304" pitchFamily="18" charset="0"/>
              </a:rPr>
              <a:t>the city. </a:t>
            </a:r>
            <a:r>
              <a:rPr lang="en-US" sz="2400" b="1" i="1" dirty="0">
                <a:latin typeface="Times New Roman" panose="02020603050405020304" pitchFamily="18" charset="0"/>
                <a:cs typeface="Times New Roman" panose="02020603050405020304" pitchFamily="18" charset="0"/>
              </a:rPr>
              <a:t>He was </a:t>
            </a:r>
            <a:r>
              <a:rPr lang="en-US" sz="2400" b="1" i="1" dirty="0" smtClean="0">
                <a:latin typeface="Times New Roman" panose="02020603050405020304" pitchFamily="18" charset="0"/>
                <a:cs typeface="Times New Roman" panose="02020603050405020304" pitchFamily="18" charset="0"/>
              </a:rPr>
              <a:t>crowned </a:t>
            </a:r>
            <a:r>
              <a:rPr lang="en-US" sz="2400" b="1" i="1" dirty="0">
                <a:latin typeface="Times New Roman" panose="02020603050405020304" pitchFamily="18" charset="0"/>
                <a:cs typeface="Times New Roman" panose="02020603050405020304" pitchFamily="18" charset="0"/>
              </a:rPr>
              <a:t>king of </a:t>
            </a:r>
            <a:r>
              <a:rPr lang="en-US" sz="2400" b="1" i="1" dirty="0" smtClean="0">
                <a:latin typeface="Times New Roman" panose="02020603050405020304" pitchFamily="18" charset="0"/>
                <a:cs typeface="Times New Roman" panose="02020603050405020304" pitchFamily="18" charset="0"/>
              </a:rPr>
              <a:t>England </a:t>
            </a:r>
            <a:r>
              <a:rPr lang="en-US" sz="2400" b="1" i="1" dirty="0">
                <a:latin typeface="Times New Roman" panose="02020603050405020304" pitchFamily="18" charset="0"/>
                <a:cs typeface="Times New Roman" panose="02020603050405020304" pitchFamily="18" charset="0"/>
              </a:rPr>
              <a:t>in Edward's new </a:t>
            </a:r>
            <a:r>
              <a:rPr lang="en-US" sz="2400" b="1" i="1" dirty="0" smtClean="0">
                <a:latin typeface="Times New Roman" panose="02020603050405020304" pitchFamily="18" charset="0"/>
                <a:cs typeface="Times New Roman" panose="02020603050405020304" pitchFamily="18" charset="0"/>
              </a:rPr>
              <a:t>church </a:t>
            </a:r>
            <a:r>
              <a:rPr lang="en-US" sz="2400" b="1" i="1" dirty="0">
                <a:latin typeface="Times New Roman" panose="02020603050405020304" pitchFamily="18" charset="0"/>
                <a:cs typeface="Times New Roman" panose="02020603050405020304" pitchFamily="18" charset="0"/>
              </a:rPr>
              <a:t>of </a:t>
            </a:r>
            <a:r>
              <a:rPr lang="en-US" sz="2400" b="1" i="1" dirty="0" smtClean="0">
                <a:latin typeface="Times New Roman" panose="02020603050405020304" pitchFamily="18" charset="0"/>
                <a:cs typeface="Times New Roman" panose="02020603050405020304" pitchFamily="18" charset="0"/>
              </a:rPr>
              <a:t>Westminster </a:t>
            </a:r>
            <a:r>
              <a:rPr lang="en-US" sz="2400" b="1" i="1" dirty="0">
                <a:latin typeface="Times New Roman" panose="02020603050405020304" pitchFamily="18" charset="0"/>
                <a:cs typeface="Times New Roman" panose="02020603050405020304" pitchFamily="18" charset="0"/>
              </a:rPr>
              <a:t>Abbey on </a:t>
            </a:r>
            <a:r>
              <a:rPr lang="en-US" sz="2400" b="1" i="1" dirty="0" smtClean="0">
                <a:latin typeface="Times New Roman" panose="02020603050405020304" pitchFamily="18" charset="0"/>
                <a:cs typeface="Times New Roman" panose="02020603050405020304" pitchFamily="18" charset="0"/>
              </a:rPr>
              <a:t>Christmas </a:t>
            </a:r>
            <a:r>
              <a:rPr lang="en-US" sz="2400" b="1" i="1" dirty="0">
                <a:latin typeface="Times New Roman" panose="02020603050405020304" pitchFamily="18" charset="0"/>
                <a:cs typeface="Times New Roman" panose="02020603050405020304" pitchFamily="18" charset="0"/>
              </a:rPr>
              <a:t>Day, 1066.</a:t>
            </a:r>
            <a:endParaRPr lang="hu-HU"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8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332656"/>
            <a:ext cx="7620000" cy="1224136"/>
          </a:xfrm>
        </p:spPr>
        <p:txBody>
          <a:bodyPr/>
          <a:lstStyle/>
          <a:p>
            <a:pPr algn="ctr"/>
            <a:r>
              <a:rPr lang="hu-HU" b="1" dirty="0" smtClean="0"/>
              <a:t/>
            </a:r>
            <a:br>
              <a:rPr lang="hu-HU" b="1" dirty="0" smtClean="0"/>
            </a:br>
            <a:r>
              <a:rPr lang="en-US" b="1" dirty="0" smtClean="0"/>
              <a:t>King </a:t>
            </a:r>
            <a:r>
              <a:rPr lang="en-US" b="1" dirty="0"/>
              <a:t>William I </a:t>
            </a:r>
            <a:r>
              <a:rPr lang="hu-HU" b="1" dirty="0" smtClean="0"/>
              <a:t/>
            </a:r>
            <a:br>
              <a:rPr lang="hu-HU" b="1" dirty="0" smtClean="0"/>
            </a:br>
            <a:r>
              <a:rPr lang="en-US" b="1" dirty="0" smtClean="0"/>
              <a:t>The</a:t>
            </a:r>
            <a:r>
              <a:rPr lang="hu-HU" b="1" dirty="0" smtClean="0"/>
              <a:t> </a:t>
            </a:r>
            <a:r>
              <a:rPr lang="en-US" b="1" dirty="0" smtClean="0"/>
              <a:t>Conqueror</a:t>
            </a:r>
            <a:r>
              <a:rPr lang="en-US" b="1" dirty="0"/>
              <a:t/>
            </a:r>
            <a:br>
              <a:rPr lang="en-US" b="1" dirty="0"/>
            </a:br>
            <a:endParaRPr lang="hu-HU" dirty="0"/>
          </a:p>
        </p:txBody>
      </p:sp>
      <p:sp>
        <p:nvSpPr>
          <p:cNvPr id="3" name="Tartalom helye 2"/>
          <p:cNvSpPr>
            <a:spLocks noGrp="1"/>
          </p:cNvSpPr>
          <p:nvPr>
            <p:ph idx="1"/>
          </p:nvPr>
        </p:nvSpPr>
        <p:spPr>
          <a:xfrm>
            <a:off x="457200" y="1772816"/>
            <a:ext cx="7620000" cy="4627984"/>
          </a:xfrm>
        </p:spPr>
        <p:txBody>
          <a:bodyPr/>
          <a:lstStyle/>
          <a:p>
            <a:r>
              <a:rPr lang="en-US" b="1" dirty="0">
                <a:latin typeface="Times New Roman" panose="02020603050405020304" pitchFamily="18" charset="0"/>
                <a:cs typeface="Times New Roman" panose="02020603050405020304" pitchFamily="18" charset="0"/>
              </a:rPr>
              <a:t>Name</a:t>
            </a:r>
            <a:r>
              <a:rPr lang="en-US" dirty="0">
                <a:latin typeface="Times New Roman" panose="02020603050405020304" pitchFamily="18" charset="0"/>
                <a:cs typeface="Times New Roman" panose="02020603050405020304" pitchFamily="18" charset="0"/>
              </a:rPr>
              <a:t>: King William I The Conqueror</a:t>
            </a:r>
          </a:p>
          <a:p>
            <a:r>
              <a:rPr lang="en-US" b="1" dirty="0">
                <a:latin typeface="Times New Roman" panose="02020603050405020304" pitchFamily="18" charset="0"/>
                <a:cs typeface="Times New Roman" panose="02020603050405020304" pitchFamily="18" charset="0"/>
              </a:rPr>
              <a:t>Father</a:t>
            </a:r>
            <a:r>
              <a:rPr lang="en-US" dirty="0">
                <a:latin typeface="Times New Roman" panose="02020603050405020304" pitchFamily="18" charset="0"/>
                <a:cs typeface="Times New Roman" panose="02020603050405020304" pitchFamily="18" charset="0"/>
              </a:rPr>
              <a:t>: Robert I, Duke of Normandy</a:t>
            </a:r>
          </a:p>
          <a:p>
            <a:r>
              <a:rPr lang="en-US" b="1" dirty="0">
                <a:latin typeface="Times New Roman" panose="02020603050405020304" pitchFamily="18" charset="0"/>
                <a:cs typeface="Times New Roman" panose="02020603050405020304" pitchFamily="18" charset="0"/>
              </a:rPr>
              <a:t>Mother</a:t>
            </a:r>
            <a:r>
              <a:rPr lang="en-US" dirty="0">
                <a:latin typeface="Times New Roman" panose="02020603050405020304" pitchFamily="18" charset="0"/>
                <a:cs typeface="Times New Roman" panose="02020603050405020304" pitchFamily="18" charset="0"/>
              </a:rPr>
              <a:t>: Arlette (</a:t>
            </a:r>
            <a:r>
              <a:rPr lang="en-US" dirty="0" err="1">
                <a:latin typeface="Times New Roman" panose="02020603050405020304" pitchFamily="18" charset="0"/>
                <a:cs typeface="Times New Roman" panose="02020603050405020304" pitchFamily="18" charset="0"/>
              </a:rPr>
              <a:t>Herleva</a:t>
            </a:r>
            <a:r>
              <a:rPr lang="en-US" dirty="0">
                <a:latin typeface="Times New Roman" panose="02020603050405020304" pitchFamily="18" charset="0"/>
                <a:cs typeface="Times New Roman" panose="02020603050405020304" pitchFamily="18" charset="0"/>
              </a:rPr>
              <a:t>) daughter of </a:t>
            </a:r>
            <a:r>
              <a:rPr lang="en-US" dirty="0" err="1">
                <a:latin typeface="Times New Roman" panose="02020603050405020304" pitchFamily="18" charset="0"/>
                <a:cs typeface="Times New Roman" panose="02020603050405020304" pitchFamily="18" charset="0"/>
              </a:rPr>
              <a:t>Fulbert</a:t>
            </a:r>
            <a:r>
              <a:rPr lang="en-US" dirty="0">
                <a:latin typeface="Times New Roman" panose="02020603050405020304" pitchFamily="18" charset="0"/>
                <a:cs typeface="Times New Roman" panose="02020603050405020304" pitchFamily="18" charset="0"/>
              </a:rPr>
              <a:t> (illegitimate)</a:t>
            </a:r>
          </a:p>
          <a:p>
            <a:r>
              <a:rPr lang="en-US" b="1" dirty="0">
                <a:latin typeface="Times New Roman" panose="02020603050405020304" pitchFamily="18" charset="0"/>
                <a:cs typeface="Times New Roman" panose="02020603050405020304" pitchFamily="18" charset="0"/>
              </a:rPr>
              <a:t>Born</a:t>
            </a:r>
            <a:r>
              <a:rPr lang="en-US" dirty="0">
                <a:latin typeface="Times New Roman" panose="02020603050405020304" pitchFamily="18" charset="0"/>
                <a:cs typeface="Times New Roman" panose="02020603050405020304" pitchFamily="18" charset="0"/>
              </a:rPr>
              <a:t>: September 1028 at </a:t>
            </a:r>
            <a:r>
              <a:rPr lang="en-US" dirty="0" err="1">
                <a:latin typeface="Times New Roman" panose="02020603050405020304" pitchFamily="18" charset="0"/>
                <a:cs typeface="Times New Roman" panose="02020603050405020304" pitchFamily="18" charset="0"/>
              </a:rPr>
              <a:t>Falaise</a:t>
            </a:r>
            <a:r>
              <a:rPr lang="en-US" dirty="0">
                <a:latin typeface="Times New Roman" panose="02020603050405020304" pitchFamily="18" charset="0"/>
                <a:cs typeface="Times New Roman" panose="02020603050405020304" pitchFamily="18" charset="0"/>
              </a:rPr>
              <a:t>, Normandy</a:t>
            </a:r>
          </a:p>
          <a:p>
            <a:r>
              <a:rPr lang="en-US" b="1" dirty="0">
                <a:latin typeface="Times New Roman" panose="02020603050405020304" pitchFamily="18" charset="0"/>
                <a:cs typeface="Times New Roman" panose="02020603050405020304" pitchFamily="18" charset="0"/>
              </a:rPr>
              <a:t>Ascended</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to</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throne</a:t>
            </a:r>
            <a:r>
              <a:rPr lang="en-US" dirty="0">
                <a:latin typeface="Times New Roman" panose="02020603050405020304" pitchFamily="18" charset="0"/>
                <a:cs typeface="Times New Roman" panose="02020603050405020304" pitchFamily="18" charset="0"/>
              </a:rPr>
              <a:t>: December 25, 1066 aged 38 years</a:t>
            </a:r>
          </a:p>
          <a:p>
            <a:r>
              <a:rPr lang="en-US" b="1" dirty="0">
                <a:latin typeface="Times New Roman" panose="02020603050405020304" pitchFamily="18" charset="0"/>
                <a:cs typeface="Times New Roman" panose="02020603050405020304" pitchFamily="18" charset="0"/>
              </a:rPr>
              <a:t>Crowned</a:t>
            </a:r>
            <a:r>
              <a:rPr lang="en-US" dirty="0">
                <a:latin typeface="Times New Roman" panose="02020603050405020304" pitchFamily="18" charset="0"/>
                <a:cs typeface="Times New Roman" panose="02020603050405020304" pitchFamily="18" charset="0"/>
              </a:rPr>
              <a:t>: December 25, 1066 at Westminster Abbey</a:t>
            </a:r>
          </a:p>
          <a:p>
            <a:r>
              <a:rPr lang="en-US" b="1" dirty="0">
                <a:latin typeface="Times New Roman" panose="02020603050405020304" pitchFamily="18" charset="0"/>
                <a:cs typeface="Times New Roman" panose="02020603050405020304" pitchFamily="18" charset="0"/>
              </a:rPr>
              <a:t>Married</a:t>
            </a:r>
            <a:r>
              <a:rPr lang="en-US" dirty="0">
                <a:latin typeface="Times New Roman" panose="02020603050405020304" pitchFamily="18" charset="0"/>
                <a:cs typeface="Times New Roman" panose="02020603050405020304" pitchFamily="18" charset="0"/>
              </a:rPr>
              <a:t>: Matilda, Daughter of Count of Flanders</a:t>
            </a:r>
          </a:p>
          <a:p>
            <a:r>
              <a:rPr lang="en-US" b="1" dirty="0">
                <a:latin typeface="Times New Roman" panose="02020603050405020304" pitchFamily="18" charset="0"/>
                <a:cs typeface="Times New Roman" panose="02020603050405020304" pitchFamily="18" charset="0"/>
              </a:rPr>
              <a:t>Died</a:t>
            </a:r>
            <a:r>
              <a:rPr lang="en-US" dirty="0">
                <a:latin typeface="Times New Roman" panose="02020603050405020304" pitchFamily="18" charset="0"/>
                <a:cs typeface="Times New Roman" panose="02020603050405020304" pitchFamily="18" charset="0"/>
              </a:rPr>
              <a:t>: September 9, 1087 at Rouen, France, aged 59 years, and 7 days</a:t>
            </a:r>
          </a:p>
          <a:p>
            <a:r>
              <a:rPr lang="en-US" b="1" dirty="0">
                <a:latin typeface="Times New Roman" panose="02020603050405020304" pitchFamily="18" charset="0"/>
                <a:cs typeface="Times New Roman" panose="02020603050405020304" pitchFamily="18" charset="0"/>
              </a:rPr>
              <a:t>Buried</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at</a:t>
            </a:r>
            <a:r>
              <a:rPr lang="en-US" dirty="0">
                <a:latin typeface="Times New Roman" panose="02020603050405020304" pitchFamily="18" charset="0"/>
                <a:cs typeface="Times New Roman" panose="02020603050405020304" pitchFamily="18" charset="0"/>
              </a:rPr>
              <a:t>: St Stephens Abbey, Caen, Normandy</a:t>
            </a:r>
            <a:endParaRPr lang="hu-HU"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428" y="2583375"/>
            <a:ext cx="3198093" cy="404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53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US" dirty="0"/>
              <a:t>King William I The Conqueror</a:t>
            </a:r>
            <a:endParaRPr lang="hu-HU" dirty="0"/>
          </a:p>
        </p:txBody>
      </p:sp>
      <p:sp>
        <p:nvSpPr>
          <p:cNvPr id="3" name="Tartalom helye 2"/>
          <p:cNvSpPr>
            <a:spLocks noGrp="1"/>
          </p:cNvSpPr>
          <p:nvPr>
            <p:ph idx="1"/>
          </p:nvPr>
        </p:nvSpPr>
        <p:spPr/>
        <p:txBody>
          <a:bodyPr>
            <a:normAutofit fontScale="92500"/>
          </a:bodyPr>
          <a:lstStyle/>
          <a:p>
            <a:r>
              <a:rPr lang="en-US" sz="2800" b="1" dirty="0">
                <a:latin typeface="Times New Roman" panose="02020603050405020304" pitchFamily="18" charset="0"/>
                <a:cs typeface="Times New Roman" panose="02020603050405020304" pitchFamily="18" charset="0"/>
              </a:rPr>
              <a:t>King of England from 25 December 1066. </a:t>
            </a:r>
            <a:endParaRPr lang="hu-HU" sz="2800"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was the illegitimate son of Duke Robert the Devil whom he succeeded as Duke of Normandy in 1035. Claiming that his 2nd cousin King Edward the Confessor had bequeathed him the English throne, William invaded England in September 1066, defeating Harold II </a:t>
            </a:r>
            <a:r>
              <a:rPr lang="en-US" dirty="0" err="1">
                <a:latin typeface="Times New Roman" panose="02020603050405020304" pitchFamily="18" charset="0"/>
                <a:cs typeface="Times New Roman" panose="02020603050405020304" pitchFamily="18" charset="0"/>
              </a:rPr>
              <a:t>Godwineson</a:t>
            </a:r>
            <a:r>
              <a:rPr lang="en-US" dirty="0">
                <a:latin typeface="Times New Roman" panose="02020603050405020304" pitchFamily="18" charset="0"/>
                <a:cs typeface="Times New Roman" panose="02020603050405020304" pitchFamily="18" charset="0"/>
              </a:rPr>
              <a:t> at the Battle of Hastings on 14 October 1066.</a:t>
            </a:r>
          </a:p>
          <a:p>
            <a:endParaRPr lang="en-US"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William's coronation took place in Westminster Abbey on Christmas Day 1066.</a:t>
            </a:r>
            <a:r>
              <a:rPr lang="en-US" dirty="0">
                <a:latin typeface="Times New Roman" panose="02020603050405020304" pitchFamily="18" charset="0"/>
                <a:cs typeface="Times New Roman" panose="02020603050405020304" pitchFamily="18" charset="0"/>
              </a:rPr>
              <a:t> He completed the establishment of feudalism in England, compiling detailed records of land and property in the </a:t>
            </a:r>
            <a:r>
              <a:rPr lang="en-US" sz="2600" b="1" dirty="0">
                <a:latin typeface="Times New Roman" panose="02020603050405020304" pitchFamily="18" charset="0"/>
                <a:cs typeface="Times New Roman" panose="02020603050405020304" pitchFamily="18" charset="0"/>
              </a:rPr>
              <a:t>Domesday Book</a:t>
            </a:r>
            <a:r>
              <a:rPr lang="en-US" dirty="0">
                <a:latin typeface="Times New Roman" panose="02020603050405020304" pitchFamily="18" charset="0"/>
                <a:cs typeface="Times New Roman" panose="02020603050405020304" pitchFamily="18" charset="0"/>
              </a:rPr>
              <a:t>, and kept the barons firmly under control. He died in Rouen after a fall from his horse and is buried in Caen, France. He was succeeded by his son William II.</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8830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sz="5400" b="1" dirty="0" err="1" smtClean="0"/>
              <a:t>Seminar</a:t>
            </a:r>
            <a:r>
              <a:rPr lang="hu-HU" sz="5400" b="1" dirty="0" smtClean="0"/>
              <a:t> </a:t>
            </a:r>
            <a:r>
              <a:rPr lang="hu-HU" sz="5400" b="1" dirty="0" err="1" smtClean="0"/>
              <a:t>Topics</a:t>
            </a:r>
            <a:endParaRPr lang="hu-HU" sz="5400" b="1" dirty="0"/>
          </a:p>
        </p:txBody>
      </p:sp>
      <p:sp>
        <p:nvSpPr>
          <p:cNvPr id="3" name="Tartalom helye 2"/>
          <p:cNvSpPr>
            <a:spLocks noGrp="1"/>
          </p:cNvSpPr>
          <p:nvPr>
            <p:ph idx="1"/>
          </p:nvPr>
        </p:nvSpPr>
        <p:spPr/>
        <p:txBody>
          <a:bodyPr>
            <a:noAutofit/>
          </a:bodyPr>
          <a:lstStyle/>
          <a:p>
            <a:r>
              <a:rPr lang="hu-HU" sz="3200" b="1" dirty="0" smtClean="0">
                <a:latin typeface="Times New Roman" panose="02020603050405020304" pitchFamily="18" charset="0"/>
                <a:cs typeface="Times New Roman" panose="02020603050405020304" pitchFamily="18" charset="0"/>
              </a:rPr>
              <a:t>1. The </a:t>
            </a:r>
            <a:r>
              <a:rPr lang="en-US" sz="3200" b="1" dirty="0" smtClean="0">
                <a:latin typeface="Times New Roman" panose="02020603050405020304" pitchFamily="18" charset="0"/>
                <a:cs typeface="Times New Roman" panose="02020603050405020304" pitchFamily="18" charset="0"/>
              </a:rPr>
              <a:t>pre-history</a:t>
            </a:r>
            <a:r>
              <a:rPr lang="hu-HU" sz="3200" b="1" dirty="0" smtClean="0">
                <a:latin typeface="Times New Roman" panose="02020603050405020304" pitchFamily="18" charset="0"/>
                <a:cs typeface="Times New Roman" panose="02020603050405020304" pitchFamily="18" charset="0"/>
              </a:rPr>
              <a:t> of </a:t>
            </a:r>
            <a:r>
              <a:rPr lang="en-US" sz="3200" b="1" dirty="0" smtClean="0">
                <a:latin typeface="Times New Roman" panose="02020603050405020304" pitchFamily="18" charset="0"/>
                <a:cs typeface="Times New Roman" panose="02020603050405020304" pitchFamily="18" charset="0"/>
              </a:rPr>
              <a:t>Britain: The Celts</a:t>
            </a:r>
          </a:p>
          <a:p>
            <a:r>
              <a:rPr lang="en-US" sz="3200" b="1" dirty="0" smtClean="0">
                <a:latin typeface="Times New Roman" panose="02020603050405020304" pitchFamily="18" charset="0"/>
                <a:cs typeface="Times New Roman" panose="02020603050405020304" pitchFamily="18" charset="0"/>
              </a:rPr>
              <a:t>2. </a:t>
            </a:r>
            <a:r>
              <a:rPr lang="hu-HU" sz="3200" b="1" dirty="0">
                <a:latin typeface="Times New Roman" panose="02020603050405020304" pitchFamily="18" charset="0"/>
                <a:cs typeface="Times New Roman" panose="02020603050405020304" pitchFamily="18" charset="0"/>
              </a:rPr>
              <a:t>The </a:t>
            </a:r>
            <a:r>
              <a:rPr lang="en-US" sz="3200" b="1" dirty="0" smtClean="0">
                <a:latin typeface="Times New Roman" panose="02020603050405020304" pitchFamily="18" charset="0"/>
                <a:cs typeface="Times New Roman" panose="02020603050405020304" pitchFamily="18" charset="0"/>
              </a:rPr>
              <a:t>pre-history</a:t>
            </a:r>
            <a:r>
              <a:rPr lang="hu-HU" sz="3200" b="1" dirty="0" smtClean="0">
                <a:latin typeface="Times New Roman" panose="02020603050405020304" pitchFamily="18" charset="0"/>
                <a:cs typeface="Times New Roman" panose="02020603050405020304" pitchFamily="18" charset="0"/>
              </a:rPr>
              <a:t> </a:t>
            </a:r>
            <a:r>
              <a:rPr lang="hu-HU" sz="3200" b="1" dirty="0">
                <a:latin typeface="Times New Roman" panose="02020603050405020304" pitchFamily="18" charset="0"/>
                <a:cs typeface="Times New Roman" panose="02020603050405020304" pitchFamily="18" charset="0"/>
              </a:rPr>
              <a:t>of </a:t>
            </a:r>
            <a:r>
              <a:rPr lang="en-US" sz="3200" b="1" dirty="0" smtClean="0">
                <a:latin typeface="Times New Roman" panose="02020603050405020304" pitchFamily="18" charset="0"/>
                <a:cs typeface="Times New Roman" panose="02020603050405020304" pitchFamily="18" charset="0"/>
              </a:rPr>
              <a:t>Britain: The Romans</a:t>
            </a:r>
          </a:p>
          <a:p>
            <a:r>
              <a:rPr lang="en-US" sz="3200" b="1" dirty="0" smtClean="0">
                <a:latin typeface="Times New Roman" panose="02020603050405020304" pitchFamily="18" charset="0"/>
                <a:cs typeface="Times New Roman" panose="02020603050405020304" pitchFamily="18" charset="0"/>
              </a:rPr>
              <a:t>3. Anglo-Saxon invaders</a:t>
            </a:r>
            <a:r>
              <a:rPr lang="uk-UA" sz="3200" b="1" dirty="0" smtClean="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The Vikings</a:t>
            </a:r>
          </a:p>
          <a:p>
            <a:r>
              <a:rPr lang="en-GB" sz="3200" b="1" dirty="0" smtClean="0">
                <a:latin typeface="Times New Roman" panose="02020603050405020304" pitchFamily="18" charset="0"/>
                <a:cs typeface="Times New Roman" panose="02020603050405020304" pitchFamily="18" charset="0"/>
              </a:rPr>
              <a:t>4. The Celtic Kingdoms</a:t>
            </a:r>
            <a:r>
              <a:rPr lang="en-US" sz="3200" b="1" dirty="0" smtClean="0">
                <a:latin typeface="Times New Roman" panose="02020603050405020304" pitchFamily="18" charset="0"/>
                <a:cs typeface="Times New Roman" panose="02020603050405020304" pitchFamily="18" charset="0"/>
              </a:rPr>
              <a:t>: Wales. Scotland. Ireland</a:t>
            </a:r>
            <a:endParaRPr lang="hu-H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065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sp>
        <p:nvSpPr>
          <p:cNvPr id="3" name="Tartalom helye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British Celts fought the raiders and settlers from </a:t>
            </a:r>
            <a:r>
              <a:rPr lang="en-US" dirty="0" smtClean="0">
                <a:latin typeface="Times New Roman" panose="02020603050405020304" pitchFamily="18" charset="0"/>
                <a:cs typeface="Times New Roman" panose="02020603050405020304" pitchFamily="18" charset="0"/>
              </a:rPr>
              <a:t>Germany </a:t>
            </a:r>
            <a:r>
              <a:rPr lang="en-US" dirty="0">
                <a:latin typeface="Times New Roman" panose="02020603050405020304" pitchFamily="18" charset="0"/>
                <a:cs typeface="Times New Roman" panose="02020603050405020304" pitchFamily="18" charset="0"/>
              </a:rPr>
              <a:t>as well as they could. </a:t>
            </a:r>
            <a:r>
              <a:rPr lang="en-US" dirty="0" smtClean="0">
                <a:latin typeface="Times New Roman" panose="02020603050405020304" pitchFamily="18" charset="0"/>
                <a:cs typeface="Times New Roman" panose="02020603050405020304" pitchFamily="18" charset="0"/>
              </a:rPr>
              <a:t>However, </a:t>
            </a:r>
            <a:r>
              <a:rPr lang="en-US" dirty="0">
                <a:latin typeface="Times New Roman" panose="02020603050405020304" pitchFamily="18" charset="0"/>
                <a:cs typeface="Times New Roman" panose="02020603050405020304" pitchFamily="18" charset="0"/>
              </a:rPr>
              <a:t>during the next hundred years they were slowly pushed </a:t>
            </a:r>
            <a:r>
              <a:rPr lang="en-US" dirty="0" smtClean="0">
                <a:latin typeface="Times New Roman" panose="02020603050405020304" pitchFamily="18" charset="0"/>
                <a:cs typeface="Times New Roman" panose="02020603050405020304" pitchFamily="18" charset="0"/>
              </a:rPr>
              <a:t>westwards</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Finally </a:t>
            </a:r>
            <a:r>
              <a:rPr lang="en-US" dirty="0">
                <a:latin typeface="Times New Roman" panose="02020603050405020304" pitchFamily="18" charset="0"/>
                <a:cs typeface="Times New Roman" panose="02020603050405020304" pitchFamily="18" charset="0"/>
              </a:rPr>
              <a:t>most were driven into the mountains in the far west, which the Saxons called </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Weallas</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or </a:t>
            </a:r>
            <a:r>
              <a:rPr lang="en-US" b="1" dirty="0">
                <a:latin typeface="Times New Roman" panose="02020603050405020304" pitchFamily="18" charset="0"/>
                <a:cs typeface="Times New Roman" panose="02020603050405020304" pitchFamily="18" charset="0"/>
              </a:rPr>
              <a:t>"Wales" </a:t>
            </a:r>
            <a:r>
              <a:rPr lang="en-US" dirty="0">
                <a:latin typeface="Times New Roman" panose="02020603050405020304" pitchFamily="18" charset="0"/>
                <a:cs typeface="Times New Roman" panose="02020603050405020304" pitchFamily="18" charset="0"/>
              </a:rPr>
              <a:t>, meaning </a:t>
            </a:r>
            <a:r>
              <a:rPr lang="en-US" b="1" dirty="0">
                <a:latin typeface="Times New Roman" panose="02020603050405020304" pitchFamily="18" charset="0"/>
                <a:cs typeface="Times New Roman" panose="02020603050405020304" pitchFamily="18" charset="0"/>
              </a:rPr>
              <a:t>"the land of the </a:t>
            </a:r>
            <a:r>
              <a:rPr lang="en-US" b="1" dirty="0" smtClean="0">
                <a:latin typeface="Times New Roman" panose="02020603050405020304" pitchFamily="18" charset="0"/>
                <a:cs typeface="Times New Roman" panose="02020603050405020304" pitchFamily="18" charset="0"/>
              </a:rPr>
              <a:t>foreigners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Some Celts were driven into </a:t>
            </a:r>
            <a:r>
              <a:rPr lang="en-US" dirty="0" smtClean="0">
                <a:latin typeface="Times New Roman" panose="02020603050405020304" pitchFamily="18" charset="0"/>
                <a:cs typeface="Times New Roman" panose="02020603050405020304" pitchFamily="18" charset="0"/>
              </a:rPr>
              <a:t>Cornwall</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where </a:t>
            </a:r>
            <a:r>
              <a:rPr lang="en-US" dirty="0">
                <a:latin typeface="Times New Roman" panose="02020603050405020304" pitchFamily="18" charset="0"/>
                <a:cs typeface="Times New Roman" panose="02020603050405020304" pitchFamily="18" charset="0"/>
              </a:rPr>
              <a:t>they later </a:t>
            </a:r>
            <a:r>
              <a:rPr lang="en-US" dirty="0" smtClean="0">
                <a:latin typeface="Times New Roman" panose="02020603050405020304" pitchFamily="18" charset="0"/>
                <a:cs typeface="Times New Roman" panose="02020603050405020304" pitchFamily="18" charset="0"/>
              </a:rPr>
              <a:t>accepted </a:t>
            </a:r>
            <a:r>
              <a:rPr lang="en-US" dirty="0">
                <a:latin typeface="Times New Roman" panose="02020603050405020304" pitchFamily="18" charset="0"/>
                <a:cs typeface="Times New Roman" panose="02020603050405020304" pitchFamily="18" charset="0"/>
              </a:rPr>
              <a:t>the rule of Saxon lords. </a:t>
            </a:r>
            <a:endParaRPr lang="hu-H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north, other Celts were driven into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lowlands of the country which </a:t>
            </a:r>
            <a:r>
              <a:rPr lang="en-US" dirty="0" smtClean="0">
                <a:latin typeface="Times New Roman" panose="02020603050405020304" pitchFamily="18" charset="0"/>
                <a:cs typeface="Times New Roman" panose="02020603050405020304" pitchFamily="18" charset="0"/>
              </a:rPr>
              <a:t>became</a:t>
            </a:r>
            <a:r>
              <a:rPr lang="hu-H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known as Scotland. Some Celts stayed behind, and many became slaves of the Saxons. </a:t>
            </a:r>
            <a:r>
              <a:rPr lang="en-US" dirty="0" smtClean="0">
                <a:latin typeface="Times New Roman" panose="02020603050405020304" pitchFamily="18" charset="0"/>
                <a:cs typeface="Times New Roman" panose="02020603050405020304" pitchFamily="18" charset="0"/>
              </a:rPr>
              <a:t>Hardly </a:t>
            </a:r>
            <a:r>
              <a:rPr lang="en-US" dirty="0">
                <a:latin typeface="Times New Roman" panose="02020603050405020304" pitchFamily="18" charset="0"/>
                <a:cs typeface="Times New Roman" panose="02020603050405020304" pitchFamily="18" charset="0"/>
              </a:rPr>
              <a:t>anything is left of </a:t>
            </a:r>
            <a:r>
              <a:rPr lang="en-US" dirty="0" smtClean="0">
                <a:latin typeface="Times New Roman" panose="02020603050405020304" pitchFamily="18" charset="0"/>
                <a:cs typeface="Times New Roman" panose="02020603050405020304" pitchFamily="18" charset="0"/>
              </a:rPr>
              <a:t>Celtic </a:t>
            </a:r>
            <a:r>
              <a:rPr lang="en-US" dirty="0">
                <a:latin typeface="Times New Roman" panose="02020603050405020304" pitchFamily="18" charset="0"/>
                <a:cs typeface="Times New Roman" panose="02020603050405020304" pitchFamily="18" charset="0"/>
              </a:rPr>
              <a:t>language or culture in England , except for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names of some rivers, </a:t>
            </a:r>
            <a:r>
              <a:rPr lang="en-US" b="1" i="1" dirty="0">
                <a:latin typeface="Times New Roman" panose="02020603050405020304" pitchFamily="18" charset="0"/>
                <a:cs typeface="Times New Roman" panose="02020603050405020304" pitchFamily="18" charset="0"/>
              </a:rPr>
              <a:t>Thames</a:t>
            </a:r>
            <a:r>
              <a:rPr lang="en-US"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Mersey</a:t>
            </a:r>
            <a:r>
              <a:rPr lang="en-US"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Severn</a:t>
            </a:r>
            <a:r>
              <a:rPr lang="en-US" dirty="0">
                <a:latin typeface="Times New Roman" panose="02020603050405020304" pitchFamily="18" charset="0"/>
                <a:cs typeface="Times New Roman" panose="02020603050405020304" pitchFamily="18" charset="0"/>
              </a:rPr>
              <a:t> and </a:t>
            </a:r>
            <a:r>
              <a:rPr lang="en-US" b="1" i="1" dirty="0">
                <a:latin typeface="Times New Roman" panose="02020603050405020304" pitchFamily="18" charset="0"/>
                <a:cs typeface="Times New Roman" panose="02020603050405020304" pitchFamily="18" charset="0"/>
              </a:rPr>
              <a:t>Avon</a:t>
            </a:r>
            <a:r>
              <a:rPr lang="en-US" dirty="0">
                <a:latin typeface="Times New Roman" panose="02020603050405020304" pitchFamily="18" charset="0"/>
                <a:cs typeface="Times New Roman" panose="02020603050405020304" pitchFamily="18" charset="0"/>
              </a:rPr>
              <a:t> , and two large cities, </a:t>
            </a:r>
            <a:r>
              <a:rPr lang="en-US" b="1" i="1" dirty="0" err="1" smtClean="0">
                <a:latin typeface="Times New Roman" panose="02020603050405020304" pitchFamily="18" charset="0"/>
                <a:cs typeface="Times New Roman" panose="02020603050405020304" pitchFamily="18" charset="0"/>
              </a:rPr>
              <a:t>Lond</a:t>
            </a:r>
            <a:r>
              <a:rPr lang="hu-HU" dirty="0" smtClean="0">
                <a:latin typeface="Times New Roman" panose="02020603050405020304" pitchFamily="18" charset="0"/>
                <a:cs typeface="Times New Roman" panose="02020603050405020304" pitchFamily="18" charset="0"/>
              </a:rPr>
              <a:t>o</a:t>
            </a:r>
            <a:r>
              <a:rPr lang="en-US" dirty="0" smtClean="0">
                <a:latin typeface="Times New Roman" panose="02020603050405020304" pitchFamily="18" charset="0"/>
                <a:cs typeface="Times New Roman" panose="02020603050405020304" pitchFamily="18" charset="0"/>
              </a:rPr>
              <a:t>n </a:t>
            </a:r>
            <a:r>
              <a:rPr lang="en-US" dirty="0">
                <a:latin typeface="Times New Roman" panose="02020603050405020304" pitchFamily="18" charset="0"/>
                <a:cs typeface="Times New Roman" panose="02020603050405020304" pitchFamily="18" charset="0"/>
              </a:rPr>
              <a:t>and </a:t>
            </a:r>
            <a:r>
              <a:rPr lang="en-US" b="1" i="1" dirty="0">
                <a:latin typeface="Times New Roman" panose="02020603050405020304" pitchFamily="18" charset="0"/>
                <a:cs typeface="Times New Roman" panose="02020603050405020304" pitchFamily="18" charset="0"/>
              </a:rPr>
              <a:t>Leeds</a:t>
            </a:r>
            <a:r>
              <a:rPr lang="en-US" dirty="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2287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strength of Anglo-Saxon culture is obvious even today. Days of the week were named </a:t>
            </a:r>
            <a:r>
              <a:rPr lang="en-US" dirty="0" smtClean="0">
                <a:latin typeface="Times New Roman" panose="02020603050405020304" pitchFamily="18" charset="0"/>
                <a:cs typeface="Times New Roman" panose="02020603050405020304" pitchFamily="18" charset="0"/>
              </a:rPr>
              <a:t>after Germanic </a:t>
            </a:r>
            <a:r>
              <a:rPr lang="en-US" dirty="0">
                <a:latin typeface="Times New Roman" panose="02020603050405020304" pitchFamily="18" charset="0"/>
                <a:cs typeface="Times New Roman" panose="02020603050405020304" pitchFamily="18" charset="0"/>
              </a:rPr>
              <a:t>gods: </a:t>
            </a:r>
            <a:r>
              <a:rPr lang="en-US" b="1" i="1" dirty="0" err="1" smtClean="0">
                <a:latin typeface="Times New Roman" panose="02020603050405020304" pitchFamily="18" charset="0"/>
                <a:cs typeface="Times New Roman" panose="02020603050405020304" pitchFamily="18" charset="0"/>
              </a:rPr>
              <a:t>Tig</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Tuesday</a:t>
            </a:r>
            <a:r>
              <a:rPr lang="en-US" b="1" i="1" dirty="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Wodin</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(Wednesday), Thor (Thursday), Frei (Friday). </a:t>
            </a:r>
            <a:r>
              <a:rPr lang="en-US" dirty="0">
                <a:latin typeface="Times New Roman" panose="02020603050405020304" pitchFamily="18" charset="0"/>
                <a:cs typeface="Times New Roman" panose="02020603050405020304" pitchFamily="18" charset="0"/>
              </a:rPr>
              <a:t>New place-names appeared on the map. The first of these show that the earliest Saxon villages, like the Celtic ones, were family villages. The ending </a:t>
            </a:r>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ing</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meant folk or family, </a:t>
            </a:r>
            <a:r>
              <a:rPr lang="en-US" dirty="0" smtClean="0">
                <a:latin typeface="Times New Roman" panose="02020603050405020304" pitchFamily="18" charset="0"/>
                <a:cs typeface="Times New Roman" panose="02020603050405020304" pitchFamily="18" charset="0"/>
              </a:rPr>
              <a:t>thus </a:t>
            </a:r>
            <a:r>
              <a:rPr lang="en-US" b="1" i="1" dirty="0">
                <a:latin typeface="Times New Roman" panose="02020603050405020304" pitchFamily="18" charset="0"/>
                <a:cs typeface="Times New Roman" panose="02020603050405020304" pitchFamily="18" charset="0"/>
              </a:rPr>
              <a:t>"Reading" </a:t>
            </a:r>
            <a:r>
              <a:rPr lang="en-US" dirty="0" smtClean="0">
                <a:latin typeface="Times New Roman" panose="02020603050405020304" pitchFamily="18" charset="0"/>
                <a:cs typeface="Times New Roman" panose="02020603050405020304" pitchFamily="18" charset="0"/>
              </a:rPr>
              <a:t>is</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place of the </a:t>
            </a:r>
            <a:r>
              <a:rPr lang="en-US" dirty="0" smtClean="0">
                <a:latin typeface="Times New Roman" panose="02020603050405020304" pitchFamily="18" charset="0"/>
                <a:cs typeface="Times New Roman" panose="02020603050405020304" pitchFamily="18" charset="0"/>
              </a:rPr>
              <a:t>family</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Rada, </a:t>
            </a:r>
            <a:r>
              <a:rPr lang="en-US" b="1" i="1" dirty="0">
                <a:latin typeface="Times New Roman" panose="02020603050405020304" pitchFamily="18" charset="0"/>
                <a:cs typeface="Times New Roman" panose="02020603050405020304" pitchFamily="18" charset="0"/>
              </a:rPr>
              <a:t>"Hastings" </a:t>
            </a:r>
            <a:r>
              <a:rPr lang="en-US" dirty="0">
                <a:latin typeface="Times New Roman" panose="02020603050405020304" pitchFamily="18" charset="0"/>
                <a:cs typeface="Times New Roman" panose="02020603050405020304" pitchFamily="18" charset="0"/>
              </a:rPr>
              <a:t>of the family of Hasta. </a:t>
            </a:r>
            <a:r>
              <a:rPr lang="en-US" i="1" dirty="0">
                <a:latin typeface="Times New Roman" panose="02020603050405020304" pitchFamily="18" charset="0"/>
                <a:cs typeface="Times New Roman" panose="02020603050405020304" pitchFamily="18" charset="0"/>
              </a:rPr>
              <a:t>Ham</a:t>
            </a:r>
            <a:r>
              <a:rPr lang="en-US" dirty="0">
                <a:latin typeface="Times New Roman" panose="02020603050405020304" pitchFamily="18" charset="0"/>
                <a:cs typeface="Times New Roman" panose="02020603050405020304" pitchFamily="18" charset="0"/>
              </a:rPr>
              <a:t> means farm, </a:t>
            </a:r>
            <a:r>
              <a:rPr lang="en-US" i="1" dirty="0">
                <a:latin typeface="Times New Roman" panose="02020603050405020304" pitchFamily="18" charset="0"/>
                <a:cs typeface="Times New Roman" panose="02020603050405020304" pitchFamily="18" charset="0"/>
              </a:rPr>
              <a:t>ton</a:t>
            </a:r>
            <a:r>
              <a:rPr lang="en-US" dirty="0">
                <a:latin typeface="Times New Roman" panose="02020603050405020304" pitchFamily="18" charset="0"/>
                <a:cs typeface="Times New Roman" panose="02020603050405020304" pitchFamily="18" charset="0"/>
              </a:rPr>
              <a:t> means settlement. </a:t>
            </a:r>
            <a:r>
              <a:rPr lang="en-US" dirty="0" smtClean="0">
                <a:latin typeface="Times New Roman" panose="02020603050405020304" pitchFamily="18" charset="0"/>
                <a:cs typeface="Times New Roman" panose="02020603050405020304" pitchFamily="18" charset="0"/>
              </a:rPr>
              <a:t>Birmingham</a:t>
            </a:r>
            <a:r>
              <a:rPr lang="en-US" dirty="0">
                <a:latin typeface="Times New Roman" panose="02020603050405020304" pitchFamily="18" charset="0"/>
                <a:cs typeface="Times New Roman" panose="02020603050405020304" pitchFamily="18" charset="0"/>
              </a:rPr>
              <a:t>, Nottingham or </a:t>
            </a:r>
            <a:r>
              <a:rPr lang="en-US" dirty="0" smtClean="0">
                <a:latin typeface="Times New Roman" panose="02020603050405020304" pitchFamily="18" charset="0"/>
                <a:cs typeface="Times New Roman" panose="02020603050405020304" pitchFamily="18" charset="0"/>
              </a:rPr>
              <a:t>Southampton</a:t>
            </a:r>
            <a:endParaRPr lang="hu-HU"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Anglo-Saxons established a number of kingdoms, some of which still exist in county or regional names to this day</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920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t>The 7 </a:t>
            </a:r>
            <a:r>
              <a:rPr lang="hu-HU" dirty="0" err="1" smtClean="0"/>
              <a:t>Kingdoms</a:t>
            </a:r>
            <a:endParaRPr lang="hu-HU" dirty="0"/>
          </a:p>
        </p:txBody>
      </p:sp>
      <p:sp>
        <p:nvSpPr>
          <p:cNvPr id="3" name="Tartalom helye 2"/>
          <p:cNvSpPr>
            <a:spLocks noGrp="1"/>
          </p:cNvSpPr>
          <p:nvPr>
            <p:ph idx="1"/>
          </p:nvPr>
        </p:nvSpPr>
        <p:spPr/>
        <p:txBody>
          <a:bodyPr/>
          <a:lstStyle/>
          <a:p>
            <a:r>
              <a:rPr lang="en-US" sz="3200" b="1" dirty="0" err="1" smtClean="0">
                <a:latin typeface="Times New Roman" panose="02020603050405020304" pitchFamily="18" charset="0"/>
                <a:cs typeface="Times New Roman" panose="02020603050405020304" pitchFamily="18" charset="0"/>
              </a:rPr>
              <a:t>Heptarchy</a:t>
            </a:r>
            <a:r>
              <a:rPr lang="en-US" sz="3200"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word </a:t>
            </a:r>
            <a:r>
              <a:rPr lang="en-US" sz="2400" dirty="0">
                <a:latin typeface="Times New Roman" panose="02020603050405020304" pitchFamily="18" charset="0"/>
                <a:cs typeface="Times New Roman" panose="02020603050405020304" pitchFamily="18" charset="0"/>
              </a:rPr>
              <a:t>used to designate the period between the establishment of Anglo-Saxon kingdoms in England toward the end of the 5th century CE and the destruction of most of them by the Danes in the second half of the 9th century. It is derived from the Greek words for "seven" and "rule</a:t>
            </a:r>
            <a:r>
              <a:rPr lang="en-US" sz="2400" dirty="0" smtClean="0">
                <a:latin typeface="Times New Roman" panose="02020603050405020304" pitchFamily="18" charset="0"/>
                <a:cs typeface="Times New Roman" panose="02020603050405020304" pitchFamily="18" charset="0"/>
              </a:rPr>
              <a:t>." The seven kingdoms were </a:t>
            </a:r>
            <a:r>
              <a:rPr lang="en-US" sz="2400" b="1" i="1" dirty="0" err="1" smtClean="0">
                <a:latin typeface="Times New Roman" panose="02020603050405020304" pitchFamily="18" charset="0"/>
                <a:cs typeface="Times New Roman" panose="02020603050405020304" pitchFamily="18" charset="0"/>
              </a:rPr>
              <a:t>Northumbria</a:t>
            </a:r>
            <a:r>
              <a:rPr lang="en-US" sz="2400" b="1" i="1" dirty="0" smtClean="0">
                <a:latin typeface="Times New Roman" panose="02020603050405020304" pitchFamily="18" charset="0"/>
                <a:cs typeface="Times New Roman" panose="02020603050405020304" pitchFamily="18" charset="0"/>
              </a:rPr>
              <a:t>, Mercia, East Anglia, Essex, Kent, Sussex</a:t>
            </a:r>
            <a:r>
              <a:rPr lang="en-US" sz="2400" dirty="0" smtClean="0">
                <a:latin typeface="Times New Roman" panose="02020603050405020304" pitchFamily="18" charset="0"/>
                <a:cs typeface="Times New Roman" panose="02020603050405020304" pitchFamily="18" charset="0"/>
              </a:rPr>
              <a:t>, and </a:t>
            </a:r>
            <a:r>
              <a:rPr lang="en-US" sz="2400" b="1" i="1" dirty="0" err="1" smtClean="0">
                <a:latin typeface="Times New Roman" panose="02020603050405020304" pitchFamily="18" charset="0"/>
                <a:cs typeface="Times New Roman" panose="02020603050405020304" pitchFamily="18" charset="0"/>
              </a:rPr>
              <a:t>Wessex</a:t>
            </a:r>
            <a:r>
              <a:rPr lang="en-US"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437112"/>
            <a:ext cx="3412232" cy="1967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154158"/>
            <a:ext cx="3736204" cy="225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52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additive="base">
                                        <p:cTn id="14" dur="500" fill="hold"/>
                                        <p:tgtEl>
                                          <p:spTgt spid="2052"/>
                                        </p:tgtEl>
                                        <p:attrNameLst>
                                          <p:attrName>ppt_x</p:attrName>
                                        </p:attrNameLst>
                                      </p:cBhvr>
                                      <p:tavLst>
                                        <p:tav tm="0">
                                          <p:val>
                                            <p:strVal val="#ppt_x"/>
                                          </p:val>
                                        </p:tav>
                                        <p:tav tm="100000">
                                          <p:val>
                                            <p:strVal val="#ppt_x"/>
                                          </p:val>
                                        </p:tav>
                                      </p:tavLst>
                                    </p:anim>
                                    <p:anim calcmode="lin" valueType="num">
                                      <p:cBhvr additive="base">
                                        <p:cTn id="15"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US" dirty="0" smtClean="0"/>
              <a:t>“Kingship of the English”</a:t>
            </a:r>
            <a:endParaRPr lang="hu-HU" dirty="0"/>
          </a:p>
        </p:txBody>
      </p:sp>
      <p:sp>
        <p:nvSpPr>
          <p:cNvPr id="3" name="Tartalom helye 2"/>
          <p:cNvSpPr>
            <a:spLocks noGrp="1"/>
          </p:cNvSpPr>
          <p:nvPr>
            <p:ph idx="1"/>
          </p:nvPr>
        </p:nvSpPr>
        <p:spPr/>
        <p:txBody>
          <a:bodyPr>
            <a:normAutofit/>
          </a:bodyPr>
          <a:lstStyle/>
          <a:p>
            <a:r>
              <a:rPr lang="en-US" sz="2400" b="1" dirty="0">
                <a:latin typeface="Times New Roman" panose="02020603050405020304" pitchFamily="18" charset="0"/>
                <a:cs typeface="Times New Roman" panose="02020603050405020304" pitchFamily="18" charset="0"/>
              </a:rPr>
              <a:t>King Offa of Mercia </a:t>
            </a:r>
            <a:r>
              <a:rPr lang="en-US" sz="2000" dirty="0">
                <a:latin typeface="Times New Roman" panose="02020603050405020304" pitchFamily="18" charset="0"/>
                <a:cs typeface="Times New Roman" panose="02020603050405020304" pitchFamily="18" charset="0"/>
              </a:rPr>
              <a:t>(757-96), claimed "kingship of the </a:t>
            </a:r>
            <a:r>
              <a:rPr lang="en-US" sz="2000" dirty="0" smtClean="0">
                <a:latin typeface="Times New Roman" panose="02020603050405020304" pitchFamily="18" charset="0"/>
                <a:cs typeface="Times New Roman" panose="02020603050405020304" pitchFamily="18" charset="0"/>
              </a:rPr>
              <a:t>English“. He </a:t>
            </a:r>
            <a:r>
              <a:rPr lang="en-US" sz="2000" dirty="0">
                <a:latin typeface="Times New Roman" panose="02020603050405020304" pitchFamily="18" charset="0"/>
                <a:cs typeface="Times New Roman" panose="02020603050405020304" pitchFamily="18" charset="0"/>
              </a:rPr>
              <a:t>had good reason to do so. He was powerful enough to employ thousands of men to build a huge dyke, or earth wall, the length of the Welsh border to keep out the troublesome Celts. But although he was the most powerful king of his time, he did not </a:t>
            </a:r>
            <a:r>
              <a:rPr lang="en-US" sz="2000" dirty="0" smtClean="0">
                <a:latin typeface="Times New Roman" panose="02020603050405020304" pitchFamily="18" charset="0"/>
                <a:cs typeface="Times New Roman" panose="02020603050405020304" pitchFamily="18" charset="0"/>
              </a:rPr>
              <a:t>control </a:t>
            </a:r>
            <a:r>
              <a:rPr lang="en-US" sz="2000" dirty="0">
                <a:latin typeface="Times New Roman" panose="02020603050405020304" pitchFamily="18" charset="0"/>
                <a:cs typeface="Times New Roman" panose="02020603050405020304" pitchFamily="18" charset="0"/>
              </a:rPr>
              <a:t>all of England.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power of Mercia did not survive after Offa's death. </a:t>
            </a:r>
            <a:r>
              <a:rPr lang="en-US" sz="2000" dirty="0" smtClean="0">
                <a:latin typeface="Times New Roman" panose="02020603050405020304" pitchFamily="18" charset="0"/>
                <a:cs typeface="Times New Roman" panose="02020603050405020304" pitchFamily="18" charset="0"/>
              </a:rPr>
              <a:t>At </a:t>
            </a:r>
            <a:r>
              <a:rPr lang="en-US" sz="2000" dirty="0">
                <a:latin typeface="Times New Roman" panose="02020603050405020304" pitchFamily="18" charset="0"/>
                <a:cs typeface="Times New Roman" panose="02020603050405020304" pitchFamily="18" charset="0"/>
              </a:rPr>
              <a:t>that time, a king's power depended on the person al loyalty of his followers. </a:t>
            </a:r>
            <a:r>
              <a:rPr lang="en-US" sz="2000" dirty="0" smtClean="0">
                <a:latin typeface="Times New Roman" panose="02020603050405020304" pitchFamily="18" charset="0"/>
                <a:cs typeface="Times New Roman" panose="02020603050405020304" pitchFamily="18" charset="0"/>
              </a:rPr>
              <a:t>After </a:t>
            </a:r>
            <a:r>
              <a:rPr lang="en-US" sz="2000" dirty="0">
                <a:latin typeface="Times New Roman" panose="02020603050405020304" pitchFamily="18" charset="0"/>
                <a:cs typeface="Times New Roman" panose="02020603050405020304" pitchFamily="18" charset="0"/>
              </a:rPr>
              <a:t>his death the next king had to work hard t</a:t>
            </a:r>
            <a:r>
              <a:rPr lang="en-US" sz="2000" dirty="0" smtClean="0">
                <a:latin typeface="Times New Roman" panose="02020603050405020304" pitchFamily="18" charset="0"/>
                <a:cs typeface="Times New Roman" panose="02020603050405020304" pitchFamily="18" charset="0"/>
              </a:rPr>
              <a:t>o rebuild </a:t>
            </a:r>
            <a:r>
              <a:rPr lang="en-US" sz="2000" dirty="0">
                <a:latin typeface="Times New Roman" panose="02020603050405020304" pitchFamily="18" charset="0"/>
                <a:cs typeface="Times New Roman" panose="02020603050405020304" pitchFamily="18" charset="0"/>
              </a:rPr>
              <a:t>these personal feelings of loyalty. Most </a:t>
            </a:r>
            <a:r>
              <a:rPr lang="en-US" sz="2000" dirty="0" smtClean="0">
                <a:latin typeface="Times New Roman" panose="02020603050405020304" pitchFamily="18" charset="0"/>
                <a:cs typeface="Times New Roman" panose="02020603050405020304" pitchFamily="18" charset="0"/>
              </a:rPr>
              <a:t>people </a:t>
            </a:r>
            <a:r>
              <a:rPr lang="en-US" sz="2000" dirty="0">
                <a:latin typeface="Times New Roman" panose="02020603050405020304" pitchFamily="18" charset="0"/>
                <a:cs typeface="Times New Roman" panose="02020603050405020304" pitchFamily="18" charset="0"/>
              </a:rPr>
              <a:t>still believed, as the Celts had done, that a man' s first duty was to his own family. However, </a:t>
            </a:r>
            <a:r>
              <a:rPr lang="en-US" sz="2000" dirty="0" smtClean="0">
                <a:latin typeface="Times New Roman" panose="02020603050405020304" pitchFamily="18" charset="0"/>
                <a:cs typeface="Times New Roman" panose="02020603050405020304" pitchFamily="18" charset="0"/>
              </a:rPr>
              <a:t>things </a:t>
            </a:r>
            <a:r>
              <a:rPr lang="en-US" sz="2000" dirty="0">
                <a:latin typeface="Times New Roman" panose="02020603050405020304" pitchFamily="18" charset="0"/>
                <a:cs typeface="Times New Roman" panose="02020603050405020304" pitchFamily="18" charset="0"/>
              </a:rPr>
              <a:t>were changing. The Saxon kings began to replace loyalty to family with loyalty to lord and </a:t>
            </a:r>
            <a:r>
              <a:rPr lang="en-US" sz="2000" dirty="0" smtClean="0">
                <a:latin typeface="Times New Roman" panose="02020603050405020304" pitchFamily="18" charset="0"/>
                <a:cs typeface="Times New Roman" panose="02020603050405020304" pitchFamily="18" charset="0"/>
              </a:rPr>
              <a:t>king.</a:t>
            </a:r>
            <a:endParaRPr lang="hu-H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974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King Offa of Mercia</a:t>
            </a:r>
            <a:endParaRPr lang="hu-HU" dirty="0"/>
          </a:p>
        </p:txBody>
      </p:sp>
      <p:sp>
        <p:nvSpPr>
          <p:cNvPr id="4" name="Szöveg helye 3"/>
          <p:cNvSpPr>
            <a:spLocks noGrp="1"/>
          </p:cNvSpPr>
          <p:nvPr>
            <p:ph type="body" sz="half" idx="2"/>
          </p:nvPr>
        </p:nvSpPr>
        <p:spPr/>
        <p:txBody>
          <a:bodyPr/>
          <a:lstStyle/>
          <a:p>
            <a:endParaRPr lang="hu-HU"/>
          </a:p>
        </p:txBody>
      </p:sp>
      <p:pic>
        <p:nvPicPr>
          <p:cNvPr id="205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233" r="7233"/>
          <a:stretch>
            <a:fillRect/>
          </a:stretch>
        </p:blipFill>
        <p:spPr bwMode="auto">
          <a:xfrm>
            <a:off x="251520" y="188640"/>
            <a:ext cx="7990656" cy="5183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766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err="1" smtClean="0"/>
              <a:t>Government</a:t>
            </a:r>
            <a:endParaRPr lang="hu-HU" dirty="0"/>
          </a:p>
        </p:txBody>
      </p:sp>
      <p:sp>
        <p:nvSpPr>
          <p:cNvPr id="3" name="Tartalom helye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The Saxons created </a:t>
            </a:r>
            <a:r>
              <a:rPr lang="en-US" sz="2000" dirty="0" smtClean="0">
                <a:latin typeface="Times New Roman" panose="02020603050405020304" pitchFamily="18" charset="0"/>
                <a:cs typeface="Times New Roman" panose="02020603050405020304" pitchFamily="18" charset="0"/>
              </a:rPr>
              <a:t>institutions </a:t>
            </a:r>
            <a:r>
              <a:rPr lang="en-US" sz="2000" dirty="0">
                <a:latin typeface="Times New Roman" panose="02020603050405020304" pitchFamily="18" charset="0"/>
                <a:cs typeface="Times New Roman" panose="02020603050405020304" pitchFamily="18" charset="0"/>
              </a:rPr>
              <a:t>which made the English state strong for the next 500 years. </a:t>
            </a:r>
            <a:r>
              <a:rPr lang="en-US" sz="2000" dirty="0" smtClean="0">
                <a:latin typeface="Times New Roman" panose="02020603050405020304" pitchFamily="18" charset="0"/>
                <a:cs typeface="Times New Roman" panose="02020603050405020304" pitchFamily="18" charset="0"/>
              </a:rPr>
              <a:t>One </a:t>
            </a:r>
            <a:r>
              <a:rPr lang="en-US" sz="2000" dirty="0">
                <a:latin typeface="Times New Roman" panose="02020603050405020304" pitchFamily="18" charset="0"/>
                <a:cs typeface="Times New Roman" panose="02020603050405020304" pitchFamily="18" charset="0"/>
              </a:rPr>
              <a:t>of these institutions was the King's </a:t>
            </a:r>
            <a:r>
              <a:rPr lang="en-US" sz="2000" dirty="0" smtClean="0">
                <a:latin typeface="Times New Roman" panose="02020603050405020304" pitchFamily="18" charset="0"/>
                <a:cs typeface="Times New Roman" panose="02020603050405020304" pitchFamily="18" charset="0"/>
              </a:rPr>
              <a:t>Council</a:t>
            </a:r>
            <a:r>
              <a:rPr lang="en-US" sz="2000" dirty="0">
                <a:latin typeface="Times New Roman" panose="02020603050405020304" pitchFamily="18" charset="0"/>
                <a:cs typeface="Times New Roman" panose="02020603050405020304" pitchFamily="18" charset="0"/>
              </a:rPr>
              <a:t>, called the </a:t>
            </a:r>
            <a:r>
              <a:rPr lang="en-US" sz="2400" b="1" dirty="0">
                <a:latin typeface="Times New Roman" panose="02020603050405020304" pitchFamily="18" charset="0"/>
                <a:cs typeface="Times New Roman" panose="02020603050405020304" pitchFamily="18" charset="0"/>
              </a:rPr>
              <a:t>Witan</a:t>
            </a:r>
            <a:r>
              <a:rPr lang="en-US" sz="2000" dirty="0">
                <a:latin typeface="Times New Roman" panose="02020603050405020304" pitchFamily="18" charset="0"/>
                <a:cs typeface="Times New Roman" panose="02020603050405020304" pitchFamily="18" charset="0"/>
              </a:rPr>
              <a:t>. The </a:t>
            </a:r>
            <a:r>
              <a:rPr lang="en-US" sz="2400" b="1" dirty="0">
                <a:latin typeface="Times New Roman" panose="02020603050405020304" pitchFamily="18" charset="0"/>
                <a:cs typeface="Times New Roman" panose="02020603050405020304" pitchFamily="18" charset="0"/>
              </a:rPr>
              <a:t>Witan</a:t>
            </a:r>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probably grew out of informal groups of senior warriors and churchmen to whom kings like Offa had turned for advice or support on difficult matters. For the Witan's authority was based on its right to choose kings, and to agree the use of the king's laws. Without its support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king's own authority was in danger</a:t>
            </a:r>
            <a:r>
              <a:rPr lang="en-US" sz="2000"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The Saxons </a:t>
            </a:r>
            <a:r>
              <a:rPr lang="en-US" sz="2000" dirty="0" smtClean="0">
                <a:latin typeface="Times New Roman" panose="02020603050405020304" pitchFamily="18" charset="0"/>
                <a:cs typeface="Times New Roman" panose="02020603050405020304" pitchFamily="18" charset="0"/>
              </a:rPr>
              <a:t>divided the </a:t>
            </a:r>
            <a:r>
              <a:rPr lang="en-US" sz="2000" dirty="0">
                <a:latin typeface="Times New Roman" panose="02020603050405020304" pitchFamily="18" charset="0"/>
                <a:cs typeface="Times New Roman" panose="02020603050405020304" pitchFamily="18" charset="0"/>
              </a:rPr>
              <a:t>land into new administrative areas, based on </a:t>
            </a:r>
            <a:r>
              <a:rPr lang="en-US" sz="2000" b="1" i="1" dirty="0" smtClean="0">
                <a:latin typeface="Times New Roman" panose="02020603050405020304" pitchFamily="18" charset="0"/>
                <a:cs typeface="Times New Roman" panose="02020603050405020304" pitchFamily="18" charset="0"/>
              </a:rPr>
              <a:t>shires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or </a:t>
            </a:r>
            <a:r>
              <a:rPr lang="en-US" sz="2000" b="1" i="1" dirty="0">
                <a:latin typeface="Times New Roman" panose="02020603050405020304" pitchFamily="18" charset="0"/>
                <a:cs typeface="Times New Roman" panose="02020603050405020304" pitchFamily="18" charset="0"/>
              </a:rPr>
              <a:t>counties</a:t>
            </a:r>
            <a:r>
              <a:rPr lang="en-US" sz="2000" dirty="0">
                <a:latin typeface="Times New Roman" panose="02020603050405020304" pitchFamily="18" charset="0"/>
                <a:cs typeface="Times New Roman" panose="02020603050405020304" pitchFamily="18" charset="0"/>
              </a:rPr>
              <a:t>. These shires, established by the end of the tenth century, </a:t>
            </a:r>
            <a:r>
              <a:rPr lang="en-US" sz="2000" dirty="0" smtClean="0">
                <a:latin typeface="Times New Roman" panose="02020603050405020304" pitchFamily="18" charset="0"/>
                <a:cs typeface="Times New Roman" panose="02020603050405020304" pitchFamily="18" charset="0"/>
              </a:rPr>
              <a:t>remained </a:t>
            </a:r>
            <a:r>
              <a:rPr lang="en-US" sz="2000" dirty="0">
                <a:latin typeface="Times New Roman" panose="02020603050405020304" pitchFamily="18" charset="0"/>
                <a:cs typeface="Times New Roman" panose="02020603050405020304" pitchFamily="18" charset="0"/>
              </a:rPr>
              <a:t>almost </a:t>
            </a:r>
            <a:r>
              <a:rPr lang="en-US" sz="2000" dirty="0" smtClean="0">
                <a:latin typeface="Times New Roman" panose="02020603050405020304" pitchFamily="18" charset="0"/>
                <a:cs typeface="Times New Roman" panose="02020603050405020304" pitchFamily="18" charset="0"/>
              </a:rPr>
              <a:t>exactly </a:t>
            </a:r>
            <a:r>
              <a:rPr lang="en-US" sz="2000" dirty="0">
                <a:latin typeface="Times New Roman" panose="02020603050405020304" pitchFamily="18" charset="0"/>
                <a:cs typeface="Times New Roman" panose="02020603050405020304" pitchFamily="18" charset="0"/>
              </a:rPr>
              <a:t>the same for a thousand years. "Shire" is the Saxon word, "county" the Norman one, but both are still used. Over each shire was appointed a </a:t>
            </a:r>
            <a:r>
              <a:rPr lang="en-US" sz="2000" b="1" i="1" dirty="0">
                <a:latin typeface="Times New Roman" panose="02020603050405020304" pitchFamily="18" charset="0"/>
                <a:cs typeface="Times New Roman" panose="02020603050405020304" pitchFamily="18" charset="0"/>
              </a:rPr>
              <a:t>shire reeve</a:t>
            </a:r>
            <a:r>
              <a:rPr lang="en-US" sz="2000" dirty="0">
                <a:latin typeface="Times New Roman" panose="02020603050405020304" pitchFamily="18" charset="0"/>
                <a:cs typeface="Times New Roman" panose="02020603050405020304" pitchFamily="18" charset="0"/>
              </a:rPr>
              <a:t>, the king's local administrator. In time his name became </a:t>
            </a:r>
            <a:r>
              <a:rPr lang="en-US" sz="2000" dirty="0" smtClean="0">
                <a:latin typeface="Times New Roman" panose="02020603050405020304" pitchFamily="18" charset="0"/>
                <a:cs typeface="Times New Roman" panose="02020603050405020304" pitchFamily="18" charset="0"/>
              </a:rPr>
              <a:t>shortened </a:t>
            </a:r>
            <a:r>
              <a:rPr lang="en-US" sz="2000" dirty="0">
                <a:latin typeface="Times New Roman" panose="02020603050405020304" pitchFamily="18" charset="0"/>
                <a:cs typeface="Times New Roman" panose="02020603050405020304" pitchFamily="18" charset="0"/>
              </a:rPr>
              <a:t>to </a:t>
            </a:r>
            <a:r>
              <a:rPr lang="en-US" sz="2000" b="1" i="1" dirty="0">
                <a:latin typeface="Times New Roman" panose="02020603050405020304" pitchFamily="18" charset="0"/>
                <a:cs typeface="Times New Roman" panose="02020603050405020304" pitchFamily="18" charset="0"/>
              </a:rPr>
              <a:t>"sheriff"</a:t>
            </a:r>
            <a:r>
              <a:rPr lang="en-US" b="1" i="1" dirty="0"/>
              <a:t> </a:t>
            </a:r>
            <a:r>
              <a:rPr lang="en-US" dirty="0"/>
              <a:t>.</a:t>
            </a:r>
            <a:endParaRPr lang="hu-HU" dirty="0"/>
          </a:p>
        </p:txBody>
      </p:sp>
    </p:spTree>
    <p:extLst>
      <p:ext uri="{BB962C8B-B14F-4D97-AF65-F5344CB8AC3E}">
        <p14:creationId xmlns:p14="http://schemas.microsoft.com/office/powerpoint/2010/main" val="2073563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err="1"/>
              <a:t>Christianity</a:t>
            </a:r>
            <a:endParaRPr lang="hu-HU" dirty="0"/>
          </a:p>
        </p:txBody>
      </p:sp>
      <p:sp>
        <p:nvSpPr>
          <p:cNvPr id="3" name="Tartalom helye 2"/>
          <p:cNvSpPr>
            <a:spLocks noGrp="1"/>
          </p:cNvSpPr>
          <p:nvPr>
            <p:ph idx="1"/>
          </p:nvPr>
        </p:nvSpPr>
        <p:spPr/>
        <p:txBody>
          <a:bodyPr>
            <a:noAutofit/>
          </a:bodyPr>
          <a:lstStyle/>
          <a:p>
            <a:r>
              <a:rPr lang="en-US" sz="2000" dirty="0">
                <a:latin typeface="Times New Roman" panose="02020603050405020304" pitchFamily="18" charset="0"/>
                <a:cs typeface="Times New Roman" panose="02020603050405020304" pitchFamily="18" charset="0"/>
              </a:rPr>
              <a:t>We </a:t>
            </a:r>
            <a:r>
              <a:rPr lang="en-US" sz="2000" dirty="0" smtClean="0">
                <a:latin typeface="Times New Roman" panose="02020603050405020304" pitchFamily="18" charset="0"/>
                <a:cs typeface="Times New Roman" panose="02020603050405020304" pitchFamily="18" charset="0"/>
              </a:rPr>
              <a:t>cannot know </a:t>
            </a:r>
            <a:r>
              <a:rPr lang="en-US" sz="2000" dirty="0">
                <a:latin typeface="Times New Roman" panose="02020603050405020304" pitchFamily="18" charset="0"/>
                <a:cs typeface="Times New Roman" panose="02020603050405020304" pitchFamily="18" charset="0"/>
              </a:rPr>
              <a:t>how or when </a:t>
            </a:r>
            <a:r>
              <a:rPr lang="en-US" sz="2000" dirty="0" smtClean="0">
                <a:latin typeface="Times New Roman" panose="02020603050405020304" pitchFamily="18" charset="0"/>
                <a:cs typeface="Times New Roman" panose="02020603050405020304" pitchFamily="18" charset="0"/>
              </a:rPr>
              <a:t>Christianity </a:t>
            </a:r>
            <a:r>
              <a:rPr lang="en-US" sz="2000" dirty="0">
                <a:latin typeface="Times New Roman" panose="02020603050405020304" pitchFamily="18" charset="0"/>
                <a:cs typeface="Times New Roman" panose="02020603050405020304" pitchFamily="18" charset="0"/>
              </a:rPr>
              <a:t>first reached </a:t>
            </a:r>
            <a:r>
              <a:rPr lang="en-US" sz="2000" dirty="0" smtClean="0">
                <a:latin typeface="Times New Roman" panose="02020603050405020304" pitchFamily="18" charset="0"/>
                <a:cs typeface="Times New Roman" panose="02020603050405020304" pitchFamily="18" charset="0"/>
              </a:rPr>
              <a:t>Britain, but </a:t>
            </a:r>
            <a:r>
              <a:rPr lang="en-US" sz="2000" dirty="0">
                <a:latin typeface="Times New Roman" panose="02020603050405020304" pitchFamily="18" charset="0"/>
                <a:cs typeface="Times New Roman" panose="02020603050405020304" pitchFamily="18" charset="0"/>
              </a:rPr>
              <a:t>it was </a:t>
            </a:r>
            <a:r>
              <a:rPr lang="en-US" sz="2000" dirty="0" smtClean="0">
                <a:latin typeface="Times New Roman" panose="02020603050405020304" pitchFamily="18" charset="0"/>
                <a:cs typeface="Times New Roman" panose="02020603050405020304" pitchFamily="18" charset="0"/>
              </a:rPr>
              <a:t>certainly </a:t>
            </a:r>
            <a:r>
              <a:rPr lang="en-US" sz="2000" dirty="0">
                <a:latin typeface="Times New Roman" panose="02020603050405020304" pitchFamily="18" charset="0"/>
                <a:cs typeface="Times New Roman" panose="02020603050405020304" pitchFamily="18" charset="0"/>
              </a:rPr>
              <a:t>well before </a:t>
            </a:r>
            <a:r>
              <a:rPr lang="en-US" sz="2000" dirty="0" smtClean="0">
                <a:latin typeface="Times New Roman" panose="02020603050405020304" pitchFamily="18" charset="0"/>
                <a:cs typeface="Times New Roman" panose="02020603050405020304" pitchFamily="18" charset="0"/>
              </a:rPr>
              <a:t>Christianity </a:t>
            </a:r>
            <a:r>
              <a:rPr lang="en-US" sz="2000" dirty="0">
                <a:latin typeface="Times New Roman" panose="02020603050405020304" pitchFamily="18" charset="0"/>
                <a:cs typeface="Times New Roman" panose="02020603050405020304" pitchFamily="18" charset="0"/>
              </a:rPr>
              <a:t>was accepted by the Roman Emperor </a:t>
            </a:r>
            <a:r>
              <a:rPr lang="en-US" sz="2000" dirty="0" smtClean="0">
                <a:latin typeface="Times New Roman" panose="02020603050405020304" pitchFamily="18" charset="0"/>
                <a:cs typeface="Times New Roman" panose="02020603050405020304" pitchFamily="18" charset="0"/>
              </a:rPr>
              <a:t>Constantine </a:t>
            </a:r>
            <a:r>
              <a:rPr lang="en-US" sz="2000" dirty="0">
                <a:latin typeface="Times New Roman" panose="02020603050405020304" pitchFamily="18" charset="0"/>
                <a:cs typeface="Times New Roman" panose="02020603050405020304" pitchFamily="18" charset="0"/>
              </a:rPr>
              <a:t>in the early fourth </a:t>
            </a:r>
            <a:r>
              <a:rPr lang="en-US" sz="2000" dirty="0" smtClean="0">
                <a:latin typeface="Times New Roman" panose="02020603050405020304" pitchFamily="18" charset="0"/>
                <a:cs typeface="Times New Roman" panose="02020603050405020304" pitchFamily="18" charset="0"/>
              </a:rPr>
              <a:t>century </a:t>
            </a:r>
            <a:r>
              <a:rPr lang="en-US" sz="2000" dirty="0">
                <a:latin typeface="Times New Roman" panose="02020603050405020304" pitchFamily="18" charset="0"/>
                <a:cs typeface="Times New Roman" panose="02020603050405020304" pitchFamily="18" charset="0"/>
              </a:rPr>
              <a:t>AD. In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last hundred years of Roman </a:t>
            </a:r>
            <a:r>
              <a:rPr lang="en-US" sz="2000" dirty="0" smtClean="0">
                <a:latin typeface="Times New Roman" panose="02020603050405020304" pitchFamily="18" charset="0"/>
                <a:cs typeface="Times New Roman" panose="02020603050405020304" pitchFamily="18" charset="0"/>
              </a:rPr>
              <a:t>government Christianity </a:t>
            </a:r>
            <a:r>
              <a:rPr lang="en-US" sz="2000" dirty="0">
                <a:latin typeface="Times New Roman" panose="02020603050405020304" pitchFamily="18" charset="0"/>
                <a:cs typeface="Times New Roman" panose="02020603050405020304" pitchFamily="18" charset="0"/>
              </a:rPr>
              <a:t>became firmly established across </a:t>
            </a:r>
            <a:r>
              <a:rPr lang="en-US" sz="2000" dirty="0" smtClean="0">
                <a:latin typeface="Times New Roman" panose="02020603050405020304" pitchFamily="18" charset="0"/>
                <a:cs typeface="Times New Roman" panose="02020603050405020304" pitchFamily="18" charset="0"/>
              </a:rPr>
              <a:t>Britain, </a:t>
            </a:r>
            <a:r>
              <a:rPr lang="en-US" sz="2000" dirty="0">
                <a:latin typeface="Times New Roman" panose="02020603050405020304" pitchFamily="18" charset="0"/>
                <a:cs typeface="Times New Roman" panose="02020603050405020304" pitchFamily="18" charset="0"/>
              </a:rPr>
              <a:t>both in Roman-controlled areas and beyond. </a:t>
            </a:r>
            <a:r>
              <a:rPr lang="en-US" sz="2000" dirty="0" smtClean="0">
                <a:latin typeface="Times New Roman" panose="02020603050405020304" pitchFamily="18" charset="0"/>
                <a:cs typeface="Times New Roman" panose="02020603050405020304" pitchFamily="18" charset="0"/>
              </a:rPr>
              <a:t>However, the </a:t>
            </a:r>
            <a:r>
              <a:rPr lang="en-US" sz="2000" dirty="0">
                <a:latin typeface="Times New Roman" panose="02020603050405020304" pitchFamily="18" charset="0"/>
                <a:cs typeface="Times New Roman" panose="02020603050405020304" pitchFamily="18" charset="0"/>
              </a:rPr>
              <a:t>Anglo-Saxons </a:t>
            </a:r>
            <a:r>
              <a:rPr lang="en-US" sz="2000" dirty="0" smtClean="0">
                <a:latin typeface="Times New Roman" panose="02020603050405020304" pitchFamily="18" charset="0"/>
                <a:cs typeface="Times New Roman" panose="02020603050405020304" pitchFamily="18" charset="0"/>
              </a:rPr>
              <a:t>belonged </a:t>
            </a:r>
            <a:r>
              <a:rPr lang="en-US" sz="2000" dirty="0">
                <a:latin typeface="Times New Roman" panose="02020603050405020304" pitchFamily="18" charset="0"/>
                <a:cs typeface="Times New Roman" panose="02020603050405020304" pitchFamily="18" charset="0"/>
              </a:rPr>
              <a:t>to an older Germanic </a:t>
            </a:r>
            <a:r>
              <a:rPr lang="en-US" sz="2000" dirty="0" smtClean="0">
                <a:latin typeface="Times New Roman" panose="02020603050405020304" pitchFamily="18" charset="0"/>
                <a:cs typeface="Times New Roman" panose="02020603050405020304" pitchFamily="18" charset="0"/>
              </a:rPr>
              <a:t>religion and </a:t>
            </a:r>
            <a:r>
              <a:rPr lang="en-US" sz="2000" dirty="0">
                <a:latin typeface="Times New Roman" panose="02020603050405020304" pitchFamily="18" charset="0"/>
                <a:cs typeface="Times New Roman" panose="02020603050405020304" pitchFamily="18" charset="0"/>
              </a:rPr>
              <a:t>they drove </a:t>
            </a:r>
            <a:r>
              <a:rPr lang="en-US" sz="2000" dirty="0" smtClean="0">
                <a:latin typeface="Times New Roman" panose="02020603050405020304" pitchFamily="18" charset="0"/>
                <a:cs typeface="Times New Roman" panose="02020603050405020304" pitchFamily="18" charset="0"/>
              </a:rPr>
              <a:t>the Celts </a:t>
            </a:r>
            <a:r>
              <a:rPr lang="en-US" sz="2000" dirty="0">
                <a:latin typeface="Times New Roman" panose="02020603050405020304" pitchFamily="18" charset="0"/>
                <a:cs typeface="Times New Roman" panose="02020603050405020304" pitchFamily="18" charset="0"/>
              </a:rPr>
              <a:t>into the west and north. In </a:t>
            </a:r>
            <a:r>
              <a:rPr lang="en-US" sz="2000" dirty="0" smtClean="0">
                <a:latin typeface="Times New Roman" panose="02020603050405020304" pitchFamily="18" charset="0"/>
                <a:cs typeface="Times New Roman" panose="02020603050405020304" pitchFamily="18" charset="0"/>
              </a:rPr>
              <a:t>the Celtic </a:t>
            </a:r>
            <a:r>
              <a:rPr lang="en-US" sz="2000" dirty="0">
                <a:latin typeface="Times New Roman" panose="02020603050405020304" pitchFamily="18" charset="0"/>
                <a:cs typeface="Times New Roman" panose="02020603050405020304" pitchFamily="18" charset="0"/>
              </a:rPr>
              <a:t>areas </a:t>
            </a:r>
            <a:r>
              <a:rPr lang="en-US" sz="2000" dirty="0" smtClean="0">
                <a:latin typeface="Times New Roman" panose="02020603050405020304" pitchFamily="18" charset="0"/>
                <a:cs typeface="Times New Roman" panose="02020603050405020304" pitchFamily="18" charset="0"/>
              </a:rPr>
              <a:t>Christianity </a:t>
            </a:r>
            <a:r>
              <a:rPr lang="en-US" sz="2000" dirty="0">
                <a:latin typeface="Times New Roman" panose="02020603050405020304" pitchFamily="18" charset="0"/>
                <a:cs typeface="Times New Roman" panose="02020603050405020304" pitchFamily="18" charset="0"/>
              </a:rPr>
              <a:t>continued to </a:t>
            </a:r>
            <a:r>
              <a:rPr lang="en-US" sz="2000" dirty="0" smtClean="0">
                <a:latin typeface="Times New Roman" panose="02020603050405020304" pitchFamily="18" charset="0"/>
                <a:cs typeface="Times New Roman" panose="02020603050405020304" pitchFamily="18" charset="0"/>
              </a:rPr>
              <a:t>spread, bringing </a:t>
            </a:r>
            <a:r>
              <a:rPr lang="en-US" sz="2000" dirty="0">
                <a:latin typeface="Times New Roman" panose="02020603050405020304" pitchFamily="18" charset="0"/>
                <a:cs typeface="Times New Roman" panose="02020603050405020304" pitchFamily="18" charset="0"/>
              </a:rPr>
              <a:t>paganism to an </a:t>
            </a:r>
            <a:r>
              <a:rPr lang="en-US" sz="2000" dirty="0" smtClean="0">
                <a:latin typeface="Times New Roman" panose="02020603050405020304" pitchFamily="18" charset="0"/>
                <a:cs typeface="Times New Roman" panose="02020603050405020304" pitchFamily="18" charset="0"/>
              </a:rPr>
              <a:t>end.</a:t>
            </a:r>
          </a:p>
          <a:p>
            <a:r>
              <a:rPr lang="en-US" sz="2000" dirty="0">
                <a:latin typeface="Times New Roman" panose="02020603050405020304" pitchFamily="18" charset="0"/>
                <a:cs typeface="Times New Roman" panose="02020603050405020304" pitchFamily="18" charset="0"/>
              </a:rPr>
              <a:t>In </a:t>
            </a:r>
            <a:r>
              <a:rPr lang="en-US" sz="2000" b="1" dirty="0">
                <a:latin typeface="Times New Roman" panose="02020603050405020304" pitchFamily="18" charset="0"/>
                <a:cs typeface="Times New Roman" panose="02020603050405020304" pitchFamily="18" charset="0"/>
              </a:rPr>
              <a:t>597</a:t>
            </a:r>
            <a:r>
              <a:rPr lang="en-US" sz="2000" dirty="0">
                <a:latin typeface="Times New Roman" panose="02020603050405020304" pitchFamily="18" charset="0"/>
                <a:cs typeface="Times New Roman" panose="02020603050405020304" pitchFamily="18" charset="0"/>
              </a:rPr>
              <a:t> p</a:t>
            </a:r>
            <a:r>
              <a:rPr lang="en-US" sz="2000" dirty="0" smtClean="0">
                <a:latin typeface="Times New Roman" panose="02020603050405020304" pitchFamily="18" charset="0"/>
                <a:cs typeface="Times New Roman" panose="02020603050405020304" pitchFamily="18" charset="0"/>
              </a:rPr>
              <a:t>ope Gregory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Great sent </a:t>
            </a:r>
            <a:r>
              <a:rPr lang="en-US" sz="2000" dirty="0">
                <a:latin typeface="Times New Roman" panose="02020603050405020304" pitchFamily="18" charset="0"/>
                <a:cs typeface="Times New Roman" panose="02020603050405020304" pitchFamily="18" charset="0"/>
              </a:rPr>
              <a:t>a </a:t>
            </a:r>
            <a:r>
              <a:rPr lang="en-US" sz="2000" dirty="0" smtClean="0">
                <a:latin typeface="Times New Roman" panose="02020603050405020304" pitchFamily="18" charset="0"/>
                <a:cs typeface="Times New Roman" panose="02020603050405020304" pitchFamily="18" charset="0"/>
              </a:rPr>
              <a:t>monk, </a:t>
            </a:r>
            <a:r>
              <a:rPr lang="en-US" sz="2800" b="1" dirty="0" smtClean="0">
                <a:latin typeface="Times New Roman" panose="02020603050405020304" pitchFamily="18" charset="0"/>
                <a:cs typeface="Times New Roman" panose="02020603050405020304" pitchFamily="18" charset="0"/>
              </a:rPr>
              <a:t>Augustine</a:t>
            </a:r>
            <a:r>
              <a:rPr lang="en-US" sz="2000" dirty="0" smtClean="0">
                <a:latin typeface="Times New Roman" panose="02020603050405020304" pitchFamily="18" charset="0"/>
                <a:cs typeface="Times New Roman" panose="02020603050405020304" pitchFamily="18" charset="0"/>
              </a:rPr>
              <a:t> to </a:t>
            </a:r>
            <a:r>
              <a:rPr lang="en-US" sz="2000" dirty="0">
                <a:latin typeface="Times New Roman" panose="02020603050405020304" pitchFamily="18" charset="0"/>
                <a:cs typeface="Times New Roman" panose="02020603050405020304" pitchFamily="18" charset="0"/>
              </a:rPr>
              <a:t>re-establish </a:t>
            </a:r>
            <a:r>
              <a:rPr lang="en-US" sz="2000" dirty="0" smtClean="0">
                <a:latin typeface="Times New Roman" panose="02020603050405020304" pitchFamily="18" charset="0"/>
                <a:cs typeface="Times New Roman" panose="02020603050405020304" pitchFamily="18" charset="0"/>
              </a:rPr>
              <a:t>Christianity </a:t>
            </a:r>
            <a:r>
              <a:rPr lang="en-US" sz="2000" dirty="0">
                <a:latin typeface="Times New Roman" panose="02020603050405020304" pitchFamily="18" charset="0"/>
                <a:cs typeface="Times New Roman" panose="02020603050405020304" pitchFamily="18" charset="0"/>
              </a:rPr>
              <a:t>in England. He went to Canterbury,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capital of the </a:t>
            </a:r>
            <a:r>
              <a:rPr lang="en-US" sz="2000" dirty="0" smtClean="0">
                <a:latin typeface="Times New Roman" panose="02020603050405020304" pitchFamily="18" charset="0"/>
                <a:cs typeface="Times New Roman" panose="02020603050405020304" pitchFamily="18" charset="0"/>
              </a:rPr>
              <a:t>king of Kent</a:t>
            </a:r>
            <a:r>
              <a:rPr lang="en-US" sz="2000" dirty="0">
                <a:latin typeface="Times New Roman" panose="02020603050405020304" pitchFamily="18" charset="0"/>
                <a:cs typeface="Times New Roman" panose="02020603050405020304" pitchFamily="18" charset="0"/>
              </a:rPr>
              <a:t>.</a:t>
            </a:r>
            <a:endParaRPr lang="hu-H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8460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muló">
  <a:themeElements>
    <a:clrScheme name="Simuló">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muló">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299</TotalTime>
  <Words>3322</Words>
  <Application>Microsoft Office PowerPoint</Application>
  <PresentationFormat>Diavetítés a képernyőre (4:3 oldalarány)</PresentationFormat>
  <Paragraphs>92</Paragraphs>
  <Slides>27</Slides>
  <Notes>0</Notes>
  <HiddenSlides>0</HiddenSlides>
  <MMClips>0</MMClips>
  <ScaleCrop>false</ScaleCrop>
  <HeadingPairs>
    <vt:vector size="4" baseType="variant">
      <vt:variant>
        <vt:lpstr>Téma</vt:lpstr>
      </vt:variant>
      <vt:variant>
        <vt:i4>1</vt:i4>
      </vt:variant>
      <vt:variant>
        <vt:lpstr>Diacímek</vt:lpstr>
      </vt:variant>
      <vt:variant>
        <vt:i4>27</vt:i4>
      </vt:variant>
    </vt:vector>
  </HeadingPairs>
  <TitlesOfParts>
    <vt:vector size="28" baseType="lpstr">
      <vt:lpstr>Simuló</vt:lpstr>
      <vt:lpstr>The Invaders</vt:lpstr>
      <vt:lpstr>The Anglo-Saxons</vt:lpstr>
      <vt:lpstr>PowerPoint bemutató</vt:lpstr>
      <vt:lpstr>PowerPoint bemutató</vt:lpstr>
      <vt:lpstr>The 7 Kingdoms</vt:lpstr>
      <vt:lpstr>“Kingship of the English”</vt:lpstr>
      <vt:lpstr>King Offa of Mercia</vt:lpstr>
      <vt:lpstr>Government</vt:lpstr>
      <vt:lpstr>Christianity</vt:lpstr>
      <vt:lpstr>St. Augustine</vt:lpstr>
      <vt:lpstr>PowerPoint bemutató</vt:lpstr>
      <vt:lpstr>PowerPoint bemutató</vt:lpstr>
      <vt:lpstr>PowerPoint bemutató</vt:lpstr>
      <vt:lpstr>Anglo-Saxon Chronicle</vt:lpstr>
      <vt:lpstr>Anglo-Saxon Chronicle:  original text</vt:lpstr>
      <vt:lpstr> In present day English:</vt:lpstr>
      <vt:lpstr>PowerPoint bemutató</vt:lpstr>
      <vt:lpstr>The Vikings</vt:lpstr>
      <vt:lpstr>Britain’s ancient roots</vt:lpstr>
      <vt:lpstr>Danelaw</vt:lpstr>
      <vt:lpstr>Edward, the Confessor</vt:lpstr>
      <vt:lpstr>Harold Godwinson</vt:lpstr>
      <vt:lpstr>The future of the English throne</vt:lpstr>
      <vt:lpstr>Duke William of Normandy</vt:lpstr>
      <vt:lpstr> King William I  The Conqueror </vt:lpstr>
      <vt:lpstr>King William I The Conqueror</vt:lpstr>
      <vt:lpstr>Seminar Topics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Invaders</dc:title>
  <dc:creator>L</dc:creator>
  <cp:lastModifiedBy>L</cp:lastModifiedBy>
  <cp:revision>44</cp:revision>
  <dcterms:created xsi:type="dcterms:W3CDTF">2020-08-29T11:50:35Z</dcterms:created>
  <dcterms:modified xsi:type="dcterms:W3CDTF">2020-10-09T19:58:25Z</dcterms:modified>
</cp:coreProperties>
</file>