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34" y="7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A69-5E7E-4875-B760-8CAAB0851638}" type="datetimeFigureOut">
              <a:rPr lang="hu-HU" smtClean="0"/>
              <a:t>2020. 10. 30.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A826-4244-4B3C-889E-BF1CD5577C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3178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A69-5E7E-4875-B760-8CAAB0851638}" type="datetimeFigureOut">
              <a:rPr lang="hu-HU" smtClean="0"/>
              <a:t>2020. 10. 30.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A826-4244-4B3C-889E-BF1CD5577C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7913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A69-5E7E-4875-B760-8CAAB0851638}" type="datetimeFigureOut">
              <a:rPr lang="hu-HU" smtClean="0"/>
              <a:t>2020. 10. 30.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A826-4244-4B3C-889E-BF1CD5577C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3465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A69-5E7E-4875-B760-8CAAB0851638}" type="datetimeFigureOut">
              <a:rPr lang="hu-HU" smtClean="0"/>
              <a:t>2020. 10. 30.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A826-4244-4B3C-889E-BF1CD5577C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8454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A69-5E7E-4875-B760-8CAAB0851638}" type="datetimeFigureOut">
              <a:rPr lang="hu-HU" smtClean="0"/>
              <a:t>2020. 10. 30.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A826-4244-4B3C-889E-BF1CD5577C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9658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A69-5E7E-4875-B760-8CAAB0851638}" type="datetimeFigureOut">
              <a:rPr lang="hu-HU" smtClean="0"/>
              <a:t>2020. 10. 30.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A826-4244-4B3C-889E-BF1CD5577C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148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A69-5E7E-4875-B760-8CAAB0851638}" type="datetimeFigureOut">
              <a:rPr lang="hu-HU" smtClean="0"/>
              <a:t>2020. 10. 30.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A826-4244-4B3C-889E-BF1CD5577C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262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A69-5E7E-4875-B760-8CAAB0851638}" type="datetimeFigureOut">
              <a:rPr lang="hu-HU" smtClean="0"/>
              <a:t>2020. 10. 30.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A826-4244-4B3C-889E-BF1CD5577C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884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A69-5E7E-4875-B760-8CAAB0851638}" type="datetimeFigureOut">
              <a:rPr lang="hu-HU" smtClean="0"/>
              <a:t>2020. 10. 30.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A826-4244-4B3C-889E-BF1CD5577C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2232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A69-5E7E-4875-B760-8CAAB0851638}" type="datetimeFigureOut">
              <a:rPr lang="hu-HU" smtClean="0"/>
              <a:t>2020. 10. 30.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A826-4244-4B3C-889E-BF1CD5577C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508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A69-5E7E-4875-B760-8CAAB0851638}" type="datetimeFigureOut">
              <a:rPr lang="hu-HU" smtClean="0"/>
              <a:t>2020. 10. 30.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A826-4244-4B3C-889E-BF1CD5577C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977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A69-5E7E-4875-B760-8CAAB0851638}" type="datetimeFigureOut">
              <a:rPr lang="hu-HU" smtClean="0"/>
              <a:t>2020. 10. 30.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A826-4244-4B3C-889E-BF1CD5577C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174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A69-5E7E-4875-B760-8CAAB0851638}" type="datetimeFigureOut">
              <a:rPr lang="hu-HU" smtClean="0"/>
              <a:t>2020. 10. 30.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A826-4244-4B3C-889E-BF1CD5577C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569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1BE7A69-5E7E-4875-B760-8CAAB0851638}" type="datetimeFigureOut">
              <a:rPr lang="hu-HU" smtClean="0"/>
              <a:t>2020. 10. 30.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F078A826-4244-4B3C-889E-BF1CD5577C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4138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1BE7A69-5E7E-4875-B760-8CAAB0851638}" type="datetimeFigureOut">
              <a:rPr lang="hu-HU" smtClean="0"/>
              <a:t>2020. 10. 30.</a:t>
            </a:fld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F078A826-4244-4B3C-889E-BF1CD5577C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50465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The Concept of Equivalence in the Theory of Translation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Lecture </a:t>
            </a:r>
            <a:r>
              <a:rPr lang="hu-HU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146148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Other Views on Equivalence (3)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Werner Koller:</a:t>
            </a:r>
          </a:p>
          <a:p>
            <a:pPr lvl="1"/>
            <a:r>
              <a:rPr lang="hu-HU" dirty="0"/>
              <a:t>Denotative equivalence</a:t>
            </a:r>
          </a:p>
          <a:p>
            <a:pPr lvl="1"/>
            <a:r>
              <a:rPr lang="hu-HU" dirty="0"/>
              <a:t>Connotative equivalence</a:t>
            </a:r>
          </a:p>
          <a:p>
            <a:pPr lvl="1"/>
            <a:r>
              <a:rPr lang="hu-HU" dirty="0"/>
              <a:t>Text-normative equivalence</a:t>
            </a:r>
          </a:p>
          <a:p>
            <a:pPr lvl="1"/>
            <a:r>
              <a:rPr lang="hu-HU" dirty="0"/>
              <a:t>Pragmatic equivalence</a:t>
            </a:r>
          </a:p>
          <a:p>
            <a:pPr lvl="1"/>
            <a:r>
              <a:rPr lang="hu-HU" dirty="0"/>
              <a:t>Formal equivalence</a:t>
            </a:r>
          </a:p>
        </p:txBody>
      </p:sp>
    </p:spTree>
    <p:extLst>
      <p:ext uri="{BB962C8B-B14F-4D97-AF65-F5344CB8AC3E}">
        <p14:creationId xmlns:p14="http://schemas.microsoft.com/office/powerpoint/2010/main" val="4196921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Other Views on Equivalence (4)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Newmark:</a:t>
            </a:r>
          </a:p>
          <a:p>
            <a:pPr lvl="1"/>
            <a:r>
              <a:rPr lang="hu-HU" dirty="0"/>
              <a:t>Semantic translation</a:t>
            </a:r>
          </a:p>
          <a:p>
            <a:pPr lvl="1"/>
            <a:r>
              <a:rPr lang="hu-HU" dirty="0"/>
              <a:t>Communicative translation</a:t>
            </a:r>
          </a:p>
        </p:txBody>
      </p:sp>
    </p:spTree>
    <p:extLst>
      <p:ext uri="{BB962C8B-B14F-4D97-AF65-F5344CB8AC3E}">
        <p14:creationId xmlns:p14="http://schemas.microsoft.com/office/powerpoint/2010/main" val="453147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What „Should” be Preserved in Translation?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Most scholars agree, that the </a:t>
            </a:r>
            <a:r>
              <a:rPr lang="hu-HU" b="1" dirty="0"/>
              <a:t>contents</a:t>
            </a:r>
            <a:r>
              <a:rPr lang="hu-HU" dirty="0"/>
              <a:t> of the original text, its </a:t>
            </a:r>
            <a:r>
              <a:rPr lang="hu-HU" b="1" dirty="0"/>
              <a:t>sense</a:t>
            </a:r>
            <a:r>
              <a:rPr lang="hu-HU" dirty="0"/>
              <a:t>, its </a:t>
            </a:r>
            <a:r>
              <a:rPr lang="hu-HU" b="1" dirty="0"/>
              <a:t>functional value</a:t>
            </a:r>
            <a:r>
              <a:rPr lang="hu-HU" dirty="0"/>
              <a:t>, its </a:t>
            </a:r>
            <a:r>
              <a:rPr lang="hu-HU" b="1" dirty="0"/>
              <a:t>meaning</a:t>
            </a:r>
            <a:r>
              <a:rPr lang="hu-HU" dirty="0"/>
              <a:t>, or its </a:t>
            </a:r>
            <a:r>
              <a:rPr lang="hu-HU" b="1" dirty="0"/>
              <a:t>information structure </a:t>
            </a:r>
            <a:r>
              <a:rPr lang="hu-HU" dirty="0"/>
              <a:t>must be transferred by the translator from the SL to the TL.</a:t>
            </a:r>
          </a:p>
        </p:txBody>
      </p:sp>
    </p:spTree>
    <p:extLst>
      <p:ext uri="{BB962C8B-B14F-4D97-AF65-F5344CB8AC3E}">
        <p14:creationId xmlns:p14="http://schemas.microsoft.com/office/powerpoint/2010/main" val="2189309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Komissarov’s View on Equivalence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/>
              <a:t>He argues against the normative view. </a:t>
            </a:r>
          </a:p>
          <a:p>
            <a:r>
              <a:rPr lang="hu-HU" dirty="0"/>
              <a:t>If the texts submitted to analysis are translations, then it must be assumed that they are equivalent.</a:t>
            </a:r>
          </a:p>
          <a:p>
            <a:r>
              <a:rPr lang="hu-HU" dirty="0"/>
              <a:t>Therefore, the question that should be asked – HOW equivalence is created in specific cases?</a:t>
            </a:r>
          </a:p>
          <a:p>
            <a:r>
              <a:rPr lang="hu-HU" dirty="0"/>
              <a:t>He distinguishes between five levels of equivalence:</a:t>
            </a:r>
          </a:p>
          <a:p>
            <a:pPr lvl="1"/>
            <a:r>
              <a:rPr lang="hu-HU" dirty="0"/>
              <a:t>Equivalence on the level of the communicative goal</a:t>
            </a:r>
          </a:p>
          <a:p>
            <a:pPr lvl="1"/>
            <a:r>
              <a:rPr lang="hu-HU" dirty="0"/>
              <a:t>Equivalence on the level of the situation</a:t>
            </a:r>
          </a:p>
          <a:p>
            <a:pPr lvl="1"/>
            <a:r>
              <a:rPr lang="hu-HU" dirty="0"/>
              <a:t>Equivalence on the level of message</a:t>
            </a:r>
          </a:p>
          <a:p>
            <a:pPr lvl="1"/>
            <a:r>
              <a:rPr lang="hu-HU" dirty="0"/>
              <a:t>Equivalence on the level of utterance</a:t>
            </a:r>
          </a:p>
          <a:p>
            <a:pPr lvl="1"/>
            <a:r>
              <a:rPr lang="hu-HU" dirty="0"/>
              <a:t>Equivalence on the level of linguistic signs</a:t>
            </a:r>
          </a:p>
        </p:txBody>
      </p:sp>
    </p:spTree>
    <p:extLst>
      <p:ext uri="{BB962C8B-B14F-4D97-AF65-F5344CB8AC3E}">
        <p14:creationId xmlns:p14="http://schemas.microsoft.com/office/powerpoint/2010/main" val="2604302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The Conditions of Communicative Equivalence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Three types of equivalence relations:</a:t>
            </a:r>
          </a:p>
          <a:p>
            <a:pPr lvl="1"/>
            <a:r>
              <a:rPr lang="hu-HU" dirty="0"/>
              <a:t>Referential (the TL text should refer to the same segment of reality as the TL text)</a:t>
            </a:r>
          </a:p>
          <a:p>
            <a:pPr lvl="1"/>
            <a:r>
              <a:rPr lang="hu-HU" dirty="0"/>
              <a:t>Contextual (individual sentences should occupy the same position in the whole of the TL text as those of the SL text)</a:t>
            </a:r>
          </a:p>
          <a:p>
            <a:pPr lvl="1"/>
            <a:r>
              <a:rPr lang="hu-HU" dirty="0"/>
              <a:t>Functional (the TL text should play the same role as the SL text)</a:t>
            </a:r>
          </a:p>
        </p:txBody>
      </p:sp>
    </p:spTree>
    <p:extLst>
      <p:ext uri="{BB962C8B-B14F-4D97-AF65-F5344CB8AC3E}">
        <p14:creationId xmlns:p14="http://schemas.microsoft.com/office/powerpoint/2010/main" val="4201805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Rejection of the Concept of Equivalence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Gideon Toury:</a:t>
            </a:r>
          </a:p>
          <a:p>
            <a:pPr lvl="1"/>
            <a:r>
              <a:rPr lang="hu-HU" dirty="0"/>
              <a:t>Adequacy (= equivalence)</a:t>
            </a:r>
          </a:p>
          <a:p>
            <a:pPr lvl="1"/>
            <a:r>
              <a:rPr lang="hu-HU" dirty="0"/>
              <a:t>Appropriacy </a:t>
            </a:r>
          </a:p>
          <a:p>
            <a:pPr lvl="1"/>
            <a:r>
              <a:rPr lang="hu-HU" dirty="0"/>
              <a:t>Acceptability</a:t>
            </a:r>
          </a:p>
          <a:p>
            <a:endParaRPr lang="hu-HU" dirty="0"/>
          </a:p>
          <a:p>
            <a:r>
              <a:rPr lang="hu-HU" dirty="0"/>
              <a:t>Mary Snell-Hornby – claims that the concept of equivalence cannot be a central category in translation studies.</a:t>
            </a:r>
          </a:p>
        </p:txBody>
      </p:sp>
    </p:spTree>
    <p:extLst>
      <p:ext uri="{BB962C8B-B14F-4D97-AF65-F5344CB8AC3E}">
        <p14:creationId xmlns:p14="http://schemas.microsoft.com/office/powerpoint/2010/main" val="4240208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The Equivalence Perception of Readers, Translators, and Researchers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All three participants must be taken into consideration when determining the presence or absence of equivalence. </a:t>
            </a:r>
          </a:p>
          <a:p>
            <a:r>
              <a:rPr lang="hu-HU" dirty="0"/>
              <a:t>The concept of equivalence is viewed differently by:</a:t>
            </a:r>
          </a:p>
          <a:p>
            <a:pPr lvl="1"/>
            <a:r>
              <a:rPr lang="hu-HU" dirty="0"/>
              <a:t>The reader (</a:t>
            </a:r>
            <a:r>
              <a:rPr lang="hu-HU" b="1" dirty="0"/>
              <a:t>assumes</a:t>
            </a:r>
            <a:r>
              <a:rPr lang="hu-HU" dirty="0"/>
              <a:t> equivalence)</a:t>
            </a:r>
          </a:p>
          <a:p>
            <a:pPr lvl="1"/>
            <a:r>
              <a:rPr lang="hu-HU" dirty="0"/>
              <a:t>The translator (</a:t>
            </a:r>
            <a:r>
              <a:rPr lang="hu-HU" b="1" dirty="0"/>
              <a:t>creates</a:t>
            </a:r>
            <a:r>
              <a:rPr lang="hu-HU" dirty="0"/>
              <a:t> equivalence)</a:t>
            </a:r>
          </a:p>
          <a:p>
            <a:pPr lvl="1"/>
            <a:r>
              <a:rPr lang="hu-HU" dirty="0"/>
              <a:t>The researcher (</a:t>
            </a:r>
            <a:r>
              <a:rPr lang="hu-HU" b="1" dirty="0"/>
              <a:t>investigates</a:t>
            </a:r>
            <a:r>
              <a:rPr lang="hu-HU" dirty="0"/>
              <a:t> equivalence)</a:t>
            </a:r>
          </a:p>
        </p:txBody>
      </p:sp>
    </p:spTree>
    <p:extLst>
      <p:ext uri="{BB962C8B-B14F-4D97-AF65-F5344CB8AC3E}">
        <p14:creationId xmlns:p14="http://schemas.microsoft.com/office/powerpoint/2010/main" val="768725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Approaches to Equivalence - 1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Is equivalence a </a:t>
            </a:r>
            <a:r>
              <a:rPr lang="hu-HU" b="1" dirty="0"/>
              <a:t>precondition</a:t>
            </a:r>
            <a:r>
              <a:rPr lang="hu-HU" dirty="0"/>
              <a:t> of translation?</a:t>
            </a:r>
          </a:p>
          <a:p>
            <a:r>
              <a:rPr lang="hu-HU" dirty="0"/>
              <a:t>If only those TL texts can be considered translations, which are equivalent with the SL text, then all translations are equivalent.</a:t>
            </a:r>
          </a:p>
          <a:p>
            <a:r>
              <a:rPr lang="hu-HU" dirty="0"/>
              <a:t>Thus, no further research on equivalence is needed. </a:t>
            </a:r>
          </a:p>
        </p:txBody>
      </p:sp>
    </p:spTree>
    <p:extLst>
      <p:ext uri="{BB962C8B-B14F-4D97-AF65-F5344CB8AC3E}">
        <p14:creationId xmlns:p14="http://schemas.microsoft.com/office/powerpoint/2010/main" val="968958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Approaches to Equivalence - 2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Equivalence is never complete.</a:t>
            </a:r>
          </a:p>
          <a:p>
            <a:r>
              <a:rPr lang="hu-HU" dirty="0"/>
              <a:t>The TL text intended as equivalent by the translator and accepted as equivalent by the reader is identical with the SL text only from certain aspects. </a:t>
            </a:r>
          </a:p>
          <a:p>
            <a:r>
              <a:rPr lang="hu-HU" dirty="0"/>
              <a:t>Two trends may be distinguised:</a:t>
            </a:r>
          </a:p>
          <a:p>
            <a:pPr lvl="1"/>
            <a:r>
              <a:rPr lang="hu-HU" dirty="0"/>
              <a:t>Normative view (WHAT translators have to do)</a:t>
            </a:r>
          </a:p>
          <a:p>
            <a:pPr lvl="1"/>
            <a:r>
              <a:rPr lang="hu-HU" dirty="0"/>
              <a:t>Descriptive (HOW translators create equivalence)  </a:t>
            </a:r>
          </a:p>
        </p:txBody>
      </p:sp>
    </p:spTree>
    <p:extLst>
      <p:ext uri="{BB962C8B-B14F-4D97-AF65-F5344CB8AC3E}">
        <p14:creationId xmlns:p14="http://schemas.microsoft.com/office/powerpoint/2010/main" val="1197926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Approaches to Equivalence - 3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The number of text types determines the number of equivalence types possible.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42269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Catford’s View on Equivalence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One of the first definitions of equivalence can be found in </a:t>
            </a:r>
            <a:r>
              <a:rPr lang="hu-HU" i="1" dirty="0"/>
              <a:t>A Linguistic Theory of Translation</a:t>
            </a:r>
            <a:r>
              <a:rPr lang="hu-HU" dirty="0"/>
              <a:t> (1965).</a:t>
            </a:r>
          </a:p>
          <a:p>
            <a:r>
              <a:rPr lang="hu-HU" dirty="0"/>
              <a:t>He distinguishes between:</a:t>
            </a:r>
          </a:p>
          <a:p>
            <a:pPr lvl="1"/>
            <a:r>
              <a:rPr lang="hu-HU" dirty="0"/>
              <a:t>Formal correspondence (can be only approximate)</a:t>
            </a:r>
          </a:p>
          <a:p>
            <a:pPr lvl="1"/>
            <a:r>
              <a:rPr lang="hu-HU" dirty="0"/>
              <a:t>Textual equivalence („</a:t>
            </a:r>
            <a:r>
              <a:rPr lang="hu-HU" i="1" dirty="0"/>
              <a:t>interchangable is a given situation”</a:t>
            </a:r>
            <a:r>
              <a:rPr lang="hu-HU" dirty="0"/>
              <a:t>) – the main criterion for text equivalence </a:t>
            </a:r>
            <a:r>
              <a:rPr lang="hu-HU" b="1" dirty="0"/>
              <a:t>is the identity of contextually relevant features.</a:t>
            </a:r>
          </a:p>
        </p:txBody>
      </p:sp>
    </p:spTree>
    <p:extLst>
      <p:ext uri="{BB962C8B-B14F-4D97-AF65-F5344CB8AC3E}">
        <p14:creationId xmlns:p14="http://schemas.microsoft.com/office/powerpoint/2010/main" val="686894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Nida’s View on Equivalence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The main criterion for equivalence is the identity of the receiver’s reaction.</a:t>
            </a:r>
          </a:p>
          <a:p>
            <a:r>
              <a:rPr lang="hu-HU" dirty="0"/>
              <a:t>He distinguishes between:</a:t>
            </a:r>
          </a:p>
          <a:p>
            <a:pPr lvl="1"/>
            <a:r>
              <a:rPr lang="hu-HU" dirty="0"/>
              <a:t>Formal equivalence (not the same as Catford’s)</a:t>
            </a:r>
          </a:p>
          <a:p>
            <a:pPr lvl="1"/>
            <a:r>
              <a:rPr lang="hu-HU" dirty="0"/>
              <a:t>Dynamic equivalence (the translator concentrates on the TL receiver – „natural” translation)</a:t>
            </a:r>
          </a:p>
          <a:p>
            <a:r>
              <a:rPr lang="hu-HU" dirty="0"/>
              <a:t>In order to produce a „natural” translation, the translator has to consider three factors:</a:t>
            </a:r>
          </a:p>
          <a:p>
            <a:pPr lvl="1"/>
            <a:r>
              <a:rPr lang="hu-HU" dirty="0"/>
              <a:t>The receptor </a:t>
            </a:r>
            <a:r>
              <a:rPr lang="hu-HU" b="1" dirty="0"/>
              <a:t>language and culture as a whole</a:t>
            </a:r>
          </a:p>
          <a:p>
            <a:pPr lvl="1"/>
            <a:r>
              <a:rPr lang="hu-HU" dirty="0"/>
              <a:t>The </a:t>
            </a:r>
            <a:r>
              <a:rPr lang="hu-HU" b="1" dirty="0"/>
              <a:t>context</a:t>
            </a:r>
            <a:r>
              <a:rPr lang="hu-HU" dirty="0"/>
              <a:t> of the message</a:t>
            </a:r>
          </a:p>
          <a:p>
            <a:pPr lvl="1"/>
            <a:r>
              <a:rPr lang="hu-HU" dirty="0"/>
              <a:t>The receptor-language </a:t>
            </a:r>
            <a:r>
              <a:rPr lang="hu-HU" b="1" dirty="0"/>
              <a:t>audience</a:t>
            </a:r>
          </a:p>
          <a:p>
            <a:pPr lvl="1"/>
            <a:r>
              <a:rPr lang="hu-HU" b="1" dirty="0"/>
              <a:t>The two principal areas of adaptation – grammar and lexicon</a:t>
            </a:r>
          </a:p>
        </p:txBody>
      </p:sp>
    </p:spTree>
    <p:extLst>
      <p:ext uri="{BB962C8B-B14F-4D97-AF65-F5344CB8AC3E}">
        <p14:creationId xmlns:p14="http://schemas.microsoft.com/office/powerpoint/2010/main" val="798709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Other Views on Equivalence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Otto Kade:</a:t>
            </a:r>
          </a:p>
          <a:p>
            <a:pPr lvl="1"/>
            <a:r>
              <a:rPr lang="hu-HU" dirty="0"/>
              <a:t>Total equivalence</a:t>
            </a:r>
          </a:p>
          <a:p>
            <a:pPr lvl="1"/>
            <a:r>
              <a:rPr lang="hu-HU" dirty="0"/>
              <a:t>Optional equivalence</a:t>
            </a:r>
          </a:p>
          <a:p>
            <a:pPr lvl="1"/>
            <a:r>
              <a:rPr lang="hu-HU" dirty="0"/>
              <a:t>Approximate equivalence</a:t>
            </a:r>
          </a:p>
          <a:p>
            <a:pPr lvl="1"/>
            <a:r>
              <a:rPr lang="hu-HU" dirty="0"/>
              <a:t>Zero equivalence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92493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Other Views on Equivalence (2)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Gert Jager:</a:t>
            </a:r>
          </a:p>
          <a:p>
            <a:pPr lvl="1"/>
            <a:r>
              <a:rPr lang="hu-HU" dirty="0"/>
              <a:t>Communicative equivalence</a:t>
            </a:r>
          </a:p>
          <a:p>
            <a:pPr lvl="1"/>
            <a:r>
              <a:rPr lang="hu-HU" dirty="0"/>
              <a:t>Functional equivalence</a:t>
            </a:r>
          </a:p>
        </p:txBody>
      </p:sp>
    </p:spTree>
    <p:extLst>
      <p:ext uri="{BB962C8B-B14F-4D97-AF65-F5344CB8AC3E}">
        <p14:creationId xmlns:p14="http://schemas.microsoft.com/office/powerpoint/2010/main" val="7509093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Цитаты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Цитаты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Цитаты</Template>
  <TotalTime>78</TotalTime>
  <Words>636</Words>
  <Application>Microsoft Office PowerPoint</Application>
  <PresentationFormat>Широкоэкранный</PresentationFormat>
  <Paragraphs>80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Century Gothic</vt:lpstr>
      <vt:lpstr>Wingdings 2</vt:lpstr>
      <vt:lpstr>Цитаты</vt:lpstr>
      <vt:lpstr>The Concept of Equivalence in the Theory of Translation</vt:lpstr>
      <vt:lpstr>The Equivalence Perception of Readers, Translators, and Researchers</vt:lpstr>
      <vt:lpstr>Approaches to Equivalence - 1</vt:lpstr>
      <vt:lpstr>Approaches to Equivalence - 2</vt:lpstr>
      <vt:lpstr>Approaches to Equivalence - 3</vt:lpstr>
      <vt:lpstr>Catford’s View on Equivalence</vt:lpstr>
      <vt:lpstr>Nida’s View on Equivalence</vt:lpstr>
      <vt:lpstr>Other Views on Equivalence</vt:lpstr>
      <vt:lpstr>Other Views on Equivalence (2)</vt:lpstr>
      <vt:lpstr>Other Views on Equivalence (3)</vt:lpstr>
      <vt:lpstr>Other Views on Equivalence (4)</vt:lpstr>
      <vt:lpstr>What „Should” be Preserved in Translation?</vt:lpstr>
      <vt:lpstr>Komissarov’s View on Equivalence</vt:lpstr>
      <vt:lpstr>The Conditions of Communicative Equivalence</vt:lpstr>
      <vt:lpstr>Rejection of the Concept of Equivalence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Concept of Equivalence in the Theory of Translation</dc:title>
  <dc:creator>Evelin Motrinec</dc:creator>
  <cp:lastModifiedBy>Tomash Vrabel</cp:lastModifiedBy>
  <cp:revision>14</cp:revision>
  <dcterms:created xsi:type="dcterms:W3CDTF">2020-10-06T15:34:27Z</dcterms:created>
  <dcterms:modified xsi:type="dcterms:W3CDTF">2020-10-30T16:14:20Z</dcterms:modified>
</cp:coreProperties>
</file>