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04" autoAdjust="0"/>
    <p:restoredTop sz="94660"/>
  </p:normalViewPr>
  <p:slideViewPr>
    <p:cSldViewPr snapToGrid="0">
      <p:cViewPr varScale="1">
        <p:scale>
          <a:sx n="55" d="100"/>
          <a:sy n="55" d="100"/>
        </p:scale>
        <p:origin x="31" y="7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u-HU"/>
              <a:t>Mintacím szerkesztése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10/30/2020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u-HU"/>
              <a:t>Mintacím szerkesztése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10/30/2020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u-HU"/>
              <a:t>Mintacím szerkesztése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u-HU"/>
              <a:t>Mintacím szerkesztése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u-HU"/>
              <a:t>Mintacím szerkesztése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10/30/2020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u-HU"/>
              <a:t>Mintacím szerkesztése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10/30/2020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10/30/2020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055078" y="1788454"/>
            <a:ext cx="10152184" cy="2098226"/>
          </a:xfrm>
        </p:spPr>
        <p:txBody>
          <a:bodyPr/>
          <a:lstStyle/>
          <a:p>
            <a:r>
              <a:rPr lang="en-AU" sz="6600" dirty="0"/>
              <a:t>New trends in translation theory</a:t>
            </a:r>
          </a:p>
        </p:txBody>
      </p:sp>
      <p:sp>
        <p:nvSpPr>
          <p:cNvPr id="3" name="Alcím 2"/>
          <p:cNvSpPr>
            <a:spLocks noGrp="1"/>
          </p:cNvSpPr>
          <p:nvPr>
            <p:ph type="subTitle" idx="1"/>
          </p:nvPr>
        </p:nvSpPr>
        <p:spPr/>
        <p:txBody>
          <a:bodyPr/>
          <a:lstStyle/>
          <a:p>
            <a:r>
              <a:rPr lang="en-GB"/>
              <a:t>Lecture 7</a:t>
            </a:r>
            <a:endParaRPr lang="hu-HU" dirty="0"/>
          </a:p>
        </p:txBody>
      </p:sp>
    </p:spTree>
    <p:extLst>
      <p:ext uri="{BB962C8B-B14F-4D97-AF65-F5344CB8AC3E}">
        <p14:creationId xmlns:p14="http://schemas.microsoft.com/office/powerpoint/2010/main" val="105164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The introspective method</a:t>
            </a:r>
          </a:p>
        </p:txBody>
      </p:sp>
      <p:sp>
        <p:nvSpPr>
          <p:cNvPr id="3" name="Tartalom helye 2"/>
          <p:cNvSpPr>
            <a:spLocks noGrp="1"/>
          </p:cNvSpPr>
          <p:nvPr>
            <p:ph idx="1"/>
          </p:nvPr>
        </p:nvSpPr>
        <p:spPr>
          <a:xfrm>
            <a:off x="1371600" y="1809750"/>
            <a:ext cx="9601200" cy="3581400"/>
          </a:xfrm>
        </p:spPr>
        <p:txBody>
          <a:bodyPr/>
          <a:lstStyle/>
          <a:p>
            <a:pPr algn="just"/>
            <a:r>
              <a:rPr lang="en-AU" dirty="0"/>
              <a:t>In psychology, it was used as a research tool for the experimental investigation of thinking processes. </a:t>
            </a:r>
          </a:p>
          <a:p>
            <a:pPr algn="just"/>
            <a:r>
              <a:rPr lang="en-AU" dirty="0"/>
              <a:t>1986 – introspection was first used during translation. Hans </a:t>
            </a:r>
            <a:r>
              <a:rPr lang="en-AU" dirty="0" err="1"/>
              <a:t>Krings</a:t>
            </a:r>
            <a:r>
              <a:rPr lang="en-AU" dirty="0"/>
              <a:t> analysed the </a:t>
            </a:r>
            <a:r>
              <a:rPr lang="en-AU" u="sng" dirty="0"/>
              <a:t>think aloud protocols</a:t>
            </a:r>
            <a:r>
              <a:rPr lang="en-AU" dirty="0"/>
              <a:t> of language learners. </a:t>
            </a:r>
          </a:p>
          <a:p>
            <a:pPr algn="just"/>
            <a:r>
              <a:rPr lang="en-AU" dirty="0"/>
              <a:t>Another experiment pointed out that for professional translators many processes are likely to be </a:t>
            </a:r>
            <a:r>
              <a:rPr lang="en-AU" u="sng" dirty="0"/>
              <a:t>highly automatized</a:t>
            </a:r>
            <a:r>
              <a:rPr lang="en-AU" dirty="0"/>
              <a:t> and therefore not accessible via verbal report procedures. </a:t>
            </a:r>
          </a:p>
        </p:txBody>
      </p:sp>
      <p:pic>
        <p:nvPicPr>
          <p:cNvPr id="8194" name="Picture 2" descr="Time to Think: The Importance of Introspection in Leadership - Key Step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4229100"/>
            <a:ext cx="46482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85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Corpus analysis</a:t>
            </a:r>
          </a:p>
        </p:txBody>
      </p:sp>
      <p:sp>
        <p:nvSpPr>
          <p:cNvPr id="3" name="Tartalom helye 2"/>
          <p:cNvSpPr>
            <a:spLocks noGrp="1"/>
          </p:cNvSpPr>
          <p:nvPr>
            <p:ph idx="1"/>
          </p:nvPr>
        </p:nvSpPr>
        <p:spPr>
          <a:xfrm>
            <a:off x="819150" y="2171700"/>
            <a:ext cx="7372350" cy="4152900"/>
          </a:xfrm>
        </p:spPr>
        <p:txBody>
          <a:bodyPr/>
          <a:lstStyle/>
          <a:p>
            <a:pPr algn="just"/>
            <a:r>
              <a:rPr lang="en-AU" dirty="0"/>
              <a:t>In earlier times the term „corpus” denoted any collection of texts from a particular author. Now a corpus must meet the following 3 criteria:</a:t>
            </a:r>
          </a:p>
          <a:p>
            <a:pPr algn="just"/>
            <a:r>
              <a:rPr lang="en-AU" dirty="0"/>
              <a:t>1. It must be a collection of texts that can be </a:t>
            </a:r>
            <a:r>
              <a:rPr lang="en-AU" u="sng" dirty="0"/>
              <a:t>read by machine</a:t>
            </a:r>
            <a:r>
              <a:rPr lang="en-AU" dirty="0"/>
              <a:t> and is thus analysable automatically.</a:t>
            </a:r>
          </a:p>
          <a:p>
            <a:pPr algn="just"/>
            <a:r>
              <a:rPr lang="en-AU" dirty="0"/>
              <a:t>2. A corpus may include not only written texts, but also </a:t>
            </a:r>
            <a:r>
              <a:rPr lang="en-AU" u="sng" dirty="0"/>
              <a:t>spoken discourse</a:t>
            </a:r>
            <a:r>
              <a:rPr lang="en-AU" dirty="0"/>
              <a:t>.</a:t>
            </a:r>
          </a:p>
          <a:p>
            <a:pPr algn="just"/>
            <a:r>
              <a:rPr lang="en-AU" dirty="0"/>
              <a:t>3. A corpus is not the work of a single author, but it is a collection of texts from </a:t>
            </a:r>
            <a:r>
              <a:rPr lang="en-AU" u="sng" dirty="0"/>
              <a:t>various sources</a:t>
            </a:r>
            <a:r>
              <a:rPr lang="en-AU" dirty="0"/>
              <a:t> and on various topics. </a:t>
            </a:r>
          </a:p>
        </p:txBody>
      </p:sp>
      <p:pic>
        <p:nvPicPr>
          <p:cNvPr id="9218" name="Picture 2" descr="Web Tools for Studying Vocabulary Words | Channel One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2633662"/>
            <a:ext cx="3624263" cy="27199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98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Multilingual corpora</a:t>
            </a:r>
          </a:p>
        </p:txBody>
      </p:sp>
      <p:sp>
        <p:nvSpPr>
          <p:cNvPr id="3" name="Tartalom helye 2"/>
          <p:cNvSpPr>
            <a:spLocks noGrp="1"/>
          </p:cNvSpPr>
          <p:nvPr>
            <p:ph idx="1"/>
          </p:nvPr>
        </p:nvSpPr>
        <p:spPr/>
        <p:txBody>
          <a:bodyPr/>
          <a:lstStyle/>
          <a:p>
            <a:pPr algn="just"/>
            <a:r>
              <a:rPr lang="en-AU" b="1" u="sng" dirty="0"/>
              <a:t>Baker</a:t>
            </a:r>
            <a:r>
              <a:rPr lang="en-AU" dirty="0"/>
              <a:t> (1995) proposes 3 main types:</a:t>
            </a:r>
          </a:p>
          <a:p>
            <a:pPr algn="just"/>
            <a:r>
              <a:rPr lang="en-AU" dirty="0"/>
              <a:t>1) </a:t>
            </a:r>
            <a:r>
              <a:rPr lang="en-AU" u="sng" dirty="0"/>
              <a:t>Parallel corpora</a:t>
            </a:r>
            <a:r>
              <a:rPr lang="en-AU" dirty="0"/>
              <a:t> contain the original text and its TL translation. They can show how experienced translators overcome translation problems.</a:t>
            </a:r>
          </a:p>
          <a:p>
            <a:pPr algn="just"/>
            <a:r>
              <a:rPr lang="en-AU" dirty="0"/>
              <a:t>2) </a:t>
            </a:r>
            <a:r>
              <a:rPr lang="en-AU" u="sng" dirty="0"/>
              <a:t>Multilingual corpora</a:t>
            </a:r>
            <a:r>
              <a:rPr lang="en-AU" dirty="0"/>
              <a:t> contain texts selected on the basis of identical criteria, which are not translations of each other. </a:t>
            </a:r>
          </a:p>
          <a:p>
            <a:pPr algn="just"/>
            <a:r>
              <a:rPr lang="en-AU" dirty="0"/>
              <a:t>3) </a:t>
            </a:r>
            <a:r>
              <a:rPr lang="en-AU" u="sng" dirty="0"/>
              <a:t>Comparable corpora</a:t>
            </a:r>
            <a:r>
              <a:rPr lang="en-AU" dirty="0"/>
              <a:t> contain texts in the same language, but original English texts are not compared to their translations. Instead, authentic English texts are compared to translated English texts. </a:t>
            </a:r>
          </a:p>
        </p:txBody>
      </p:sp>
    </p:spTree>
    <p:extLst>
      <p:ext uri="{BB962C8B-B14F-4D97-AF65-F5344CB8AC3E}">
        <p14:creationId xmlns:p14="http://schemas.microsoft.com/office/powerpoint/2010/main" val="414907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Intercultural communication</a:t>
            </a:r>
          </a:p>
        </p:txBody>
      </p:sp>
      <p:sp>
        <p:nvSpPr>
          <p:cNvPr id="3" name="Tartalom helye 2"/>
          <p:cNvSpPr>
            <a:spLocks noGrp="1"/>
          </p:cNvSpPr>
          <p:nvPr>
            <p:ph idx="1"/>
          </p:nvPr>
        </p:nvSpPr>
        <p:spPr>
          <a:xfrm>
            <a:off x="1371600" y="2286000"/>
            <a:ext cx="9601200" cy="3867150"/>
          </a:xfrm>
        </p:spPr>
        <p:txBody>
          <a:bodyPr/>
          <a:lstStyle/>
          <a:p>
            <a:pPr algn="just"/>
            <a:r>
              <a:rPr lang="en-AU" dirty="0"/>
              <a:t>Communication is becoming globalised which means that the number of translated texts is increasing. </a:t>
            </a:r>
          </a:p>
          <a:p>
            <a:pPr algn="just"/>
            <a:r>
              <a:rPr lang="en-AU" dirty="0"/>
              <a:t>The study of intercultural communication is gradually becoming a </a:t>
            </a:r>
            <a:r>
              <a:rPr lang="en-AU" u="sng" dirty="0"/>
              <a:t>new auxiliary science</a:t>
            </a:r>
            <a:r>
              <a:rPr lang="en-AU" dirty="0"/>
              <a:t> of translation studies. </a:t>
            </a:r>
          </a:p>
          <a:p>
            <a:pPr algn="just"/>
            <a:r>
              <a:rPr lang="en-AU" dirty="0"/>
              <a:t>The translator is an </a:t>
            </a:r>
            <a:r>
              <a:rPr lang="en-AU" u="sng" dirty="0"/>
              <a:t>intercultural expert</a:t>
            </a:r>
            <a:r>
              <a:rPr lang="en-AU" dirty="0"/>
              <a:t>, mediating not only between languages but also between cultures. Interpreters are regarded as intercultural mediators to an even greater extent. </a:t>
            </a:r>
          </a:p>
          <a:p>
            <a:pPr algn="just"/>
            <a:r>
              <a:rPr lang="en-AU" dirty="0"/>
              <a:t>Translation studies has always assumed that translators are consciously aware of the characteristics of their own and other cultures, only they do not always think of using this knowledge in translation.</a:t>
            </a:r>
          </a:p>
        </p:txBody>
      </p:sp>
    </p:spTree>
    <p:extLst>
      <p:ext uri="{BB962C8B-B14F-4D97-AF65-F5344CB8AC3E}">
        <p14:creationId xmlns:p14="http://schemas.microsoft.com/office/powerpoint/2010/main" val="97652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Media translation</a:t>
            </a:r>
          </a:p>
        </p:txBody>
      </p:sp>
      <p:sp>
        <p:nvSpPr>
          <p:cNvPr id="3" name="Tartalom helye 2"/>
          <p:cNvSpPr>
            <a:spLocks noGrp="1"/>
          </p:cNvSpPr>
          <p:nvPr>
            <p:ph idx="1"/>
          </p:nvPr>
        </p:nvSpPr>
        <p:spPr>
          <a:xfrm>
            <a:off x="914400" y="1800225"/>
            <a:ext cx="10915650" cy="4248150"/>
          </a:xfrm>
        </p:spPr>
        <p:txBody>
          <a:bodyPr/>
          <a:lstStyle/>
          <a:p>
            <a:pPr algn="just"/>
            <a:r>
              <a:rPr lang="en-AU" dirty="0"/>
              <a:t>The translation of advertisements, commercials, films, TV and radio broadcasts have long been an important topic in translation studies. </a:t>
            </a:r>
          </a:p>
          <a:p>
            <a:pPr algn="just"/>
            <a:r>
              <a:rPr lang="en-AU" dirty="0"/>
              <a:t>These sources of information provide an insight into the problems resulting from </a:t>
            </a:r>
            <a:r>
              <a:rPr lang="en-AU" u="sng" dirty="0"/>
              <a:t>intercultural differences</a:t>
            </a:r>
            <a:r>
              <a:rPr lang="en-AU" dirty="0"/>
              <a:t>. </a:t>
            </a:r>
          </a:p>
          <a:p>
            <a:pPr algn="just"/>
            <a:r>
              <a:rPr lang="en-AU" dirty="0"/>
              <a:t>Translators must be able to realise these differences between cultures and create an advertisement which is in accordance with the social, cultural and economic environment of the receiver</a:t>
            </a:r>
            <a:r>
              <a:rPr lang="hu-HU" dirty="0"/>
              <a:t>s</a:t>
            </a:r>
            <a:r>
              <a:rPr lang="en-AU" dirty="0"/>
              <a:t>. </a:t>
            </a:r>
          </a:p>
          <a:p>
            <a:pPr algn="just"/>
            <a:r>
              <a:rPr lang="en-AU" u="sng" dirty="0"/>
              <a:t>Film subtitling</a:t>
            </a:r>
            <a:r>
              <a:rPr lang="en-AU" dirty="0"/>
              <a:t> and dubbing are also important. </a:t>
            </a:r>
          </a:p>
        </p:txBody>
      </p:sp>
      <p:pic>
        <p:nvPicPr>
          <p:cNvPr id="10242" name="Picture 2" descr="Russian Demographics: media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3924300"/>
            <a:ext cx="3676650" cy="27124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26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The 2nd and 3rd periods of linguistic translation theory</a:t>
            </a:r>
          </a:p>
        </p:txBody>
      </p:sp>
      <p:sp>
        <p:nvSpPr>
          <p:cNvPr id="3" name="Tartalom helye 2"/>
          <p:cNvSpPr>
            <a:spLocks noGrp="1"/>
          </p:cNvSpPr>
          <p:nvPr>
            <p:ph idx="1"/>
          </p:nvPr>
        </p:nvSpPr>
        <p:spPr/>
        <p:txBody>
          <a:bodyPr/>
          <a:lstStyle/>
          <a:p>
            <a:pPr algn="just"/>
            <a:r>
              <a:rPr lang="en-AU" dirty="0"/>
              <a:t>The </a:t>
            </a:r>
            <a:r>
              <a:rPr lang="en-AU" u="sng" dirty="0"/>
              <a:t>2nd great period</a:t>
            </a:r>
            <a:r>
              <a:rPr lang="en-AU" dirty="0"/>
              <a:t> in the development of translation theory starting in the 1980s is best described as the interdisciplinary period. The apparatus and terminology of sciences within linguistics (semantics, pragmatics) and outside linguistics (sociology, psychology) brought new ideas and research methods into translation theory.</a:t>
            </a:r>
          </a:p>
          <a:p>
            <a:pPr algn="just"/>
            <a:r>
              <a:rPr lang="en-AU" dirty="0"/>
              <a:t>The </a:t>
            </a:r>
            <a:r>
              <a:rPr lang="en-AU" u="sng" dirty="0"/>
              <a:t>3rd period</a:t>
            </a:r>
            <a:r>
              <a:rPr lang="en-AU" dirty="0"/>
              <a:t>, our times, is characterized by the launch of empirical research, establishing the theoretical foundations of teaching translation and interpretation. There is also an enormous growth in the demand for translation, due to the increased needs of multinational companies and various international organisations. </a:t>
            </a:r>
          </a:p>
        </p:txBody>
      </p:sp>
    </p:spTree>
    <p:extLst>
      <p:ext uri="{BB962C8B-B14F-4D97-AF65-F5344CB8AC3E}">
        <p14:creationId xmlns:p14="http://schemas.microsoft.com/office/powerpoint/2010/main" val="183704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552450"/>
            <a:ext cx="9601200" cy="1485900"/>
          </a:xfrm>
        </p:spPr>
        <p:txBody>
          <a:bodyPr/>
          <a:lstStyle/>
          <a:p>
            <a:pPr algn="ctr"/>
            <a:r>
              <a:rPr lang="en-AU" dirty="0"/>
              <a:t>Linguistic translation theory in Hungary</a:t>
            </a:r>
          </a:p>
        </p:txBody>
      </p:sp>
      <p:sp>
        <p:nvSpPr>
          <p:cNvPr id="3" name="Tartalom helye 2"/>
          <p:cNvSpPr>
            <a:spLocks noGrp="1"/>
          </p:cNvSpPr>
          <p:nvPr>
            <p:ph idx="1"/>
          </p:nvPr>
        </p:nvSpPr>
        <p:spPr>
          <a:xfrm>
            <a:off x="1371600" y="1847850"/>
            <a:ext cx="9886950" cy="3581400"/>
          </a:xfrm>
        </p:spPr>
        <p:txBody>
          <a:bodyPr/>
          <a:lstStyle/>
          <a:p>
            <a:pPr algn="just"/>
            <a:r>
              <a:rPr lang="en-AU" dirty="0"/>
              <a:t>Linguistic translation theory in Hungary emerged rather late because of the country’s </a:t>
            </a:r>
            <a:r>
              <a:rPr lang="en-AU" u="sng" dirty="0"/>
              <a:t>isolation</a:t>
            </a:r>
            <a:r>
              <a:rPr lang="en-AU" dirty="0"/>
              <a:t> from international research community, and the lack of a centre coordinating and financing translation research. </a:t>
            </a:r>
          </a:p>
          <a:p>
            <a:pPr algn="just"/>
            <a:r>
              <a:rPr lang="en-AU" dirty="0"/>
              <a:t>1973 – the establishment of the Interpreter and Translator Training Centre of </a:t>
            </a:r>
            <a:r>
              <a:rPr lang="en-AU" dirty="0" err="1"/>
              <a:t>Eötvös</a:t>
            </a:r>
            <a:r>
              <a:rPr lang="en-AU" dirty="0"/>
              <a:t> </a:t>
            </a:r>
            <a:r>
              <a:rPr lang="en-AU" dirty="0" err="1"/>
              <a:t>Loránd</a:t>
            </a:r>
            <a:r>
              <a:rPr lang="en-AU" dirty="0"/>
              <a:t> University. The start of linguistic research on translation. </a:t>
            </a:r>
          </a:p>
          <a:p>
            <a:pPr algn="just"/>
            <a:r>
              <a:rPr lang="en-AU" u="sng" dirty="0" err="1"/>
              <a:t>Transferre</a:t>
            </a:r>
            <a:r>
              <a:rPr lang="en-AU" u="sng" dirty="0"/>
              <a:t> </a:t>
            </a:r>
            <a:r>
              <a:rPr lang="en-AU" u="sng" dirty="0" err="1"/>
              <a:t>necesse</a:t>
            </a:r>
            <a:r>
              <a:rPr lang="en-AU" u="sng" dirty="0"/>
              <a:t> </a:t>
            </a:r>
            <a:r>
              <a:rPr lang="en-AU" u="sng" dirty="0" err="1"/>
              <a:t>est</a:t>
            </a:r>
            <a:r>
              <a:rPr lang="en-AU" u="sng" dirty="0"/>
              <a:t> conferences</a:t>
            </a:r>
            <a:r>
              <a:rPr lang="en-AU" dirty="0"/>
              <a:t> in Hungary with plenary speakers including Eugene </a:t>
            </a:r>
            <a:r>
              <a:rPr lang="en-AU" dirty="0" err="1"/>
              <a:t>Nida</a:t>
            </a:r>
            <a:r>
              <a:rPr lang="en-AU" dirty="0"/>
              <a:t>, Peter </a:t>
            </a:r>
            <a:r>
              <a:rPr lang="en-AU" dirty="0" err="1"/>
              <a:t>Newmark</a:t>
            </a:r>
            <a:r>
              <a:rPr lang="en-AU" dirty="0"/>
              <a:t>, José Lambert, etc.</a:t>
            </a:r>
          </a:p>
          <a:p>
            <a:pPr algn="just"/>
            <a:r>
              <a:rPr lang="en-AU" dirty="0"/>
              <a:t>Universities launched some forms of translator training programme.</a:t>
            </a:r>
          </a:p>
        </p:txBody>
      </p:sp>
      <p:pic>
        <p:nvPicPr>
          <p:cNvPr id="11266" name="Picture 2" descr="Файл:Flag of Hungary.svg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018" y="4731543"/>
            <a:ext cx="3948113" cy="197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7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A new name</a:t>
            </a:r>
          </a:p>
        </p:txBody>
      </p:sp>
      <p:sp>
        <p:nvSpPr>
          <p:cNvPr id="3" name="Tartalom helye 2"/>
          <p:cNvSpPr>
            <a:spLocks noGrp="1"/>
          </p:cNvSpPr>
          <p:nvPr>
            <p:ph idx="1"/>
          </p:nvPr>
        </p:nvSpPr>
        <p:spPr>
          <a:xfrm>
            <a:off x="1371600" y="1504747"/>
            <a:ext cx="9888583" cy="3581400"/>
          </a:xfrm>
        </p:spPr>
        <p:txBody>
          <a:bodyPr/>
          <a:lstStyle/>
          <a:p>
            <a:pPr algn="just"/>
            <a:r>
              <a:rPr lang="en-AU" dirty="0"/>
              <a:t>Theory or science of translation? English speaking scholars usually avoid the word „science” because in English it is generally applied to natural sciences. </a:t>
            </a:r>
          </a:p>
          <a:p>
            <a:pPr algn="just"/>
            <a:r>
              <a:rPr lang="en-AU" dirty="0"/>
              <a:t>In the case of translation theory, we cannot develop a formalised, logically consistent system of concepts, starting with axioms and accepting new claims. </a:t>
            </a:r>
          </a:p>
          <a:p>
            <a:pPr algn="just"/>
            <a:r>
              <a:rPr lang="en-AU" dirty="0"/>
              <a:t>In the past few years, the term „</a:t>
            </a:r>
            <a:r>
              <a:rPr lang="en-AU" b="1" u="sng" dirty="0"/>
              <a:t>Translation Studies</a:t>
            </a:r>
            <a:r>
              <a:rPr lang="en-AU" dirty="0"/>
              <a:t>” has been increasingly used in literature, while the use of „Science of Translation” or the „Theory of Translation” has been declining.</a:t>
            </a:r>
          </a:p>
          <a:p>
            <a:pPr algn="just"/>
            <a:r>
              <a:rPr lang="en-AU" u="sng" dirty="0"/>
              <a:t>Hungarian terms</a:t>
            </a:r>
            <a:r>
              <a:rPr lang="en-AU" dirty="0"/>
              <a:t>: </a:t>
            </a:r>
            <a:r>
              <a:rPr lang="en-AU" dirty="0" err="1"/>
              <a:t>fordítástudomány</a:t>
            </a:r>
            <a:r>
              <a:rPr lang="en-AU" dirty="0"/>
              <a:t>, </a:t>
            </a:r>
            <a:r>
              <a:rPr lang="en-AU" dirty="0" err="1"/>
              <a:t>fordításelmélet</a:t>
            </a:r>
            <a:r>
              <a:rPr lang="en-AU" dirty="0"/>
              <a:t>, </a:t>
            </a:r>
            <a:r>
              <a:rPr lang="en-AU" dirty="0" err="1"/>
              <a:t>transzlatológia</a:t>
            </a:r>
            <a:r>
              <a:rPr lang="en-AU" dirty="0"/>
              <a:t>, </a:t>
            </a:r>
            <a:r>
              <a:rPr lang="en-AU" dirty="0" err="1"/>
              <a:t>traduktológia</a:t>
            </a:r>
            <a:r>
              <a:rPr lang="en-AU" dirty="0"/>
              <a:t>.</a:t>
            </a:r>
          </a:p>
        </p:txBody>
      </p:sp>
      <p:pic>
        <p:nvPicPr>
          <p:cNvPr id="2050" name="Picture 2" descr="StudyQA — Translation Stud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365" y="4419193"/>
            <a:ext cx="3799051" cy="2334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0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New social tasks</a:t>
            </a:r>
          </a:p>
        </p:txBody>
      </p:sp>
      <p:sp>
        <p:nvSpPr>
          <p:cNvPr id="3" name="Tartalom helye 2"/>
          <p:cNvSpPr>
            <a:spLocks noGrp="1"/>
          </p:cNvSpPr>
          <p:nvPr>
            <p:ph idx="1"/>
          </p:nvPr>
        </p:nvSpPr>
        <p:spPr>
          <a:xfrm>
            <a:off x="1371600" y="1611842"/>
            <a:ext cx="9601200" cy="3581400"/>
          </a:xfrm>
        </p:spPr>
        <p:txBody>
          <a:bodyPr/>
          <a:lstStyle/>
          <a:p>
            <a:pPr algn="just"/>
            <a:r>
              <a:rPr lang="en-AU" dirty="0"/>
              <a:t>The information on linguistic translation research seems to be increasing in volume and importance. The science of translation has now become the </a:t>
            </a:r>
            <a:r>
              <a:rPr lang="en-AU" u="sng" dirty="0"/>
              <a:t>science of European integration</a:t>
            </a:r>
            <a:r>
              <a:rPr lang="en-AU" dirty="0"/>
              <a:t>.</a:t>
            </a:r>
          </a:p>
          <a:p>
            <a:pPr algn="just"/>
            <a:r>
              <a:rPr lang="en-AU" dirty="0"/>
              <a:t>Enormous amount</a:t>
            </a:r>
            <a:r>
              <a:rPr lang="hu-HU" dirty="0"/>
              <a:t>s</a:t>
            </a:r>
            <a:r>
              <a:rPr lang="en-AU" dirty="0"/>
              <a:t> of texts have to be translated in the countries of the </a:t>
            </a:r>
            <a:r>
              <a:rPr lang="en-AU" u="sng" dirty="0"/>
              <a:t>European Community</a:t>
            </a:r>
            <a:r>
              <a:rPr lang="en-AU" dirty="0"/>
              <a:t> because of the many official languages.</a:t>
            </a:r>
          </a:p>
          <a:p>
            <a:pPr algn="just"/>
            <a:r>
              <a:rPr lang="en-AU" dirty="0"/>
              <a:t>Development of new linguistic technologies: </a:t>
            </a:r>
            <a:r>
              <a:rPr lang="en-AU" u="sng" dirty="0"/>
              <a:t>Computer Assisted Translation</a:t>
            </a:r>
            <a:r>
              <a:rPr lang="en-AU" dirty="0"/>
              <a:t> (CAT). </a:t>
            </a:r>
          </a:p>
          <a:p>
            <a:pPr algn="just"/>
            <a:r>
              <a:rPr lang="en-AU" dirty="0"/>
              <a:t>Social needs are prompting new developments in translation, with new schools, new research centres and journals being established</a:t>
            </a:r>
            <a:r>
              <a:rPr lang="hu-HU" dirty="0"/>
              <a:t>. </a:t>
            </a:r>
          </a:p>
        </p:txBody>
      </p:sp>
      <p:pic>
        <p:nvPicPr>
          <p:cNvPr id="1026" name="Picture 2" descr="Infrastructure for Spatial Information in the European Commun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508" y="4941782"/>
            <a:ext cx="2573883" cy="171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0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New centres of research</a:t>
            </a:r>
          </a:p>
        </p:txBody>
      </p:sp>
      <p:sp>
        <p:nvSpPr>
          <p:cNvPr id="3" name="Tartalom helye 2"/>
          <p:cNvSpPr>
            <a:spLocks noGrp="1"/>
          </p:cNvSpPr>
          <p:nvPr>
            <p:ph idx="1"/>
          </p:nvPr>
        </p:nvSpPr>
        <p:spPr/>
        <p:txBody>
          <a:bodyPr/>
          <a:lstStyle/>
          <a:p>
            <a:r>
              <a:rPr lang="en-AU" dirty="0"/>
              <a:t>Translator and Interpreter Training Institute in Vienna.</a:t>
            </a:r>
          </a:p>
          <a:p>
            <a:r>
              <a:rPr lang="en-AU" dirty="0"/>
              <a:t>Leuven Research Centre for Translation, Communication and Cultures.</a:t>
            </a:r>
          </a:p>
          <a:p>
            <a:r>
              <a:rPr lang="en-AU" dirty="0"/>
              <a:t>The College of Foreign Languages in </a:t>
            </a:r>
            <a:r>
              <a:rPr lang="en-AU" dirty="0" err="1"/>
              <a:t>Savonlinna</a:t>
            </a:r>
            <a:r>
              <a:rPr lang="en-AU" dirty="0"/>
              <a:t>.</a:t>
            </a:r>
          </a:p>
          <a:p>
            <a:r>
              <a:rPr lang="en-AU" dirty="0"/>
              <a:t>Translation Studies Institute, Charles University, Prague.</a:t>
            </a:r>
          </a:p>
          <a:p>
            <a:r>
              <a:rPr lang="en-AU" dirty="0"/>
              <a:t>University of Surrey: Peter </a:t>
            </a:r>
            <a:r>
              <a:rPr lang="en-AU" dirty="0" err="1"/>
              <a:t>Newmark</a:t>
            </a:r>
            <a:r>
              <a:rPr lang="en-AU" dirty="0"/>
              <a:t>.</a:t>
            </a:r>
          </a:p>
          <a:p>
            <a:r>
              <a:rPr lang="en-AU" dirty="0"/>
              <a:t>United States: Eugene </a:t>
            </a:r>
            <a:r>
              <a:rPr lang="en-AU" dirty="0" err="1"/>
              <a:t>Nida</a:t>
            </a:r>
            <a:r>
              <a:rPr lang="en-AU" dirty="0"/>
              <a:t>. </a:t>
            </a:r>
          </a:p>
          <a:p>
            <a:r>
              <a:rPr lang="en-AU" dirty="0"/>
              <a:t>Canadian Association of Translation Studies. </a:t>
            </a:r>
          </a:p>
        </p:txBody>
      </p:sp>
      <p:pic>
        <p:nvPicPr>
          <p:cNvPr id="3074" name="Picture 2" descr="Charles University, Prague - Year Around - Center for Study Ab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603" y="4189366"/>
            <a:ext cx="3658779" cy="2439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0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New journals</a:t>
            </a:r>
          </a:p>
        </p:txBody>
      </p:sp>
      <p:sp>
        <p:nvSpPr>
          <p:cNvPr id="3" name="Tartalom helye 2"/>
          <p:cNvSpPr>
            <a:spLocks noGrp="1"/>
          </p:cNvSpPr>
          <p:nvPr>
            <p:ph idx="1"/>
          </p:nvPr>
        </p:nvSpPr>
        <p:spPr>
          <a:xfrm>
            <a:off x="952409" y="2188029"/>
            <a:ext cx="7499259" cy="3581400"/>
          </a:xfrm>
        </p:spPr>
        <p:txBody>
          <a:bodyPr/>
          <a:lstStyle/>
          <a:p>
            <a:r>
              <a:rPr lang="en-AU" dirty="0"/>
              <a:t>Traditional international translation journals: Babel; Meta.</a:t>
            </a:r>
          </a:p>
          <a:p>
            <a:r>
              <a:rPr lang="en-AU" dirty="0"/>
              <a:t>1988 – Interpreters’ Newsletter.</a:t>
            </a:r>
          </a:p>
          <a:p>
            <a:r>
              <a:rPr lang="en-AU" dirty="0"/>
              <a:t>1989 – Target (International Journal of Translation Studies).</a:t>
            </a:r>
          </a:p>
          <a:p>
            <a:r>
              <a:rPr lang="en-AU" dirty="0"/>
              <a:t>1993 – Perspective: Studies in </a:t>
            </a:r>
            <a:r>
              <a:rPr lang="en-AU" dirty="0" err="1"/>
              <a:t>Translatology</a:t>
            </a:r>
            <a:r>
              <a:rPr lang="en-AU" dirty="0"/>
              <a:t>.</a:t>
            </a:r>
          </a:p>
          <a:p>
            <a:r>
              <a:rPr lang="en-AU" dirty="0"/>
              <a:t>1995 – The Translator (Mona Baker).</a:t>
            </a:r>
          </a:p>
          <a:p>
            <a:r>
              <a:rPr lang="en-AU" dirty="0"/>
              <a:t>TRANSST (International Newsletter of Translation Studies), edited by Gideon </a:t>
            </a:r>
            <a:r>
              <a:rPr lang="en-AU" dirty="0" err="1"/>
              <a:t>Toury</a:t>
            </a:r>
            <a:r>
              <a:rPr lang="en-AU" dirty="0"/>
              <a:t>. </a:t>
            </a:r>
          </a:p>
          <a:p>
            <a:r>
              <a:rPr lang="en-AU" dirty="0"/>
              <a:t>1996 – Language International. </a:t>
            </a:r>
          </a:p>
        </p:txBody>
      </p:sp>
      <p:pic>
        <p:nvPicPr>
          <p:cNvPr id="4098" name="Picture 2" descr="The Interpreters' Newsletter | Openst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668" y="2741838"/>
            <a:ext cx="180975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bel. Revue internationale de la traduction / International Journal of  Trans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418" y="2599509"/>
            <a:ext cx="2143125" cy="291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9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New book series and encyclopaedias</a:t>
            </a:r>
          </a:p>
        </p:txBody>
      </p:sp>
      <p:sp>
        <p:nvSpPr>
          <p:cNvPr id="3" name="Tartalom helye 2"/>
          <p:cNvSpPr>
            <a:spLocks noGrp="1"/>
          </p:cNvSpPr>
          <p:nvPr>
            <p:ph idx="1"/>
          </p:nvPr>
        </p:nvSpPr>
        <p:spPr>
          <a:xfrm>
            <a:off x="955343" y="2286000"/>
            <a:ext cx="8243248" cy="3581400"/>
          </a:xfrm>
        </p:spPr>
        <p:txBody>
          <a:bodyPr/>
          <a:lstStyle/>
          <a:p>
            <a:pPr algn="just"/>
            <a:r>
              <a:rPr lang="en-AU" dirty="0"/>
              <a:t>John </a:t>
            </a:r>
            <a:r>
              <a:rPr lang="en-AU" dirty="0" err="1"/>
              <a:t>Benjamins</a:t>
            </a:r>
            <a:r>
              <a:rPr lang="en-AU" dirty="0"/>
              <a:t> in Amsterdam published 4 translation/interpretation journals (Babel, Language International, Target, Interpreting) and 2 corpus linguistics and terminology journals (International Journal of Corpus Linguistics and Terminology).</a:t>
            </a:r>
          </a:p>
          <a:p>
            <a:pPr algn="just"/>
            <a:r>
              <a:rPr lang="en-AU" dirty="0"/>
              <a:t>Multilingual Matters publishing house: Topics in Translation.</a:t>
            </a:r>
          </a:p>
          <a:p>
            <a:pPr algn="just"/>
            <a:r>
              <a:rPr lang="en-AU" dirty="0"/>
              <a:t>St. Jerome publishing house in Manchester: The Translator, Dictionary of Translation Studies, Bibliography of Translation Studies. </a:t>
            </a:r>
          </a:p>
          <a:p>
            <a:pPr algn="just"/>
            <a:r>
              <a:rPr lang="en-AU" dirty="0"/>
              <a:t>1998 – </a:t>
            </a:r>
            <a:r>
              <a:rPr lang="en-AU" u="sng" dirty="0"/>
              <a:t>The Encyclopaedia of Translation Studies</a:t>
            </a:r>
            <a:r>
              <a:rPr lang="en-AU" dirty="0"/>
              <a:t> (Baker). </a:t>
            </a:r>
          </a:p>
        </p:txBody>
      </p:sp>
      <p:pic>
        <p:nvPicPr>
          <p:cNvPr id="5122" name="Picture 2" descr="Amazon.com: Routledge Encyclopedia of Translation Studies eBook: Baker,  Mona, Saldanha, Gabriela: Kindl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758" y="2286000"/>
            <a:ext cx="2333331" cy="339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6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New research methods </a:t>
            </a:r>
            <a:br>
              <a:rPr lang="en-AU" dirty="0"/>
            </a:br>
            <a:r>
              <a:rPr lang="en-AU" dirty="0"/>
              <a:t>(empirical methods)</a:t>
            </a:r>
          </a:p>
        </p:txBody>
      </p:sp>
      <p:sp>
        <p:nvSpPr>
          <p:cNvPr id="3" name="Tartalom helye 2"/>
          <p:cNvSpPr>
            <a:spLocks noGrp="1"/>
          </p:cNvSpPr>
          <p:nvPr>
            <p:ph idx="1"/>
          </p:nvPr>
        </p:nvSpPr>
        <p:spPr>
          <a:xfrm>
            <a:off x="1044054" y="2632519"/>
            <a:ext cx="8222776" cy="3162300"/>
          </a:xfrm>
        </p:spPr>
        <p:txBody>
          <a:bodyPr/>
          <a:lstStyle/>
          <a:p>
            <a:pPr algn="just"/>
            <a:r>
              <a:rPr lang="en-AU" dirty="0"/>
              <a:t>To be able to formulate truly generalizable statements about the process of translation, the traditional method of comparing SL and TL texts cannot be regarded as satisfactory anymore. </a:t>
            </a:r>
          </a:p>
          <a:p>
            <a:pPr algn="just"/>
            <a:r>
              <a:rPr lang="en-AU" dirty="0"/>
              <a:t>Research is needed that is conducted under „</a:t>
            </a:r>
            <a:r>
              <a:rPr lang="en-AU" u="sng" dirty="0"/>
              <a:t>laboratory conditions</a:t>
            </a:r>
            <a:r>
              <a:rPr lang="en-AU" dirty="0"/>
              <a:t>”, performing pre-planned and replicable experiments. </a:t>
            </a:r>
          </a:p>
          <a:p>
            <a:pPr algn="just"/>
            <a:r>
              <a:rPr lang="en-AU" dirty="0"/>
              <a:t>Translation research may move in </a:t>
            </a:r>
            <a:r>
              <a:rPr lang="en-AU" u="sng" dirty="0"/>
              <a:t>3 directions</a:t>
            </a:r>
            <a:r>
              <a:rPr lang="en-AU" dirty="0"/>
              <a:t>, depending on whether it is the product, the process, or the function that is in the centre of attention. </a:t>
            </a:r>
          </a:p>
        </p:txBody>
      </p:sp>
      <p:pic>
        <p:nvPicPr>
          <p:cNvPr id="6148" name="Picture 4" descr="Market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316" y="2632519"/>
            <a:ext cx="3695700" cy="269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78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The cloze test</a:t>
            </a:r>
          </a:p>
        </p:txBody>
      </p:sp>
      <p:sp>
        <p:nvSpPr>
          <p:cNvPr id="3" name="Tartalom helye 2"/>
          <p:cNvSpPr>
            <a:spLocks noGrp="1"/>
          </p:cNvSpPr>
          <p:nvPr>
            <p:ph idx="1"/>
          </p:nvPr>
        </p:nvSpPr>
        <p:spPr>
          <a:xfrm>
            <a:off x="1371600" y="1658203"/>
            <a:ext cx="9601200" cy="3581400"/>
          </a:xfrm>
        </p:spPr>
        <p:txBody>
          <a:bodyPr/>
          <a:lstStyle/>
          <a:p>
            <a:pPr algn="just"/>
            <a:r>
              <a:rPr lang="en-AU" dirty="0"/>
              <a:t>Cloze tests are very effective in measuring language proficiency in general.</a:t>
            </a:r>
          </a:p>
          <a:p>
            <a:pPr algn="just"/>
            <a:r>
              <a:rPr lang="en-AU" dirty="0"/>
              <a:t>These tests can be prepared by deleting every fifth or sixth word from a continuous stretch of text, and the reader has to fill in the missing words. </a:t>
            </a:r>
          </a:p>
          <a:p>
            <a:pPr algn="just"/>
            <a:r>
              <a:rPr lang="en-AU" dirty="0"/>
              <a:t>Participants can also demonstrate how understandable the text or translation is.</a:t>
            </a:r>
          </a:p>
          <a:p>
            <a:pPr algn="just"/>
            <a:r>
              <a:rPr lang="en-AU" dirty="0"/>
              <a:t>Cloze tests are capable of </a:t>
            </a:r>
            <a:r>
              <a:rPr lang="en-AU" u="sng" dirty="0"/>
              <a:t>measuring the readability of translated texts</a:t>
            </a:r>
            <a:r>
              <a:rPr lang="en-AU" dirty="0"/>
              <a:t>. </a:t>
            </a:r>
          </a:p>
        </p:txBody>
      </p:sp>
      <p:pic>
        <p:nvPicPr>
          <p:cNvPr id="7170" name="Picture 2" descr="Cloze Testing— The Leading UX Test for Content Comprehension - DZone Ag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802" y="3914293"/>
            <a:ext cx="3988795" cy="265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7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AU" dirty="0"/>
              <a:t>The questionnaire method</a:t>
            </a:r>
          </a:p>
        </p:txBody>
      </p:sp>
      <p:sp>
        <p:nvSpPr>
          <p:cNvPr id="3" name="Tartalom helye 2"/>
          <p:cNvSpPr>
            <a:spLocks noGrp="1"/>
          </p:cNvSpPr>
          <p:nvPr>
            <p:ph idx="1"/>
          </p:nvPr>
        </p:nvSpPr>
        <p:spPr>
          <a:xfrm>
            <a:off x="1371600" y="1924050"/>
            <a:ext cx="9601200" cy="3943350"/>
          </a:xfrm>
        </p:spPr>
        <p:txBody>
          <a:bodyPr/>
          <a:lstStyle/>
          <a:p>
            <a:pPr algn="just"/>
            <a:r>
              <a:rPr lang="en-AU" dirty="0"/>
              <a:t>Another method </a:t>
            </a:r>
            <a:r>
              <a:rPr lang="en-AU" u="sng" dirty="0"/>
              <a:t>to measure readers’ reactions</a:t>
            </a:r>
            <a:r>
              <a:rPr lang="en-AU" dirty="0"/>
              <a:t> is the use of questionnaires, in which readers, having gone through the translation, write down their intuitive impressions about the text read.</a:t>
            </a:r>
          </a:p>
          <a:p>
            <a:pPr algn="just"/>
            <a:r>
              <a:rPr lang="en-AU" dirty="0"/>
              <a:t>Readers can judge if it is an original Hungarian text or a translation to demonstrate the phenomenon of „quasi-correctness”. </a:t>
            </a:r>
          </a:p>
          <a:p>
            <a:pPr algn="just"/>
            <a:r>
              <a:rPr lang="en-AU" u="sng" dirty="0" err="1"/>
              <a:t>Explicitation</a:t>
            </a:r>
            <a:r>
              <a:rPr lang="en-AU" dirty="0"/>
              <a:t> – the technique of making explicit in the TL text information that is implicit in the SL text. </a:t>
            </a:r>
          </a:p>
          <a:p>
            <a:pPr algn="just"/>
            <a:r>
              <a:rPr lang="en-AU" u="sng" dirty="0"/>
              <a:t>Obligatory additions</a:t>
            </a:r>
            <a:r>
              <a:rPr lang="en-AU" dirty="0"/>
              <a:t> are necessary to create grammatically well-formed TL sentences. They occur due to missing categories.</a:t>
            </a:r>
          </a:p>
          <a:p>
            <a:pPr algn="just"/>
            <a:r>
              <a:rPr lang="en-AU" u="sng" dirty="0"/>
              <a:t>Optional additions</a:t>
            </a:r>
            <a:r>
              <a:rPr lang="en-AU" dirty="0"/>
              <a:t> are needed to create a unified coherent TL text</a:t>
            </a:r>
            <a:r>
              <a:rPr lang="hu-HU" dirty="0"/>
              <a:t>. </a:t>
            </a:r>
          </a:p>
        </p:txBody>
      </p:sp>
    </p:spTree>
    <p:extLst>
      <p:ext uri="{BB962C8B-B14F-4D97-AF65-F5344CB8AC3E}">
        <p14:creationId xmlns:p14="http://schemas.microsoft.com/office/powerpoint/2010/main" val="89788649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TM10001105[[fn=Körülvágás]]</Template>
  <TotalTime>150</TotalTime>
  <Words>1289</Words>
  <Application>Microsoft Office PowerPoint</Application>
  <PresentationFormat>Широкоэкранный</PresentationFormat>
  <Paragraphs>80</Paragraphs>
  <Slides>16</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16</vt:i4>
      </vt:variant>
    </vt:vector>
  </HeadingPairs>
  <TitlesOfParts>
    <vt:vector size="18" baseType="lpstr">
      <vt:lpstr>Franklin Gothic Book</vt:lpstr>
      <vt:lpstr>Crop</vt:lpstr>
      <vt:lpstr>New trends in translation theory</vt:lpstr>
      <vt:lpstr>A new name</vt:lpstr>
      <vt:lpstr>New social tasks</vt:lpstr>
      <vt:lpstr>New centres of research</vt:lpstr>
      <vt:lpstr>New journals</vt:lpstr>
      <vt:lpstr>New book series and encyclopaedias</vt:lpstr>
      <vt:lpstr>New research methods  (empirical methods)</vt:lpstr>
      <vt:lpstr>The cloze test</vt:lpstr>
      <vt:lpstr>The questionnaire method</vt:lpstr>
      <vt:lpstr>The introspective method</vt:lpstr>
      <vt:lpstr>Corpus analysis</vt:lpstr>
      <vt:lpstr>Multilingual corpora</vt:lpstr>
      <vt:lpstr>Intercultural communication</vt:lpstr>
      <vt:lpstr>Media translation</vt:lpstr>
      <vt:lpstr>The 2nd and 3rd periods of linguistic translation theory</vt:lpstr>
      <vt:lpstr>Linguistic translation theory in Hungary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trends in translation theory</dc:title>
  <dc:creator>váradi krisztián</dc:creator>
  <cp:lastModifiedBy>Tomash Vrabel</cp:lastModifiedBy>
  <cp:revision>17</cp:revision>
  <dcterms:created xsi:type="dcterms:W3CDTF">2020-10-04T09:47:19Z</dcterms:created>
  <dcterms:modified xsi:type="dcterms:W3CDTF">2020-10-30T16:14:53Z</dcterms:modified>
</cp:coreProperties>
</file>