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72" r:id="rId5"/>
    <p:sldId id="259" r:id="rId6"/>
    <p:sldId id="260" r:id="rId7"/>
    <p:sldId id="273" r:id="rId8"/>
    <p:sldId id="275" r:id="rId9"/>
    <p:sldId id="276" r:id="rId10"/>
    <p:sldId id="274" r:id="rId11"/>
    <p:sldId id="263" r:id="rId12"/>
    <p:sldId id="261" r:id="rId13"/>
    <p:sldId id="262" r:id="rId14"/>
    <p:sldId id="269" r:id="rId15"/>
    <p:sldId id="264" r:id="rId16"/>
    <p:sldId id="265" r:id="rId17"/>
    <p:sldId id="266" r:id="rId18"/>
    <p:sldId id="270" r:id="rId19"/>
    <p:sldId id="267" r:id="rId20"/>
    <p:sldId id="268" r:id="rId21"/>
    <p:sldId id="271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853" autoAdjust="0"/>
  </p:normalViewPr>
  <p:slideViewPr>
    <p:cSldViewPr>
      <p:cViewPr varScale="1">
        <p:scale>
          <a:sx n="73" d="100"/>
          <a:sy n="73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2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497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7282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55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418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42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493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325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4810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866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798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90705-DB55-48A8-A4C9-1A3F414FB042}" type="datetimeFigureOut">
              <a:rPr lang="hu-HU" smtClean="0"/>
              <a:t>2017.02.17.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EF1AC-AA3C-430A-8CA3-FC70424323E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4004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Számítógépes alapismeretek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309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szoftverek csoportosítása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Operációs </a:t>
            </a:r>
            <a:r>
              <a:rPr lang="hu-HU" dirty="0"/>
              <a:t>rendszerek</a:t>
            </a:r>
            <a:r>
              <a:rPr lang="hu-HU" dirty="0" smtClean="0"/>
              <a:t>;</a:t>
            </a:r>
          </a:p>
          <a:p>
            <a:r>
              <a:rPr lang="hu-HU" dirty="0" smtClean="0"/>
              <a:t>Rendszer-közeli </a:t>
            </a:r>
            <a:r>
              <a:rPr lang="hu-HU" dirty="0"/>
              <a:t>programok (segédprogramok); </a:t>
            </a:r>
            <a:endParaRPr lang="hu-HU" dirty="0" smtClean="0"/>
          </a:p>
          <a:p>
            <a:r>
              <a:rPr lang="hu-HU" dirty="0"/>
              <a:t>A</a:t>
            </a:r>
            <a:r>
              <a:rPr lang="hu-HU" dirty="0" smtClean="0"/>
              <a:t>lkalmazói </a:t>
            </a:r>
            <a:r>
              <a:rPr lang="hu-HU" dirty="0"/>
              <a:t>(felhasználói) programok; </a:t>
            </a:r>
            <a:endParaRPr lang="hu-HU" dirty="0" smtClean="0"/>
          </a:p>
          <a:p>
            <a:r>
              <a:rPr lang="hu-HU" dirty="0"/>
              <a:t>F</a:t>
            </a:r>
            <a:r>
              <a:rPr lang="hu-HU" dirty="0" smtClean="0"/>
              <a:t>ejlesztői környezetek és programnyelvek.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4308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operációs rendszerek kategorizálása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Parancskiadás módja szerint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Program futtatása szerint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Felhasználók száma szerint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Hálózatkezelés szerint 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Felhasználási cél szerint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Forráskód szerint </a:t>
            </a:r>
          </a:p>
          <a:p>
            <a:pPr marL="514350" indent="-514350">
              <a:buFont typeface="+mj-lt"/>
              <a:buAutoNum type="alphaLcParenR"/>
            </a:pP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35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Server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Kiszolgáló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438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Forráskód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28799"/>
          </a:xfrm>
        </p:spPr>
        <p:txBody>
          <a:bodyPr>
            <a:normAutofit/>
          </a:bodyPr>
          <a:lstStyle/>
          <a:p>
            <a:r>
              <a:rPr lang="hu-HU" dirty="0" smtClean="0"/>
              <a:t>Gépi kód</a:t>
            </a:r>
          </a:p>
          <a:p>
            <a:r>
              <a:rPr lang="hu-HU" dirty="0" smtClean="0"/>
              <a:t>Gépi nyelv</a:t>
            </a:r>
          </a:p>
          <a:p>
            <a:r>
              <a:rPr lang="hu-HU" dirty="0" smtClean="0"/>
              <a:t>Magas szintű programozási nyelv</a:t>
            </a:r>
            <a:endParaRPr lang="hu-HU" dirty="0"/>
          </a:p>
        </p:txBody>
      </p:sp>
      <p:pic>
        <p:nvPicPr>
          <p:cNvPr id="1026" name="Picture 2" descr="Képtalálat a következőre: „c sorting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950" y="3747492"/>
            <a:ext cx="4591050" cy="272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Képtalálat a következőre: „gépi nyelv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030" name="Picture 6" descr="Képtalálat a következőre: „gépi nyelv”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688" r="5808"/>
          <a:stretch/>
        </p:blipFill>
        <p:spPr bwMode="auto">
          <a:xfrm>
            <a:off x="-225178" y="3747492"/>
            <a:ext cx="458547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éptalálat a következőre: „gépi nyelv”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0554"/>
            <a:ext cx="6076950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61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Operációs rendszerek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Windows</a:t>
            </a:r>
          </a:p>
          <a:p>
            <a:r>
              <a:rPr lang="hu-HU" dirty="0" smtClean="0"/>
              <a:t>Linux</a:t>
            </a:r>
          </a:p>
          <a:p>
            <a:r>
              <a:rPr lang="hu-HU" dirty="0" err="1" smtClean="0"/>
              <a:t>MacOS</a:t>
            </a:r>
            <a:endParaRPr lang="hu-HU" dirty="0" smtClean="0"/>
          </a:p>
          <a:p>
            <a:r>
              <a:rPr lang="hu-HU" dirty="0" err="1" smtClean="0"/>
              <a:t>Android</a:t>
            </a:r>
            <a:endParaRPr lang="hu-HU" dirty="0" smtClean="0"/>
          </a:p>
          <a:p>
            <a:r>
              <a:rPr lang="hu-HU" dirty="0" err="1" smtClean="0"/>
              <a:t>iOs</a:t>
            </a:r>
            <a:endParaRPr lang="hu-HU" dirty="0" smtClean="0"/>
          </a:p>
          <a:p>
            <a:r>
              <a:rPr lang="hu-HU" dirty="0" smtClean="0"/>
              <a:t>Unix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1640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Segédprogramok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3322712" cy="5141168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Tömörítők</a:t>
            </a:r>
          </a:p>
          <a:p>
            <a:pPr lvl="1"/>
            <a:r>
              <a:rPr lang="hu-HU" dirty="0" err="1" smtClean="0"/>
              <a:t>WinZip</a:t>
            </a:r>
            <a:endParaRPr lang="hu-HU" dirty="0" smtClean="0"/>
          </a:p>
          <a:p>
            <a:pPr lvl="1"/>
            <a:r>
              <a:rPr lang="hu-HU" dirty="0" err="1" smtClean="0"/>
              <a:t>WinRar</a:t>
            </a:r>
            <a:endParaRPr lang="hu-HU" dirty="0" smtClean="0"/>
          </a:p>
          <a:p>
            <a:pPr lvl="1"/>
            <a:r>
              <a:rPr lang="hu-HU" dirty="0" smtClean="0"/>
              <a:t>7Zip</a:t>
            </a:r>
          </a:p>
          <a:p>
            <a:r>
              <a:rPr lang="hu-HU" dirty="0" smtClean="0"/>
              <a:t>Vírusirtók</a:t>
            </a:r>
          </a:p>
          <a:p>
            <a:pPr lvl="1"/>
            <a:r>
              <a:rPr lang="hu-HU" dirty="0" smtClean="0"/>
              <a:t>Avast</a:t>
            </a:r>
          </a:p>
          <a:p>
            <a:pPr lvl="1"/>
            <a:r>
              <a:rPr lang="hu-HU" dirty="0" err="1" smtClean="0"/>
              <a:t>Avira</a:t>
            </a:r>
            <a:endParaRPr lang="hu-HU" dirty="0" smtClean="0"/>
          </a:p>
          <a:p>
            <a:pPr lvl="1"/>
            <a:r>
              <a:rPr lang="hu-HU" dirty="0" smtClean="0"/>
              <a:t>AVG</a:t>
            </a:r>
          </a:p>
          <a:p>
            <a:pPr lvl="1"/>
            <a:r>
              <a:rPr lang="hu-HU" dirty="0" smtClean="0"/>
              <a:t>Nod32</a:t>
            </a:r>
          </a:p>
          <a:p>
            <a:pPr lvl="1"/>
            <a:r>
              <a:rPr lang="hu-HU" dirty="0" err="1" smtClean="0"/>
              <a:t>Kaspersky</a:t>
            </a:r>
            <a:endParaRPr lang="hu-HU" dirty="0" smtClean="0"/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4644008" y="1556792"/>
            <a:ext cx="4248472" cy="4997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 smtClean="0"/>
              <a:t>Fájlkezelők</a:t>
            </a:r>
          </a:p>
          <a:p>
            <a:pPr lvl="1"/>
            <a:r>
              <a:rPr lang="hu-HU" dirty="0" smtClean="0"/>
              <a:t>Windows </a:t>
            </a:r>
            <a:r>
              <a:rPr lang="hu-HU" dirty="0" err="1" smtClean="0"/>
              <a:t>Commander</a:t>
            </a:r>
            <a:endParaRPr lang="hu-HU" dirty="0" smtClean="0"/>
          </a:p>
          <a:p>
            <a:pPr lvl="1"/>
            <a:r>
              <a:rPr lang="hu-HU" dirty="0" smtClean="0"/>
              <a:t>Total </a:t>
            </a:r>
            <a:r>
              <a:rPr lang="hu-HU" dirty="0" err="1" smtClean="0"/>
              <a:t>Commander</a:t>
            </a:r>
            <a:endParaRPr lang="hu-HU" dirty="0" smtClean="0"/>
          </a:p>
          <a:p>
            <a:pPr lvl="1"/>
            <a:r>
              <a:rPr lang="hu-HU" dirty="0" err="1" smtClean="0"/>
              <a:t>Double</a:t>
            </a:r>
            <a:r>
              <a:rPr lang="hu-HU" dirty="0" smtClean="0"/>
              <a:t> </a:t>
            </a:r>
            <a:r>
              <a:rPr lang="hu-HU" dirty="0" err="1" smtClean="0"/>
              <a:t>Commander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70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Felhasználói programok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Irodai alkalmazások</a:t>
            </a:r>
          </a:p>
          <a:p>
            <a:r>
              <a:rPr lang="hu-HU" dirty="0" smtClean="0"/>
              <a:t>Grafikus alkalmazások</a:t>
            </a:r>
          </a:p>
          <a:p>
            <a:r>
              <a:rPr lang="hu-HU" dirty="0" smtClean="0"/>
              <a:t>Tervezői rendszerek</a:t>
            </a:r>
          </a:p>
          <a:p>
            <a:r>
              <a:rPr lang="hu-HU" dirty="0" smtClean="0"/>
              <a:t>Az elektronikus levelező rendszerek</a:t>
            </a:r>
          </a:p>
          <a:p>
            <a:r>
              <a:rPr lang="hu-HU" dirty="0" smtClean="0"/>
              <a:t>Internetböngészők</a:t>
            </a:r>
          </a:p>
          <a:p>
            <a:r>
              <a:rPr lang="hu-HU" dirty="0" smtClean="0"/>
              <a:t>Üzleti alkalmazások</a:t>
            </a:r>
          </a:p>
          <a:p>
            <a:r>
              <a:rPr lang="hu-HU" dirty="0" smtClean="0"/>
              <a:t>Játékok</a:t>
            </a:r>
          </a:p>
          <a:p>
            <a:r>
              <a:rPr lang="hu-HU" dirty="0" smtClean="0"/>
              <a:t>Médialejátszók</a:t>
            </a:r>
          </a:p>
        </p:txBody>
      </p:sp>
    </p:spTree>
    <p:extLst>
      <p:ext uri="{BB962C8B-B14F-4D97-AF65-F5344CB8AC3E}">
        <p14:creationId xmlns:p14="http://schemas.microsoft.com/office/powerpoint/2010/main" val="226248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Irodai alkalmazások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Szövegszerkesztők</a:t>
            </a:r>
          </a:p>
          <a:p>
            <a:pPr lvl="1"/>
            <a:r>
              <a:rPr lang="hu-HU" dirty="0" smtClean="0"/>
              <a:t>Microsoft Word, Open Office </a:t>
            </a:r>
            <a:r>
              <a:rPr lang="hu-HU" dirty="0" err="1" smtClean="0"/>
              <a:t>Write</a:t>
            </a:r>
            <a:endParaRPr lang="hu-HU" dirty="0" smtClean="0"/>
          </a:p>
          <a:p>
            <a:r>
              <a:rPr lang="hu-HU" dirty="0" smtClean="0"/>
              <a:t>Táblázatkezelők</a:t>
            </a:r>
          </a:p>
          <a:p>
            <a:pPr lvl="1"/>
            <a:r>
              <a:rPr lang="hu-HU" dirty="0" smtClean="0"/>
              <a:t>Microsoft Excel, </a:t>
            </a:r>
            <a:r>
              <a:rPr lang="hu-HU" dirty="0"/>
              <a:t>Open </a:t>
            </a:r>
            <a:r>
              <a:rPr lang="hu-HU" dirty="0" smtClean="0"/>
              <a:t>Office </a:t>
            </a:r>
            <a:r>
              <a:rPr lang="hu-HU" dirty="0" err="1" smtClean="0"/>
              <a:t>Calc</a:t>
            </a:r>
            <a:endParaRPr lang="hu-HU" dirty="0" smtClean="0"/>
          </a:p>
          <a:p>
            <a:r>
              <a:rPr lang="hu-HU" dirty="0" smtClean="0"/>
              <a:t>Prezentációkészítők</a:t>
            </a:r>
          </a:p>
          <a:p>
            <a:pPr lvl="1"/>
            <a:r>
              <a:rPr lang="hu-HU" dirty="0"/>
              <a:t>Microsoft </a:t>
            </a:r>
            <a:r>
              <a:rPr lang="hu-HU" dirty="0" smtClean="0"/>
              <a:t>PowerPoint, Open Office </a:t>
            </a:r>
            <a:r>
              <a:rPr lang="hu-HU" dirty="0" err="1" smtClean="0"/>
              <a:t>Impress</a:t>
            </a:r>
            <a:endParaRPr lang="hu-HU" dirty="0" smtClean="0"/>
          </a:p>
          <a:p>
            <a:r>
              <a:rPr lang="hu-HU" dirty="0" smtClean="0"/>
              <a:t>Adatbázis-kezelők</a:t>
            </a:r>
          </a:p>
          <a:p>
            <a:pPr lvl="1"/>
            <a:r>
              <a:rPr lang="hu-HU" dirty="0" smtClean="0"/>
              <a:t>Microsoft Access, Open Office </a:t>
            </a:r>
            <a:r>
              <a:rPr lang="hu-HU" dirty="0" err="1" smtClean="0"/>
              <a:t>Base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571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Grafikus alkalmazások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Bittérképes</a:t>
            </a:r>
          </a:p>
          <a:p>
            <a:pPr lvl="1"/>
            <a:r>
              <a:rPr lang="hu-HU" dirty="0" err="1" smtClean="0"/>
              <a:t>Photoshop</a:t>
            </a:r>
            <a:r>
              <a:rPr lang="hu-HU" dirty="0" smtClean="0"/>
              <a:t>, GIMP</a:t>
            </a:r>
          </a:p>
          <a:p>
            <a:r>
              <a:rPr lang="hu-HU" dirty="0" smtClean="0"/>
              <a:t>Vektorgrafikus</a:t>
            </a:r>
          </a:p>
          <a:p>
            <a:pPr lvl="1"/>
            <a:r>
              <a:rPr lang="hu-HU" dirty="0" smtClean="0"/>
              <a:t>Corel </a:t>
            </a:r>
            <a:r>
              <a:rPr lang="hu-HU" dirty="0" err="1" smtClean="0"/>
              <a:t>Draw</a:t>
            </a:r>
            <a:r>
              <a:rPr lang="hu-HU" dirty="0" smtClean="0"/>
              <a:t>, </a:t>
            </a:r>
            <a:r>
              <a:rPr lang="hu-HU" dirty="0" err="1" smtClean="0"/>
              <a:t>InkScape</a:t>
            </a:r>
            <a:endParaRPr lang="hu-HU" dirty="0" smtClean="0"/>
          </a:p>
          <a:p>
            <a:r>
              <a:rPr lang="hu-HU" dirty="0" smtClean="0"/>
              <a:t>Mozgókép</a:t>
            </a:r>
          </a:p>
          <a:p>
            <a:pPr lvl="1"/>
            <a:r>
              <a:rPr lang="hu-HU" dirty="0" smtClean="0"/>
              <a:t>Sony Vegas Pro, </a:t>
            </a:r>
            <a:r>
              <a:rPr lang="hu-HU" dirty="0" err="1" smtClean="0"/>
              <a:t>Pinnacle</a:t>
            </a:r>
            <a:r>
              <a:rPr lang="hu-HU" dirty="0" smtClean="0"/>
              <a:t> </a:t>
            </a:r>
            <a:r>
              <a:rPr lang="hu-HU" dirty="0" err="1" smtClean="0"/>
              <a:t>Studio</a:t>
            </a:r>
            <a:r>
              <a:rPr lang="hu-HU" dirty="0" smtClean="0"/>
              <a:t>, Adobe Premiere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360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Fejlesztői programok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Fejlesztői környezetek</a:t>
            </a:r>
          </a:p>
          <a:p>
            <a:pPr lvl="1"/>
            <a:r>
              <a:rPr lang="hu-HU" dirty="0" err="1" smtClean="0"/>
              <a:t>Eclipse</a:t>
            </a:r>
            <a:r>
              <a:rPr lang="hu-HU" dirty="0" smtClean="0"/>
              <a:t>, </a:t>
            </a:r>
            <a:r>
              <a:rPr lang="hu-HU" dirty="0" err="1" smtClean="0"/>
              <a:t>Netbeans</a:t>
            </a:r>
            <a:r>
              <a:rPr lang="hu-HU" dirty="0" smtClean="0"/>
              <a:t>, </a:t>
            </a:r>
            <a:r>
              <a:rPr lang="hu-HU" dirty="0" err="1" smtClean="0"/>
              <a:t>Geany</a:t>
            </a:r>
            <a:endParaRPr lang="hu-HU" dirty="0" smtClean="0"/>
          </a:p>
          <a:p>
            <a:r>
              <a:rPr lang="hu-HU" dirty="0" smtClean="0"/>
              <a:t>Programozási nyelvek</a:t>
            </a:r>
          </a:p>
          <a:p>
            <a:pPr lvl="1"/>
            <a:r>
              <a:rPr lang="hu-HU" dirty="0" smtClean="0"/>
              <a:t>C, </a:t>
            </a:r>
            <a:r>
              <a:rPr lang="hu-HU" dirty="0" err="1" smtClean="0"/>
              <a:t>C</a:t>
            </a:r>
            <a:r>
              <a:rPr lang="hu-HU" dirty="0" smtClean="0"/>
              <a:t>++, Pascal, </a:t>
            </a:r>
            <a:r>
              <a:rPr lang="hu-HU" dirty="0" err="1" smtClean="0"/>
              <a:t>Ruby</a:t>
            </a:r>
            <a:r>
              <a:rPr lang="hu-HU" dirty="0" smtClean="0"/>
              <a:t>, Python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814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Tananyag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4800" dirty="0" err="1" smtClean="0"/>
              <a:t>kmf.uz.ua</a:t>
            </a:r>
            <a:r>
              <a:rPr lang="hu-HU" sz="4800" dirty="0" smtClean="0"/>
              <a:t> -&gt; belső honlap -&gt; Oktatási anyagok -&gt; </a:t>
            </a:r>
            <a:r>
              <a:rPr lang="hu-HU" sz="4800" dirty="0" err="1" smtClean="0"/>
              <a:t>DokuWiki</a:t>
            </a:r>
            <a:r>
              <a:rPr lang="hu-HU" sz="4800" dirty="0" smtClean="0"/>
              <a:t> -&gt; Informatika </a:t>
            </a:r>
            <a:r>
              <a:rPr lang="hu-HU" sz="4800" dirty="0" err="1" smtClean="0"/>
              <a:t>szépkorúaknak</a:t>
            </a:r>
            <a:endParaRPr lang="hu-HU" sz="4800" dirty="0" smtClean="0"/>
          </a:p>
          <a:p>
            <a:pPr marL="0" indent="0">
              <a:buNone/>
            </a:pPr>
            <a:endParaRPr lang="hu-HU" sz="5000" dirty="0" smtClean="0"/>
          </a:p>
          <a:p>
            <a:pPr marL="0" indent="0">
              <a:buNone/>
            </a:pPr>
            <a:r>
              <a:rPr lang="hu-HU" sz="5000" b="1" dirty="0" err="1" smtClean="0"/>
              <a:t>okt.kmf.uz.ua</a:t>
            </a:r>
            <a:r>
              <a:rPr lang="hu-HU" sz="5000" b="1" dirty="0" smtClean="0"/>
              <a:t>/</a:t>
            </a:r>
            <a:r>
              <a:rPr lang="hu-HU" sz="5000" b="1" dirty="0" err="1" smtClean="0"/>
              <a:t>dw</a:t>
            </a:r>
            <a:endParaRPr lang="hu-HU" sz="5000" b="1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4975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2. Előtelepített op. rendszer aktiválása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Előtelepíttetség</a:t>
            </a:r>
            <a:endParaRPr lang="hu-HU" dirty="0" smtClean="0"/>
          </a:p>
          <a:p>
            <a:r>
              <a:rPr lang="hu-HU" dirty="0" smtClean="0"/>
              <a:t>Hálózati jellemzők megadása</a:t>
            </a:r>
          </a:p>
          <a:p>
            <a:r>
              <a:rPr lang="hu-HU" dirty="0" smtClean="0"/>
              <a:t>Szoftverkulcs megadása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5938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3. Fájlkezelés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Meghajtók</a:t>
            </a:r>
          </a:p>
          <a:p>
            <a:r>
              <a:rPr lang="hu-HU" dirty="0" smtClean="0"/>
              <a:t>Fájlrendszer</a:t>
            </a:r>
          </a:p>
          <a:p>
            <a:r>
              <a:rPr lang="hu-HU" dirty="0" smtClean="0"/>
              <a:t>Fájlstruktúra</a:t>
            </a:r>
          </a:p>
          <a:p>
            <a:r>
              <a:rPr lang="hu-HU" dirty="0" smtClean="0"/>
              <a:t>Fájlkezelés</a:t>
            </a:r>
          </a:p>
          <a:p>
            <a:r>
              <a:rPr lang="hu-HU" dirty="0" err="1" smtClean="0"/>
              <a:t>Particionálás</a:t>
            </a:r>
            <a:endParaRPr lang="hu-HU" dirty="0"/>
          </a:p>
          <a:p>
            <a:r>
              <a:rPr lang="hu-HU" dirty="0" smtClean="0"/>
              <a:t>Formázás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2293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Számítógépek típusai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r>
              <a:rPr lang="hu-HU" dirty="0" err="1" smtClean="0"/>
              <a:t>Desktop</a:t>
            </a:r>
            <a:endParaRPr lang="hu-HU" dirty="0" smtClean="0"/>
          </a:p>
          <a:p>
            <a:r>
              <a:rPr lang="hu-HU" dirty="0" smtClean="0"/>
              <a:t>Laptop / Notebook</a:t>
            </a:r>
          </a:p>
          <a:p>
            <a:r>
              <a:rPr lang="hu-HU" dirty="0" smtClean="0"/>
              <a:t>Táblagép / </a:t>
            </a:r>
            <a:r>
              <a:rPr lang="hu-HU" dirty="0" err="1" smtClean="0"/>
              <a:t>Tablet</a:t>
            </a:r>
            <a:r>
              <a:rPr lang="hu-HU" dirty="0" smtClean="0"/>
              <a:t> / Tab</a:t>
            </a:r>
          </a:p>
          <a:p>
            <a:r>
              <a:rPr lang="hu-HU" dirty="0" err="1" smtClean="0"/>
              <a:t>Okostelefon</a:t>
            </a:r>
            <a:endParaRPr lang="hu-HU" dirty="0" smtClean="0"/>
          </a:p>
          <a:p>
            <a:r>
              <a:rPr lang="hu-HU" dirty="0" err="1" smtClean="0"/>
              <a:t>PalmTop</a:t>
            </a:r>
            <a:r>
              <a:rPr lang="hu-HU" dirty="0" smtClean="0"/>
              <a:t> </a:t>
            </a:r>
            <a:r>
              <a:rPr lang="hu-HU" sz="1200" dirty="0" smtClean="0"/>
              <a:t>*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Mainframe</a:t>
            </a:r>
            <a:r>
              <a:rPr lang="hu-HU" dirty="0" smtClean="0"/>
              <a:t> computer</a:t>
            </a:r>
          </a:p>
          <a:p>
            <a:r>
              <a:rPr lang="hu-HU" dirty="0" err="1" smtClean="0"/>
              <a:t>Supercomputer</a:t>
            </a:r>
            <a:endParaRPr lang="hu-HU" dirty="0" smtClean="0"/>
          </a:p>
          <a:p>
            <a:endParaRPr lang="hu-HU" dirty="0" smtClean="0"/>
          </a:p>
          <a:p>
            <a:r>
              <a:rPr lang="hu-HU" sz="1200" dirty="0" smtClean="0"/>
              <a:t>(</a:t>
            </a:r>
            <a:r>
              <a:rPr lang="hu-HU" sz="1200" dirty="0" err="1" smtClean="0"/>
              <a:t>stylus</a:t>
            </a:r>
            <a:r>
              <a:rPr lang="hu-HU" sz="1200" dirty="0" smtClean="0"/>
              <a:t> az ókorban: </a:t>
            </a:r>
            <a:r>
              <a:rPr lang="hu-HU" sz="1200" dirty="0" err="1" smtClean="0"/>
              <a:t>Stylus</a:t>
            </a:r>
            <a:r>
              <a:rPr lang="hu-HU" sz="1200" dirty="0" smtClean="0"/>
              <a:t> </a:t>
            </a:r>
            <a:r>
              <a:rPr lang="hu-HU" sz="1200" dirty="0" err="1" smtClean="0"/>
              <a:t>Pompei</a:t>
            </a:r>
            <a:r>
              <a:rPr lang="hu-HU" sz="1200" dirty="0" smtClean="0"/>
              <a:t>)</a:t>
            </a:r>
          </a:p>
        </p:txBody>
      </p:sp>
      <p:pic>
        <p:nvPicPr>
          <p:cNvPr id="2052" name="Picture 4" descr="Képtalálat a következőre: „desktop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196752"/>
            <a:ext cx="1380753" cy="97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Képtalálat a következőre: „laptop”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26948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Képtalálat a következőre: „tablet”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25" y="2395525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4" descr="Képtalálat a következőre: „smartphone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6" name="AutoShape 16" descr="Képtalálat a következőre: „smartphone”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Képtalálat a következőre: „smartphone”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Képtalálat a következőre: „smartphone”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9" name="AutoShape 22" descr="Képtalálat a következőre: „smartphone”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2072" name="Picture 24" descr="Kapcsolódó ké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356992"/>
            <a:ext cx="1066026" cy="799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Képtalálat a következőre: „palmtop”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948" y="3687225"/>
            <a:ext cx="1253174" cy="102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Képtalálat a következőre: „mainframe”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487" y="4509120"/>
            <a:ext cx="932916" cy="1075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30" descr="Képtalálat a következőre: „supercomputer”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2080" name="Picture 32" descr="Képtalálat a következőre: „supercomputer”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608" y="5211295"/>
            <a:ext cx="1368432" cy="907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25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7000" b="1" dirty="0" smtClean="0"/>
              <a:t>Hardver</a:t>
            </a:r>
          </a:p>
          <a:p>
            <a:pPr marL="0" indent="0" algn="ctr">
              <a:buNone/>
            </a:pPr>
            <a:endParaRPr lang="hu-HU" sz="7000" b="1" dirty="0"/>
          </a:p>
          <a:p>
            <a:pPr marL="0" indent="0" algn="ctr">
              <a:buNone/>
            </a:pPr>
            <a:r>
              <a:rPr lang="hu-HU" sz="7000" b="1" dirty="0" smtClean="0"/>
              <a:t>Szoftver</a:t>
            </a:r>
            <a:endParaRPr lang="hu-HU" sz="7000" b="1" dirty="0"/>
          </a:p>
        </p:txBody>
      </p:sp>
    </p:spTree>
    <p:extLst>
      <p:ext uri="{BB962C8B-B14F-4D97-AF65-F5344CB8AC3E}">
        <p14:creationId xmlns:p14="http://schemas.microsoft.com/office/powerpoint/2010/main" val="393590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számítógép alkotóelemei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Gépház</a:t>
            </a:r>
          </a:p>
          <a:p>
            <a:r>
              <a:rPr lang="hu-HU" dirty="0" smtClean="0"/>
              <a:t>Monitor</a:t>
            </a:r>
          </a:p>
          <a:p>
            <a:r>
              <a:rPr lang="hu-HU" dirty="0" smtClean="0"/>
              <a:t>Billentyűzet</a:t>
            </a:r>
          </a:p>
          <a:p>
            <a:r>
              <a:rPr lang="hu-HU" dirty="0" smtClean="0"/>
              <a:t>Egér</a:t>
            </a:r>
            <a:endParaRPr lang="hu-HU" dirty="0"/>
          </a:p>
        </p:txBody>
      </p:sp>
      <p:sp>
        <p:nvSpPr>
          <p:cNvPr id="4" name="AutoShape 4" descr="Képtalálat a következőre: „pc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44824"/>
            <a:ext cx="5786563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872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gépház tartalma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>
            <a:normAutofit/>
          </a:bodyPr>
          <a:lstStyle/>
          <a:p>
            <a:r>
              <a:rPr lang="hu-HU" dirty="0" smtClean="0"/>
              <a:t>Alaplap</a:t>
            </a:r>
          </a:p>
          <a:p>
            <a:r>
              <a:rPr lang="hu-HU" dirty="0" smtClean="0"/>
              <a:t>Processzor</a:t>
            </a:r>
          </a:p>
          <a:p>
            <a:r>
              <a:rPr lang="hu-HU" dirty="0" smtClean="0"/>
              <a:t>Memória / RAM</a:t>
            </a:r>
          </a:p>
          <a:p>
            <a:r>
              <a:rPr lang="hu-HU" dirty="0" smtClean="0"/>
              <a:t>Háttértár</a:t>
            </a:r>
          </a:p>
          <a:p>
            <a:pPr lvl="1"/>
            <a:r>
              <a:rPr lang="hu-HU" dirty="0" smtClean="0"/>
              <a:t>Mágneses</a:t>
            </a:r>
          </a:p>
          <a:p>
            <a:pPr lvl="1"/>
            <a:r>
              <a:rPr lang="hu-HU" dirty="0" smtClean="0"/>
              <a:t>Optikai</a:t>
            </a:r>
          </a:p>
          <a:p>
            <a:pPr lvl="1"/>
            <a:r>
              <a:rPr lang="hu-HU" dirty="0" smtClean="0"/>
              <a:t>Papír alapú</a:t>
            </a:r>
          </a:p>
          <a:p>
            <a:pPr lvl="1"/>
            <a:r>
              <a:rPr lang="hu-HU" dirty="0" smtClean="0"/>
              <a:t>Elektronikus</a:t>
            </a:r>
            <a:endParaRPr lang="hu-HU" dirty="0"/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4716016" y="1600200"/>
            <a:ext cx="317869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 smtClean="0"/>
              <a:t>Videokártya</a:t>
            </a:r>
          </a:p>
          <a:p>
            <a:r>
              <a:rPr lang="hu-HU" dirty="0" smtClean="0"/>
              <a:t>Portok</a:t>
            </a:r>
          </a:p>
          <a:p>
            <a:r>
              <a:rPr lang="hu-HU" dirty="0" smtClean="0"/>
              <a:t>Tápegység</a:t>
            </a:r>
          </a:p>
          <a:p>
            <a:r>
              <a:rPr lang="hu-HU" dirty="0" smtClean="0"/>
              <a:t>BIOS / ROM</a:t>
            </a:r>
          </a:p>
        </p:txBody>
      </p:sp>
    </p:spTree>
    <p:extLst>
      <p:ext uri="{BB962C8B-B14F-4D97-AF65-F5344CB8AC3E}">
        <p14:creationId xmlns:p14="http://schemas.microsoft.com/office/powerpoint/2010/main" val="33566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Perifériák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hu-HU" dirty="0" smtClean="0"/>
              <a:t>Be- és kimeneti egységek / Külső egységek / Periféria</a:t>
            </a:r>
          </a:p>
          <a:p>
            <a:pPr lvl="1"/>
            <a:r>
              <a:rPr lang="hu-HU" dirty="0" smtClean="0"/>
              <a:t>Bementi</a:t>
            </a:r>
          </a:p>
          <a:p>
            <a:pPr lvl="2"/>
            <a:r>
              <a:rPr lang="hu-HU" dirty="0" smtClean="0"/>
              <a:t>Billentyűzet</a:t>
            </a:r>
          </a:p>
          <a:p>
            <a:pPr lvl="2"/>
            <a:r>
              <a:rPr lang="hu-HU" dirty="0" smtClean="0"/>
              <a:t>Egér</a:t>
            </a:r>
          </a:p>
          <a:p>
            <a:pPr lvl="2"/>
            <a:r>
              <a:rPr lang="hu-HU" dirty="0" smtClean="0"/>
              <a:t>Mikrofon</a:t>
            </a:r>
          </a:p>
          <a:p>
            <a:pPr lvl="1"/>
            <a:r>
              <a:rPr lang="hu-HU" dirty="0" smtClean="0"/>
              <a:t>Kimeneti</a:t>
            </a:r>
          </a:p>
          <a:p>
            <a:pPr lvl="2"/>
            <a:r>
              <a:rPr lang="hu-HU" dirty="0" smtClean="0"/>
              <a:t>Monitor</a:t>
            </a:r>
          </a:p>
          <a:p>
            <a:pPr lvl="2"/>
            <a:r>
              <a:rPr lang="hu-HU" dirty="0" smtClean="0"/>
              <a:t>Hangszóró</a:t>
            </a:r>
          </a:p>
          <a:p>
            <a:pPr lvl="2"/>
            <a:r>
              <a:rPr lang="hu-HU" dirty="0" smtClean="0"/>
              <a:t>Nyomtató</a:t>
            </a:r>
          </a:p>
        </p:txBody>
      </p:sp>
    </p:spTree>
    <p:extLst>
      <p:ext uri="{BB962C8B-B14F-4D97-AF65-F5344CB8AC3E}">
        <p14:creationId xmlns:p14="http://schemas.microsoft.com/office/powerpoint/2010/main" val="38373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operációs rendszer feladata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vezérli a számítógép hardverelemeit</a:t>
            </a:r>
            <a:r>
              <a:rPr lang="hu-HU" dirty="0" smtClean="0"/>
              <a:t>,</a:t>
            </a:r>
          </a:p>
          <a:p>
            <a:r>
              <a:rPr lang="hu-HU" dirty="0" smtClean="0"/>
              <a:t>vezérli </a:t>
            </a:r>
            <a:r>
              <a:rPr lang="hu-HU" dirty="0"/>
              <a:t>és összehangolja a számítógépen futó programok működését, </a:t>
            </a:r>
            <a:endParaRPr lang="hu-HU" dirty="0" smtClean="0"/>
          </a:p>
          <a:p>
            <a:r>
              <a:rPr lang="hu-HU" dirty="0" smtClean="0"/>
              <a:t>gondoskodik </a:t>
            </a:r>
            <a:r>
              <a:rPr lang="hu-HU" dirty="0"/>
              <a:t>a számítógép és a felhasználó hatékony </a:t>
            </a:r>
            <a:r>
              <a:rPr lang="hu-HU" dirty="0" smtClean="0"/>
              <a:t>kommunikációjáról.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3756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 </a:t>
            </a:r>
            <a:r>
              <a:rPr lang="hu-HU" dirty="0" smtClean="0"/>
              <a:t>hardver-vezérlési </a:t>
            </a:r>
            <a:r>
              <a:rPr lang="hu-HU" dirty="0"/>
              <a:t>feladatok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processzoridő-kiosztás, </a:t>
            </a:r>
            <a:endParaRPr lang="hu-HU" dirty="0" smtClean="0"/>
          </a:p>
          <a:p>
            <a:r>
              <a:rPr lang="hu-HU" dirty="0" smtClean="0"/>
              <a:t>memóriakezelés,</a:t>
            </a:r>
          </a:p>
          <a:p>
            <a:r>
              <a:rPr lang="hu-HU" dirty="0" smtClean="0"/>
              <a:t>megszakításkezelés</a:t>
            </a:r>
            <a:r>
              <a:rPr lang="hu-HU" dirty="0"/>
              <a:t>, </a:t>
            </a:r>
            <a:endParaRPr lang="hu-HU" dirty="0" smtClean="0"/>
          </a:p>
          <a:p>
            <a:r>
              <a:rPr lang="hu-HU" dirty="0" smtClean="0"/>
              <a:t>ki- </a:t>
            </a:r>
            <a:r>
              <a:rPr lang="hu-HU" dirty="0"/>
              <a:t>és bemeneti egységek, háttértárak kezelése stb.</a:t>
            </a:r>
          </a:p>
        </p:txBody>
      </p:sp>
    </p:spTree>
    <p:extLst>
      <p:ext uri="{BB962C8B-B14F-4D97-AF65-F5344CB8AC3E}">
        <p14:creationId xmlns:p14="http://schemas.microsoft.com/office/powerpoint/2010/main" val="3370141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322</Words>
  <Application>Microsoft Office PowerPoint</Application>
  <PresentationFormat>Diavetítés a képernyőre (4:3 oldalarány)</PresentationFormat>
  <Paragraphs>136</Paragraphs>
  <Slides>21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2" baseType="lpstr">
      <vt:lpstr>Office-téma</vt:lpstr>
      <vt:lpstr>Számítógépes alapismeretek</vt:lpstr>
      <vt:lpstr>Tananyag</vt:lpstr>
      <vt:lpstr>Számítógépek típusai</vt:lpstr>
      <vt:lpstr>PowerPoint bemutató</vt:lpstr>
      <vt:lpstr>A számítógép alkotóelemei</vt:lpstr>
      <vt:lpstr>A gépház tartalma</vt:lpstr>
      <vt:lpstr>Perifériák</vt:lpstr>
      <vt:lpstr>Az operációs rendszer feladata </vt:lpstr>
      <vt:lpstr>A hardver-vezérlési feladatok</vt:lpstr>
      <vt:lpstr>A szoftverek csoportosítása</vt:lpstr>
      <vt:lpstr>Az operációs rendszerek kategorizálása</vt:lpstr>
      <vt:lpstr>Server</vt:lpstr>
      <vt:lpstr>Forráskód</vt:lpstr>
      <vt:lpstr>Operációs rendszerek</vt:lpstr>
      <vt:lpstr>Segédprogramok</vt:lpstr>
      <vt:lpstr>Felhasználói programok </vt:lpstr>
      <vt:lpstr>Irodai alkalmazások</vt:lpstr>
      <vt:lpstr>Grafikus alkalmazások</vt:lpstr>
      <vt:lpstr>Fejlesztői programok</vt:lpstr>
      <vt:lpstr>2. Előtelepített op. rendszer aktiválása</vt:lpstr>
      <vt:lpstr>3. Fájlkezelés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Számítógépes alapismeretek</dc:title>
  <dc:creator>reterter</dc:creator>
  <cp:lastModifiedBy>reterter</cp:lastModifiedBy>
  <cp:revision>13</cp:revision>
  <dcterms:created xsi:type="dcterms:W3CDTF">2017-02-15T15:34:55Z</dcterms:created>
  <dcterms:modified xsi:type="dcterms:W3CDTF">2017-02-17T13:52:53Z</dcterms:modified>
</cp:coreProperties>
</file>