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2" r:id="rId5"/>
    <p:sldId id="259" r:id="rId6"/>
    <p:sldId id="260" r:id="rId7"/>
    <p:sldId id="273" r:id="rId8"/>
    <p:sldId id="275" r:id="rId9"/>
    <p:sldId id="276" r:id="rId10"/>
    <p:sldId id="274" r:id="rId11"/>
    <p:sldId id="263" r:id="rId12"/>
    <p:sldId id="261" r:id="rId13"/>
    <p:sldId id="262" r:id="rId14"/>
    <p:sldId id="269" r:id="rId15"/>
    <p:sldId id="264" r:id="rId16"/>
    <p:sldId id="265" r:id="rId17"/>
    <p:sldId id="266" r:id="rId18"/>
    <p:sldId id="270" r:id="rId19"/>
    <p:sldId id="267" r:id="rId20"/>
    <p:sldId id="268" r:id="rId21"/>
    <p:sldId id="271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53" autoAdjust="0"/>
  </p:normalViewPr>
  <p:slideViewPr>
    <p:cSldViewPr>
      <p:cViewPr varScale="1">
        <p:scale>
          <a:sx n="73" d="100"/>
          <a:sy n="7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97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28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18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42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93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325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4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6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98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0705-DB55-48A8-A4C9-1A3F414FB042}" type="datetimeFigureOut">
              <a:rPr lang="hu-HU" smtClean="0"/>
              <a:t>2017.02.17.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EF1AC-AA3C-430A-8CA3-FC70424323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00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Számítógépes alapismeretek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309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szoftverek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Operációs </a:t>
            </a:r>
            <a:r>
              <a:rPr lang="hu-HU" dirty="0"/>
              <a:t>rendszerek</a:t>
            </a:r>
            <a:r>
              <a:rPr lang="hu-HU" dirty="0" smtClean="0"/>
              <a:t>;</a:t>
            </a:r>
          </a:p>
          <a:p>
            <a:r>
              <a:rPr lang="hu-HU" dirty="0" smtClean="0"/>
              <a:t>Rendszer-közeli </a:t>
            </a:r>
            <a:r>
              <a:rPr lang="hu-HU" dirty="0"/>
              <a:t>programok (segédprogramok); </a:t>
            </a:r>
            <a:endParaRPr lang="hu-HU" dirty="0" smtClean="0"/>
          </a:p>
          <a:p>
            <a:r>
              <a:rPr lang="hu-HU" dirty="0"/>
              <a:t>A</a:t>
            </a:r>
            <a:r>
              <a:rPr lang="hu-HU" dirty="0" smtClean="0"/>
              <a:t>lkalmazói </a:t>
            </a:r>
            <a:r>
              <a:rPr lang="hu-HU" dirty="0"/>
              <a:t>(felhasználói) programok; </a:t>
            </a:r>
            <a:endParaRPr lang="hu-HU" dirty="0" smtClean="0"/>
          </a:p>
          <a:p>
            <a:r>
              <a:rPr lang="hu-HU" dirty="0"/>
              <a:t>F</a:t>
            </a:r>
            <a:r>
              <a:rPr lang="hu-HU" dirty="0" smtClean="0"/>
              <a:t>ejlesztői környezetek és programnyelvek.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308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operációs rendszerek kategorizálása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Parancskiadás módja szerint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Program futtatása szerint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Felhasználók száma szerint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Hálózatkezelés szerint 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Felhasználási cél szerint</a:t>
            </a:r>
          </a:p>
          <a:p>
            <a:pPr marL="514350" indent="-514350">
              <a:buFont typeface="+mj-lt"/>
              <a:buAutoNum type="alphaLcParenR"/>
            </a:pPr>
            <a:r>
              <a:rPr lang="hu-HU" dirty="0" smtClean="0"/>
              <a:t>Forráskód szerint </a:t>
            </a:r>
          </a:p>
          <a:p>
            <a:pPr marL="514350" indent="-514350">
              <a:buFont typeface="+mj-lt"/>
              <a:buAutoNum type="alphaLcParenR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Server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Kiszolgáló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3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Forráskód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799"/>
          </a:xfrm>
        </p:spPr>
        <p:txBody>
          <a:bodyPr>
            <a:normAutofit/>
          </a:bodyPr>
          <a:lstStyle/>
          <a:p>
            <a:r>
              <a:rPr lang="hu-HU" dirty="0" smtClean="0"/>
              <a:t>Gépi kód</a:t>
            </a:r>
          </a:p>
          <a:p>
            <a:r>
              <a:rPr lang="hu-HU" dirty="0" smtClean="0"/>
              <a:t>Gépi nyelv</a:t>
            </a:r>
          </a:p>
          <a:p>
            <a:r>
              <a:rPr lang="hu-HU" dirty="0" smtClean="0"/>
              <a:t>Magas szintű programozási nyelv</a:t>
            </a:r>
            <a:endParaRPr lang="hu-HU" dirty="0"/>
          </a:p>
        </p:txBody>
      </p:sp>
      <p:pic>
        <p:nvPicPr>
          <p:cNvPr id="1026" name="Picture 2" descr="Képtalálat a következőre: „c sorting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747492"/>
            <a:ext cx="459105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Képtalálat a következőre: „gépi nyelv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0" name="Picture 6" descr="Képtalálat a következőre: „gépi nyelv”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88" r="5808"/>
          <a:stretch/>
        </p:blipFill>
        <p:spPr bwMode="auto">
          <a:xfrm>
            <a:off x="-225178" y="3747492"/>
            <a:ext cx="458547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éptalálat a következőre: „gépi nyelv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0554"/>
            <a:ext cx="60769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6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Windows</a:t>
            </a:r>
          </a:p>
          <a:p>
            <a:r>
              <a:rPr lang="hu-HU" dirty="0" smtClean="0"/>
              <a:t>Linux</a:t>
            </a:r>
          </a:p>
          <a:p>
            <a:r>
              <a:rPr lang="hu-HU" dirty="0" err="1" smtClean="0"/>
              <a:t>MacOS</a:t>
            </a:r>
            <a:endParaRPr lang="hu-HU" dirty="0" smtClean="0"/>
          </a:p>
          <a:p>
            <a:r>
              <a:rPr lang="hu-HU" dirty="0" err="1" smtClean="0"/>
              <a:t>Android</a:t>
            </a:r>
            <a:endParaRPr lang="hu-HU" dirty="0" smtClean="0"/>
          </a:p>
          <a:p>
            <a:r>
              <a:rPr lang="hu-HU" dirty="0" err="1" smtClean="0"/>
              <a:t>iOs</a:t>
            </a:r>
            <a:endParaRPr lang="hu-HU" dirty="0" smtClean="0"/>
          </a:p>
          <a:p>
            <a:r>
              <a:rPr lang="hu-HU" dirty="0" smtClean="0"/>
              <a:t>Unix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64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Segédprogramok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514116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Tömörítők</a:t>
            </a:r>
          </a:p>
          <a:p>
            <a:pPr lvl="1"/>
            <a:r>
              <a:rPr lang="hu-HU" dirty="0" err="1" smtClean="0"/>
              <a:t>WinZip</a:t>
            </a:r>
            <a:endParaRPr lang="hu-HU" dirty="0" smtClean="0"/>
          </a:p>
          <a:p>
            <a:pPr lvl="1"/>
            <a:r>
              <a:rPr lang="hu-HU" dirty="0" err="1" smtClean="0"/>
              <a:t>WinRar</a:t>
            </a:r>
            <a:endParaRPr lang="hu-HU" dirty="0" smtClean="0"/>
          </a:p>
          <a:p>
            <a:pPr lvl="1"/>
            <a:r>
              <a:rPr lang="hu-HU" dirty="0" smtClean="0"/>
              <a:t>7Zip</a:t>
            </a:r>
          </a:p>
          <a:p>
            <a:r>
              <a:rPr lang="hu-HU" dirty="0" smtClean="0"/>
              <a:t>Vírusirtók</a:t>
            </a:r>
          </a:p>
          <a:p>
            <a:pPr lvl="1"/>
            <a:r>
              <a:rPr lang="hu-HU" dirty="0" smtClean="0"/>
              <a:t>Avast</a:t>
            </a:r>
          </a:p>
          <a:p>
            <a:pPr lvl="1"/>
            <a:r>
              <a:rPr lang="hu-HU" dirty="0" err="1" smtClean="0"/>
              <a:t>Avira</a:t>
            </a:r>
            <a:endParaRPr lang="hu-HU" dirty="0" smtClean="0"/>
          </a:p>
          <a:p>
            <a:pPr lvl="1"/>
            <a:r>
              <a:rPr lang="hu-HU" dirty="0" smtClean="0"/>
              <a:t>AVG</a:t>
            </a:r>
          </a:p>
          <a:p>
            <a:pPr lvl="1"/>
            <a:r>
              <a:rPr lang="hu-HU" dirty="0" smtClean="0"/>
              <a:t>Nod32</a:t>
            </a:r>
          </a:p>
          <a:p>
            <a:pPr lvl="1"/>
            <a:r>
              <a:rPr lang="hu-HU" dirty="0" err="1" smtClean="0"/>
              <a:t>Kaspersky</a:t>
            </a:r>
            <a:endParaRPr lang="hu-HU" dirty="0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644008" y="1556792"/>
            <a:ext cx="4248472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Fájlkezelők</a:t>
            </a:r>
          </a:p>
          <a:p>
            <a:pPr lvl="1"/>
            <a:r>
              <a:rPr lang="hu-HU" dirty="0" smtClean="0"/>
              <a:t>Windows </a:t>
            </a:r>
            <a:r>
              <a:rPr lang="hu-HU" dirty="0" err="1" smtClean="0"/>
              <a:t>Commander</a:t>
            </a:r>
            <a:endParaRPr lang="hu-HU" dirty="0" smtClean="0"/>
          </a:p>
          <a:p>
            <a:pPr lvl="1"/>
            <a:r>
              <a:rPr lang="hu-HU" dirty="0" smtClean="0"/>
              <a:t>Total </a:t>
            </a:r>
            <a:r>
              <a:rPr lang="hu-HU" dirty="0" err="1" smtClean="0"/>
              <a:t>Commander</a:t>
            </a:r>
            <a:endParaRPr lang="hu-HU" dirty="0" smtClean="0"/>
          </a:p>
          <a:p>
            <a:pPr lvl="1"/>
            <a:r>
              <a:rPr lang="hu-HU" dirty="0" err="1" smtClean="0"/>
              <a:t>Double</a:t>
            </a:r>
            <a:r>
              <a:rPr lang="hu-HU" dirty="0" smtClean="0"/>
              <a:t> </a:t>
            </a:r>
            <a:r>
              <a:rPr lang="hu-HU" dirty="0" err="1" smtClean="0"/>
              <a:t>Commander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0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Felhasználói programok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Irodai alkalmazások</a:t>
            </a:r>
          </a:p>
          <a:p>
            <a:r>
              <a:rPr lang="hu-HU" dirty="0" smtClean="0"/>
              <a:t>Grafikus alkalmazások</a:t>
            </a:r>
          </a:p>
          <a:p>
            <a:r>
              <a:rPr lang="hu-HU" dirty="0" smtClean="0"/>
              <a:t>Tervezői rendszerek</a:t>
            </a:r>
          </a:p>
          <a:p>
            <a:r>
              <a:rPr lang="hu-HU" dirty="0" smtClean="0"/>
              <a:t>Az elektronikus levelező rendszerek</a:t>
            </a:r>
          </a:p>
          <a:p>
            <a:r>
              <a:rPr lang="hu-HU" dirty="0" smtClean="0"/>
              <a:t>Internetböngészők</a:t>
            </a:r>
          </a:p>
          <a:p>
            <a:r>
              <a:rPr lang="hu-HU" dirty="0" smtClean="0"/>
              <a:t>Üzleti alkalmazások</a:t>
            </a:r>
          </a:p>
          <a:p>
            <a:r>
              <a:rPr lang="hu-HU" dirty="0" smtClean="0"/>
              <a:t>Játékok</a:t>
            </a:r>
          </a:p>
          <a:p>
            <a:r>
              <a:rPr lang="hu-HU" dirty="0" smtClean="0"/>
              <a:t>Médialejátszók</a:t>
            </a:r>
          </a:p>
        </p:txBody>
      </p:sp>
    </p:spTree>
    <p:extLst>
      <p:ext uri="{BB962C8B-B14F-4D97-AF65-F5344CB8AC3E}">
        <p14:creationId xmlns:p14="http://schemas.microsoft.com/office/powerpoint/2010/main" val="22624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Irodai alkalmazások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Szövegszerkesztők</a:t>
            </a:r>
          </a:p>
          <a:p>
            <a:pPr lvl="1"/>
            <a:r>
              <a:rPr lang="hu-HU" dirty="0" smtClean="0"/>
              <a:t>Microsoft Word, Open Office </a:t>
            </a:r>
            <a:r>
              <a:rPr lang="hu-HU" dirty="0" err="1" smtClean="0"/>
              <a:t>Write</a:t>
            </a:r>
            <a:endParaRPr lang="hu-HU" dirty="0" smtClean="0"/>
          </a:p>
          <a:p>
            <a:r>
              <a:rPr lang="hu-HU" dirty="0" smtClean="0"/>
              <a:t>Táblázatkezelők</a:t>
            </a:r>
          </a:p>
          <a:p>
            <a:pPr lvl="1"/>
            <a:r>
              <a:rPr lang="hu-HU" dirty="0" smtClean="0"/>
              <a:t>Microsoft Excel, </a:t>
            </a:r>
            <a:r>
              <a:rPr lang="hu-HU" dirty="0"/>
              <a:t>Open </a:t>
            </a:r>
            <a:r>
              <a:rPr lang="hu-HU" dirty="0" smtClean="0"/>
              <a:t>Office </a:t>
            </a:r>
            <a:r>
              <a:rPr lang="hu-HU" dirty="0" err="1" smtClean="0"/>
              <a:t>Calc</a:t>
            </a:r>
            <a:endParaRPr lang="hu-HU" dirty="0" smtClean="0"/>
          </a:p>
          <a:p>
            <a:r>
              <a:rPr lang="hu-HU" dirty="0" smtClean="0"/>
              <a:t>Prezentációkészítők</a:t>
            </a:r>
          </a:p>
          <a:p>
            <a:pPr lvl="1"/>
            <a:r>
              <a:rPr lang="hu-HU" dirty="0"/>
              <a:t>Microsoft </a:t>
            </a:r>
            <a:r>
              <a:rPr lang="hu-HU" dirty="0" smtClean="0"/>
              <a:t>PowerPoint, Open Office </a:t>
            </a:r>
            <a:r>
              <a:rPr lang="hu-HU" dirty="0" err="1" smtClean="0"/>
              <a:t>Impress</a:t>
            </a:r>
            <a:endParaRPr lang="hu-HU" dirty="0" smtClean="0"/>
          </a:p>
          <a:p>
            <a:r>
              <a:rPr lang="hu-HU" dirty="0" smtClean="0"/>
              <a:t>Adatbázis-kezelők</a:t>
            </a:r>
          </a:p>
          <a:p>
            <a:pPr lvl="1"/>
            <a:r>
              <a:rPr lang="hu-HU" dirty="0" smtClean="0"/>
              <a:t>Microsoft Access, Open Office </a:t>
            </a:r>
            <a:r>
              <a:rPr lang="hu-HU" dirty="0" err="1" smtClean="0"/>
              <a:t>Base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Grafikus alkalmazások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Bittérképes</a:t>
            </a:r>
          </a:p>
          <a:p>
            <a:pPr lvl="1"/>
            <a:r>
              <a:rPr lang="hu-HU" dirty="0" err="1" smtClean="0"/>
              <a:t>Photoshop</a:t>
            </a:r>
            <a:r>
              <a:rPr lang="hu-HU" dirty="0" smtClean="0"/>
              <a:t>, GIMP</a:t>
            </a:r>
          </a:p>
          <a:p>
            <a:r>
              <a:rPr lang="hu-HU" dirty="0" smtClean="0"/>
              <a:t>Vektorgrafikus</a:t>
            </a:r>
          </a:p>
          <a:p>
            <a:pPr lvl="1"/>
            <a:r>
              <a:rPr lang="hu-HU" dirty="0" smtClean="0"/>
              <a:t>Corel </a:t>
            </a:r>
            <a:r>
              <a:rPr lang="hu-HU" dirty="0" err="1" smtClean="0"/>
              <a:t>Draw</a:t>
            </a:r>
            <a:r>
              <a:rPr lang="hu-HU" dirty="0" smtClean="0"/>
              <a:t>, </a:t>
            </a:r>
            <a:r>
              <a:rPr lang="hu-HU" dirty="0" err="1" smtClean="0"/>
              <a:t>InkScape</a:t>
            </a:r>
            <a:endParaRPr lang="hu-HU" dirty="0" smtClean="0"/>
          </a:p>
          <a:p>
            <a:r>
              <a:rPr lang="hu-HU" dirty="0" smtClean="0"/>
              <a:t>Mozgókép</a:t>
            </a:r>
          </a:p>
          <a:p>
            <a:pPr lvl="1"/>
            <a:r>
              <a:rPr lang="hu-HU" dirty="0" smtClean="0"/>
              <a:t>Sony Vegas Pro, </a:t>
            </a:r>
            <a:r>
              <a:rPr lang="hu-HU" dirty="0" err="1" smtClean="0"/>
              <a:t>Pinnacle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r>
              <a:rPr lang="hu-HU" dirty="0" smtClean="0"/>
              <a:t>, Adobe Premiere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6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Fejlesztői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Fejlesztői környezetek</a:t>
            </a:r>
          </a:p>
          <a:p>
            <a:pPr lvl="1"/>
            <a:r>
              <a:rPr lang="hu-HU" dirty="0" err="1" smtClean="0"/>
              <a:t>Eclipse</a:t>
            </a:r>
            <a:r>
              <a:rPr lang="hu-HU" dirty="0" smtClean="0"/>
              <a:t>, </a:t>
            </a:r>
            <a:r>
              <a:rPr lang="hu-HU" dirty="0" err="1" smtClean="0"/>
              <a:t>Netbeans</a:t>
            </a:r>
            <a:r>
              <a:rPr lang="hu-HU" dirty="0" smtClean="0"/>
              <a:t>, </a:t>
            </a:r>
            <a:r>
              <a:rPr lang="hu-HU" dirty="0" err="1" smtClean="0"/>
              <a:t>Geany</a:t>
            </a:r>
            <a:endParaRPr lang="hu-HU" dirty="0" smtClean="0"/>
          </a:p>
          <a:p>
            <a:r>
              <a:rPr lang="hu-HU" dirty="0" smtClean="0"/>
              <a:t>Programozási nyelvek</a:t>
            </a:r>
          </a:p>
          <a:p>
            <a:pPr lvl="1"/>
            <a:r>
              <a:rPr lang="hu-HU" dirty="0" smtClean="0"/>
              <a:t>C, </a:t>
            </a:r>
            <a:r>
              <a:rPr lang="hu-HU" dirty="0" err="1" smtClean="0"/>
              <a:t>C</a:t>
            </a:r>
            <a:r>
              <a:rPr lang="hu-HU" dirty="0" smtClean="0"/>
              <a:t>++, Pascal, </a:t>
            </a:r>
            <a:r>
              <a:rPr lang="hu-HU" dirty="0" err="1" smtClean="0"/>
              <a:t>Ruby</a:t>
            </a:r>
            <a:r>
              <a:rPr lang="hu-HU" dirty="0" smtClean="0"/>
              <a:t>, Python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81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Tananyag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4800" dirty="0" err="1" smtClean="0"/>
              <a:t>kmf.uz.ua</a:t>
            </a:r>
            <a:r>
              <a:rPr lang="hu-HU" sz="4800" dirty="0" smtClean="0"/>
              <a:t> -&gt; belső honlap -&gt; Oktatási anyagok -&gt; </a:t>
            </a:r>
            <a:r>
              <a:rPr lang="hu-HU" sz="4800" dirty="0" err="1" smtClean="0"/>
              <a:t>DokuWiki</a:t>
            </a:r>
            <a:r>
              <a:rPr lang="hu-HU" sz="4800" dirty="0" smtClean="0"/>
              <a:t> -&gt; Informatika </a:t>
            </a:r>
            <a:r>
              <a:rPr lang="hu-HU" sz="4800" dirty="0" err="1" smtClean="0"/>
              <a:t>szépkorúaknak</a:t>
            </a:r>
            <a:endParaRPr lang="hu-HU" sz="4800" dirty="0" smtClean="0"/>
          </a:p>
          <a:p>
            <a:pPr marL="0" indent="0">
              <a:buNone/>
            </a:pPr>
            <a:endParaRPr lang="hu-HU" sz="5000" dirty="0" smtClean="0"/>
          </a:p>
          <a:p>
            <a:pPr marL="0" indent="0">
              <a:buNone/>
            </a:pPr>
            <a:r>
              <a:rPr lang="hu-HU" sz="5000" b="1" dirty="0" err="1" smtClean="0"/>
              <a:t>okt.kmf.uz.ua</a:t>
            </a:r>
            <a:r>
              <a:rPr lang="hu-HU" sz="5000" b="1" dirty="0" smtClean="0"/>
              <a:t>/</a:t>
            </a:r>
            <a:r>
              <a:rPr lang="hu-HU" sz="5000" b="1" dirty="0" err="1" smtClean="0"/>
              <a:t>dw</a:t>
            </a:r>
            <a:endParaRPr lang="hu-HU" sz="5000" b="1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97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Előtelepített op. rendszer aktiválása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Előtelepíttetség</a:t>
            </a:r>
            <a:endParaRPr lang="hu-HU" dirty="0" smtClean="0"/>
          </a:p>
          <a:p>
            <a:r>
              <a:rPr lang="hu-HU" dirty="0" smtClean="0"/>
              <a:t>Hálózati jellemzők megadása</a:t>
            </a:r>
          </a:p>
          <a:p>
            <a:r>
              <a:rPr lang="hu-HU" dirty="0" smtClean="0"/>
              <a:t>Szoftverkulcs megadása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3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3. Fájlkezelés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Meghajtók</a:t>
            </a:r>
          </a:p>
          <a:p>
            <a:r>
              <a:rPr lang="hu-HU" dirty="0" smtClean="0"/>
              <a:t>Fájlrendszer</a:t>
            </a:r>
          </a:p>
          <a:p>
            <a:r>
              <a:rPr lang="hu-HU" dirty="0" smtClean="0"/>
              <a:t>Fájlstruktúra</a:t>
            </a:r>
          </a:p>
          <a:p>
            <a:r>
              <a:rPr lang="hu-HU" dirty="0" smtClean="0"/>
              <a:t>Fájlkezelés</a:t>
            </a:r>
          </a:p>
          <a:p>
            <a:r>
              <a:rPr lang="hu-HU" dirty="0" err="1" smtClean="0"/>
              <a:t>Particionálás</a:t>
            </a:r>
            <a:endParaRPr lang="hu-HU" dirty="0"/>
          </a:p>
          <a:p>
            <a:r>
              <a:rPr lang="hu-HU" dirty="0" smtClean="0"/>
              <a:t>Formázás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9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Számítógépek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hu-HU" dirty="0" err="1" smtClean="0"/>
              <a:t>Desktop</a:t>
            </a:r>
            <a:endParaRPr lang="hu-HU" dirty="0" smtClean="0"/>
          </a:p>
          <a:p>
            <a:r>
              <a:rPr lang="hu-HU" dirty="0" smtClean="0"/>
              <a:t>Laptop / Notebook</a:t>
            </a:r>
          </a:p>
          <a:p>
            <a:r>
              <a:rPr lang="hu-HU" dirty="0" smtClean="0"/>
              <a:t>Táblagép / </a:t>
            </a:r>
            <a:r>
              <a:rPr lang="hu-HU" dirty="0" err="1" smtClean="0"/>
              <a:t>Tablet</a:t>
            </a:r>
            <a:r>
              <a:rPr lang="hu-HU" dirty="0" smtClean="0"/>
              <a:t> / Tab</a:t>
            </a:r>
          </a:p>
          <a:p>
            <a:r>
              <a:rPr lang="hu-HU" dirty="0" err="1" smtClean="0"/>
              <a:t>Okostelefon</a:t>
            </a:r>
            <a:endParaRPr lang="hu-HU" dirty="0" smtClean="0"/>
          </a:p>
          <a:p>
            <a:r>
              <a:rPr lang="hu-HU" dirty="0" err="1" smtClean="0"/>
              <a:t>PalmTop</a:t>
            </a:r>
            <a:r>
              <a:rPr lang="hu-HU" dirty="0" smtClean="0"/>
              <a:t> </a:t>
            </a:r>
            <a:r>
              <a:rPr lang="hu-HU" sz="1200" dirty="0" smtClean="0"/>
              <a:t>*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Mainframe</a:t>
            </a:r>
            <a:r>
              <a:rPr lang="hu-HU" dirty="0" smtClean="0"/>
              <a:t> computer</a:t>
            </a:r>
          </a:p>
          <a:p>
            <a:r>
              <a:rPr lang="hu-HU" dirty="0" err="1" smtClean="0"/>
              <a:t>Supercomputer</a:t>
            </a:r>
            <a:endParaRPr lang="hu-HU" dirty="0" smtClean="0"/>
          </a:p>
          <a:p>
            <a:endParaRPr lang="hu-HU" dirty="0" smtClean="0"/>
          </a:p>
          <a:p>
            <a:r>
              <a:rPr lang="hu-HU" sz="1200" dirty="0" smtClean="0"/>
              <a:t>(</a:t>
            </a:r>
            <a:r>
              <a:rPr lang="hu-HU" sz="1200" dirty="0" err="1" smtClean="0"/>
              <a:t>stylus</a:t>
            </a:r>
            <a:r>
              <a:rPr lang="hu-HU" sz="1200" dirty="0" smtClean="0"/>
              <a:t> az ókorban: </a:t>
            </a:r>
            <a:r>
              <a:rPr lang="hu-HU" sz="1200" dirty="0" err="1" smtClean="0"/>
              <a:t>Stylus</a:t>
            </a:r>
            <a:r>
              <a:rPr lang="hu-HU" sz="1200" dirty="0" smtClean="0"/>
              <a:t> </a:t>
            </a:r>
            <a:r>
              <a:rPr lang="hu-HU" sz="1200" dirty="0" err="1" smtClean="0"/>
              <a:t>Pompei</a:t>
            </a:r>
            <a:r>
              <a:rPr lang="hu-HU" sz="1200" dirty="0" smtClean="0"/>
              <a:t>)</a:t>
            </a:r>
          </a:p>
        </p:txBody>
      </p:sp>
      <p:pic>
        <p:nvPicPr>
          <p:cNvPr id="2052" name="Picture 4" descr="Képtalálat a következőre: „desktop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1380753" cy="9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éptalálat a következőre: „laptop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6948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Képtalálat a következőre: „tablet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2395525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4" descr="Képtalálat a következőre: „smartphon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AutoShape 16" descr="Képtalálat a következőre: „smartphon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Képtalálat a következőre: „smartphone”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Képtalálat a következőre: „smartphone”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AutoShape 22" descr="Képtalálat a következőre: „smartphone”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72" name="Picture 24" descr="Kapcsolódó ké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1066026" cy="79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Képtalálat a következőre: „palmtop”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48" y="3687225"/>
            <a:ext cx="1253174" cy="102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Képtalálat a következőre: „mainframe”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87" y="4509120"/>
            <a:ext cx="932916" cy="107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30" descr="Képtalálat a következőre: „supercomputer”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80" name="Picture 32" descr="Képtalálat a következőre: „supercomputer”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608" y="5211295"/>
            <a:ext cx="1368432" cy="90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2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7000" b="1" dirty="0" smtClean="0"/>
              <a:t>Hardver</a:t>
            </a:r>
          </a:p>
          <a:p>
            <a:pPr marL="0" indent="0" algn="ctr">
              <a:buNone/>
            </a:pPr>
            <a:endParaRPr lang="hu-HU" sz="7000" b="1" dirty="0"/>
          </a:p>
          <a:p>
            <a:pPr marL="0" indent="0" algn="ctr">
              <a:buNone/>
            </a:pPr>
            <a:r>
              <a:rPr lang="hu-HU" sz="7000" b="1" dirty="0" smtClean="0"/>
              <a:t>Szoftver</a:t>
            </a:r>
            <a:endParaRPr lang="hu-HU" sz="7000" b="1" dirty="0"/>
          </a:p>
        </p:txBody>
      </p:sp>
    </p:spTree>
    <p:extLst>
      <p:ext uri="{BB962C8B-B14F-4D97-AF65-F5344CB8AC3E}">
        <p14:creationId xmlns:p14="http://schemas.microsoft.com/office/powerpoint/2010/main" val="39359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számítógép alkotóelemei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Gépház</a:t>
            </a:r>
          </a:p>
          <a:p>
            <a:r>
              <a:rPr lang="hu-HU" dirty="0" smtClean="0"/>
              <a:t>Monitor</a:t>
            </a:r>
          </a:p>
          <a:p>
            <a:r>
              <a:rPr lang="hu-HU" dirty="0" smtClean="0"/>
              <a:t>Billentyűzet</a:t>
            </a:r>
          </a:p>
          <a:p>
            <a:r>
              <a:rPr lang="hu-HU" dirty="0" smtClean="0"/>
              <a:t>Egér</a:t>
            </a:r>
            <a:endParaRPr lang="hu-HU" dirty="0"/>
          </a:p>
        </p:txBody>
      </p:sp>
      <p:sp>
        <p:nvSpPr>
          <p:cNvPr id="4" name="AutoShape 4" descr="Képtalálat a következőre: „pc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5786563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7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gépház tartalma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Alaplap</a:t>
            </a:r>
          </a:p>
          <a:p>
            <a:r>
              <a:rPr lang="hu-HU" dirty="0" smtClean="0"/>
              <a:t>Processzor</a:t>
            </a:r>
          </a:p>
          <a:p>
            <a:r>
              <a:rPr lang="hu-HU" dirty="0" smtClean="0"/>
              <a:t>Memória / RAM</a:t>
            </a:r>
          </a:p>
          <a:p>
            <a:r>
              <a:rPr lang="hu-HU" dirty="0" smtClean="0"/>
              <a:t>Háttértár</a:t>
            </a:r>
          </a:p>
          <a:p>
            <a:pPr lvl="1"/>
            <a:r>
              <a:rPr lang="hu-HU" dirty="0" smtClean="0"/>
              <a:t>Mágneses</a:t>
            </a:r>
          </a:p>
          <a:p>
            <a:pPr lvl="1"/>
            <a:r>
              <a:rPr lang="hu-HU" dirty="0" smtClean="0"/>
              <a:t>Optikai</a:t>
            </a:r>
          </a:p>
          <a:p>
            <a:pPr lvl="1"/>
            <a:r>
              <a:rPr lang="hu-HU" dirty="0" smtClean="0"/>
              <a:t>Papír alapú</a:t>
            </a:r>
          </a:p>
          <a:p>
            <a:pPr lvl="1"/>
            <a:r>
              <a:rPr lang="hu-HU" dirty="0" smtClean="0"/>
              <a:t>Elektronikus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716016" y="1600200"/>
            <a:ext cx="3178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Videokártya</a:t>
            </a:r>
          </a:p>
          <a:p>
            <a:r>
              <a:rPr lang="hu-HU" dirty="0" smtClean="0"/>
              <a:t>Portok</a:t>
            </a:r>
          </a:p>
          <a:p>
            <a:r>
              <a:rPr lang="hu-HU" dirty="0" smtClean="0"/>
              <a:t>Tápegység</a:t>
            </a:r>
          </a:p>
          <a:p>
            <a:r>
              <a:rPr lang="hu-HU" dirty="0" smtClean="0"/>
              <a:t>BIOS / ROM</a:t>
            </a:r>
          </a:p>
        </p:txBody>
      </p:sp>
    </p:spTree>
    <p:extLst>
      <p:ext uri="{BB962C8B-B14F-4D97-AF65-F5344CB8AC3E}">
        <p14:creationId xmlns:p14="http://schemas.microsoft.com/office/powerpoint/2010/main" val="335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Perifériák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Be- és kimeneti egységek / Külső egységek / Periféria</a:t>
            </a:r>
          </a:p>
          <a:p>
            <a:pPr lvl="1"/>
            <a:r>
              <a:rPr lang="hu-HU" dirty="0" smtClean="0"/>
              <a:t>Bementi</a:t>
            </a:r>
          </a:p>
          <a:p>
            <a:pPr lvl="2"/>
            <a:r>
              <a:rPr lang="hu-HU" dirty="0" smtClean="0"/>
              <a:t>Billentyűzet</a:t>
            </a:r>
          </a:p>
          <a:p>
            <a:pPr lvl="2"/>
            <a:r>
              <a:rPr lang="hu-HU" dirty="0" smtClean="0"/>
              <a:t>Egér</a:t>
            </a:r>
          </a:p>
          <a:p>
            <a:pPr lvl="2"/>
            <a:r>
              <a:rPr lang="hu-HU" dirty="0" smtClean="0"/>
              <a:t>Mikrofon</a:t>
            </a:r>
          </a:p>
          <a:p>
            <a:pPr lvl="1"/>
            <a:r>
              <a:rPr lang="hu-HU" dirty="0" smtClean="0"/>
              <a:t>Kimeneti</a:t>
            </a:r>
          </a:p>
          <a:p>
            <a:pPr lvl="2"/>
            <a:r>
              <a:rPr lang="hu-HU" dirty="0" smtClean="0"/>
              <a:t>Monitor</a:t>
            </a:r>
          </a:p>
          <a:p>
            <a:pPr lvl="2"/>
            <a:r>
              <a:rPr lang="hu-HU" dirty="0" smtClean="0"/>
              <a:t>Hangszóró</a:t>
            </a:r>
          </a:p>
          <a:p>
            <a:pPr lvl="2"/>
            <a:r>
              <a:rPr lang="hu-HU" dirty="0" smtClean="0"/>
              <a:t>Nyomtató</a:t>
            </a:r>
          </a:p>
        </p:txBody>
      </p:sp>
    </p:spTree>
    <p:extLst>
      <p:ext uri="{BB962C8B-B14F-4D97-AF65-F5344CB8AC3E}">
        <p14:creationId xmlns:p14="http://schemas.microsoft.com/office/powerpoint/2010/main" val="3837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operációs rendszer feladata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vezérli a számítógép hardverelemeit</a:t>
            </a:r>
            <a:r>
              <a:rPr lang="hu-HU" dirty="0" smtClean="0"/>
              <a:t>,</a:t>
            </a:r>
          </a:p>
          <a:p>
            <a:r>
              <a:rPr lang="hu-HU" dirty="0" smtClean="0"/>
              <a:t>vezérli </a:t>
            </a:r>
            <a:r>
              <a:rPr lang="hu-HU" dirty="0"/>
              <a:t>és összehangolja a számítógépen futó programok működését, </a:t>
            </a:r>
            <a:endParaRPr lang="hu-HU" dirty="0" smtClean="0"/>
          </a:p>
          <a:p>
            <a:r>
              <a:rPr lang="hu-HU" dirty="0" smtClean="0"/>
              <a:t>gondoskodik </a:t>
            </a:r>
            <a:r>
              <a:rPr lang="hu-HU" dirty="0"/>
              <a:t>a számítógép és a felhasználó hatékony </a:t>
            </a:r>
            <a:r>
              <a:rPr lang="hu-HU" dirty="0" smtClean="0"/>
              <a:t>kommunikációjáról.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75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dirty="0" smtClean="0"/>
              <a:t>hardver-vezérlési </a:t>
            </a:r>
            <a:r>
              <a:rPr lang="hu-HU" dirty="0"/>
              <a:t>feladatok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processzoridő-kiosztás, </a:t>
            </a:r>
            <a:endParaRPr lang="hu-HU" dirty="0" smtClean="0"/>
          </a:p>
          <a:p>
            <a:r>
              <a:rPr lang="hu-HU" dirty="0" smtClean="0"/>
              <a:t>memóriakezelés,</a:t>
            </a:r>
          </a:p>
          <a:p>
            <a:r>
              <a:rPr lang="hu-HU" dirty="0" smtClean="0"/>
              <a:t>megszakításkezelés</a:t>
            </a:r>
            <a:r>
              <a:rPr lang="hu-HU" dirty="0"/>
              <a:t>, </a:t>
            </a:r>
            <a:endParaRPr lang="hu-HU" dirty="0" smtClean="0"/>
          </a:p>
          <a:p>
            <a:r>
              <a:rPr lang="hu-HU" dirty="0" smtClean="0"/>
              <a:t>ki- </a:t>
            </a:r>
            <a:r>
              <a:rPr lang="hu-HU" dirty="0"/>
              <a:t>és bemeneti egységek, háttértárak kezelése stb.</a:t>
            </a:r>
          </a:p>
        </p:txBody>
      </p:sp>
    </p:spTree>
    <p:extLst>
      <p:ext uri="{BB962C8B-B14F-4D97-AF65-F5344CB8AC3E}">
        <p14:creationId xmlns:p14="http://schemas.microsoft.com/office/powerpoint/2010/main" val="337014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322</Words>
  <Application>Microsoft Office PowerPoint</Application>
  <PresentationFormat>Diavetítés a képernyőre (4:3 oldalarány)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Számítógépes alapismeretek</vt:lpstr>
      <vt:lpstr>Tananyag</vt:lpstr>
      <vt:lpstr>Számítógépek típusai</vt:lpstr>
      <vt:lpstr>PowerPoint bemutató</vt:lpstr>
      <vt:lpstr>A számítógép alkotóelemei</vt:lpstr>
      <vt:lpstr>A gépház tartalma</vt:lpstr>
      <vt:lpstr>Perifériák</vt:lpstr>
      <vt:lpstr>Az operációs rendszer feladata </vt:lpstr>
      <vt:lpstr>A hardver-vezérlési feladatok</vt:lpstr>
      <vt:lpstr>A szoftverek csoportosítása</vt:lpstr>
      <vt:lpstr>Az operációs rendszerek kategorizálása</vt:lpstr>
      <vt:lpstr>Server</vt:lpstr>
      <vt:lpstr>Forráskód</vt:lpstr>
      <vt:lpstr>Operációs rendszerek</vt:lpstr>
      <vt:lpstr>Segédprogramok</vt:lpstr>
      <vt:lpstr>Felhasználói programok </vt:lpstr>
      <vt:lpstr>Irodai alkalmazások</vt:lpstr>
      <vt:lpstr>Grafikus alkalmazások</vt:lpstr>
      <vt:lpstr>Fejlesztői programok</vt:lpstr>
      <vt:lpstr>2. Előtelepített op. rendszer aktiválása</vt:lpstr>
      <vt:lpstr>3. Fájlkezelés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Számítógépes alapismeretek</dc:title>
  <dc:creator>reterter</dc:creator>
  <cp:lastModifiedBy>reterter</cp:lastModifiedBy>
  <cp:revision>13</cp:revision>
  <dcterms:created xsi:type="dcterms:W3CDTF">2017-02-15T15:34:55Z</dcterms:created>
  <dcterms:modified xsi:type="dcterms:W3CDTF">2017-02-17T13:52:53Z</dcterms:modified>
</cp:coreProperties>
</file>