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7513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7748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8461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5005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14586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2371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2328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2701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317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2309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8248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0610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6089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2088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4542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580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0772-09D3-43D3-A35A-FD2B3D96CD29}" type="datetimeFigureOut">
              <a:rPr lang="hu-HU" smtClean="0"/>
              <a:pPr/>
              <a:t>2020. 03. 27.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D402E6-3799-4835-B4FC-9F38D95244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8301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Robuszta_k%C3%A1v%C3%A9" TargetMode="External"/><Relationship Id="rId2" Type="http://schemas.openxmlformats.org/officeDocument/2006/relationships/hyperlink" Target="https://hu.wikipedia.org/wiki/Arab_k%C3%A1v%C3%A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B5829F5-3878-4748-91E0-8689286C6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286" y="1003041"/>
            <a:ext cx="8817428" cy="2425959"/>
          </a:xfrm>
        </p:spPr>
        <p:txBody>
          <a:bodyPr>
            <a:noAutofit/>
          </a:bodyPr>
          <a:lstStyle/>
          <a:p>
            <a:r>
              <a:rPr lang="hu-HU" sz="4800" dirty="0"/>
              <a:t>Fűszerek, koffeintartalmú élvezeti szerek, dohányipari termékek előállítása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FA2B667D-645A-4364-BA40-B1154007AB4C}"/>
              </a:ext>
            </a:extLst>
          </p:cNvPr>
          <p:cNvSpPr txBox="1"/>
          <p:nvPr/>
        </p:nvSpPr>
        <p:spPr>
          <a:xfrm>
            <a:off x="6346371" y="5147073"/>
            <a:ext cx="434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/>
              <a:t>Készítette:Kun Alex</a:t>
            </a:r>
            <a:endParaRPr lang="hu-HU" sz="2000" dirty="0"/>
          </a:p>
          <a:p>
            <a:pPr algn="r"/>
            <a:r>
              <a:rPr lang="hu-HU" sz="2000" dirty="0"/>
              <a:t>Földrajz </a:t>
            </a:r>
            <a:r>
              <a:rPr lang="hu-HU" sz="2000" dirty="0" smtClean="0"/>
              <a:t>2/4</a:t>
            </a:r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400116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EC2BD18-892C-416C-968C-9AC1F9AA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16" y="661432"/>
            <a:ext cx="8229567" cy="906110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Dohányipari termékek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208694E9-E9E5-419B-9457-0D74BB644BC3}"/>
              </a:ext>
            </a:extLst>
          </p:cNvPr>
          <p:cNvSpPr txBox="1"/>
          <p:nvPr/>
        </p:nvSpPr>
        <p:spPr>
          <a:xfrm>
            <a:off x="1981216" y="1627626"/>
            <a:ext cx="8739657" cy="357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/>
              <a:t>Másodlagos folyamata </a:t>
            </a:r>
            <a:r>
              <a:rPr lang="hu-HU" dirty="0"/>
              <a:t>– cigaretta előállítás</a:t>
            </a:r>
          </a:p>
          <a:p>
            <a:pPr algn="just"/>
            <a:endParaRPr lang="hu-HU" b="1" dirty="0"/>
          </a:p>
          <a:p>
            <a:pPr algn="just"/>
            <a:r>
              <a:rPr lang="hu-HU" b="1" dirty="0"/>
              <a:t>Filter készítés: </a:t>
            </a:r>
            <a:r>
              <a:rPr lang="hu-HU" dirty="0"/>
              <a:t>a filterek cellulóz-acetát rostokból készülnek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Cigarettakészítés: </a:t>
            </a:r>
            <a:r>
              <a:rPr lang="hu-HU" dirty="0"/>
              <a:t>a dohányt egy hosszú hengerbe töltik, a különböző márkajelzésű papírokat a dohány köré hajtogatják, és ezek után vágják megfelelő hosszúságúra, így előállítva a cigarettarudat.</a:t>
            </a:r>
          </a:p>
          <a:p>
            <a:pPr algn="just"/>
            <a:r>
              <a:rPr lang="hu-HU" dirty="0"/>
              <a:t>A mentolos termékek előállításakor legtöbbször a cigaretta papírjához adják hozzá a mentolt.</a:t>
            </a:r>
          </a:p>
          <a:p>
            <a:pPr algn="just"/>
            <a:r>
              <a:rPr lang="hu-HU" dirty="0"/>
              <a:t>Dupla </a:t>
            </a:r>
            <a:r>
              <a:rPr lang="hu-HU"/>
              <a:t>filtereket illesztenek a </a:t>
            </a:r>
            <a:r>
              <a:rPr lang="hu-HU" dirty="0"/>
              <a:t>cigarettarúdpárok közé, majd miután ezeket papírral bevonva rögzítették, a duplacigarettákat kettévágják. Így áll elő két szál cigaretta.</a:t>
            </a:r>
            <a:endParaRPr lang="hu-HU" b="1" dirty="0"/>
          </a:p>
        </p:txBody>
      </p:sp>
    </p:spTree>
    <p:extLst>
      <p:ext uri="{BB962C8B-B14F-4D97-AF65-F5344CB8AC3E}">
        <p14:creationId xmlns="" xmlns:p14="http://schemas.microsoft.com/office/powerpoint/2010/main" val="224899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="" xmlns:a16="http://schemas.microsoft.com/office/drawing/2014/main" id="{37562BCC-9E90-4F0A-A985-CE2370F08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9" y="92875"/>
            <a:ext cx="5824881" cy="387263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7E47F49B-E396-45BA-A4E5-45BEC76B9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26" y="3163079"/>
            <a:ext cx="6383374" cy="3602046"/>
          </a:xfrm>
          <a:prstGeom prst="rect">
            <a:avLst/>
          </a:prstGeom>
        </p:spPr>
      </p:pic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6457827" y="684628"/>
            <a:ext cx="5162087" cy="1566203"/>
          </a:xfrm>
        </p:spPr>
        <p:txBody>
          <a:bodyPr>
            <a:normAutofit/>
          </a:bodyPr>
          <a:lstStyle/>
          <a:p>
            <a:r>
              <a:rPr lang="hu-HU" sz="3600" dirty="0" smtClean="0"/>
              <a:t>Kína, India, Brazília</a:t>
            </a:r>
            <a:endParaRPr lang="hu-HU" sz="3600" dirty="0"/>
          </a:p>
        </p:txBody>
      </p:sp>
    </p:spTree>
    <p:extLst>
      <p:ext uri="{BB962C8B-B14F-4D97-AF65-F5344CB8AC3E}">
        <p14:creationId xmlns="" xmlns:p14="http://schemas.microsoft.com/office/powerpoint/2010/main" val="98815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234BFB0-C95E-467E-8370-332AB4E9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34" y="25637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>
                <a:latin typeface="Arial Black" pitchFamily="34" charset="0"/>
              </a:rPr>
              <a:t>Köszönöm</a:t>
            </a:r>
            <a:endParaRPr lang="hu-HU" sz="4000" dirty="0"/>
          </a:p>
        </p:txBody>
      </p:sp>
      <p:pic>
        <p:nvPicPr>
          <p:cNvPr id="1026" name="Picture 2" descr="Képtalálatok a következőre: szivarozó híresség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7042" y="1744394"/>
            <a:ext cx="4510503" cy="3123028"/>
          </a:xfrm>
          <a:prstGeom prst="rect">
            <a:avLst/>
          </a:prstGeom>
          <a:noFill/>
        </p:spPr>
      </p:pic>
      <p:pic>
        <p:nvPicPr>
          <p:cNvPr id="1028" name="Picture 4" descr="Képtalálatok a következőre: kávézó híresség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116" y="1617783"/>
            <a:ext cx="4509308" cy="2172579"/>
          </a:xfrm>
          <a:prstGeom prst="rect">
            <a:avLst/>
          </a:prstGeom>
          <a:noFill/>
        </p:spPr>
      </p:pic>
      <p:pic>
        <p:nvPicPr>
          <p:cNvPr id="1030" name="Picture 6" descr="Képtalálatok a következőre: teázó híresség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4546" y="3882305"/>
            <a:ext cx="4500831" cy="2806882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5432751" y="2329934"/>
            <a:ext cx="7232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dirty="0" smtClean="0">
                <a:latin typeface="Arial Black" pitchFamily="34" charset="0"/>
              </a:rPr>
              <a:t>A</a:t>
            </a:r>
            <a:endParaRPr lang="hu-HU" sz="5400" dirty="0">
              <a:latin typeface="Arial Black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194223" y="5382623"/>
            <a:ext cx="4147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dirty="0" smtClean="0">
                <a:latin typeface="Arial Black" pitchFamily="34" charset="0"/>
              </a:rPr>
              <a:t>Figyelmet!</a:t>
            </a:r>
            <a:endParaRPr lang="hu-HU" sz="5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34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7AAD0DC-989F-4D8B-866E-501B1E06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56159"/>
            <a:ext cx="8911687" cy="1280890"/>
          </a:xfrm>
        </p:spPr>
        <p:txBody>
          <a:bodyPr/>
          <a:lstStyle/>
          <a:p>
            <a:pPr algn="ctr"/>
            <a:r>
              <a:rPr lang="hu-HU" sz="2800" dirty="0"/>
              <a:t>Fűszerek előállítása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50D7F62-7C5B-4985-B2F9-09BF42C5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072" y="1456214"/>
            <a:ext cx="8915400" cy="1548243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dirty="0">
                <a:solidFill>
                  <a:schemeClr val="tx1"/>
                </a:solidFill>
              </a:rPr>
              <a:t>Fűszerek: </a:t>
            </a:r>
            <a:r>
              <a:rPr lang="hu-HU" dirty="0">
                <a:solidFill>
                  <a:schemeClr val="tx1"/>
                </a:solidFill>
              </a:rPr>
              <a:t>A fűszerek mindazon növényekből, gombákból, állatokból vagy ásványokból nyert anyagok, amelyeket hatóanyagaik (illat-, íz-, zamat-, szín- és tartósítóanyagok) miatt ételeink elkészítéséhez, tartósításához felhasználunk. A fűszerek nagy többsége növényi eredetű; a zömmel fűszernek termesztett/használt növények a fűszernövények.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B3C1C0A2-9417-40BF-9E93-F6B810F80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65" y="3124096"/>
            <a:ext cx="5100257" cy="363818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54892F6C-4E54-4B84-A060-1FA46428F778}"/>
              </a:ext>
            </a:extLst>
          </p:cNvPr>
          <p:cNvSpPr txBox="1"/>
          <p:nvPr/>
        </p:nvSpPr>
        <p:spPr>
          <a:xfrm>
            <a:off x="1770785" y="3124096"/>
            <a:ext cx="46300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	</a:t>
            </a:r>
            <a:r>
              <a:rPr lang="hu-HU" b="1" dirty="0"/>
              <a:t>A fűszergyártás technológiája:</a:t>
            </a:r>
          </a:p>
          <a:p>
            <a:endParaRPr lang="hu-HU" dirty="0"/>
          </a:p>
          <a:p>
            <a:pPr algn="just"/>
            <a:r>
              <a:rPr lang="hu-HU" dirty="0"/>
              <a:t>Lépései: gyűjtés, szárítás, válogatás, csiszolás, csomagolás és címkézés. A fűszerek fajtájától függően előfordulhat, hogy a marás hiányzik.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62215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D5C7DED5-7E7A-424F-BF86-27A028154442}"/>
              </a:ext>
            </a:extLst>
          </p:cNvPr>
          <p:cNvSpPr txBox="1"/>
          <p:nvPr/>
        </p:nvSpPr>
        <p:spPr>
          <a:xfrm>
            <a:off x="2746310" y="485192"/>
            <a:ext cx="6699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Koffeintartalmú élvezeti szerek</a:t>
            </a:r>
          </a:p>
          <a:p>
            <a:pPr algn="ctr"/>
            <a:endParaRPr lang="hu-HU" sz="2800" dirty="0"/>
          </a:p>
          <a:p>
            <a:pPr algn="ctr"/>
            <a:endParaRPr lang="hu-HU" sz="2800" dirty="0"/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5F61CB99-722C-4E73-A017-02110770D384}"/>
              </a:ext>
            </a:extLst>
          </p:cNvPr>
          <p:cNvSpPr txBox="1"/>
          <p:nvPr/>
        </p:nvSpPr>
        <p:spPr>
          <a:xfrm>
            <a:off x="427940" y="1139709"/>
            <a:ext cx="9630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/>
              <a:t>A koffeintartalmú áruk fokozzák a központi idegrendszer működését és az izmok teljesítőképességét</a:t>
            </a:r>
          </a:p>
          <a:p>
            <a:pPr algn="just"/>
            <a:r>
              <a:rPr lang="hu-HU" sz="2000" dirty="0"/>
              <a:t>Javítják az agy vérellátását, gyorsítják az agyműködést, csökkentik a fáradtságérzetet, fokozzák a munkateljesítményt</a:t>
            </a:r>
          </a:p>
          <a:p>
            <a:pPr algn="just"/>
            <a:r>
              <a:rPr lang="hu-HU" sz="2000" dirty="0"/>
              <a:t>Ezt a hatást a </a:t>
            </a:r>
            <a:r>
              <a:rPr lang="hu-HU" sz="2000" b="1" dirty="0"/>
              <a:t>koffein</a:t>
            </a:r>
            <a:r>
              <a:rPr lang="hu-HU" sz="2000" dirty="0"/>
              <a:t>, a </a:t>
            </a:r>
            <a:r>
              <a:rPr lang="hu-HU" sz="2000" b="1" dirty="0" err="1"/>
              <a:t>teobromin</a:t>
            </a:r>
            <a:r>
              <a:rPr lang="hu-HU" sz="2000" dirty="0"/>
              <a:t> és a </a:t>
            </a:r>
            <a:r>
              <a:rPr lang="hu-HU" sz="2000" b="1" dirty="0" err="1"/>
              <a:t>teofillin</a:t>
            </a:r>
            <a:r>
              <a:rPr lang="hu-HU" sz="2000" dirty="0"/>
              <a:t> váltják ki</a:t>
            </a:r>
          </a:p>
          <a:p>
            <a:pPr algn="just"/>
            <a:r>
              <a:rPr lang="hu-HU" sz="2000" dirty="0"/>
              <a:t>Legjelentősebb a koffein, egyes növényekben megtalálható: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Kávé: 0-2%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Tea: 3-4%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Kóladió: 3-3,5%</a:t>
            </a:r>
          </a:p>
        </p:txBody>
      </p:sp>
      <p:pic>
        <p:nvPicPr>
          <p:cNvPr id="10242" name="Picture 2" descr="Képtalálatok a következőre: Kávé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571750"/>
            <a:ext cx="5715000" cy="4286250"/>
          </a:xfrm>
          <a:prstGeom prst="rect">
            <a:avLst/>
          </a:prstGeom>
          <a:noFill/>
        </p:spPr>
      </p:pic>
      <p:pic>
        <p:nvPicPr>
          <p:cNvPr id="10244" name="Picture 4" descr="Képtalálatok a következőre: kávé növé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415" y="4462389"/>
            <a:ext cx="2912012" cy="2018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279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F09FC30-A3AA-429F-AA76-678EF819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9611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Kávé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18911014-B937-4C44-A7C8-F65984B9AE3F}"/>
              </a:ext>
            </a:extLst>
          </p:cNvPr>
          <p:cNvSpPr txBox="1"/>
          <p:nvPr/>
        </p:nvSpPr>
        <p:spPr>
          <a:xfrm>
            <a:off x="1640156" y="1269015"/>
            <a:ext cx="8854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/>
              <a:t>Egy trópusi növény, mely leginkább az Egyenlítő mentén terem.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/>
              <a:t>Két fajának terméséből készítenek kávét: az </a:t>
            </a:r>
            <a:r>
              <a:rPr lang="hu-HU" b="1" dirty="0">
                <a:hlinkClick r:id="rId2" tooltip="Arab kávé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arab kávéból</a:t>
            </a:r>
            <a:r>
              <a:rPr lang="hu-HU" dirty="0"/>
              <a:t> </a:t>
            </a:r>
            <a:r>
              <a:rPr lang="hu-HU" i="1" dirty="0"/>
              <a:t>(</a:t>
            </a:r>
            <a:r>
              <a:rPr lang="hu-HU" i="1" dirty="0" err="1"/>
              <a:t>Coffea</a:t>
            </a:r>
            <a:r>
              <a:rPr lang="hu-HU" i="1" dirty="0"/>
              <a:t> </a:t>
            </a:r>
            <a:r>
              <a:rPr lang="hu-HU" i="1" dirty="0" err="1"/>
              <a:t>arabica</a:t>
            </a:r>
            <a:r>
              <a:rPr lang="hu-HU" i="1" dirty="0"/>
              <a:t>)</a:t>
            </a:r>
            <a:r>
              <a:rPr lang="hu-HU" dirty="0"/>
              <a:t> és a </a:t>
            </a:r>
            <a:r>
              <a:rPr lang="hu-HU" b="1" dirty="0" err="1">
                <a:hlinkClick r:id="rId3" tooltip="Robuszta kávé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robuszta</a:t>
            </a:r>
            <a:r>
              <a:rPr lang="hu-HU" b="1" dirty="0">
                <a:hlinkClick r:id="rId3" tooltip="Robuszta kávé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kávéból</a:t>
            </a:r>
            <a:r>
              <a:rPr lang="hu-HU" dirty="0"/>
              <a:t> </a:t>
            </a:r>
            <a:r>
              <a:rPr lang="hu-HU" i="1" dirty="0"/>
              <a:t>(</a:t>
            </a:r>
            <a:r>
              <a:rPr lang="hu-HU" i="1" dirty="0" err="1"/>
              <a:t>Coffea</a:t>
            </a:r>
            <a:r>
              <a:rPr lang="hu-HU" i="1" dirty="0"/>
              <a:t> </a:t>
            </a:r>
            <a:r>
              <a:rPr lang="hu-HU" i="1" dirty="0" err="1"/>
              <a:t>canephora</a:t>
            </a:r>
            <a:r>
              <a:rPr lang="hu-HU" i="1" dirty="0"/>
              <a:t>)</a:t>
            </a:r>
            <a:r>
              <a:rPr lang="hu-HU" dirty="0"/>
              <a:t>.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/>
              <a:t>Ma az olaj után a kávé a második legnagyobb mennyiségben eladott érték</a:t>
            </a:r>
            <a:r>
              <a:rPr lang="hu-H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/>
              <a:t>Fő termelők: </a:t>
            </a:r>
            <a:r>
              <a:rPr lang="hu-HU" b="1" dirty="0" smtClean="0"/>
              <a:t>Brazília, Vietnám, Kolumbia</a:t>
            </a:r>
            <a:endParaRPr lang="hu-HU" b="1" dirty="0"/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F4439D85-7D35-45C0-B516-BC2012BA0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28" y="3214725"/>
            <a:ext cx="6755742" cy="3643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21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82B96B6-0ED8-4BC8-98AC-848B3986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30804"/>
            <a:ext cx="8911687" cy="87811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/>
              <a:t>A kávé feldolgozása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445C8449-71C5-47A2-80F0-C37702F9B506}"/>
              </a:ext>
            </a:extLst>
          </p:cNvPr>
          <p:cNvSpPr txBox="1"/>
          <p:nvPr/>
        </p:nvSpPr>
        <p:spPr>
          <a:xfrm>
            <a:off x="1640156" y="1307841"/>
            <a:ext cx="8911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Szüret: </a:t>
            </a:r>
            <a:r>
              <a:rPr lang="hu-HU" sz="2000" dirty="0"/>
              <a:t>A kávébogyó nem egyszerre érik, ezért az érés során 3-4 				hullámban szüretelnek</a:t>
            </a:r>
          </a:p>
          <a:p>
            <a:r>
              <a:rPr lang="hu-HU" sz="2000" b="1" dirty="0"/>
              <a:t>Hántolás: </a:t>
            </a:r>
            <a:r>
              <a:rPr lang="hu-HU" sz="2000" dirty="0"/>
              <a:t>A leszüretelt kávécseresznyékről eltávolítják a gyümölcshúst, 			az így kinyert kávébabokat pedig feldolgozási mód 						függvényében 2-15 napig szárítják.</a:t>
            </a:r>
          </a:p>
          <a:p>
            <a:r>
              <a:rPr lang="hu-HU" sz="2000" b="1" dirty="0"/>
              <a:t>Válogatás: </a:t>
            </a:r>
            <a:r>
              <a:rPr lang="hu-HU" sz="2000" dirty="0"/>
              <a:t>Kiválogatják a hibás kávészemeket, melyek kellemetlen 			mellékízeket okozhatnak a kávé készítése során.</a:t>
            </a:r>
            <a:endParaRPr lang="hu-HU" sz="2000" b="1" dirty="0"/>
          </a:p>
          <a:p>
            <a:r>
              <a:rPr lang="hu-HU" sz="2000" b="1" dirty="0"/>
              <a:t>Pörkölés: </a:t>
            </a:r>
            <a:r>
              <a:rPr lang="hu-HU" sz="2000" dirty="0"/>
              <a:t>A feldolgozás utolsó fázisa a pörkölés, amelyet folyamatosan 		emelkedő hőfokon végeznek.</a:t>
            </a:r>
            <a:endParaRPr lang="hu-HU" sz="2000" b="1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8194" name="Picture 2" descr="Képtalálatok a következőre: kávé növé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4208" y="4318994"/>
            <a:ext cx="3220671" cy="2178986"/>
          </a:xfrm>
          <a:prstGeom prst="rect">
            <a:avLst/>
          </a:prstGeom>
          <a:noFill/>
        </p:spPr>
      </p:pic>
      <p:pic>
        <p:nvPicPr>
          <p:cNvPr id="8196" name="Picture 4" descr="Képtalálatok a következőre: kávé növé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282" y="3874560"/>
            <a:ext cx="4411639" cy="2814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244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CBCE179F-9A38-4028-8F91-6F6818F44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92" y="120392"/>
            <a:ext cx="5037666" cy="3778250"/>
          </a:xfr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462BA036-D95F-4EC5-AEE1-B0BA5F59E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88" y="64847"/>
            <a:ext cx="4715827" cy="352743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="" xmlns:a16="http://schemas.microsoft.com/office/drawing/2014/main" id="{43AEB581-3A17-4BE3-8AC4-8405CB3EB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36" y="3727075"/>
            <a:ext cx="4528437" cy="3018958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="" xmlns:a16="http://schemas.microsoft.com/office/drawing/2014/main" id="{326639A9-C69D-42B1-94E6-478F413C5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32" y="4091061"/>
            <a:ext cx="5247186" cy="2520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264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CDAF262-1230-4830-9A49-CD4A8BBE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498" y="498388"/>
            <a:ext cx="7875004" cy="896779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Tea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E49ECD49-3D38-4925-B350-677A6585C268}"/>
              </a:ext>
            </a:extLst>
          </p:cNvPr>
          <p:cNvSpPr txBox="1"/>
          <p:nvPr/>
        </p:nvSpPr>
        <p:spPr>
          <a:xfrm>
            <a:off x="1668624" y="1139338"/>
            <a:ext cx="88547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eltérő feldolgozási módok miatt kétféle tea jön létre, az egyiket </a:t>
            </a:r>
            <a:r>
              <a:rPr lang="hu-HU" b="1" dirty="0"/>
              <a:t>fekete</a:t>
            </a:r>
            <a:r>
              <a:rPr lang="hu-HU" dirty="0"/>
              <a:t>, a másikat </a:t>
            </a:r>
            <a:r>
              <a:rPr lang="hu-HU" b="1" dirty="0"/>
              <a:t>zöld</a:t>
            </a:r>
            <a:r>
              <a:rPr lang="hu-HU" dirty="0"/>
              <a:t> teának nevezzük. </a:t>
            </a:r>
          </a:p>
          <a:p>
            <a:endParaRPr lang="hu-HU" dirty="0"/>
          </a:p>
          <a:p>
            <a:r>
              <a:rPr lang="hu-HU" dirty="0"/>
              <a:t>	</a:t>
            </a:r>
            <a:r>
              <a:rPr lang="hu-HU" b="1" dirty="0"/>
              <a:t>Fekete tea 2 feldolgozási módszere: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ortodox módszer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CTC (morzsol, szakít, csavar)</a:t>
            </a:r>
          </a:p>
          <a:p>
            <a:endParaRPr lang="hu-HU" dirty="0"/>
          </a:p>
          <a:p>
            <a:r>
              <a:rPr lang="hu-HU" b="1" dirty="0"/>
              <a:t>Hagyományos</a:t>
            </a:r>
            <a:r>
              <a:rPr lang="hu-HU" dirty="0"/>
              <a:t> </a:t>
            </a:r>
            <a:r>
              <a:rPr lang="hu-HU" b="1" dirty="0"/>
              <a:t>(kézi) feldolgozás: </a:t>
            </a:r>
            <a:r>
              <a:rPr lang="hu-HU" dirty="0"/>
              <a:t>főként jobb minőségű leveleknél használják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Fonnyasztás – feladata a vízvesztés, ettől lesznek a tealevelek </a:t>
            </a:r>
            <a:r>
              <a:rPr lang="hu-HU" dirty="0" err="1"/>
              <a:t>sodorhatóak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Sodrás-hengerlés – a levél sejtfalai felszakadnak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Erjesztés(fermentálás) - megindulnak a kémiai fermentációs folyamatok (oxidáció)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Szárítás(tüzelés) - megállítják az oxidációs folyamatot, és hevítéssel eltávolítják a levelekből a nedvességet</a:t>
            </a:r>
          </a:p>
          <a:p>
            <a:r>
              <a:rPr lang="hu-HU" b="1" dirty="0"/>
              <a:t>CTC módszer: </a:t>
            </a:r>
            <a:r>
              <a:rPr lang="hu-HU" dirty="0"/>
              <a:t>a gyengébb minőségű levelekhez használják, melyek általában teafilterekben, vagy sűrítményekben végzik és feldolgozásuk gépi úton történik.</a:t>
            </a:r>
          </a:p>
        </p:txBody>
      </p:sp>
    </p:spTree>
    <p:extLst>
      <p:ext uri="{BB962C8B-B14F-4D97-AF65-F5344CB8AC3E}">
        <p14:creationId xmlns="" xmlns:p14="http://schemas.microsoft.com/office/powerpoint/2010/main" val="214844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="" xmlns:a16="http://schemas.microsoft.com/office/drawing/2014/main" id="{8B5864F6-7B7F-4EA8-850A-9FEEDD28A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3" y="146179"/>
            <a:ext cx="5667375" cy="3778250"/>
          </a:xfr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F5B52017-CF44-4D5F-BDD2-4CA322227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49" y="2391751"/>
            <a:ext cx="5760099" cy="4320070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639951" y="652246"/>
            <a:ext cx="5552049" cy="128089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Kína, India, Kenya a fő előállító ország.</a:t>
            </a:r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195939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E23A86A-BBE6-4F83-8812-790F4DED6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478" y="689425"/>
            <a:ext cx="8723043" cy="868787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Dohányipari termékek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BE2B9C50-CDFD-4BD3-AD25-75ECD97560F8}"/>
              </a:ext>
            </a:extLst>
          </p:cNvPr>
          <p:cNvSpPr txBox="1"/>
          <p:nvPr/>
        </p:nvSpPr>
        <p:spPr>
          <a:xfrm>
            <a:off x="1408923" y="1558212"/>
            <a:ext cx="88267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cigaretta készítése két fő folyamatra osztható:</a:t>
            </a:r>
          </a:p>
          <a:p>
            <a:pPr algn="just"/>
            <a:r>
              <a:rPr lang="hu-HU" dirty="0"/>
              <a:t>Elsődleges – levelek előkészítése</a:t>
            </a:r>
          </a:p>
          <a:p>
            <a:pPr algn="just"/>
            <a:r>
              <a:rPr lang="hu-HU" dirty="0"/>
              <a:t>Másodlagos – előállítják a füstszűrőt és megtöltik a papírt dohánnyal</a:t>
            </a:r>
          </a:p>
          <a:p>
            <a:pPr algn="just"/>
            <a:endParaRPr lang="hu-HU" dirty="0"/>
          </a:p>
          <a:p>
            <a:pPr algn="just"/>
            <a:r>
              <a:rPr lang="hu-HU" sz="2000" b="1" dirty="0"/>
              <a:t>Elsődleges folyamat </a:t>
            </a:r>
            <a:r>
              <a:rPr lang="hu-HU" dirty="0"/>
              <a:t>– dohány előkészítése</a:t>
            </a:r>
          </a:p>
          <a:p>
            <a:pPr algn="just"/>
            <a:r>
              <a:rPr lang="hu-HU" dirty="0"/>
              <a:t> A folyamat előtt a leveleket átlagosan 8-9 hónapon keresztül tárolják a karakteresebb ízvilág érdekében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Nedvességtartalom szabályozás: </a:t>
            </a:r>
            <a:r>
              <a:rPr lang="hu-HU" dirty="0"/>
              <a:t>A dohánylevelek teljesen kiszárítva érkeznek a gyárba, ahol először víz és vízgőz segítségével újra nedvessé teszik őket. Összekeverik a különböző leveleket, hogy a termékekre jellemző ízű dohánykeverék álljon elő. </a:t>
            </a:r>
          </a:p>
          <a:p>
            <a:pPr algn="just"/>
            <a:r>
              <a:rPr lang="hu-HU" b="1" dirty="0"/>
              <a:t>Vágás: </a:t>
            </a:r>
            <a:r>
              <a:rPr lang="hu-HU" dirty="0"/>
              <a:t>apró darabokra vágják a dohányleveleket, amelyek már alkalmasak a cigaretta töltéséhez.</a:t>
            </a:r>
          </a:p>
          <a:p>
            <a:pPr algn="just"/>
            <a:r>
              <a:rPr lang="hu-HU" b="1" dirty="0"/>
              <a:t>Szárítás: </a:t>
            </a:r>
            <a:r>
              <a:rPr lang="hu-HU" dirty="0"/>
              <a:t>az összeaprított dohányt újra megszárítják, hogy az megfelelő nedvességtartalmú legyen cigaretta előállításához.</a:t>
            </a:r>
          </a:p>
          <a:p>
            <a:endParaRPr lang="hu-HU" dirty="0"/>
          </a:p>
        </p:txBody>
      </p:sp>
      <p:pic>
        <p:nvPicPr>
          <p:cNvPr id="4098" name="Picture 2" descr="Képtalálatok a következőre: dohány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1101" y="337624"/>
            <a:ext cx="2437315" cy="1698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6598781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500</TotalTime>
  <Words>398</Words>
  <Application>Microsoft Office PowerPoint</Application>
  <PresentationFormat>Egyéni</PresentationFormat>
  <Paragraphs>63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Szálak</vt:lpstr>
      <vt:lpstr>Fűszerek, koffeintartalmú élvezeti szerek, dohányipari termékek előállítása</vt:lpstr>
      <vt:lpstr>Fűszerek előállítása </vt:lpstr>
      <vt:lpstr>3. dia</vt:lpstr>
      <vt:lpstr>Kávé</vt:lpstr>
      <vt:lpstr>A kávé feldolgozása </vt:lpstr>
      <vt:lpstr>6. dia</vt:lpstr>
      <vt:lpstr>Tea</vt:lpstr>
      <vt:lpstr>Kína, India, Kenya a fő előállító ország.</vt:lpstr>
      <vt:lpstr>Dohányipari termékek</vt:lpstr>
      <vt:lpstr>Dohányipari termékek</vt:lpstr>
      <vt:lpstr>11. dia</vt:lpstr>
      <vt:lpstr>Köszönöm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Fűszerek, koffeintartalmú élvezeti szerek, dohányipari termékek előállítása</dc:title>
  <dc:creator>Eszter</dc:creator>
  <cp:lastModifiedBy>Kun Aleksz</cp:lastModifiedBy>
  <cp:revision>21</cp:revision>
  <dcterms:created xsi:type="dcterms:W3CDTF">2019-05-01T15:25:47Z</dcterms:created>
  <dcterms:modified xsi:type="dcterms:W3CDTF">2020-03-27T17:22:17Z</dcterms:modified>
</cp:coreProperties>
</file>